
<file path=[Content_Types].xml><?xml version="1.0" encoding="utf-8"?>
<Types xmlns="http://schemas.openxmlformats.org/package/2006/content-types">
  <Default Extension="bin" ContentType="application/vnd.openxmlformats-officedocument.oleObject"/>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notesSlides/notesSlide37.xml" ContentType="application/vnd.openxmlformats-officedocument.presentationml.notesSlide+xml"/>
  <Override PartName="/ppt/tags/tag51.xml" ContentType="application/vnd.openxmlformats-officedocument.presentationml.tags+xml"/>
  <Override PartName="/ppt/notesSlides/notesSlide38.xml" ContentType="application/vnd.openxmlformats-officedocument.presentationml.notesSlide+xml"/>
  <Override PartName="/ppt/tags/tag52.xml" ContentType="application/vnd.openxmlformats-officedocument.presentationml.tags+xml"/>
  <Override PartName="/ppt/notesSlides/notesSlide39.xml" ContentType="application/vnd.openxmlformats-officedocument.presentationml.notesSlide+xml"/>
  <Override PartName="/ppt/tags/tag53.xml" ContentType="application/vnd.openxmlformats-officedocument.presentationml.tags+xml"/>
  <Override PartName="/ppt/notesSlides/notesSlide40.xml" ContentType="application/vnd.openxmlformats-officedocument.presentationml.notesSlide+xml"/>
  <Override PartName="/ppt/tags/tag54.xml" ContentType="application/vnd.openxmlformats-officedocument.presentationml.tags+xml"/>
  <Override PartName="/ppt/notesSlides/notesSlide41.xml" ContentType="application/vnd.openxmlformats-officedocument.presentationml.notesSlide+xml"/>
  <Override PartName="/ppt/tags/tag55.xml" ContentType="application/vnd.openxmlformats-officedocument.presentationml.tags+xml"/>
  <Override PartName="/ppt/notesSlides/notesSlide42.xml" ContentType="application/vnd.openxmlformats-officedocument.presentationml.notesSlide+xml"/>
  <Override PartName="/ppt/tags/tag56.xml" ContentType="application/vnd.openxmlformats-officedocument.presentationml.tags+xml"/>
  <Override PartName="/ppt/notesSlides/notesSlide43.xml" ContentType="application/vnd.openxmlformats-officedocument.presentationml.notesSlide+xml"/>
  <Override PartName="/ppt/tags/tag57.xml" ContentType="application/vnd.openxmlformats-officedocument.presentationml.tags+xml"/>
  <Override PartName="/ppt/notesSlides/notesSlide44.xml" ContentType="application/vnd.openxmlformats-officedocument.presentationml.notesSlide+xml"/>
  <Override PartName="/ppt/tags/tag58.xml" ContentType="application/vnd.openxmlformats-officedocument.presentationml.tags+xml"/>
  <Override PartName="/ppt/notesSlides/notesSlide45.xml" ContentType="application/vnd.openxmlformats-officedocument.presentationml.notesSlide+xml"/>
  <Override PartName="/ppt/tags/tag59.xml" ContentType="application/vnd.openxmlformats-officedocument.presentationml.tags+xml"/>
  <Override PartName="/ppt/notesSlides/notesSlide46.xml" ContentType="application/vnd.openxmlformats-officedocument.presentationml.notesSlide+xml"/>
  <Override PartName="/ppt/tags/tag60.xml" ContentType="application/vnd.openxmlformats-officedocument.presentationml.tags+xml"/>
  <Override PartName="/ppt/notesSlides/notesSlide47.xml" ContentType="application/vnd.openxmlformats-officedocument.presentationml.notesSlide+xml"/>
  <Override PartName="/ppt/tags/tag61.xml" ContentType="application/vnd.openxmlformats-officedocument.presentationml.tags+xml"/>
  <Override PartName="/ppt/notesSlides/notesSlide48.xml" ContentType="application/vnd.openxmlformats-officedocument.presentationml.notesSlide+xml"/>
  <Override PartName="/ppt/tags/tag62.xml" ContentType="application/vnd.openxmlformats-officedocument.presentationml.tags+xml"/>
  <Override PartName="/ppt/notesSlides/notesSlide49.xml" ContentType="application/vnd.openxmlformats-officedocument.presentationml.notesSlide+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tags/tag65.xml" ContentType="application/vnd.openxmlformats-officedocument.presentationml.tags+xml"/>
  <Override PartName="/ppt/notesSlides/notesSlide52.xml" ContentType="application/vnd.openxmlformats-officedocument.presentationml.notesSlide+xml"/>
  <Override PartName="/ppt/tags/tag66.xml" ContentType="application/vnd.openxmlformats-officedocument.presentationml.tags+xml"/>
  <Override PartName="/ppt/notesSlides/notesSlide53.xml" ContentType="application/vnd.openxmlformats-officedocument.presentationml.notesSlide+xml"/>
  <Override PartName="/ppt/tags/tag67.xml" ContentType="application/vnd.openxmlformats-officedocument.presentationml.tags+xml"/>
  <Override PartName="/ppt/notesSlides/notesSlide54.xml" ContentType="application/vnd.openxmlformats-officedocument.presentationml.notesSlide+xml"/>
  <Override PartName="/ppt/tags/tag68.xml" ContentType="application/vnd.openxmlformats-officedocument.presentationml.tags+xml"/>
  <Override PartName="/ppt/notesSlides/notesSlide55.xml" ContentType="application/vnd.openxmlformats-officedocument.presentationml.notesSlide+xml"/>
  <Override PartName="/ppt/tags/tag69.xml" ContentType="application/vnd.openxmlformats-officedocument.presentationml.tags+xml"/>
  <Override PartName="/ppt/notesSlides/notesSlide56.xml" ContentType="application/vnd.openxmlformats-officedocument.presentationml.notesSlide+xml"/>
  <Override PartName="/ppt/tags/tag70.xml" ContentType="application/vnd.openxmlformats-officedocument.presentationml.tags+xml"/>
  <Override PartName="/ppt/notesSlides/notesSlide57.xml" ContentType="application/vnd.openxmlformats-officedocument.presentationml.notesSlide+xml"/>
  <Override PartName="/ppt/tags/tag71.xml" ContentType="application/vnd.openxmlformats-officedocument.presentationml.tags+xml"/>
  <Override PartName="/ppt/notesSlides/notesSlide58.xml" ContentType="application/vnd.openxmlformats-officedocument.presentationml.notesSlide+xml"/>
  <Override PartName="/ppt/tags/tag72.xml" ContentType="application/vnd.openxmlformats-officedocument.presentationml.tags+xml"/>
  <Override PartName="/ppt/notesSlides/notesSlide59.xml" ContentType="application/vnd.openxmlformats-officedocument.presentationml.notesSlide+xml"/>
  <Override PartName="/ppt/tags/tag73.xml" ContentType="application/vnd.openxmlformats-officedocument.presentationml.tags+xml"/>
  <Override PartName="/ppt/notesSlides/notesSlide60.xml" ContentType="application/vnd.openxmlformats-officedocument.presentationml.notesSlide+xml"/>
  <Override PartName="/ppt/tags/tag74.xml" ContentType="application/vnd.openxmlformats-officedocument.presentationml.tags+xml"/>
  <Override PartName="/ppt/notesSlides/notesSlide61.xml" ContentType="application/vnd.openxmlformats-officedocument.presentationml.notesSlide+xml"/>
  <Override PartName="/ppt/tags/tag75.xml" ContentType="application/vnd.openxmlformats-officedocument.presentationml.tags+xml"/>
  <Override PartName="/ppt/notesSlides/notesSlide62.xml" ContentType="application/vnd.openxmlformats-officedocument.presentationml.notesSlide+xml"/>
  <Override PartName="/ppt/tags/tag76.xml" ContentType="application/vnd.openxmlformats-officedocument.presentationml.tags+xml"/>
  <Override PartName="/ppt/notesSlides/notesSlide63.xml" ContentType="application/vnd.openxmlformats-officedocument.presentationml.notesSlide+xml"/>
  <Override PartName="/ppt/tags/tag77.xml" ContentType="application/vnd.openxmlformats-officedocument.presentationml.tags+xml"/>
  <Override PartName="/ppt/notesSlides/notesSlide64.xml" ContentType="application/vnd.openxmlformats-officedocument.presentationml.notesSlide+xml"/>
  <Override PartName="/ppt/tags/tag78.xml" ContentType="application/vnd.openxmlformats-officedocument.presentationml.tags+xml"/>
  <Override PartName="/ppt/notesSlides/notesSlide65.xml" ContentType="application/vnd.openxmlformats-officedocument.presentationml.notesSlide+xml"/>
  <Override PartName="/ppt/tags/tag79.xml" ContentType="application/vnd.openxmlformats-officedocument.presentationml.tags+xml"/>
  <Override PartName="/ppt/notesSlides/notesSlide66.xml" ContentType="application/vnd.openxmlformats-officedocument.presentationml.notesSlide+xml"/>
  <Override PartName="/ppt/tags/tag80.xml" ContentType="application/vnd.openxmlformats-officedocument.presentationml.tags+xml"/>
  <Override PartName="/ppt/notesSlides/notesSlide67.xml" ContentType="application/vnd.openxmlformats-officedocument.presentationml.notesSlide+xml"/>
  <Override PartName="/ppt/tags/tag81.xml" ContentType="application/vnd.openxmlformats-officedocument.presentationml.tags+xml"/>
  <Override PartName="/ppt/notesSlides/notesSlide6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69.xml" ContentType="application/vnd.openxmlformats-officedocument.presentationml.notesSlide+xml"/>
  <Override PartName="/ppt/tags/tag89.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90.xml" ContentType="application/vnd.openxmlformats-officedocument.presentationml.tags+xml"/>
  <Override PartName="/ppt/notesSlides/notesSlide72.xml" ContentType="application/vnd.openxmlformats-officedocument.presentationml.notesSlide+xml"/>
  <Override PartName="/ppt/tags/tag91.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92.xml" ContentType="application/vnd.openxmlformats-officedocument.presentationml.tags+xml"/>
  <Override PartName="/ppt/notesSlides/notesSlide75.xml" ContentType="application/vnd.openxmlformats-officedocument.presentationml.notesSlide+xml"/>
  <Override PartName="/ppt/tags/tag93.xml" ContentType="application/vnd.openxmlformats-officedocument.presentationml.tags+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5035" r:id="rId5"/>
    <p:sldMasterId id="2147485070" r:id="rId6"/>
  </p:sldMasterIdLst>
  <p:notesMasterIdLst>
    <p:notesMasterId r:id="rId95"/>
  </p:notesMasterIdLst>
  <p:handoutMasterIdLst>
    <p:handoutMasterId r:id="rId96"/>
  </p:handoutMasterIdLst>
  <p:sldIdLst>
    <p:sldId id="1935" r:id="rId7"/>
    <p:sldId id="1668" r:id="rId8"/>
    <p:sldId id="1859" r:id="rId9"/>
    <p:sldId id="1658" r:id="rId10"/>
    <p:sldId id="1662" r:id="rId11"/>
    <p:sldId id="1556" r:id="rId12"/>
    <p:sldId id="1664" r:id="rId13"/>
    <p:sldId id="1938" r:id="rId14"/>
    <p:sldId id="1939" r:id="rId15"/>
    <p:sldId id="1940" r:id="rId16"/>
    <p:sldId id="1941" r:id="rId17"/>
    <p:sldId id="1775" r:id="rId18"/>
    <p:sldId id="1949" r:id="rId19"/>
    <p:sldId id="1559" r:id="rId20"/>
    <p:sldId id="1958" r:id="rId21"/>
    <p:sldId id="1959" r:id="rId22"/>
    <p:sldId id="1960" r:id="rId23"/>
    <p:sldId id="1946" r:id="rId24"/>
    <p:sldId id="1937" r:id="rId25"/>
    <p:sldId id="1795" r:id="rId26"/>
    <p:sldId id="1787" r:id="rId27"/>
    <p:sldId id="1665" r:id="rId28"/>
    <p:sldId id="1663" r:id="rId29"/>
    <p:sldId id="1687" r:id="rId30"/>
    <p:sldId id="1797" r:id="rId31"/>
    <p:sldId id="1776" r:id="rId32"/>
    <p:sldId id="1712" r:id="rId33"/>
    <p:sldId id="1869" r:id="rId34"/>
    <p:sldId id="1799" r:id="rId35"/>
    <p:sldId id="1889" r:id="rId36"/>
    <p:sldId id="1957" r:id="rId37"/>
    <p:sldId id="1801" r:id="rId38"/>
    <p:sldId id="1737" r:id="rId39"/>
    <p:sldId id="1866" r:id="rId40"/>
    <p:sldId id="1870" r:id="rId41"/>
    <p:sldId id="1855" r:id="rId42"/>
    <p:sldId id="1685" r:id="rId43"/>
    <p:sldId id="1948" r:id="rId44"/>
    <p:sldId id="1806" r:id="rId45"/>
    <p:sldId id="1863" r:id="rId46"/>
    <p:sldId id="1777" r:id="rId47"/>
    <p:sldId id="1784" r:id="rId48"/>
    <p:sldId id="1858" r:id="rId49"/>
    <p:sldId id="1657" r:id="rId50"/>
    <p:sldId id="1656" r:id="rId51"/>
    <p:sldId id="1891" r:id="rId52"/>
    <p:sldId id="1868" r:id="rId53"/>
    <p:sldId id="1947" r:id="rId54"/>
    <p:sldId id="1762" r:id="rId55"/>
    <p:sldId id="1856" r:id="rId56"/>
    <p:sldId id="1851" r:id="rId57"/>
    <p:sldId id="1811" r:id="rId58"/>
    <p:sldId id="1812" r:id="rId59"/>
    <p:sldId id="1813" r:id="rId60"/>
    <p:sldId id="1955" r:id="rId61"/>
    <p:sldId id="1814" r:id="rId62"/>
    <p:sldId id="1816" r:id="rId63"/>
    <p:sldId id="1817" r:id="rId64"/>
    <p:sldId id="1818" r:id="rId65"/>
    <p:sldId id="1819" r:id="rId66"/>
    <p:sldId id="1678" r:id="rId67"/>
    <p:sldId id="1892" r:id="rId68"/>
    <p:sldId id="1915" r:id="rId69"/>
    <p:sldId id="1916" r:id="rId70"/>
    <p:sldId id="1917" r:id="rId71"/>
    <p:sldId id="1918" r:id="rId72"/>
    <p:sldId id="1919" r:id="rId73"/>
    <p:sldId id="1920" r:id="rId74"/>
    <p:sldId id="1921" r:id="rId75"/>
    <p:sldId id="1922" r:id="rId76"/>
    <p:sldId id="1923" r:id="rId77"/>
    <p:sldId id="1924" r:id="rId78"/>
    <p:sldId id="1925" r:id="rId79"/>
    <p:sldId id="1926" r:id="rId80"/>
    <p:sldId id="1956" r:id="rId81"/>
    <p:sldId id="1906" r:id="rId82"/>
    <p:sldId id="1907" r:id="rId83"/>
    <p:sldId id="1908" r:id="rId84"/>
    <p:sldId id="1909" r:id="rId85"/>
    <p:sldId id="1910" r:id="rId86"/>
    <p:sldId id="1911" r:id="rId87"/>
    <p:sldId id="1622" r:id="rId88"/>
    <p:sldId id="1952" r:id="rId89"/>
    <p:sldId id="1953" r:id="rId90"/>
    <p:sldId id="1913" r:id="rId91"/>
    <p:sldId id="1927" r:id="rId92"/>
    <p:sldId id="1642" r:id="rId93"/>
    <p:sldId id="1654" r:id="rId94"/>
  </p:sldIdLst>
  <p:sldSz cx="12436475" cy="6994525"/>
  <p:notesSz cx="6858000" cy="9144000"/>
  <p:custDataLst>
    <p:tags r:id="rId97"/>
  </p:custData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Priscila Mandryk" initials="PM" lastIdx="4" clrIdx="7">
    <p:extLst>
      <p:ext uri="{19B8F6BF-5375-455C-9EA6-DF929625EA0E}">
        <p15:presenceInfo xmlns:p15="http://schemas.microsoft.com/office/powerpoint/2012/main" userId="S-1-5-21-383413107-1061881802-891584314-10115" providerId="AD"/>
      </p:ext>
    </p:extLst>
  </p:cmAuthor>
  <p:cmAuthor id="1" name="Mary Feil-Jacobs" initials="MFJ" lastIdx="43" clrIdx="1"/>
  <p:cmAuthor id="8" name="Jim Mackey IV (The Arnold Group LLC)" initials="JMI(AGL" lastIdx="5" clrIdx="8">
    <p:extLst>
      <p:ext uri="{19B8F6BF-5375-455C-9EA6-DF929625EA0E}">
        <p15:presenceInfo xmlns:p15="http://schemas.microsoft.com/office/powerpoint/2012/main" userId="S-1-5-21-2127521184-1604012920-1887927527-21538497" providerId="AD"/>
      </p:ext>
    </p:extLst>
  </p:cmAuthor>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Author" initials="A" lastIdx="132" clrIdx="4"/>
  <p:cmAuthor id="5" name="Jim Mackey" initials="JM" lastIdx="131" clrIdx="5">
    <p:extLst>
      <p:ext uri="{19B8F6BF-5375-455C-9EA6-DF929625EA0E}">
        <p15:presenceInfo xmlns:p15="http://schemas.microsoft.com/office/powerpoint/2012/main" userId="1a4817f7bcfddc45" providerId="Windows Live"/>
      </p:ext>
    </p:extLst>
  </p:cmAuthor>
  <p:cmAuthor id="6" name="Eric Doyle" initials="ED" lastIdx="34" clrIdx="6">
    <p:extLst>
      <p:ext uri="{19B8F6BF-5375-455C-9EA6-DF929625EA0E}">
        <p15:presenceInfo xmlns:p15="http://schemas.microsoft.com/office/powerpoint/2012/main" userId="S-1-5-21-383413107-1061881802-891584314-12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2F2F2"/>
    <a:srgbClr val="E4E4E4"/>
    <a:srgbClr val="ECECEC"/>
    <a:srgbClr val="E2E2E2"/>
    <a:srgbClr val="260F43"/>
    <a:srgbClr val="5B24A4"/>
    <a:srgbClr val="9C6CD2"/>
    <a:srgbClr val="6166D1"/>
    <a:srgbClr val="287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75533" autoAdjust="0"/>
  </p:normalViewPr>
  <p:slideViewPr>
    <p:cSldViewPr snapToGrid="0">
      <p:cViewPr varScale="1">
        <p:scale>
          <a:sx n="71" d="100"/>
          <a:sy n="71" d="100"/>
        </p:scale>
        <p:origin x="840"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15948"/>
    </p:cViewPr>
  </p:sorterViewPr>
  <p:notesViewPr>
    <p:cSldViewPr snapToGrid="0" showGuides="1">
      <p:cViewPr>
        <p:scale>
          <a:sx n="100" d="100"/>
          <a:sy n="100" d="100"/>
        </p:scale>
        <p:origin x="1255" y="-1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ags" Target="tags/tag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Sheet1!$B$1</c:f>
              <c:strCache>
                <c:ptCount val="1"/>
                <c:pt idx="0">
                  <c:v>Apps</c:v>
                </c:pt>
              </c:strCache>
            </c:strRef>
          </c:tx>
          <c:spPr>
            <a:solidFill>
              <a:srgbClr val="0078D7"/>
            </a:solidFill>
            <a:ln w="3175">
              <a:solidFill>
                <a:schemeClr val="bg1"/>
              </a:solidFill>
            </a:ln>
            <a:effectLst/>
          </c:spPr>
          <c:invertIfNegative val="0"/>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Sheet1!$B$2:$B$16</c:f>
              <c:numCache>
                <c:formatCode>General</c:formatCode>
                <c:ptCount val="15"/>
                <c:pt idx="1">
                  <c:v>7</c:v>
                </c:pt>
                <c:pt idx="3">
                  <c:v>7</c:v>
                </c:pt>
                <c:pt idx="7">
                  <c:v>7</c:v>
                </c:pt>
                <c:pt idx="10">
                  <c:v>1</c:v>
                </c:pt>
                <c:pt idx="11">
                  <c:v>1</c:v>
                </c:pt>
                <c:pt idx="12">
                  <c:v>1</c:v>
                </c:pt>
                <c:pt idx="13">
                  <c:v>1</c:v>
                </c:pt>
                <c:pt idx="14">
                  <c:v>1</c:v>
                </c:pt>
              </c:numCache>
            </c:numRef>
          </c:val>
          <c:extLst>
            <c:ext xmlns:c16="http://schemas.microsoft.com/office/drawing/2014/chart" uri="{C3380CC4-5D6E-409C-BE32-E72D297353CC}">
              <c16:uniqueId val="{00000000-11EA-4A4B-B7BB-01E72D7FC3A3}"/>
            </c:ext>
          </c:extLst>
        </c:ser>
        <c:ser>
          <c:idx val="1"/>
          <c:order val="1"/>
          <c:tx>
            <c:strRef>
              <c:f>Sheet1!$C$1</c:f>
              <c:strCache>
                <c:ptCount val="1"/>
                <c:pt idx="0">
                  <c:v>Infra</c:v>
                </c:pt>
              </c:strCache>
            </c:strRef>
          </c:tx>
          <c:spPr>
            <a:solidFill>
              <a:srgbClr val="94BEFF"/>
            </a:solidFill>
            <a:ln w="3175">
              <a:solidFill>
                <a:schemeClr val="bg1"/>
              </a:solidFill>
            </a:ln>
            <a:effectLst/>
          </c:spPr>
          <c:invertIfNegative val="0"/>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Sheet1!$C$2:$C$16</c:f>
              <c:numCache>
                <c:formatCode>General</c:formatCode>
                <c:ptCount val="15"/>
                <c:pt idx="1">
                  <c:v>3</c:v>
                </c:pt>
                <c:pt idx="3">
                  <c:v>3</c:v>
                </c:pt>
                <c:pt idx="7">
                  <c:v>3</c:v>
                </c:pt>
                <c:pt idx="10">
                  <c:v>1</c:v>
                </c:pt>
                <c:pt idx="11">
                  <c:v>1</c:v>
                </c:pt>
                <c:pt idx="12">
                  <c:v>1</c:v>
                </c:pt>
                <c:pt idx="13">
                  <c:v>1</c:v>
                </c:pt>
                <c:pt idx="14">
                  <c:v>1</c:v>
                </c:pt>
              </c:numCache>
            </c:numRef>
          </c:val>
          <c:extLst>
            <c:ext xmlns:c16="http://schemas.microsoft.com/office/drawing/2014/chart" uri="{C3380CC4-5D6E-409C-BE32-E72D297353CC}">
              <c16:uniqueId val="{00000001-11EA-4A4B-B7BB-01E72D7FC3A3}"/>
            </c:ext>
          </c:extLst>
        </c:ser>
        <c:ser>
          <c:idx val="2"/>
          <c:order val="2"/>
          <c:tx>
            <c:strRef>
              <c:f>Sheet1!$D$1</c:f>
              <c:strCache>
                <c:ptCount val="1"/>
                <c:pt idx="0">
                  <c:v>Imaging</c:v>
                </c:pt>
              </c:strCache>
            </c:strRef>
          </c:tx>
          <c:spPr>
            <a:solidFill>
              <a:srgbClr val="B4009E"/>
            </a:solidFill>
            <a:ln w="3175">
              <a:solidFill>
                <a:schemeClr val="bg1"/>
              </a:solidFill>
            </a:ln>
            <a:effectLst/>
          </c:spPr>
          <c:invertIfNegative val="0"/>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Sheet1!$D$2:$D$16</c:f>
              <c:numCache>
                <c:formatCode>General</c:formatCode>
                <c:ptCount val="15"/>
                <c:pt idx="1">
                  <c:v>2</c:v>
                </c:pt>
                <c:pt idx="3">
                  <c:v>2</c:v>
                </c:pt>
                <c:pt idx="7">
                  <c:v>2</c:v>
                </c:pt>
                <c:pt idx="10">
                  <c:v>0</c:v>
                </c:pt>
                <c:pt idx="11">
                  <c:v>0</c:v>
                </c:pt>
                <c:pt idx="12">
                  <c:v>0</c:v>
                </c:pt>
                <c:pt idx="13">
                  <c:v>0</c:v>
                </c:pt>
                <c:pt idx="14">
                  <c:v>0</c:v>
                </c:pt>
              </c:numCache>
            </c:numRef>
          </c:val>
          <c:extLst>
            <c:ext xmlns:c16="http://schemas.microsoft.com/office/drawing/2014/chart" uri="{C3380CC4-5D6E-409C-BE32-E72D297353CC}">
              <c16:uniqueId val="{00000002-11EA-4A4B-B7BB-01E72D7FC3A3}"/>
            </c:ext>
          </c:extLst>
        </c:ser>
        <c:ser>
          <c:idx val="3"/>
          <c:order val="3"/>
          <c:tx>
            <c:strRef>
              <c:f>Sheet1!$E$1</c:f>
              <c:strCache>
                <c:ptCount val="1"/>
                <c:pt idx="0">
                  <c:v>Deploy</c:v>
                </c:pt>
              </c:strCache>
            </c:strRef>
          </c:tx>
          <c:spPr>
            <a:solidFill>
              <a:srgbClr val="002050"/>
            </a:solidFill>
            <a:ln w="3175">
              <a:solidFill>
                <a:schemeClr val="bg1"/>
              </a:solidFill>
            </a:ln>
            <a:effectLst/>
          </c:spPr>
          <c:invertIfNegative val="0"/>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Sheet1!$E$2:$E$16</c:f>
              <c:numCache>
                <c:formatCode>General</c:formatCode>
                <c:ptCount val="15"/>
                <c:pt idx="1">
                  <c:v>4</c:v>
                </c:pt>
                <c:pt idx="3">
                  <c:v>4</c:v>
                </c:pt>
                <c:pt idx="7">
                  <c:v>4</c:v>
                </c:pt>
                <c:pt idx="10">
                  <c:v>1</c:v>
                </c:pt>
                <c:pt idx="11">
                  <c:v>1</c:v>
                </c:pt>
                <c:pt idx="12">
                  <c:v>1</c:v>
                </c:pt>
                <c:pt idx="13">
                  <c:v>1</c:v>
                </c:pt>
                <c:pt idx="14">
                  <c:v>1</c:v>
                </c:pt>
              </c:numCache>
            </c:numRef>
          </c:val>
          <c:extLst>
            <c:ext xmlns:c16="http://schemas.microsoft.com/office/drawing/2014/chart" uri="{C3380CC4-5D6E-409C-BE32-E72D297353CC}">
              <c16:uniqueId val="{00000000-3E02-47DE-9374-72830C7CDA81}"/>
            </c:ext>
          </c:extLst>
        </c:ser>
        <c:dLbls>
          <c:showLegendKey val="0"/>
          <c:showVal val="0"/>
          <c:showCatName val="0"/>
          <c:showSerName val="0"/>
          <c:showPercent val="0"/>
          <c:showBubbleSize val="0"/>
        </c:dLbls>
        <c:gapWidth val="40"/>
        <c:overlap val="100"/>
        <c:axId val="2146053920"/>
        <c:axId val="2146046848"/>
      </c:barChart>
      <c:catAx>
        <c:axId val="214605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46046848"/>
        <c:crosses val="autoZero"/>
        <c:auto val="1"/>
        <c:lblAlgn val="ctr"/>
        <c:lblOffset val="0"/>
        <c:noMultiLvlLbl val="0"/>
      </c:catAx>
      <c:valAx>
        <c:axId val="2146046848"/>
        <c:scaling>
          <c:orientation val="minMax"/>
        </c:scaling>
        <c:delete val="1"/>
        <c:axPos val="l"/>
        <c:numFmt formatCode="General" sourceLinked="1"/>
        <c:majorTickMark val="none"/>
        <c:minorTickMark val="none"/>
        <c:tickLblPos val="nextTo"/>
        <c:crossAx val="214605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11574"/>
            <a:ext cx="3520439"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Worldwide Partner Conference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9/12/2016 2:27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3520439"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Worldwide Partner Conference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9/12/2016 2:27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logs.windows.com/windowsexperience/2015/11/12/first-major-update-for-windows-10-available-today/" TargetMode="External"/><Relationship Id="rId7" Type="http://schemas.openxmlformats.org/officeDocument/2006/relationships/hyperlink" Target="https://www.youtube.com/watch?v=9MSCr5oZyb4"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blogs.windows.com/windowsexperience/2015/11/10/with-windows-10-virgin-atlantic-shows-business-travelers-what-its-really-like-to-fly-on-a-virgin-flight/" TargetMode="External"/><Relationship Id="rId5" Type="http://schemas.openxmlformats.org/officeDocument/2006/relationships/hyperlink" Target="https://blogs.windows.com/windowsexperience/2015/06/22/nascar-and-hendrick-motorsports-accelerating-microsoft-relationship-with-windows-10/" TargetMode="External"/><Relationship Id="rId4" Type="http://schemas.openxmlformats.org/officeDocument/2006/relationships/hyperlink" Target="https://blogs.windows.com/windowsexperience/2016/02/17/us-department-of-defense-commits-to-upgrade-4-million-seats-to-windows-1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inblogs.azureedge.net/win/2016/02/Security-image-1.jpg"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inblogs.azureedge.net/win/2016/02/Security-image-2.jp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products.office.com/en-us/skype-for-business/voice-calling" TargetMode="External"/><Relationship Id="rId3" Type="http://schemas.openxmlformats.org/officeDocument/2006/relationships/hyperlink" Target="https://www.microsoft.com/en-us/WindowsForBusiness/windows-atp" TargetMode="External"/><Relationship Id="rId7" Type="http://schemas.openxmlformats.org/officeDocument/2006/relationships/hyperlink" Target="https://products.office.com/en-us/business/explore-office-delve?tab=Analytic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blogs.office.com/2016/06/01/gain-enhanced-visibility-and-control-with-office-365-advanced-security-management/" TargetMode="External"/><Relationship Id="rId5" Type="http://schemas.openxmlformats.org/officeDocument/2006/relationships/hyperlink" Target="https://www.microsoft.com/en-us/cloud-platform/azure-information-protection" TargetMode="External"/><Relationship Id="rId4" Type="http://schemas.openxmlformats.org/officeDocument/2006/relationships/hyperlink" Target="https://www.microsoft.com/en-us/cloud-platform/cloud-app-security" TargetMode="External"/><Relationship Id="rId9" Type="http://schemas.openxmlformats.org/officeDocument/2006/relationships/hyperlink" Target="https://powerbi.microsoft.com/"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logs.technet.microsoft.com/enterprisemobility/2016/07/07/introducing-enterprise-mobility-securit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content is considered Microsoft Confidential</a:t>
            </a:r>
            <a:r>
              <a:rPr lang="en-US" baseline="0" dirty="0"/>
              <a:t> information and is intended ONLY for Microsoft Partners.  This content should not be presented to customers.</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13684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spc="0" dirty="0">
                <a:solidFill>
                  <a:schemeClr val="tx1"/>
                </a:solidFill>
              </a:rPr>
              <a:t>Because Windows 10 Enterprise E3 for CSP is designed for partner-managed</a:t>
            </a:r>
            <a:r>
              <a:rPr lang="en-US" sz="900" spc="0" baseline="0" dirty="0">
                <a:solidFill>
                  <a:schemeClr val="tx1"/>
                </a:solidFill>
              </a:rPr>
              <a:t> IT solutions, it </a:t>
            </a:r>
            <a:r>
              <a:rPr lang="en-US" sz="900" spc="0" dirty="0">
                <a:solidFill>
                  <a:schemeClr val="tx1"/>
                </a:solidFill>
              </a:rPr>
              <a:t>creates a new opportunity for you</a:t>
            </a:r>
            <a:r>
              <a:rPr lang="en-US" sz="900" spc="0" baseline="0" dirty="0">
                <a:solidFill>
                  <a:schemeClr val="tx1"/>
                </a:solidFill>
              </a:rPr>
              <a:t> to deliver enterprise-grade security and management features</a:t>
            </a:r>
            <a:r>
              <a:rPr lang="en-US" sz="900" spc="0" dirty="0">
                <a:solidFill>
                  <a:schemeClr val="tx1"/>
                </a:solidFill>
              </a:rPr>
              <a:t>. </a:t>
            </a:r>
            <a:r>
              <a:rPr lang="en-US" sz="900" spc="0" baseline="0" dirty="0">
                <a:solidFill>
                  <a:schemeClr val="tx1"/>
                </a:solidFill>
              </a:rPr>
              <a:t>A simple sales motion that aligns with your current O365 and EMS business, one-click configuration, and low barriers to entry make it easy for you to reach new customers and grow your business.</a:t>
            </a:r>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53354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baseline="0" dirty="0"/>
              <a:t>Windows 10 Enterprise E3 for CSP will complete the CSP stack, enabling full-stack solution selling.</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78206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Let’s recap for a moment… </a:t>
            </a:r>
          </a:p>
          <a:p>
            <a:pPr marL="228600" indent="-228600">
              <a:buAutoNum type="arabicParenR"/>
            </a:pPr>
            <a:r>
              <a:rPr lang="en-US" sz="900" dirty="0"/>
              <a:t>People LIKE Windows</a:t>
            </a:r>
            <a:r>
              <a:rPr lang="en-US" sz="900" baseline="0" dirty="0"/>
              <a:t> 10!</a:t>
            </a:r>
          </a:p>
          <a:p>
            <a:pPr marL="228600" indent="-228600">
              <a:buAutoNum type="arabicParenR"/>
            </a:pPr>
            <a:r>
              <a:rPr lang="en-US" sz="900" dirty="0"/>
              <a:t>Big Deployment / Migration Opportunity in FY17, year #2 of Windows</a:t>
            </a:r>
            <a:r>
              <a:rPr lang="en-US" sz="900" baseline="0" dirty="0"/>
              <a:t> 10</a:t>
            </a:r>
            <a:r>
              <a:rPr lang="en-US" sz="900" dirty="0"/>
              <a:t>! </a:t>
            </a:r>
          </a:p>
          <a:p>
            <a:pPr marL="228600" indent="-228600">
              <a:buAutoNum type="arabicParenR"/>
            </a:pPr>
            <a:r>
              <a:rPr lang="en-US" sz="900" dirty="0"/>
              <a:t>There is opportunity for ALL types of partners to make more</a:t>
            </a:r>
            <a:r>
              <a:rPr lang="en-US" sz="900" baseline="0" dirty="0"/>
              <a:t> $ with</a:t>
            </a:r>
            <a:r>
              <a:rPr lang="en-US" sz="900" dirty="0"/>
              <a:t> Windows</a:t>
            </a:r>
            <a:r>
              <a:rPr lang="en-US" sz="900" baseline="0" dirty="0"/>
              <a:t> as the foundation for an IT Services business.</a:t>
            </a:r>
          </a:p>
          <a:p>
            <a:pPr marL="228600" indent="-228600">
              <a:buAutoNum type="arabicParenR"/>
            </a:pPr>
            <a:endParaRPr lang="en-US" sz="900" baseline="0" dirty="0"/>
          </a:p>
          <a:p>
            <a:pPr marL="0" indent="0">
              <a:buNone/>
            </a:pPr>
            <a:r>
              <a:rPr lang="en-US" sz="900" baseline="0" dirty="0"/>
              <a:t>Now let’s move on to how we talk to our customers about Windows 10.</a:t>
            </a:r>
            <a:br>
              <a:rPr lang="en-US" sz="900" dirty="0"/>
            </a:br>
            <a:br>
              <a:rPr lang="en-US" sz="900" dirty="0"/>
            </a:b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3885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600" b="1"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Windows 10 is the best received Windows Operating System ever. 350M devices. 96% of enterprises are actively testing. Windows 10 is a clear winner. But those are just stats, let’s talk about why Windows 10 is great for your organization now.</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600" b="0" i="0" u="none" strike="noStrike" kern="1200" cap="none" spc="0" normalizeH="0" baseline="0" noProof="0" dirty="0">
                <a:ln>
                  <a:noFill/>
                </a:ln>
                <a:gradFill>
                  <a:gsLst>
                    <a:gs pos="1250">
                      <a:srgbClr val="0078D7"/>
                    </a:gs>
                    <a:gs pos="100000">
                      <a:srgbClr val="0078D7"/>
                    </a:gs>
                  </a:gsLst>
                  <a:lin ang="5400000" scaled="0"/>
                </a:gradFill>
                <a:effectLst/>
                <a:uLnTx/>
                <a:uFillTx/>
                <a:latin typeface="Segoe UI"/>
                <a:ea typeface="+mn-ea"/>
                <a:cs typeface="+mn-cs"/>
              </a:rPr>
              <a:t>4 reasons: IT’S MORE SECURE, PEOPLE LOVE IT, IT SAVES YOU MONEY, and IT’S EASY to DEPLOY!</a:t>
            </a:r>
          </a:p>
          <a:p>
            <a:pPr marL="228600" marR="0" lvl="0" indent="-22860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1600" b="1" i="0" u="none" strike="noStrike" kern="1200" cap="none" spc="0" normalizeH="0" baseline="0" noProof="0" dirty="0">
                <a:ln>
                  <a:noFill/>
                </a:ln>
                <a:gradFill>
                  <a:gsLst>
                    <a:gs pos="1250">
                      <a:srgbClr val="5C2D91"/>
                    </a:gs>
                    <a:gs pos="99000">
                      <a:srgbClr val="5C2D91"/>
                    </a:gs>
                  </a:gsLst>
                  <a:lin ang="5400000" scaled="0"/>
                </a:gradFill>
                <a:effectLst/>
                <a:uLnTx/>
                <a:uFillTx/>
                <a:latin typeface="Segoe UI"/>
                <a:ea typeface="+mn-ea"/>
                <a:cs typeface="+mn-cs"/>
              </a:rPr>
              <a:t>IT’S SAFER AGAINST MODERN THREATS </a:t>
            </a:r>
            <a:r>
              <a:rPr kumimoji="0" lang="en-US" sz="1600" b="0" i="0" u="none" strike="noStrike" kern="1200" cap="none" spc="0" normalizeH="0" baseline="0" noProof="0" dirty="0">
                <a:ln>
                  <a:noFill/>
                </a:ln>
                <a:gradFill>
                  <a:gsLst>
                    <a:gs pos="1250">
                      <a:srgbClr val="5C2D91"/>
                    </a:gs>
                    <a:gs pos="99000">
                      <a:srgbClr val="5C2D91"/>
                    </a:gs>
                  </a:gsLst>
                  <a:lin ang="5400000" scaled="0"/>
                </a:gradFill>
                <a:effectLst/>
                <a:uLnTx/>
                <a:uFillTx/>
                <a:latin typeface="Segoe UI"/>
                <a:ea typeface="+mn-ea"/>
                <a:cs typeface="+mn-cs"/>
              </a:rPr>
              <a:t>(than prior versions)</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Data theft is now a big business with unprecedented threats, and consequences</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Windows 10 makes security better and easier for users: replacing passwords with Windows Hello and Multi-Factor Authentication to manage identity on the device and online</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Windows Information Protection, Trusted Boot, </a:t>
            </a:r>
            <a:r>
              <a:rPr kumimoji="0" lang="en-US" sz="1300" b="1"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a:ea typeface="+mn-ea"/>
                <a:cs typeface="+mn-cs"/>
              </a:rPr>
              <a:t>Bitlocker</a:t>
            </a: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 and malware defenses are built into the core</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Windows Defender ATP detects breaches and recommends proactive responses against hackers (Only available in E5)</a:t>
            </a:r>
          </a:p>
          <a:p>
            <a:pPr marL="228600" marR="0" lvl="0" indent="-22860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1600" b="1" i="0" u="none" strike="noStrike" kern="1200" cap="none" spc="0" normalizeH="0" baseline="0" noProof="0" dirty="0">
                <a:ln>
                  <a:noFill/>
                </a:ln>
                <a:gradFill>
                  <a:gsLst>
                    <a:gs pos="1250">
                      <a:srgbClr val="5C2D91"/>
                    </a:gs>
                    <a:gs pos="99000">
                      <a:srgbClr val="5C2D91"/>
                    </a:gs>
                  </a:gsLst>
                  <a:lin ang="5400000" scaled="0"/>
                </a:gradFill>
                <a:effectLst/>
                <a:uLnTx/>
                <a:uFillTx/>
                <a:latin typeface="Segoe UI"/>
                <a:ea typeface="+mn-ea"/>
                <a:cs typeface="+mn-cs"/>
              </a:rPr>
              <a:t>CUSTOMERS LOVE ITS INTERFACE, MOBILITY, AND MODERN DEVICES</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Immediately familiar and intuitive – no retraining (it’s what they are using at home)</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Build to work with cloud mobility (O365, OneDrive, Azure AD) increasing productivity</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Touchscreen and new device form factors that let you work from anywhere</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It’s the fastest adopted OS ever, growing 145% faster than Windows 7</a:t>
            </a:r>
          </a:p>
          <a:p>
            <a:pPr marL="228600" marR="0" lvl="0" indent="-228600" algn="l" defTabSz="932742" rtl="0" eaLnBrk="1" fontAlgn="auto" latinLnBrk="0" hangingPunct="1">
              <a:lnSpc>
                <a:spcPct val="90000"/>
              </a:lnSpc>
              <a:spcBef>
                <a:spcPct val="20000"/>
              </a:spcBef>
              <a:spcAft>
                <a:spcPts val="0"/>
              </a:spcAft>
              <a:buClrTx/>
              <a:buSzPct val="90000"/>
              <a:buFont typeface="+mj-lt"/>
              <a:buAutoNum type="arabicPeriod"/>
              <a:tabLst/>
              <a:defRPr/>
            </a:pPr>
            <a:r>
              <a:rPr kumimoji="0" lang="en-US" sz="1600" b="1" i="0" u="none" strike="noStrike" kern="1200" cap="none" spc="0" normalizeH="0" baseline="0" noProof="0" dirty="0">
                <a:ln>
                  <a:noFill/>
                </a:ln>
                <a:gradFill>
                  <a:gsLst>
                    <a:gs pos="1250">
                      <a:srgbClr val="5C2D91"/>
                    </a:gs>
                    <a:gs pos="99000">
                      <a:srgbClr val="5C2D91"/>
                    </a:gs>
                  </a:gsLst>
                  <a:lin ang="5400000" scaled="0"/>
                </a:gradFill>
                <a:effectLst/>
                <a:uLnTx/>
                <a:uFillTx/>
                <a:latin typeface="Segoe UI"/>
                <a:ea typeface="+mn-ea"/>
                <a:cs typeface="+mn-cs"/>
              </a:rPr>
              <a:t>IT’S EASIER AND CHEAPER TO MANAGE</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Forrester estimates 15% savings in IT desktop management and a 33% reduction in security issues and time to resolve</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Frequent updates means latest features and security and no additional cost - the end of big OS upgrades</a:t>
            </a:r>
          </a:p>
          <a:p>
            <a:pPr marL="403225" marR="0" lvl="1" indent="-174625"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Delivered as one service we can provide and manage for you (Cloud Solution Provider packaged with O365, EMS, Azure AD)</a:t>
            </a:r>
          </a:p>
          <a:p>
            <a:pPr marL="228600" marR="0" lvl="0" indent="-228600" algn="l" defTabSz="932742" rtl="0" eaLnBrk="1" fontAlgn="auto" latinLnBrk="0" hangingPunct="1">
              <a:lnSpc>
                <a:spcPct val="90000"/>
              </a:lnSpc>
              <a:spcBef>
                <a:spcPts val="1000"/>
              </a:spcBef>
              <a:spcAft>
                <a:spcPts val="0"/>
              </a:spcAft>
              <a:buClrTx/>
              <a:buSzPct val="90000"/>
              <a:buFont typeface="+mj-lt"/>
              <a:buAutoNum type="arabicPeriod"/>
              <a:tabLst/>
              <a:defRPr/>
            </a:pPr>
            <a:r>
              <a:rPr kumimoji="0" lang="en-US" sz="1600" b="1" i="0" u="none" strike="noStrike" kern="1200" cap="none" spc="0" normalizeH="0" baseline="0" noProof="0" dirty="0">
                <a:ln>
                  <a:noFill/>
                </a:ln>
                <a:gradFill>
                  <a:gsLst>
                    <a:gs pos="1250">
                      <a:srgbClr val="5C2D91"/>
                    </a:gs>
                    <a:gs pos="99000">
                      <a:srgbClr val="5C2D91"/>
                    </a:gs>
                  </a:gsLst>
                  <a:lin ang="5400000" scaled="0"/>
                </a:gradFill>
                <a:effectLst/>
                <a:uLnTx/>
                <a:uFillTx/>
                <a:latin typeface="Segoe UI"/>
                <a:ea typeface="+mn-ea"/>
                <a:cs typeface="+mn-cs"/>
              </a:rPr>
              <a:t>IT’S MUCH EASIER AND FASTER TO DEPLOY THAN YOU EXPECT</a:t>
            </a:r>
          </a:p>
          <a:p>
            <a:pPr marL="400050" marR="0" lvl="1" indent="-171450"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With In-Place Upgrade nothing moves – just the OS is swapped out files and data remain in place</a:t>
            </a:r>
          </a:p>
          <a:p>
            <a:pPr marL="400050" marR="0" lvl="1" indent="-171450"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It’s generally compatible with what works on Windows 7/8 – no pre-app </a:t>
            </a:r>
            <a:r>
              <a:rPr kumimoji="0" lang="en-US" sz="1300" b="1"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a:ea typeface="+mn-ea"/>
                <a:cs typeface="+mn-cs"/>
              </a:rPr>
              <a:t>compat</a:t>
            </a: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 testing is advised, pilot assess any issues and go</a:t>
            </a:r>
          </a:p>
          <a:p>
            <a:pPr marL="400050" marR="0" lvl="1" indent="-171450"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Less than 1/10</a:t>
            </a:r>
            <a:r>
              <a:rPr kumimoji="0" lang="en-US" sz="1300" b="1" i="0" u="none" strike="noStrike" kern="1200" cap="none" spc="0" normalizeH="0" baseline="30000" noProof="0" dirty="0">
                <a:ln>
                  <a:noFill/>
                </a:ln>
                <a:gradFill>
                  <a:gsLst>
                    <a:gs pos="1250">
                      <a:srgbClr val="505050"/>
                    </a:gs>
                    <a:gs pos="100000">
                      <a:srgbClr val="505050"/>
                    </a:gs>
                  </a:gsLst>
                  <a:lin ang="5400000" scaled="0"/>
                </a:gradFill>
                <a:effectLst/>
                <a:uLnTx/>
                <a:uFillTx/>
                <a:latin typeface="Segoe UI"/>
                <a:ea typeface="+mn-ea"/>
                <a:cs typeface="+mn-cs"/>
              </a:rPr>
              <a:t>th</a:t>
            </a: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 the IT time to deploy </a:t>
            </a:r>
            <a:r>
              <a:rPr kumimoji="0" lang="en-US" sz="13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(Forrester) </a:t>
            </a:r>
            <a:r>
              <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 more like a patch than an OS update</a:t>
            </a:r>
          </a:p>
          <a:p>
            <a:pPr marL="400050" marR="0" lvl="1" indent="-171450"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Easy for users to launch the upgrade themselves or partners can do it remotely</a:t>
            </a:r>
          </a:p>
          <a:p>
            <a:pPr marL="400050" marR="0" lvl="1" indent="-171450" algn="l" defTabSz="932742" rtl="0" eaLnBrk="1" fontAlgn="auto" latinLnBrk="0" hangingPunct="1">
              <a:lnSpc>
                <a:spcPct val="90000"/>
              </a:lnSpc>
              <a:spcBef>
                <a:spcPts val="0"/>
              </a:spcBef>
              <a:spcAft>
                <a:spcPts val="200"/>
              </a:spcAft>
              <a:buClrTx/>
              <a:buSzPct val="90000"/>
              <a:buFont typeface="Arial" pitchFamily="34" charset="0"/>
              <a:buChar char="•"/>
              <a:tabLst/>
              <a:defRPr/>
            </a:pPr>
            <a:r>
              <a:rPr kumimoji="0" lang="en-US" sz="13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Most SMB deployments can be completed in a few weeks, large enterprises will move the bulk over this year</a:t>
            </a:r>
            <a:endParaRPr kumimoji="0" lang="en-US" sz="1300" b="1"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1600" b="0" i="0" u="none" strike="noStrike" kern="1200" cap="none" spc="0" normalizeH="0" baseline="0" noProof="0" dirty="0">
                <a:ln>
                  <a:noFill/>
                </a:ln>
                <a:gradFill>
                  <a:gsLst>
                    <a:gs pos="1250">
                      <a:srgbClr val="0078D7"/>
                    </a:gs>
                    <a:gs pos="100000">
                      <a:srgbClr val="0078D7"/>
                    </a:gs>
                  </a:gsLst>
                </a:gradFill>
                <a:effectLst/>
                <a:uLnTx/>
                <a:uFillTx/>
                <a:latin typeface="Segoe UI"/>
                <a:ea typeface="+mn-ea"/>
                <a:cs typeface="+mn-cs"/>
              </a:rPr>
              <a:t>Deploy Windows 10 Enterprise now because it’s MORE SECURE, PEOPLE LOVE IT, IT SAVES YOU MONEY and IT’S EASY.  We can get started today.</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2290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23888"/>
            <a:ext cx="2768600" cy="1557337"/>
          </a:xfrm>
        </p:spPr>
      </p:sp>
      <p:sp>
        <p:nvSpPr>
          <p:cNvPr id="3" name="Notes Placeholder 2"/>
          <p:cNvSpPr>
            <a:spLocks noGrp="1"/>
          </p:cNvSpPr>
          <p:nvPr>
            <p:ph type="body" idx="1"/>
          </p:nvPr>
        </p:nvSpPr>
        <p:spPr/>
        <p:txBody>
          <a:bodyPr/>
          <a:lstStyle/>
          <a:p>
            <a:r>
              <a:rPr lang="en-US" b="1" baseline="0" dirty="0"/>
              <a:t>Windows 10 Enterprise = the most trusted platform</a:t>
            </a:r>
          </a:p>
          <a:p>
            <a:r>
              <a:rPr lang="en-US" dirty="0"/>
              <a:t>From</a:t>
            </a:r>
            <a:r>
              <a:rPr lang="en-US" baseline="0" dirty="0"/>
              <a:t> the beginning, Windows 10 Enterprise was designed to be the safest OS Microsoft has ever released. </a:t>
            </a:r>
            <a:r>
              <a:rPr lang="en-US" dirty="0"/>
              <a:t>We designed Windows 10 from the very beginning to be our most secure platform ever. With features like Credential</a:t>
            </a:r>
            <a:r>
              <a:rPr lang="en-US" baseline="0" dirty="0"/>
              <a:t> Guard, Device Guard, Windows Hello, and Windows I</a:t>
            </a:r>
            <a:r>
              <a:rPr lang="en-US" baseline="0" dirty="0">
                <a:hlinkClick r:id="rId3"/>
              </a:rPr>
              <a:t>n</a:t>
            </a:r>
            <a:r>
              <a:rPr lang="en-US" baseline="0" dirty="0"/>
              <a:t>formation Protection. </a:t>
            </a:r>
            <a:r>
              <a:rPr lang="en-US" dirty="0"/>
              <a:t>Windows 10 offers unique defenses from attacks. Windows Defender, our free anti-malware service, provides protection to almost 400 million devices – every day. And Windows continues to raise the defenses in the system every month as any security issues are investigated and proactively updated through Windows Update.</a:t>
            </a:r>
          </a:p>
          <a:p>
            <a:r>
              <a:rPr lang="en-US" dirty="0"/>
              <a:t>This ongoing commitment to security has led to strong demand from enterprise customers. From the </a:t>
            </a:r>
            <a:r>
              <a:rPr lang="en-US" dirty="0">
                <a:hlinkClick r:id="rId4"/>
              </a:rPr>
              <a:t>Department of Defense</a:t>
            </a:r>
            <a:r>
              <a:rPr lang="en-US" dirty="0"/>
              <a:t>, which is adopting Windows 10 across all branches of service, starting this year with 4 million devices – to </a:t>
            </a:r>
            <a:r>
              <a:rPr lang="en-US" dirty="0">
                <a:hlinkClick r:id="rId5"/>
              </a:rPr>
              <a:t>NASCAR</a:t>
            </a:r>
            <a:r>
              <a:rPr lang="en-US" dirty="0"/>
              <a:t> to </a:t>
            </a:r>
            <a:r>
              <a:rPr lang="en-US" dirty="0">
                <a:hlinkClick r:id="rId6"/>
              </a:rPr>
              <a:t>Virgin Atlantic</a:t>
            </a:r>
            <a:r>
              <a:rPr lang="en-US" dirty="0"/>
              <a:t> to </a:t>
            </a:r>
            <a:r>
              <a:rPr lang="en-US" dirty="0">
                <a:hlinkClick r:id="rId7"/>
              </a:rPr>
              <a:t>schools all over the world</a:t>
            </a:r>
            <a:r>
              <a:rPr lang="en-US" dirty="0"/>
              <a:t> – we’re excited to see customers with the most demanding requirements move to Windows 10 faster than ever before.</a:t>
            </a:r>
          </a:p>
          <a:p>
            <a:pPr marL="0" marR="0" lvl="0" indent="0" algn="l" defTabSz="932742" rtl="0" eaLnBrk="1" fontAlgn="auto" latinLnBrk="0" hangingPunct="1">
              <a:lnSpc>
                <a:spcPct val="90000"/>
              </a:lnSpc>
              <a:spcBef>
                <a:spcPts val="0"/>
              </a:spcBef>
              <a:spcAft>
                <a:spcPts val="340"/>
              </a:spcAft>
              <a:buClrTx/>
              <a:buSzTx/>
              <a:buFontTx/>
              <a:buNone/>
              <a:tabLst/>
              <a:defRPr/>
            </a:pPr>
            <a:br>
              <a:rPr lang="en-US" dirty="0"/>
            </a:br>
            <a:r>
              <a:rPr lang="en-US" b="1" baseline="0" dirty="0"/>
              <a:t>Key points to land</a:t>
            </a:r>
            <a:endParaRPr lang="en-US" dirty="0"/>
          </a:p>
          <a:p>
            <a:pPr marL="171450" lvl="0" indent="-171450">
              <a:buFont typeface="Arial" panose="020B0604020202020204" pitchFamily="34" charset="0"/>
              <a:buChar char="•"/>
            </a:pPr>
            <a:r>
              <a:rPr lang="en-US" dirty="0"/>
              <a:t>Passwords need to be replaced with something more secure, but we don’t stop there, we drive a series</a:t>
            </a:r>
            <a:r>
              <a:rPr lang="en-US" baseline="0" dirty="0"/>
              <a:t> of innovations that will both protect identities and delight users.</a:t>
            </a:r>
          </a:p>
          <a:p>
            <a:pPr marL="171450" lvl="0" indent="-171450">
              <a:buFont typeface="Arial" panose="020B0604020202020204" pitchFamily="34" charset="0"/>
              <a:buChar char="•"/>
            </a:pPr>
            <a:r>
              <a:rPr lang="en-US" baseline="0" dirty="0"/>
              <a:t>Running only the software you trust is a key to protecting your devices. Windows does this to help eliminate malware.</a:t>
            </a:r>
          </a:p>
          <a:p>
            <a:pPr marL="171450" lvl="0" indent="-171450">
              <a:buFont typeface="Arial" panose="020B0604020202020204" pitchFamily="34" charset="0"/>
              <a:buChar char="•"/>
            </a:pPr>
            <a:r>
              <a:rPr lang="en-US" baseline="0" dirty="0"/>
              <a:t>EDP products against accidental data leakage.</a:t>
            </a:r>
          </a:p>
          <a:p>
            <a:pPr marL="171450" lvl="0" indent="-171450">
              <a:buFont typeface="Arial" panose="020B0604020202020204" pitchFamily="34" charset="0"/>
              <a:buChar char="•"/>
            </a:pPr>
            <a:r>
              <a:rPr lang="en-US" baseline="0" dirty="0"/>
              <a:t>Barcelona uses micro-virtualization to secure the browsing sessions. (Coming in 2017)</a:t>
            </a:r>
          </a:p>
          <a:p>
            <a:pPr marL="171450" lvl="0" indent="-171450">
              <a:buFont typeface="Arial" panose="020B0604020202020204" pitchFamily="34" charset="0"/>
              <a:buChar char="•"/>
            </a:pPr>
            <a:r>
              <a:rPr lang="en-US" baseline="0" dirty="0"/>
              <a:t>Windows Defender ATP provides post breach protection to quickly detect suspicious behavior.</a:t>
            </a:r>
          </a:p>
          <a:p>
            <a:pPr marL="171450" lvl="0" indent="-171450">
              <a:buFont typeface="Arial" panose="020B0604020202020204" pitchFamily="34" charset="0"/>
              <a:buChar char="•"/>
            </a:pPr>
            <a:endParaRPr lang="en-US" dirty="0"/>
          </a:p>
          <a:p>
            <a:endParaRPr lang="en-US" sz="900" b="1" dirty="0"/>
          </a:p>
          <a:p>
            <a:r>
              <a:rPr lang="en-US" sz="900" b="1" dirty="0"/>
              <a:t>Replace Passwords &amp; Protect corporate identities]</a:t>
            </a:r>
            <a:endParaRPr lang="en-US" sz="900" dirty="0"/>
          </a:p>
          <a:p>
            <a:r>
              <a:rPr lang="en-US" sz="900" dirty="0"/>
              <a:t>It starts with replacing passwords and protecting corporate identities. </a:t>
            </a:r>
          </a:p>
          <a:p>
            <a:endParaRPr lang="en-US" sz="900" dirty="0"/>
          </a:p>
          <a:p>
            <a:r>
              <a:rPr lang="en-US" sz="900" dirty="0"/>
              <a:t>Windows Hello and Microsoft Passport are the most personal and secure way to access Windows devices and services and today. They provide enterprise grade security with fingerprint, facial, and iris recognition. </a:t>
            </a:r>
          </a:p>
          <a:p>
            <a:endParaRPr lang="en-US" sz="900" dirty="0"/>
          </a:p>
          <a:p>
            <a:r>
              <a:rPr lang="en-US" sz="900" dirty="0"/>
              <a:t>This summer we will make good on the promise to enable you to use you phone to remotely unlock your Windows 10 PC’s, we’ll start with Windows Phone and Android this year and follow up with iOS next year. Adding a second factor of authentication just got a lot easier and cost effective for your organization.</a:t>
            </a:r>
          </a:p>
          <a:p>
            <a:r>
              <a:rPr lang="en-US" sz="900" dirty="0"/>
              <a:t>But phones are just one type of device you want to use for authentication. </a:t>
            </a:r>
            <a:r>
              <a:rPr lang="en-US" dirty="0"/>
              <a:t>So w</a:t>
            </a:r>
            <a:r>
              <a:rPr lang="en-US" sz="900" dirty="0"/>
              <a:t>e’re introducing the Microsoft Passport companion device framework. This </a:t>
            </a:r>
            <a:r>
              <a:rPr lang="en-US" dirty="0"/>
              <a:t>means that h</a:t>
            </a:r>
            <a:r>
              <a:rPr lang="en-US" sz="900" dirty="0"/>
              <a:t>ardware vendors </a:t>
            </a:r>
            <a:r>
              <a:rPr lang="en-US" dirty="0"/>
              <a:t>can more easily </a:t>
            </a:r>
            <a:r>
              <a:rPr lang="en-US" sz="900" dirty="0"/>
              <a:t>innovate and create devices of all types In addition, this framework allows you to extend multi-factor </a:t>
            </a:r>
            <a:r>
              <a:rPr lang="en-US" sz="900" dirty="0" err="1"/>
              <a:t>auth</a:t>
            </a:r>
            <a:r>
              <a:rPr lang="en-US" sz="900" dirty="0"/>
              <a:t> to sites and services on the web!</a:t>
            </a:r>
          </a:p>
          <a:p>
            <a:endParaRPr lang="en-US" sz="900" dirty="0"/>
          </a:p>
          <a:p>
            <a:r>
              <a:rPr lang="en-US" sz="900" dirty="0"/>
              <a:t>These devices will range from traditional ID cards</a:t>
            </a:r>
            <a:r>
              <a:rPr lang="en-US" dirty="0"/>
              <a:t> or smart cards</a:t>
            </a:r>
            <a:r>
              <a:rPr lang="en-US" sz="900" dirty="0"/>
              <a:t>, to wearables, or even </a:t>
            </a:r>
            <a:r>
              <a:rPr lang="en-US" sz="900" dirty="0" err="1"/>
              <a:t>IoT</a:t>
            </a:r>
            <a:r>
              <a:rPr lang="en-US" sz="900" dirty="0"/>
              <a:t> devices. Each of these devices can offer the same enterprise grade security that you’re used to today. This means you can </a:t>
            </a:r>
            <a:r>
              <a:rPr lang="en-US" dirty="0"/>
              <a:t>choose the solution right for you—including </a:t>
            </a:r>
            <a:r>
              <a:rPr lang="en-US" sz="900" dirty="0"/>
              <a:t>defense, financial, retail, and health care—just to name a few. </a:t>
            </a:r>
          </a:p>
          <a:p>
            <a:r>
              <a:rPr lang="en-US" sz="900" dirty="0"/>
              <a:t>You will see devices from partners like </a:t>
            </a:r>
            <a:r>
              <a:rPr lang="en-US" sz="900" dirty="0" err="1"/>
              <a:t>Yubico</a:t>
            </a:r>
            <a:r>
              <a:rPr lang="en-US" sz="900" dirty="0"/>
              <a:t>, HID, and others. One interesting device is the </a:t>
            </a:r>
            <a:r>
              <a:rPr lang="en-US" sz="900" dirty="0" err="1"/>
              <a:t>Nymi</a:t>
            </a:r>
            <a:r>
              <a:rPr lang="en-US" sz="900" dirty="0"/>
              <a:t> band. The </a:t>
            </a:r>
            <a:r>
              <a:rPr lang="en-US" sz="900" dirty="0" err="1"/>
              <a:t>Nymi</a:t>
            </a:r>
            <a:r>
              <a:rPr lang="en-US" sz="900" dirty="0"/>
              <a:t> band can monitor your heart rate to uniquely identify you, and log you in when you get close to your device. </a:t>
            </a:r>
          </a:p>
          <a:p>
            <a:endParaRPr lang="en-US" sz="900" dirty="0"/>
          </a:p>
          <a:p>
            <a:r>
              <a:rPr lang="en-US" dirty="0"/>
              <a:t>In addition to authentication, we continue to harden the OS to protect corporate identities (certificates, tokens, tickets, etc.). This includes using hardware based virtualization to isolate and protect logins from attacks, heading off an entire category of attacks. </a:t>
            </a:r>
          </a:p>
          <a:p>
            <a:endParaRPr lang="en-US" dirty="0"/>
          </a:p>
          <a:p>
            <a:r>
              <a:rPr lang="en-US" dirty="0"/>
              <a:t>This means that, if an employee falls victim to an attack, Windows 10 has technologies, such as Credential Guard, to help contain the breach and prevent the attacker from moving beyond that device.</a:t>
            </a:r>
          </a:p>
          <a:p>
            <a:endParaRPr lang="en-US" dirty="0"/>
          </a:p>
          <a:p>
            <a:r>
              <a:rPr lang="en-US" dirty="0"/>
              <a:t>In the past, attackers could spread across your network from one device using a technique known as “Pass the Hash.” With Windows 10, these attacks (in their current form) no longer work. </a:t>
            </a:r>
          </a:p>
          <a:p>
            <a:endParaRPr lang="en-US" dirty="0"/>
          </a:p>
          <a:p>
            <a:r>
              <a:rPr lang="en-US" sz="900" b="1" dirty="0"/>
              <a:t>[Only run software you trust]</a:t>
            </a:r>
          </a:p>
          <a:p>
            <a:r>
              <a:rPr lang="en-US" sz="900" dirty="0"/>
              <a:t>We have to rethink our approach to running only software we trust. Today we run anti-malware programs and try to look for malware signatures. While important, we need to do more. In one study almost half of the PCs breached lacked any currently detectable malware on them. Hackers often compile specific code for specific attacks and they go after the weak like, the users, to get them to install it.</a:t>
            </a:r>
          </a:p>
          <a:p>
            <a:endParaRPr lang="en-US" sz="900" dirty="0"/>
          </a:p>
          <a:p>
            <a:r>
              <a:rPr lang="en-US" sz="900" dirty="0"/>
              <a:t>Windows protects the applications you run so you can ensure only software your IT department has signed is trusted and runs with a technology called Device Guard. Even if an employee accidently downloads dangerous software your devices can be protected against it.</a:t>
            </a:r>
          </a:p>
          <a:p>
            <a:endParaRPr lang="en-US" sz="900" dirty="0"/>
          </a:p>
          <a:p>
            <a:r>
              <a:rPr lang="en-US" sz="900" b="1" dirty="0"/>
              <a:t>[Protect enterprise data against leaks, theft, or accidental disclosure.]</a:t>
            </a:r>
          </a:p>
          <a:p>
            <a:pPr marL="0" marR="0" indent="0" algn="l" defTabSz="932742" rtl="0" eaLnBrk="1" fontAlgn="auto" latinLnBrk="0" hangingPunct="1">
              <a:lnSpc>
                <a:spcPct val="100000"/>
              </a:lnSpc>
              <a:spcBef>
                <a:spcPts val="0"/>
              </a:spcBef>
              <a:spcAft>
                <a:spcPts val="0"/>
              </a:spcAft>
              <a:buClrTx/>
              <a:buSzTx/>
              <a:buFontTx/>
              <a:buNone/>
              <a:tabLst/>
              <a:defRPr/>
            </a:pPr>
            <a:r>
              <a:rPr lang="en-US" sz="900" dirty="0"/>
              <a:t>We are also making advances to help protect sensitive intellectual property.</a:t>
            </a:r>
          </a:p>
          <a:p>
            <a:endParaRPr lang="en-US" sz="900" dirty="0"/>
          </a:p>
          <a:p>
            <a:r>
              <a:rPr lang="en-US" sz="900" dirty="0"/>
              <a:t>With the increase of employee-owned devices in the enterprise, there’s also an increasing risk of accidental data disclosure through apps and services that are outside of the enterprise’s control like email, social media, and the public cloud.</a:t>
            </a:r>
          </a:p>
          <a:p>
            <a:endParaRPr lang="en-US" sz="900" dirty="0"/>
          </a:p>
          <a:p>
            <a:r>
              <a:rPr lang="en-US" sz="900" dirty="0"/>
              <a:t>Many of the existing solutions try to address this issue by requiring employees to switch between personal and work containers and apps, which can lead to a less than optimal user experience. Enterprise data protection (EDP) offers a better user experience, while helping to better separate and protect enterprise apps and data against accidental disclosure risks across both company and personal devices, without requiring changes in environments or apps. Additionally, EDP when used with Rights Management Services (RMS), can help to protect your enterprise data by persisting the protection even when your data roams or is shared.</a:t>
            </a:r>
          </a:p>
          <a:p>
            <a:endParaRPr lang="en-US" sz="900" b="1" dirty="0"/>
          </a:p>
          <a:p>
            <a:r>
              <a:rPr lang="en-US" sz="900" b="1" dirty="0"/>
              <a:t>[Browse Securely]</a:t>
            </a:r>
          </a:p>
          <a:p>
            <a:r>
              <a:rPr lang="en-US" sz="900" dirty="0"/>
              <a:t>Browsing securely is an area that many companies worry about. This is an area where we are doing some very innovative things.</a:t>
            </a:r>
          </a:p>
          <a:p>
            <a:endParaRPr lang="en-US" sz="900" dirty="0"/>
          </a:p>
          <a:p>
            <a:r>
              <a:rPr lang="en-US" sz="900" dirty="0"/>
              <a:t>In 2017, we will introduce a way to move Edge browser sessions within a micro-virtualized environment. Similar to how Credential Guard uses hardware based security today, this will isolate whatever is running in the browser from your corporate data, and protect your devices.</a:t>
            </a:r>
          </a:p>
          <a:p>
            <a:endParaRPr lang="en-US" sz="900" dirty="0"/>
          </a:p>
          <a:p>
            <a:r>
              <a:rPr lang="en-US" sz="900" dirty="0"/>
              <a:t>If a user’s session is attacked and the attacker is able to drop any type of malware or gain any kind of foothold on the device, it all disappears when the browser session is closed.</a:t>
            </a:r>
          </a:p>
          <a:p>
            <a:endParaRPr lang="en-US" sz="900" dirty="0"/>
          </a:p>
          <a:p>
            <a:r>
              <a:rPr lang="en-US" sz="900" dirty="0"/>
              <a:t>We are very excited about the level of security this can bring and will have more information to share as we progress and get closer to 2017.</a:t>
            </a:r>
          </a:p>
          <a:p>
            <a:endParaRPr lang="en-US" sz="900" dirty="0"/>
          </a:p>
          <a:p>
            <a:r>
              <a:rPr lang="en-US" sz="900" b="1" dirty="0"/>
              <a:t>[Detect suspicious behavior quickly]</a:t>
            </a:r>
            <a:endParaRPr lang="en-US" sz="900" dirty="0"/>
          </a:p>
          <a:p>
            <a:r>
              <a:rPr lang="en-US" sz="900" dirty="0"/>
              <a:t>Even with all of the defenses Windows 10 introduces it’s hard to keep every intruder out. Sometimes they find and exploit vulnerabilities that aren’t known, or more often they find ways around the best defenses with social engineering and attacking the user. Regardless of how they get in, if you don’t know they are there they can do real damage. While we will continue to invest heavily in building stronger defenses you should also use a mindset that assumes breach to provide additional protections.</a:t>
            </a:r>
          </a:p>
          <a:p>
            <a:endParaRPr lang="en-US" sz="900" dirty="0"/>
          </a:p>
          <a:p>
            <a:r>
              <a:rPr lang="en-US" sz="900" dirty="0"/>
              <a:t>Everything we have talked about so far is about working to better keep the users out of your devices and network. To help protect our enterprise customers, we are developing Windows Defender Advanced Threat Protection, a new service that will help enterprises to detect, investigate, and respond to advanced attacks on your network</a:t>
            </a:r>
            <a:r>
              <a:rPr lang="en-US" sz="900" baseline="0" dirty="0"/>
              <a:t> and devices</a:t>
            </a:r>
            <a:r>
              <a:rPr lang="en-US" sz="900" dirty="0"/>
              <a:t>.</a:t>
            </a:r>
          </a:p>
          <a:p>
            <a:endParaRPr lang="en-US" sz="900" dirty="0"/>
          </a:p>
          <a:p>
            <a:r>
              <a:rPr lang="en-US" sz="900" dirty="0"/>
              <a:t>Let’s talk more about Windows</a:t>
            </a:r>
            <a:r>
              <a:rPr lang="en-US" sz="900" baseline="0" dirty="0"/>
              <a:t> Defender ATP… CLICK…</a:t>
            </a:r>
            <a:r>
              <a:rPr lang="en-US" sz="900" dirty="0"/>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anose="020B0502040204020203" pitchFamily="34" charset="0"/>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endParaRPr>
          </a:p>
        </p:txBody>
      </p:sp>
    </p:spTree>
    <p:extLst>
      <p:ext uri="{BB962C8B-B14F-4D97-AF65-F5344CB8AC3E}">
        <p14:creationId xmlns:p14="http://schemas.microsoft.com/office/powerpoint/2010/main" val="203212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Security</a:t>
            </a:r>
            <a:r>
              <a:rPr lang="en-US" baseline="0" dirty="0"/>
              <a:t> features for Windows 7 were representative of a different era and didn’t include all of the modern threat protection available in Windows 10 Enterprise.  Our approach with Windows 7 was to provide basic security while leveraging the Partner Ecosystem to provide more advance security features.</a:t>
            </a:r>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9/12/2016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889661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Security</a:t>
            </a:r>
            <a:r>
              <a:rPr lang="en-US" baseline="0" dirty="0"/>
              <a:t> was a critical design priority for Windows 10.  We made a decision to provide comprehensive security so our customers would have the protection to defend themselves against sophisticated modern threats.  Some of the new security features added when upgrading from Windows 7 include Windows Trusted Boot, Windows Defender, Windows Information Protection, and Windows Defender Advanced Threat Protection.</a:t>
            </a:r>
          </a:p>
          <a:p>
            <a:endParaRPr lang="en-US" baseline="0"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b="1" dirty="0"/>
              <a:t>While</a:t>
            </a:r>
            <a:r>
              <a:rPr lang="en-US" b="1" baseline="0" dirty="0"/>
              <a:t> upgrading from Windows 7 Enterprise to Windows 10 Enterprise will substantially improve an organization’s security posture, it’s important to realize that the approach you take will have impacts on which (and how many) security features you will be able take advantage of.  If you deploy Windows 10 Enterprise with an in-place-upgrade over Windows 7 or Windows 8 32-bit, you will get to utilized all of the security features listed here.</a:t>
            </a:r>
            <a:endParaRPr lang="en-US" b="1" dirty="0"/>
          </a:p>
          <a:p>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9/12/2016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265585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But…  If you want the FULL</a:t>
            </a:r>
            <a:r>
              <a:rPr lang="en-US" baseline="0" dirty="0"/>
              <a:t> advantage of Windows 10 Enterprise security features, you will need to take a different upgrade/deployment approach.  If upgrading from an Windows 7 or Windows 8 32-bit OS, and you want all of the security features seen here, then you will need to utilized a Fresh/Clean install using a 64-bit version of Windows 10 Enterprise on existing devices, or use a provisioned 64-bit image on a new Windows 10 Pro device.</a:t>
            </a:r>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9/12/2016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2097601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Cyber Attacks Are Increasing in Sophistication</a:t>
            </a:r>
          </a:p>
          <a:p>
            <a:r>
              <a:rPr lang="en-US" sz="1000" dirty="0"/>
              <a:t>We’re seeing increasingly brazen cyberattacks. Cybercriminals are well organized with an alarming emergence of state-sponsored attacks, cyber-espionage and cyber terror. Even with the best defense, sophisticated attackers are using social engineering and zero-day vulnerabilities to break-in to corporate networks. Thousands of such attacks were reported in 2015 alone. We’ve found it currently takes an enterprise more than 200 days to detect a security breach and 80 days to contain it. During this time, attackers can wreak havoc on a corporate network, stealing data, breaching privacy, and destroying the trust of customers. These attacks are incredibly expensive, costing organizations an average of $12 million per incident with broader impact to a company’s reputation.</a:t>
            </a:r>
          </a:p>
          <a:p>
            <a:r>
              <a:rPr lang="en-US" sz="1000" dirty="0"/>
              <a:t>As the attackers’ approaches have evolved and become more sophisticated, so too must our approach to provide security to our enterprise customers. And, our customers agree, as 90% of surveyed IT Directors said they need a full-fledged advanced threat protection solution that identifies attacks quicker with comprehensive intelligence, and provides actionable remediation.</a:t>
            </a:r>
          </a:p>
          <a:p>
            <a:r>
              <a:rPr lang="en-US" sz="1000" b="1" dirty="0"/>
              <a:t>Windows Defender Advanced Threat Protection will Help Detect, Investigate and Respond to Attacks</a:t>
            </a:r>
          </a:p>
          <a:p>
            <a:r>
              <a:rPr lang="en-US" sz="1000" dirty="0"/>
              <a:t>To help protect our enterprise customers, we are developing Windows Defender Advanced Threat Protection, a new service that will help enterprises to detect, investigate, and respond to advanced attacks on their networks. Building on the existing security defenses Windows 10 offers today, Windows Defender Advanced Threat Protection provides a new post-breach layer of protection to the Windows 10 security stack. With a combination of client technology built into Windows 10 and a robust cloud service, it will help detect threats that have made it past other defenses, provide enterprises with information to investigate the breach across endpoints, and offer response recommendations.</a:t>
            </a:r>
          </a:p>
          <a:p>
            <a:r>
              <a:rPr lang="en-US" sz="1000" b="1" dirty="0"/>
              <a:t>Windows Defender Advanced Threat Protection:</a:t>
            </a:r>
          </a:p>
          <a:p>
            <a:r>
              <a:rPr lang="en-US" sz="1000" b="1" dirty="0"/>
              <a:t>1) Detects Advanced Attacks </a:t>
            </a:r>
            <a:r>
              <a:rPr lang="en-US" sz="1000" dirty="0"/>
              <a:t>provides key information on who, what, and why the attack happened. Sophisticated threat intelligence enables attack detection, informed by the world’s largest array of sensors and expert advanced threat protection, including a team of experts at Microsoft and expert security partners.</a:t>
            </a:r>
          </a:p>
          <a:p>
            <a:r>
              <a:rPr lang="en-US" sz="1000" dirty="0">
                <a:hlinkClick r:id="rId3"/>
              </a:rPr>
              <a:t>image: https://winblogs.azureedge.net/win/2016/02/Security-image-1.jpg</a:t>
            </a:r>
          </a:p>
          <a:p>
            <a:r>
              <a:rPr lang="en-US" sz="1000" dirty="0"/>
              <a:t>Windows Defender Advanced Threat Protection is powered by a combination of Windows behavioral sensors, cloud based security analytics, threat intelligence, and by tapping into Microsoft’s intelligent security graph. This immense security graph provides big-data security analytics that look across aggregate behaviors to identify anomalies – informed by anonymous information from over 1 billion Windows devices, 2.5 trillion indexed URLs on the Web, 600 million reputation look-ups online, and over 1 million suspicious files detonated every day.</a:t>
            </a:r>
          </a:p>
          <a:p>
            <a:r>
              <a:rPr lang="en-US" sz="1000" dirty="0"/>
              <a:t>This data is then augmented by expertise from world-class security experts and advanced threat protection Hunters from across the globe, who are uniquely equipped to detect attacks.</a:t>
            </a:r>
          </a:p>
          <a:p>
            <a:r>
              <a:rPr lang="en-US" sz="1000" b="1" dirty="0"/>
              <a:t>2) Response Recommendations. </a:t>
            </a:r>
            <a:r>
              <a:rPr lang="en-US" sz="1000" dirty="0"/>
              <a:t>The service’s security operations data provides an easy way to investigate alerts, explore the entire network for signs of attacks, examine attacker actions on specific devices, and get detailed file footprints from across the organization to recommend responses.</a:t>
            </a:r>
          </a:p>
          <a:p>
            <a:r>
              <a:rPr lang="en-US" sz="1000" dirty="0"/>
              <a:t>With time travel-like capabilities, Windows Defender Advanced Threat Protection examines the state of machines and their activities over the last six months to maximize historical investigation capabilities and provides information on a simple attack timeline. Simplified investigation tools replace the need to explore raw logs by exposing process, file, URL and network connection events for a specific machine or across the enterprise.</a:t>
            </a:r>
          </a:p>
          <a:p>
            <a:r>
              <a:rPr lang="en-US" sz="1000" dirty="0">
                <a:hlinkClick r:id="rId4"/>
              </a:rPr>
              <a:t>image: https://winblogs.azureedge.net/win/2016/02/Security-image-2.jpg</a:t>
            </a:r>
          </a:p>
          <a:p>
            <a:r>
              <a:rPr lang="en-US" sz="1000" dirty="0"/>
              <a:t>And, a cloud-based detonation service enables files and URLs to be submitted to isolated virtual machines for deep examination. In the future, Windows Advanced Threat Protection will also offer remediation tools for affected endpoints.</a:t>
            </a:r>
          </a:p>
          <a:p>
            <a:r>
              <a:rPr lang="en-US" sz="1000" b="1" dirty="0"/>
              <a:t>3) Complements Microsoft Advanced Threat Detection Solutions</a:t>
            </a:r>
            <a:r>
              <a:rPr lang="en-US" sz="1000" dirty="0"/>
              <a:t>. Because Windows Defender Advanced Threat Protection is being built into Windows 10, it will be kept continuously up-to-date, lowering costs, with no deployment effort needed.  Powered by a cloud backend, no on premise server infrastructure or ongoing maintenance is required. It complements email protection services from Office 365 Advanced Threat Protection and Microsoft Advanced Threat Analytics</a:t>
            </a:r>
          </a:p>
          <a:p>
            <a:br>
              <a:rPr lang="en-US" sz="1000" dirty="0"/>
            </a:br>
            <a:r>
              <a:rPr lang="en-US" sz="1000" dirty="0"/>
              <a:t>Read more at https://blogs.windows.com/windowsexperience/2016/03/01/announcing-windows-defender-advanced-threat-protection/#bil7CyXuZA3cxgXQ.99</a:t>
            </a:r>
          </a:p>
          <a:p>
            <a:endParaRPr lang="en-US" sz="1000" dirty="0">
              <a:solidFill>
                <a:schemeClr val="bg2"/>
              </a:solidFill>
              <a:uFill>
                <a:solidFill>
                  <a:srgbClr val="4F81BD"/>
                </a:solidFill>
              </a:uFill>
              <a:latin typeface="Arial" panose="020B0604020202020204" pitchFamily="34" charset="0"/>
              <a:cs typeface="Arial" panose="020B0604020202020204" pitchFamily="34" charset="0"/>
            </a:endParaRPr>
          </a:p>
          <a:p>
            <a:pPr marL="171450" indent="-171450">
              <a:buFontTx/>
              <a:buChar char="-"/>
            </a:pPr>
            <a:endParaRPr lang="en-US" b="1" dirty="0">
              <a:solidFill>
                <a:srgbClr val="FFFFFF"/>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rgbClr val="505050"/>
                </a:solidFill>
                <a:effectLst/>
                <a:uLnTx/>
                <a:uFillTx/>
                <a:latin typeface="Segoe UI"/>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rgbClr val="505050"/>
              </a:solidFill>
              <a:effectLst/>
              <a:uLnTx/>
              <a:uFillTx/>
              <a:latin typeface="Segoe UI"/>
            </a:endParaRPr>
          </a:p>
        </p:txBody>
      </p:sp>
    </p:spTree>
    <p:extLst>
      <p:ext uri="{BB962C8B-B14F-4D97-AF65-F5344CB8AC3E}">
        <p14:creationId xmlns:p14="http://schemas.microsoft.com/office/powerpoint/2010/main" val="496906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listened</a:t>
            </a:r>
            <a:r>
              <a:rPr lang="en-US" baseline="0" dirty="0"/>
              <a:t> to a LOT of feedback from customers and incorporated that into the Windows 10 User Interface.  Responses have been extremely positive.  The improved Start menu, the Task Bar, Integrated Search, and Improved Security are just some of the reasons customers are flocking to Windows 10.</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75289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AE0C73-047C-44B9-827D-A8836DC3325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96596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563">
              <a:lnSpc>
                <a:spcPct val="100000"/>
              </a:lnSpc>
              <a:spcAft>
                <a:spcPts val="0"/>
              </a:spcAft>
              <a:buNone/>
              <a:tabLst>
                <a:tab pos="354581" algn="l"/>
              </a:tabLst>
              <a:defRPr/>
            </a:pPr>
            <a:endParaRPr lang="en-US" sz="1428" b="0" kern="1200" dirty="0">
              <a:solidFill>
                <a:schemeClr val="tx1"/>
              </a:solidFill>
              <a:latin typeface="Segoe UI Light" pitchFamily="34" charset="0"/>
              <a:ea typeface="+mn-ea"/>
              <a:cs typeface="+mn-cs"/>
            </a:endParaRPr>
          </a:p>
          <a:p>
            <a:pPr marL="354581" indent="-354581" defTabSz="932563">
              <a:lnSpc>
                <a:spcPct val="100000"/>
              </a:lnSpc>
              <a:spcAft>
                <a:spcPts val="0"/>
              </a:spcAft>
              <a:buAutoNum type="arabicPeriod"/>
              <a:tabLst>
                <a:tab pos="354581" algn="l"/>
              </a:tabLst>
              <a:defRPr/>
            </a:pPr>
            <a:r>
              <a:rPr lang="en-US" sz="1428" b="1" kern="1200" dirty="0">
                <a:solidFill>
                  <a:schemeClr val="tx1"/>
                </a:solidFill>
                <a:latin typeface="Segoe UI Light" pitchFamily="34" charset="0"/>
                <a:ea typeface="+mn-ea"/>
                <a:cs typeface="+mn-cs"/>
              </a:rPr>
              <a:t>Windows 10 devices can protect you from modern security threats with new hardware enabled security features, </a:t>
            </a:r>
            <a:r>
              <a:rPr lang="en-US" sz="1428" kern="1200" dirty="0">
                <a:solidFill>
                  <a:schemeClr val="tx1"/>
                </a:solidFill>
                <a:latin typeface="Segoe UI Light" pitchFamily="34" charset="0"/>
                <a:ea typeface="+mn-ea"/>
                <a:cs typeface="+mn-cs"/>
              </a:rPr>
              <a:t>like TPM 2.0, Processor based virtualization extensions, and biometric support that provide protection Windows 7 and 8/8.1 devices can’t provide today. </a:t>
            </a:r>
          </a:p>
          <a:p>
            <a:pPr marL="354581" indent="-354581" defTabSz="932563">
              <a:lnSpc>
                <a:spcPct val="100000"/>
              </a:lnSpc>
              <a:spcAft>
                <a:spcPts val="0"/>
              </a:spcAft>
              <a:buAutoNum type="arabicPeriod"/>
              <a:tabLst>
                <a:tab pos="354581" algn="l"/>
              </a:tabLst>
              <a:defRPr/>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r>
              <a:rPr lang="en-US" sz="1428" b="1" kern="1200" dirty="0">
                <a:solidFill>
                  <a:schemeClr val="tx1"/>
                </a:solidFill>
                <a:latin typeface="Segoe UI Light" pitchFamily="34" charset="0"/>
                <a:ea typeface="+mn-ea"/>
                <a:cs typeface="+mn-cs"/>
              </a:rPr>
              <a:t>Windows Hello* and Microsoft Passport provide s</a:t>
            </a:r>
            <a:r>
              <a:rPr lang="en-US" sz="1428" b="1" kern="1200" dirty="0">
                <a:solidFill>
                  <a:schemeClr val="tx1"/>
                </a:solidFill>
                <a:latin typeface="Segoe UI Light" pitchFamily="34" charset="0"/>
                <a:ea typeface="+mn-ea"/>
                <a:cs typeface="Segoe UI" pitchFamily="34" charset="0"/>
              </a:rPr>
              <a:t>ecure and easy to deploy multifactor credentials that </a:t>
            </a:r>
            <a:r>
              <a:rPr lang="en-US" sz="1428" kern="1200" dirty="0">
                <a:solidFill>
                  <a:schemeClr val="tx1"/>
                </a:solidFill>
                <a:latin typeface="Segoe UI Light" pitchFamily="34" charset="0"/>
                <a:ea typeface="+mn-ea"/>
                <a:cs typeface="+mn-cs"/>
              </a:rPr>
              <a:t>requires specialized hardware, including illuminated IR sensor or other biometric sensors.</a:t>
            </a:r>
          </a:p>
          <a:p>
            <a:pPr marL="466298" indent="-466298">
              <a:spcAft>
                <a:spcPts val="0"/>
              </a:spcAft>
              <a:buFont typeface="+mj-lt"/>
              <a:buAutoNum type="arabicPeriod"/>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r>
              <a:rPr lang="en-US" sz="1428" b="1" kern="1200" dirty="0">
                <a:solidFill>
                  <a:schemeClr val="tx1"/>
                </a:solidFill>
                <a:latin typeface="Segoe UI Light" pitchFamily="34" charset="0"/>
                <a:ea typeface="+mn-ea"/>
                <a:cs typeface="+mn-cs"/>
              </a:rPr>
              <a:t>Personal assistant Cortana* helps you get things done.</a:t>
            </a:r>
            <a:r>
              <a:rPr lang="en-US" sz="1428" kern="1200" dirty="0">
                <a:solidFill>
                  <a:schemeClr val="tx1"/>
                </a:solidFill>
                <a:latin typeface="Segoe UI Light" pitchFamily="34" charset="0"/>
                <a:ea typeface="+mn-ea"/>
                <a:cs typeface="+mn-cs"/>
              </a:rPr>
              <a:t> Array microphones enable you to speak directly with Cortana. </a:t>
            </a:r>
          </a:p>
          <a:p>
            <a:pPr marL="349724" indent="-349724" defTabSz="932563">
              <a:lnSpc>
                <a:spcPct val="100000"/>
              </a:lnSpc>
              <a:spcAft>
                <a:spcPts val="0"/>
              </a:spcAft>
              <a:buFont typeface="+mj-lt"/>
              <a:buAutoNum type="arabicPeriod"/>
              <a:defRPr/>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r>
              <a:rPr lang="en-US" sz="1428" b="1" kern="1200" dirty="0">
                <a:solidFill>
                  <a:schemeClr val="tx1"/>
                </a:solidFill>
                <a:latin typeface="Segoe UI Light" pitchFamily="34" charset="0"/>
                <a:ea typeface="+mn-ea"/>
                <a:cs typeface="+mn-cs"/>
              </a:rPr>
              <a:t>Be productive with or without a keyboard</a:t>
            </a:r>
            <a:r>
              <a:rPr lang="en-US" sz="1428" kern="1200" dirty="0">
                <a:solidFill>
                  <a:schemeClr val="tx1"/>
                </a:solidFill>
                <a:latin typeface="Segoe UI Light" pitchFamily="34" charset="0"/>
                <a:ea typeface="+mn-ea"/>
                <a:cs typeface="+mn-cs"/>
              </a:rPr>
              <a:t> </a:t>
            </a:r>
            <a:r>
              <a:rPr lang="en-US" sz="1428" b="1" kern="1200" dirty="0">
                <a:solidFill>
                  <a:schemeClr val="tx1"/>
                </a:solidFill>
                <a:latin typeface="Segoe UI Light" pitchFamily="34" charset="0"/>
                <a:ea typeface="+mn-ea"/>
                <a:cs typeface="+mn-cs"/>
              </a:rPr>
              <a:t>with Continuum</a:t>
            </a:r>
            <a:r>
              <a:rPr lang="en-US" sz="1428" kern="1200" dirty="0">
                <a:solidFill>
                  <a:schemeClr val="tx1"/>
                </a:solidFill>
                <a:latin typeface="Segoe UI Light" pitchFamily="34" charset="0"/>
                <a:ea typeface="+mn-ea"/>
                <a:cs typeface="+mn-cs"/>
              </a:rPr>
              <a:t>. A new feature that allows you to transition easily from touch and stylus to keyboard and mouse with new 2-n-1 devices.</a:t>
            </a:r>
          </a:p>
          <a:p>
            <a:pPr marL="349724" indent="-349724" defTabSz="932563">
              <a:lnSpc>
                <a:spcPct val="100000"/>
              </a:lnSpc>
              <a:spcAft>
                <a:spcPts val="0"/>
              </a:spcAft>
              <a:buFont typeface="+mj-lt"/>
              <a:buAutoNum type="arabicPeriod"/>
              <a:defRPr/>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r>
              <a:rPr lang="en-US" sz="1428" b="1" kern="1200" dirty="0">
                <a:solidFill>
                  <a:schemeClr val="tx1"/>
                </a:solidFill>
                <a:latin typeface="Segoe UI Light" pitchFamily="34" charset="0"/>
                <a:ea typeface="+mn-ea"/>
                <a:cs typeface="+mn-cs"/>
              </a:rPr>
              <a:t>Use touch naturally to go beyond how you use your smartphone</a:t>
            </a:r>
            <a:r>
              <a:rPr lang="en-US" sz="1428" kern="1200" dirty="0">
                <a:solidFill>
                  <a:schemeClr val="tx1"/>
                </a:solidFill>
                <a:latin typeface="Segoe UI Light" pitchFamily="34" charset="0"/>
                <a:ea typeface="+mn-ea"/>
                <a:cs typeface="+mn-cs"/>
              </a:rPr>
              <a:t>—for scrolling, sizing, navigating, and more. </a:t>
            </a:r>
          </a:p>
          <a:p>
            <a:pPr marL="349724" indent="-349724" defTabSz="932563">
              <a:lnSpc>
                <a:spcPct val="100000"/>
              </a:lnSpc>
              <a:spcAft>
                <a:spcPts val="0"/>
              </a:spcAft>
              <a:buFont typeface="+mj-lt"/>
              <a:buAutoNum type="arabicPeriod"/>
              <a:defRPr/>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r>
              <a:rPr lang="en-US" sz="1428" b="1" kern="1200" dirty="0">
                <a:solidFill>
                  <a:schemeClr val="tx1"/>
                </a:solidFill>
                <a:latin typeface="Segoe UI Light" pitchFamily="34" charset="0"/>
                <a:ea typeface="+mn-ea"/>
                <a:cs typeface="+mn-cs"/>
              </a:rPr>
              <a:t>Write, draw, and annotate documents naturally using a stylus.</a:t>
            </a:r>
          </a:p>
          <a:p>
            <a:pPr marL="349724" lvl="1" indent="-349724" defTabSz="932563">
              <a:lnSpc>
                <a:spcPct val="100000"/>
              </a:lnSpc>
              <a:spcBef>
                <a:spcPts val="0"/>
              </a:spcBef>
              <a:buFont typeface="+mj-lt"/>
              <a:buAutoNum type="arabicPeriod"/>
              <a:defRPr/>
            </a:pPr>
            <a:endParaRPr lang="en-US" dirty="0">
              <a:solidFill>
                <a:schemeClr val="bg1"/>
              </a:solidFill>
            </a:endParaRPr>
          </a:p>
          <a:p>
            <a:pPr marL="349724" indent="-349724" defTabSz="932563">
              <a:lnSpc>
                <a:spcPct val="100000"/>
              </a:lnSpc>
              <a:spcAft>
                <a:spcPts val="0"/>
              </a:spcAft>
              <a:buFont typeface="+mj-lt"/>
              <a:buAutoNum type="arabicPeriod"/>
              <a:defRPr/>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endParaRPr lang="en-US" sz="1428" kern="1200" dirty="0">
              <a:solidFill>
                <a:schemeClr val="tx1"/>
              </a:solidFill>
              <a:latin typeface="Segoe UI Light" pitchFamily="34" charset="0"/>
              <a:ea typeface="+mn-ea"/>
              <a:cs typeface="+mn-cs"/>
            </a:endParaRPr>
          </a:p>
          <a:p>
            <a:pPr marL="349724" indent="-349724" defTabSz="932563">
              <a:lnSpc>
                <a:spcPct val="100000"/>
              </a:lnSpc>
              <a:spcAft>
                <a:spcPts val="0"/>
              </a:spcAft>
              <a:buFont typeface="+mj-lt"/>
              <a:buAutoNum type="arabicPeriod"/>
              <a:defRPr/>
            </a:pPr>
            <a:endParaRPr lang="en-US" sz="1428" kern="1200" dirty="0">
              <a:solidFill>
                <a:schemeClr val="tx1"/>
              </a:solidFill>
              <a:latin typeface="Segoe UI Light"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238C4E4F-4ECC-408A-AF55-1EB276E9ABE3}" type="slidenum">
              <a:rPr kumimoji="0" lang="en-US" sz="1800" b="0" i="0" u="none" strike="noStrike" kern="0" cap="none" spc="0" normalizeH="0" baseline="0" noProof="0">
                <a:ln>
                  <a:noFill/>
                </a:ln>
                <a:solidFill>
                  <a:prstClr val="black"/>
                </a:solidFill>
                <a:effectLst/>
                <a:uLnTx/>
                <a:uFillTx/>
                <a:latin typeface="Segoe UI" panose="020B0502040204020203" pitchFamily="34" charset="0"/>
              </a:rPr>
              <a:pPr marL="0" marR="0" lvl="0" indent="0" defTabSz="931774"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endParaRPr>
          </a:p>
        </p:txBody>
      </p:sp>
    </p:spTree>
    <p:extLst>
      <p:ext uri="{BB962C8B-B14F-4D97-AF65-F5344CB8AC3E}">
        <p14:creationId xmlns:p14="http://schemas.microsoft.com/office/powerpoint/2010/main" val="359604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Segoe UI Light" pitchFamily="34" charset="0"/>
                <a:ea typeface="+mn-ea"/>
                <a:cs typeface="+mn-cs"/>
              </a:rPr>
              <a:t>Microsoft</a:t>
            </a:r>
            <a:r>
              <a:rPr lang="en-GB" sz="900" kern="1200" baseline="0" dirty="0">
                <a:solidFill>
                  <a:schemeClr val="tx1"/>
                </a:solidFill>
                <a:effectLst/>
                <a:latin typeface="Segoe UI Light" pitchFamily="34" charset="0"/>
                <a:ea typeface="+mn-ea"/>
                <a:cs typeface="+mn-cs"/>
              </a:rPr>
              <a:t> </a:t>
            </a:r>
            <a:r>
              <a:rPr lang="en-US" sz="900" kern="1200" baseline="0" dirty="0">
                <a:solidFill>
                  <a:schemeClr val="tx1"/>
                </a:solidFill>
                <a:effectLst/>
                <a:latin typeface="Segoe UI Light" pitchFamily="34" charset="0"/>
                <a:ea typeface="+mn-ea"/>
                <a:cs typeface="+mn-cs"/>
              </a:rPr>
              <a:t>has brought </a:t>
            </a:r>
            <a:r>
              <a:rPr lang="en-US" sz="900" kern="1200" dirty="0">
                <a:solidFill>
                  <a:schemeClr val="tx1"/>
                </a:solidFill>
                <a:effectLst/>
                <a:latin typeface="Segoe UI Light" pitchFamily="34" charset="0"/>
                <a:ea typeface="+mn-ea"/>
                <a:cs typeface="+mn-cs"/>
              </a:rPr>
              <a:t>together our R&amp;D into one 1</a:t>
            </a:r>
            <a:r>
              <a:rPr lang="en-US" sz="900" kern="1200" baseline="30000" dirty="0">
                <a:solidFill>
                  <a:schemeClr val="tx1"/>
                </a:solidFill>
                <a:effectLst/>
                <a:latin typeface="Segoe UI Light" pitchFamily="34" charset="0"/>
                <a:ea typeface="+mn-ea"/>
                <a:cs typeface="+mn-cs"/>
              </a:rPr>
              <a:t>st</a:t>
            </a:r>
            <a:r>
              <a:rPr lang="en-US" sz="900" kern="1200" dirty="0">
                <a:solidFill>
                  <a:schemeClr val="tx1"/>
                </a:solidFill>
                <a:effectLst/>
                <a:latin typeface="Segoe UI Light" pitchFamily="34" charset="0"/>
                <a:ea typeface="+mn-ea"/>
                <a:cs typeface="+mn-cs"/>
              </a:rPr>
              <a:t> party devices engineering team, so that the team which has built Surface, Surface Hub and </a:t>
            </a:r>
            <a:r>
              <a:rPr lang="en-US" sz="900" kern="1200" dirty="0" err="1">
                <a:solidFill>
                  <a:schemeClr val="tx1"/>
                </a:solidFill>
                <a:effectLst/>
                <a:latin typeface="Segoe UI Light" pitchFamily="34" charset="0"/>
                <a:ea typeface="+mn-ea"/>
                <a:cs typeface="+mn-cs"/>
              </a:rPr>
              <a:t>Hololens</a:t>
            </a:r>
            <a:r>
              <a:rPr lang="en-US" sz="900" kern="1200" dirty="0">
                <a:solidFill>
                  <a:schemeClr val="tx1"/>
                </a:solidFill>
                <a:effectLst/>
                <a:latin typeface="Segoe UI Light" pitchFamily="34" charset="0"/>
                <a:ea typeface="+mn-ea"/>
                <a:cs typeface="+mn-cs"/>
              </a:rPr>
              <a:t> will also be the team that builds our next generation devices. This is critical to ensure we are consistent in our investments to design business-class devices that support more human centric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Our 1</a:t>
            </a:r>
            <a:r>
              <a:rPr lang="en-GB" kern="0" baseline="30000" dirty="0">
                <a:solidFill>
                  <a:schemeClr val="bg1"/>
                </a:solidFill>
              </a:rPr>
              <a:t>st</a:t>
            </a:r>
            <a:r>
              <a:rPr lang="en-GB" kern="0" dirty="0">
                <a:solidFill>
                  <a:schemeClr val="bg1"/>
                </a:solidFill>
              </a:rPr>
              <a:t> party devices engineering team are devoted to building quality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which breakthrough </a:t>
            </a:r>
            <a:r>
              <a:rPr lang="en-GB" dirty="0">
                <a:solidFill>
                  <a:schemeClr val="bg1"/>
                </a:solidFill>
              </a:rPr>
              <a:t>categories,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empower more versatile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And that seamlessly integrate with Windows to allow people to be productive.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0" dirty="0">
                <a:solidFill>
                  <a:schemeClr val="bg1"/>
                </a:solidFill>
              </a:rPr>
              <a:t>We are seeing fantastic momentum in our Surface business – where </a:t>
            </a:r>
            <a:r>
              <a:rPr lang="en-GB" sz="900" kern="1200" dirty="0">
                <a:solidFill>
                  <a:schemeClr val="tx1"/>
                </a:solidFill>
                <a:effectLst/>
                <a:latin typeface="Segoe UI Light" pitchFamily="34" charset="0"/>
                <a:ea typeface="+mn-ea"/>
                <a:cs typeface="+mn-cs"/>
              </a:rPr>
              <a:t>revenue increased by 61% in Q3 (FY16) – and we</a:t>
            </a:r>
            <a:r>
              <a:rPr lang="en-GB" sz="900" kern="0" dirty="0">
                <a:solidFill>
                  <a:schemeClr val="bg1"/>
                </a:solidFill>
              </a:rPr>
              <a:t> are generating excitement by innovating in new categories like HoloLens and Surface Hub and you can count on us to continue innovating in emerging categories of </a:t>
            </a:r>
            <a:r>
              <a:rPr lang="en-GB" sz="900" dirty="0">
                <a:solidFill>
                  <a:schemeClr val="bg1"/>
                </a:solidFill>
              </a:rPr>
              <a:t>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&lt;OPTIONAL LONGER TALK TRACK&gt;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As a company, one of our bold ambitions is to deliver more personal computing. In order to have more personal computing, you have to have hardware that supports more human-centric experiences. We are committed to designing business devices – from Lumia to Surface &amp; Surface Hub, to HoloLens – that are the most seamlessly integrated with Windows. They put people in the driver’s seat and can be engaged with multiple senses, they push the envelope on what versatility means by easily adapting to be more than a smartphone and more than a tablet.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Real business transformation will happen because devices are becoming more personal, more human. Interacting with technology should be as natural as interacting with people – using voice, pen, gestures and even gaze for the right interaction, in the right way, at the right time. With form factors of all sizes that move and adapt to your needs – whether you are on the go, in your lap, or at your desk – moving from individual work to collaborative work and back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solidFill>
                  <a:schemeClr val="bg1"/>
                </a:solidFill>
              </a:rPr>
              <a:t>Just like you - the businesses who use Microsoft, we obsess over every detail. We strive to find ways that technology can make it easier to get work done, to innovate on the small change that’ll make a big difference. A minute or two saved here and there adds up to hours that can be spent doing what actually matters – doing great things.</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25150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want to know the financial</a:t>
            </a:r>
            <a:r>
              <a:rPr lang="en-US" baseline="0" dirty="0"/>
              <a:t>s of Windows 10, and Forrester has analyzed the Total Economic Impact, we will make this report available for you to use with your customers. </a:t>
            </a:r>
          </a:p>
          <a:p>
            <a:r>
              <a:rPr lang="en-US" baseline="0" dirty="0"/>
              <a:t>To start with, most customers already are licensed to run Windows 10, so if they don’t deploy, they are not using something very valuable that they have already paid for.</a:t>
            </a:r>
          </a:p>
          <a:p>
            <a:r>
              <a:rPr lang="en-US" baseline="0" dirty="0"/>
              <a:t>We’ve talked about how the deployment costs are much lower than with prior versions, so now lets focus on three of the key economic benefits highlighted in this report:</a:t>
            </a:r>
          </a:p>
          <a:p>
            <a:pPr marL="171450" indent="-171450">
              <a:buFontTx/>
              <a:buChar char="-"/>
            </a:pPr>
            <a:r>
              <a:rPr lang="en-US" baseline="0" dirty="0"/>
              <a:t>15 % savings in IT desktop Management – “</a:t>
            </a:r>
            <a:r>
              <a:rPr lang="en-US" sz="900" b="0" i="0" u="none" strike="noStrike" kern="1200" baseline="0" dirty="0">
                <a:solidFill>
                  <a:schemeClr val="tx1"/>
                </a:solidFill>
                <a:latin typeface="Segoe UI Light" pitchFamily="34" charset="0"/>
                <a:ea typeface="+mn-ea"/>
                <a:cs typeface="+mn-cs"/>
              </a:rPr>
              <a:t>Windows 10 requires less IT administration time to install, manage, and support, with easy-to-use features and more self-service functions.”</a:t>
            </a:r>
          </a:p>
          <a:p>
            <a:pPr marL="171450" marR="0" lvl="0" indent="-171450" algn="l" defTabSz="932742" rtl="0" eaLnBrk="1" fontAlgn="auto" latinLnBrk="0" hangingPunct="1">
              <a:lnSpc>
                <a:spcPct val="90000"/>
              </a:lnSpc>
              <a:spcBef>
                <a:spcPts val="0"/>
              </a:spcBef>
              <a:spcAft>
                <a:spcPts val="340"/>
              </a:spcAft>
              <a:buClrTx/>
              <a:buSzTx/>
              <a:buFontTx/>
              <a:buChar char="-"/>
              <a:tabLst/>
              <a:defRPr/>
            </a:pPr>
            <a:r>
              <a:rPr lang="en-US" sz="900" b="0" i="0" u="none" strike="noStrike" kern="1200" baseline="0" dirty="0">
                <a:solidFill>
                  <a:schemeClr val="tx1"/>
                </a:solidFill>
                <a:latin typeface="Segoe UI Light" pitchFamily="34" charset="0"/>
                <a:ea typeface="+mn-ea"/>
                <a:cs typeface="+mn-cs"/>
              </a:rPr>
              <a:t>33% reduction in Security issues and time to resolve – “New features such as Credential Guard and Device Guard and improvements in existing features (such as BitLocker), security events requiring IT remediation are reduced or avoided.”</a:t>
            </a:r>
          </a:p>
          <a:p>
            <a:pPr marL="171450" indent="-171450">
              <a:buFontTx/>
              <a:buChar char="-"/>
            </a:pPr>
            <a:r>
              <a:rPr lang="en-US" sz="900" b="0" i="0" u="none" strike="noStrike" kern="1200" baseline="0" dirty="0">
                <a:solidFill>
                  <a:schemeClr val="tx1"/>
                </a:solidFill>
                <a:latin typeface="Segoe UI Light" pitchFamily="34" charset="0"/>
                <a:ea typeface="+mn-ea"/>
                <a:cs typeface="+mn-cs"/>
              </a:rPr>
              <a:t>25% reduction in employee time previously unavailable for work especially mobile workers, “enabling them to get more done more quickly wherever they may be.“</a:t>
            </a:r>
          </a:p>
          <a:p>
            <a:pPr marL="171450" indent="-171450">
              <a:buFontTx/>
              <a:buChar char="-"/>
            </a:pPr>
            <a:r>
              <a:rPr lang="en-US" sz="900" b="0" i="0" u="none" strike="noStrike" kern="1200" baseline="0" dirty="0">
                <a:solidFill>
                  <a:schemeClr val="tx1"/>
                </a:solidFill>
                <a:latin typeface="Segoe UI Light" pitchFamily="34" charset="0"/>
                <a:ea typeface="+mn-ea"/>
                <a:cs typeface="+mn-cs"/>
              </a:rPr>
              <a:t>Additional saving in Application Provisioning, Reduced or eliminated 3</a:t>
            </a:r>
            <a:r>
              <a:rPr lang="en-US" sz="900" b="0" i="0" u="none" strike="noStrike" kern="1200" baseline="30000" dirty="0">
                <a:solidFill>
                  <a:schemeClr val="tx1"/>
                </a:solidFill>
                <a:latin typeface="Segoe UI Light" pitchFamily="34" charset="0"/>
                <a:ea typeface="+mn-ea"/>
                <a:cs typeface="+mn-cs"/>
              </a:rPr>
              <a:t>rd</a:t>
            </a:r>
            <a:r>
              <a:rPr lang="en-US" sz="900" b="0" i="0" u="none" strike="noStrike" kern="1200" baseline="0" dirty="0">
                <a:solidFill>
                  <a:schemeClr val="tx1"/>
                </a:solidFill>
                <a:latin typeface="Segoe UI Light" pitchFamily="34" charset="0"/>
                <a:ea typeface="+mn-ea"/>
                <a:cs typeface="+mn-cs"/>
              </a:rPr>
              <a:t> party licensing, faster wake and boot time</a:t>
            </a:r>
          </a:p>
          <a:p>
            <a:pPr marL="0" indent="0">
              <a:buFontTx/>
              <a:buNone/>
            </a:pPr>
            <a:r>
              <a:rPr lang="en-US" sz="900" b="0" i="0" u="none" strike="noStrike" kern="1200" baseline="0" dirty="0">
                <a:solidFill>
                  <a:schemeClr val="tx1"/>
                </a:solidFill>
                <a:latin typeface="Segoe UI Light" pitchFamily="34" charset="0"/>
                <a:ea typeface="+mn-ea"/>
                <a:cs typeface="+mn-cs"/>
              </a:rPr>
              <a:t>With these savings against a lower deployment cost in less than half the time, they calculated a positive NPV of $403 per user over 3 years, a dramatic 188% ROI, and payback in only 13 Months. </a:t>
            </a:r>
          </a:p>
          <a:p>
            <a:pPr marL="0" indent="0">
              <a:buFontTx/>
              <a:buNone/>
            </a:pPr>
            <a:r>
              <a:rPr lang="en-US" sz="900" b="0" i="0" u="none" strike="noStrike" kern="1200" baseline="0" dirty="0">
                <a:solidFill>
                  <a:schemeClr val="tx1"/>
                </a:solidFill>
                <a:latin typeface="Segoe UI Light" pitchFamily="34" charset="0"/>
                <a:ea typeface="+mn-ea"/>
                <a:cs typeface="+mn-cs"/>
              </a:rPr>
              <a:t>Your customers can’t afford NOT to deploy the Windows 10 system that they already own!</a:t>
            </a:r>
          </a:p>
          <a:p>
            <a:pPr marL="0" indent="0">
              <a:buFontTx/>
              <a:buNone/>
            </a:pPr>
            <a:r>
              <a:rPr lang="en-US" sz="900" b="0" i="0" u="none" strike="noStrike" kern="1200" baseline="0" dirty="0">
                <a:solidFill>
                  <a:schemeClr val="tx1"/>
                </a:solidFill>
                <a:latin typeface="Segoe UI Light" pitchFamily="34" charset="0"/>
                <a:ea typeface="+mn-ea"/>
                <a:cs typeface="+mn-cs"/>
              </a:rPr>
              <a:t>To help your customer understand how these savings would apply to their situation we have developed a TCO calculator for you to use with them for economic justification</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923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lvl="0" indent="-57150" algn="l" defTabSz="914400" rtl="0" eaLnBrk="1" fontAlgn="auto" latinLnBrk="0" hangingPunct="1">
              <a:lnSpc>
                <a:spcPct val="90000"/>
              </a:lnSpc>
              <a:spcBef>
                <a:spcPts val="0"/>
              </a:spcBef>
              <a:spcAft>
                <a:spcPts val="600"/>
              </a:spcAft>
              <a:buClrTx/>
              <a:buSzTx/>
              <a:buFontTx/>
              <a:buNone/>
              <a:tabLst/>
              <a:defRPr/>
            </a:pP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Windows deployments used to be difficult and time-consuming. There was a need to migrate data carefully so nothing was lost or </a:t>
            </a:r>
            <a:r>
              <a:rPr kumimoji="0" lang="en-US" sz="800" b="0" i="0" u="none" strike="noStrike" kern="0" cap="none" spc="0" normalizeH="0" baseline="0" noProof="0" dirty="0" err="1">
                <a:ln>
                  <a:noFill/>
                </a:ln>
                <a:gradFill>
                  <a:gsLst>
                    <a:gs pos="0">
                      <a:srgbClr val="C0504D"/>
                    </a:gs>
                    <a:gs pos="100000">
                      <a:srgbClr val="C0504D"/>
                    </a:gs>
                  </a:gsLst>
                  <a:lin ang="5400000" scaled="0"/>
                </a:gradFill>
                <a:effectLst/>
                <a:uLnTx/>
                <a:uFillTx/>
                <a:latin typeface="Segoe UI Light" pitchFamily="34" charset="0"/>
                <a:ea typeface="+mn-ea"/>
                <a:cs typeface="+mn-cs"/>
              </a:rPr>
              <a:t>mis</a:t>
            </a: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-placed. There was a need to carefully assess every application and often times drive application updates/configurations. The OS installation itself often required a full “wipe and reload”. Device-drivers had issues that need to be sorted out and even the user-interface itself often required re-training of employees so they could to their jobs. With Windows 10, that story changes quite dramatically!</a:t>
            </a:r>
          </a:p>
          <a:p>
            <a:pPr marL="57150" marR="0" lvl="0" indent="-5715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endParaRPr>
          </a:p>
          <a:p>
            <a:pPr marL="57150" marR="0" lvl="0" indent="-57150" algn="l" defTabSz="914400" rtl="0" eaLnBrk="1" fontAlgn="auto" latinLnBrk="0" hangingPunct="1">
              <a:lnSpc>
                <a:spcPct val="90000"/>
              </a:lnSpc>
              <a:spcBef>
                <a:spcPts val="0"/>
              </a:spcBef>
              <a:spcAft>
                <a:spcPts val="600"/>
              </a:spcAft>
              <a:buClrTx/>
              <a:buSzTx/>
              <a:buFontTx/>
              <a:buNone/>
              <a:tabLst/>
              <a:defRPr/>
            </a:pP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With Windows 10, data migration isn’t an issue because it stays in-place and is </a:t>
            </a:r>
            <a:r>
              <a:rPr kumimoji="0" lang="en-US" sz="800" b="0" i="0" u="none" strike="noStrike" kern="0" cap="none" spc="0" normalizeH="0" baseline="0" noProof="0" dirty="0" err="1">
                <a:ln>
                  <a:noFill/>
                </a:ln>
                <a:gradFill>
                  <a:gsLst>
                    <a:gs pos="0">
                      <a:srgbClr val="C0504D"/>
                    </a:gs>
                    <a:gs pos="100000">
                      <a:srgbClr val="C0504D"/>
                    </a:gs>
                  </a:gsLst>
                  <a:lin ang="5400000" scaled="0"/>
                </a:gradFill>
                <a:effectLst/>
                <a:uLnTx/>
                <a:uFillTx/>
                <a:latin typeface="Segoe UI Light" pitchFamily="34" charset="0"/>
                <a:ea typeface="+mn-ea"/>
                <a:cs typeface="+mn-cs"/>
              </a:rPr>
              <a:t>intergrated</a:t>
            </a: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 seamlessly with Windows 10. Applications that work on Windows 7 or Windows 8 will almost always work well in Windows 10, too, and this can be easily confirmed in a POC or Pilot phase of deployment. The OS installation itself is highly automated, using just 1/10</a:t>
            </a:r>
            <a:r>
              <a:rPr kumimoji="0" lang="en-US" sz="800" b="0" i="0" u="none" strike="noStrike" kern="0" cap="none" spc="0" normalizeH="0" baseline="3000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th</a:t>
            </a: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 of the previously required labor minutes - because you don’t need someone sitting there during the installation. Device-Drivers are also compatible with Windows 10 and the user-interface is one that is familiar and easy for customers to use. In short, Windows 10 is an easy, efficient and effective deployment for you to make with your customers. </a:t>
            </a:r>
          </a:p>
          <a:p>
            <a:pPr marL="57150" marR="0" lvl="0" indent="-5715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endParaRPr>
          </a:p>
          <a:p>
            <a:pPr marL="57150" marR="0" lvl="0" indent="-57150" algn="l" defTabSz="914400" rtl="0" eaLnBrk="1" fontAlgn="auto" latinLnBrk="0" hangingPunct="1">
              <a:lnSpc>
                <a:spcPct val="90000"/>
              </a:lnSpc>
              <a:spcBef>
                <a:spcPts val="0"/>
              </a:spcBef>
              <a:spcAft>
                <a:spcPts val="600"/>
              </a:spcAft>
              <a:buClrTx/>
              <a:buSzTx/>
              <a:buFontTx/>
              <a:buNone/>
              <a:tabLst/>
              <a:defRPr/>
            </a:pP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Now… You may be asking yourself how you still make $ in this new Windows 10 deployment scenario, with labor minutes being reduced. Well, that question is easily answered. You re-focus the labor minutes of your staff in other directions. First, you focus your staff on deployments with MORE customers as it takes less time. Second, you use their extra time to do more Cross-Selling and Up-Selling – hopefully to MORE customers, thus growing your long-term annuity income stream. </a:t>
            </a:r>
          </a:p>
          <a:p>
            <a:pPr marL="57150" marR="0" lvl="0" indent="-5715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endParaRPr>
          </a:p>
          <a:p>
            <a:pPr marL="57150" marR="0" lvl="0" indent="-57150" algn="l" defTabSz="914400" rtl="0" eaLnBrk="1" fontAlgn="auto" latinLnBrk="0" hangingPunct="1">
              <a:lnSpc>
                <a:spcPct val="90000"/>
              </a:lnSpc>
              <a:spcBef>
                <a:spcPts val="0"/>
              </a:spcBef>
              <a:spcAft>
                <a:spcPts val="600"/>
              </a:spcAft>
              <a:buClrTx/>
              <a:buSzTx/>
              <a:buFontTx/>
              <a:buNone/>
              <a:tabLst/>
              <a:defRPr/>
            </a:pPr>
            <a:r>
              <a:rPr kumimoji="0" lang="en-US" sz="800" b="0" i="0" u="none" strike="noStrike" kern="0" cap="none" spc="0" normalizeH="0" baseline="0" noProof="0" dirty="0">
                <a:ln>
                  <a:noFill/>
                </a:ln>
                <a:gradFill>
                  <a:gsLst>
                    <a:gs pos="0">
                      <a:srgbClr val="C0504D"/>
                    </a:gs>
                    <a:gs pos="100000">
                      <a:srgbClr val="C0504D"/>
                    </a:gs>
                  </a:gsLst>
                  <a:lin ang="5400000" scaled="0"/>
                </a:gradFill>
                <a:effectLst/>
                <a:uLnTx/>
                <a:uFillTx/>
                <a:latin typeface="Segoe UI Light" pitchFamily="34" charset="0"/>
                <a:ea typeface="+mn-ea"/>
                <a:cs typeface="+mn-cs"/>
              </a:rPr>
              <a:t>Let’s walk through this opportunity in a bit more detail in the next slide…</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06814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rPr>
              <a:t>As customers have told Microsoft, application compatibility is a key pain point in the OS deployment process.</a:t>
            </a:r>
            <a:r>
              <a:rPr lang="en-US" baseline="0" dirty="0">
                <a:latin typeface="Segoe UI" panose="020B0502040204020203" pitchFamily="34" charset="0"/>
              </a:rPr>
              <a:t> So with Windows 10, we are doing everything we can to make sure that existing apps “just work.”</a:t>
            </a:r>
            <a:endParaRPr lang="en-US" dirty="0">
              <a:latin typeface="Segoe UI" panose="020B0502040204020203" pitchFamily="34" charset="0"/>
            </a:endParaRPr>
          </a:p>
          <a:p>
            <a:endParaRPr lang="en-US" dirty="0">
              <a:latin typeface="Segoe UI" panose="020B0502040204020203" pitchFamily="34" charset="0"/>
            </a:endParaRPr>
          </a:p>
          <a:p>
            <a:r>
              <a:rPr lang="en-US" dirty="0">
                <a:latin typeface="Segoe UI" panose="020B0502040204020203" pitchFamily="34" charset="0"/>
              </a:rPr>
              <a:t>Microsoft understands the challenges that many organizations experienced as part of their Windows XP to Windows 7 migrations, and is working hard to ensure that compatibility between Windows 7, Windows 8 and Windows 10 is excellent. This also applies to hardware: Windows 10 is designed to have the same overall hardware requirements as Windows 7 and Windows 8, making it possible to run Windows 10 on your existing devices.</a:t>
            </a:r>
          </a:p>
          <a:p>
            <a:endParaRPr lang="en-US" baseline="0" dirty="0"/>
          </a:p>
          <a:p>
            <a:r>
              <a:rPr lang="en-US" baseline="0" dirty="0"/>
              <a:t>For desktop apps, compatibility will also be very good, with a significant percentage of apps that “just work” on the new OS. (We would expect this to be in the high 90’s, percentage-wise. We can’t guarantee that all apps will work, as developers can always find a way to cause things to break, but this should be the exception. Our experience with customers that have moved from Windows 7 to Windows 8.1 has shown very good desktop app compatibility, and it should be just as good when moving to Windows 10.)</a:t>
            </a:r>
          </a:p>
          <a:p>
            <a:endParaRPr lang="en-US" baseline="0" dirty="0"/>
          </a:p>
          <a:p>
            <a:r>
              <a:rPr lang="en-US" baseline="0" dirty="0"/>
              <a:t>We know that web app compatibility has also been a challenge for organizations, which is why we invested in Enterprise Mode IE to support older web apps being used in an organization. These Enterprise Mode capabilities were originally included in Windows 7 and Windows 8.1, and carried forward to Windows 10 to ensure that that it’s easy to move to Windows 10 – IE doesn’t change, so the web apps “just work.” We’ll continue to support Internet Explorer on Windows 10 for a long time, while at the same time continuing to add new browser features through the new Edge browser.</a:t>
            </a:r>
          </a:p>
          <a:p>
            <a:endParaRPr lang="en-US" baseline="0" dirty="0"/>
          </a:p>
          <a:p>
            <a:r>
              <a:rPr lang="en-US" baseline="0" dirty="0"/>
              <a:t>For existing Windows Store apps, including modern line-of-business apps, these should just work as well. (As we make changes to the Windows Runtime environment that these apps run in, we can try out existing apps from the Windows Store to ensure we don’t break anything. As a result, we know pretty quickly if we’ve introduced any issues, and we can quickly resolve these before an organization even sees the issue.)</a:t>
            </a:r>
          </a:p>
          <a:p>
            <a:endParaRPr lang="en-US" baseline="0" dirty="0"/>
          </a:p>
        </p:txBody>
      </p:sp>
      <p:sp>
        <p:nvSpPr>
          <p:cNvPr id="4" name="Header Placeholder 3"/>
          <p:cNvSpPr>
            <a:spLocks noGrp="1"/>
          </p:cNvSpPr>
          <p:nvPr>
            <p:ph type="hdr" sz="quarter" idx="10"/>
          </p:nvPr>
        </p:nvSpPr>
        <p:spPr/>
        <p:txBody>
          <a:bodyPr/>
          <a:lstStyle/>
          <a:p>
            <a:r>
              <a:rPr lang="en-US">
                <a:solidFill>
                  <a:prstClr val="black"/>
                </a:solidFill>
              </a:rPr>
              <a:t>PRISM FY16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3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9/12/2016 2:27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714437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Objection handling</a:t>
            </a:r>
            <a:r>
              <a:rPr lang="en-US" baseline="0" dirty="0"/>
              <a:t> around Windows 10 deployments.</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864670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a:t>
            </a:r>
            <a:r>
              <a:rPr lang="en-US" dirty="0"/>
              <a:t>et’s take a look at some of the deployment details that you will want to be familiar with as you are</a:t>
            </a:r>
            <a:r>
              <a:rPr lang="en-US" baseline="0" dirty="0"/>
              <a:t> considering your broader Windows 10 Deployment business strategy for the next 18 months…</a:t>
            </a:r>
            <a:endParaRPr lang="en-US" dirty="0"/>
          </a:p>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227120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We know that deploying a new version of Windows requires a lot of effort for organizations. Using a traditional wipe and load process requires creating a custom Windows image for the organization, identifying and obtaining all the needed drivers and apps for reinstallation, and significant engineering effort to implement the process.</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For Windows 10, we want to reduce that effort by moving to an in-place upgrade process for existing devices. We also want to provide new capabilities to help with the configuration of new computers, avoiding the need for reimaging those devices. And to help with the application compatibility process, we want to provide new tools to help.</a:t>
            </a:r>
          </a:p>
          <a:p>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For Windows 10, we will provide a few deployment choices. For existing computers, we believe the easiest approach is to leverage the in-place upgrade process to move from Windows 7, Windows 8, or Windows 8.1 directly to Windows 10. This process lets Windows do all the work for you – leveraging existing software distribution or patch deployment capabilities to initiate and monitor the upgrade process.</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We will still fully support the traditional wipe-and-load process to, for customers that prefer to go that route.</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We will also provide new runtime provisioning capabilities to help transform a new device from its initial out-of-box configuration into a fully-configured enterprise device. That transformation can change the SKU, install apps, apply configuration, and more. We believe this will enable organizations to effectively support choose your own device (CYOD) policies, giving end users more choice in the types of Windows devices they use.</a:t>
            </a:r>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597872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Light" pitchFamily="34" charset="0"/>
                <a:ea typeface="+mn-ea"/>
                <a:cs typeface="+mn-cs"/>
              </a:rPr>
              <a:t>The simplest approach is using an in-place upgrade. For those currently running Windows 7 or Windows 8, you’ll be able to do this through an automated in-place process initiated using the Microsoft Deployment Toolkit (MDT), System Center Configuration Manager, or any other software distribution tool. </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Light" pitchFamily="34" charset="0"/>
                <a:ea typeface="+mn-ea"/>
                <a:cs typeface="+mn-cs"/>
              </a:rPr>
              <a:t>The process will be fast and reliable, taking between 15 minutes and a couple of hours depending on device speed and network performance. (If by chance anything bad happens during the deploying, Windows will automatically roll back to the previous version of Windows with everything – apps, data, configuration – still intact.) We know there is a strong demand for a deployment process like this, and we’ve already been piloting this approach, both with our internal deployments as well as with existing customers, to learn how we can make this process the best it can be for Windows 10.</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Segoe UI Light" pitchFamily="34" charset="0"/>
                <a:ea typeface="+mn-ea"/>
                <a:cs typeface="+mn-cs"/>
              </a:rPr>
              <a:t>(NOTE: Third-party disk encryption tools can present a challenge with this, as the in-place upgrade process won’t be able to access the encrypted disk. We are working with the ISVs to ensure that this end-to-end process can work, but there may be a few ISV-specific extra steps that need to be performed. Note that BitLocker will work with no extra steps required.)</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379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-place upgrades are great for existing devices. But what about new ones? Today we know most organizations buy new devices, typically running a standard Windows Pro operating system – which contains all the needed drivers and configuration necessary for that device. But because it is difficult to configure that device for the organization’s needs, the first step is usually to wipe the system and deploy a standard organization image to the device. That adds an extra cost, as it can take 1-2 hours to do this.</a:t>
            </a:r>
          </a:p>
          <a:p>
            <a:endParaRPr lang="en-US" baseline="0" dirty="0"/>
          </a:p>
          <a:p>
            <a:r>
              <a:rPr lang="en-US" baseline="0" dirty="0"/>
              <a:t>We want to provide new tools to eliminate the wipe-and-load need. Instead, we want to be able to run through a simple provisioning process to transform the device into one that is ready for productive use. To do this, we want to enable a simple workflow:</a:t>
            </a:r>
            <a:endParaRPr lang="en-US" dirty="0"/>
          </a:p>
          <a:p>
            <a:endParaRPr lang="en-US" dirty="0"/>
          </a:p>
          <a:p>
            <a:pPr marL="171450" indent="-171450">
              <a:buFontTx/>
              <a:buChar char="-"/>
            </a:pPr>
            <a:r>
              <a:rPr lang="en-US" dirty="0"/>
              <a:t>Take a</a:t>
            </a:r>
            <a:r>
              <a:rPr lang="en-US" baseline="0" dirty="0"/>
              <a:t> new device out of the box</a:t>
            </a:r>
          </a:p>
          <a:p>
            <a:pPr marL="171450" indent="-171450">
              <a:buFontTx/>
              <a:buChar char="-"/>
            </a:pPr>
            <a:r>
              <a:rPr lang="en-US" baseline="0" dirty="0"/>
              <a:t>Apply a provisioning package to it, turning it into a full-configured enterprise device</a:t>
            </a:r>
          </a:p>
          <a:p>
            <a:pPr marL="171450" indent="-171450">
              <a:buFontTx/>
              <a:buChar char="-"/>
            </a:pPr>
            <a:r>
              <a:rPr lang="en-US" baseline="0" dirty="0"/>
              <a:t>Once done, hand the device off to the end user who can immediately be productive</a:t>
            </a:r>
          </a:p>
          <a:p>
            <a:pPr marL="171450" indent="-171450">
              <a:buFontTx/>
              <a:buChar char="-"/>
            </a:pPr>
            <a:endParaRPr lang="en-US" baseline="0" dirty="0"/>
          </a:p>
          <a:p>
            <a:pPr marL="0" indent="0">
              <a:buFontTx/>
              <a:buNone/>
            </a:pPr>
            <a:r>
              <a:rPr lang="en-US" baseline="0" dirty="0"/>
              <a:t>We will provide new tools to enable this, with the Windows Imaging and Configuration Designer to create these provisioning packages will all the necessary configuration steps included in them. Once created, we’ll provide a variety of ways to deploy these packages, from simple double-click operations to fully-automated solutions.</a:t>
            </a:r>
          </a:p>
          <a:p>
            <a:pPr marL="0" indent="0">
              <a:buFontTx/>
              <a:buNone/>
            </a:pPr>
            <a:endParaRPr lang="en-US" baseline="0" dirty="0"/>
          </a:p>
          <a:p>
            <a:pPr marL="0" indent="0">
              <a:buFontTx/>
              <a:buNone/>
            </a:pPr>
            <a:r>
              <a:rPr lang="en-US" baseline="0" dirty="0"/>
              <a:t>It’s also worth noting that this process will be exactly the same for Windows 10 phone devices. With these, wipe-and-load isn’t possible (they come preinstalled from the phone OEM), so this is a simple way to perform the initial configuration, without manually needing to set up each device.</a:t>
            </a:r>
          </a:p>
          <a:p>
            <a:pPr marL="0" indent="0">
              <a:buFontTx/>
              <a:buNone/>
            </a:pPr>
            <a:endParaRPr lang="en-US" baseline="0" dirty="0"/>
          </a:p>
          <a:p>
            <a:pPr marL="0" indent="0">
              <a:buFontTx/>
              <a:buNone/>
            </a:pPr>
            <a:r>
              <a:rPr lang="en-US" baseline="0" dirty="0"/>
              <a:t>[Note that this isn’t designed for ongoing management of the device; it’s just for the initial setup. These provisioning packages can be used to enroll the device into a management system, e.g. using Mobile Device Management, with that handling the ongoing configuration, app management, and more.]</a:t>
            </a:r>
          </a:p>
          <a:p>
            <a:endParaRPr lang="en-US" dirty="0"/>
          </a:p>
          <a:p>
            <a:r>
              <a:rPr lang="en-US" dirty="0"/>
              <a:t>That’s the process we envision: Transforming a device from its out-of-the-box state into a fully-configured</a:t>
            </a:r>
            <a:r>
              <a:rPr lang="en-US" baseline="0" dirty="0"/>
              <a:t> enterprise device. We’ll provide flexible ways for doing this, some manual and some automated. </a:t>
            </a:r>
          </a:p>
          <a:p>
            <a:endParaRPr lang="en-US" baseline="0" dirty="0"/>
          </a:p>
          <a:p>
            <a:r>
              <a:rPr lang="en-US" baseline="0" dirty="0"/>
              <a:t>You can try this out today yourselves, as the Windows ICD tool is available in the Assessment and Deployment Kit for Windows 10 preview release, available on the Microsoft download center.</a:t>
            </a:r>
          </a:p>
          <a:p>
            <a:endParaRPr lang="en-US" dirty="0"/>
          </a:p>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315887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687559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breakdown of the traditional deployment project, we can see that</a:t>
            </a:r>
            <a:r>
              <a:rPr lang="en-US" baseline="0" dirty="0"/>
              <a:t> it is composed of four major components:</a:t>
            </a:r>
          </a:p>
          <a:p>
            <a:endParaRPr lang="en-US" baseline="0" dirty="0"/>
          </a:p>
          <a:p>
            <a:pPr marL="171450" indent="-171450">
              <a:buFont typeface="Arial" panose="020B0604020202020204" pitchFamily="34" charset="0"/>
              <a:buChar char="•"/>
            </a:pPr>
            <a:r>
              <a:rPr lang="en-US" baseline="0" dirty="0"/>
              <a:t>Application testing and validation</a:t>
            </a:r>
          </a:p>
          <a:p>
            <a:pPr marL="171450" indent="-171450">
              <a:buFont typeface="Arial" panose="020B0604020202020204" pitchFamily="34" charset="0"/>
              <a:buChar char="•"/>
            </a:pPr>
            <a:r>
              <a:rPr lang="en-US" baseline="0" dirty="0"/>
              <a:t>The deployment process itself</a:t>
            </a:r>
          </a:p>
          <a:p>
            <a:pPr marL="171450" indent="-171450">
              <a:buFont typeface="Arial" panose="020B0604020202020204" pitchFamily="34" charset="0"/>
              <a:buChar char="•"/>
            </a:pPr>
            <a:r>
              <a:rPr lang="en-US" baseline="0" dirty="0"/>
              <a:t>Infrastructure updates</a:t>
            </a:r>
          </a:p>
          <a:p>
            <a:pPr marL="171450" indent="-171450">
              <a:buFont typeface="Arial" panose="020B0604020202020204" pitchFamily="34" charset="0"/>
              <a:buChar char="•"/>
            </a:pPr>
            <a:r>
              <a:rPr lang="en-US" baseline="0" dirty="0"/>
              <a:t>Image creation process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To reduce the overall effort, each one of these needs to be reduced by nearly an order of magnitude: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For apps, we need to reduce the number of apps that we test.</a:t>
            </a:r>
          </a:p>
          <a:p>
            <a:pPr marL="171450" indent="-171450">
              <a:buFont typeface="Arial" panose="020B0604020202020204" pitchFamily="34" charset="0"/>
              <a:buChar char="•"/>
            </a:pPr>
            <a:r>
              <a:rPr lang="en-US" baseline="0" dirty="0"/>
              <a:t>For infrastructure, we need to reduce the dependencies between Windows 10 and other infrastructure components, and in cases where these dependencies can’t be eliminated, make it easier to update the infrastructure.</a:t>
            </a:r>
          </a:p>
          <a:p>
            <a:pPr marL="171450" indent="-171450">
              <a:buFont typeface="Arial" panose="020B0604020202020204" pitchFamily="34" charset="0"/>
              <a:buChar char="•"/>
            </a:pPr>
            <a:r>
              <a:rPr lang="en-US" baseline="0" dirty="0"/>
              <a:t>For the deployment process, we need to shift from traditional wipe-and-load deployments to in-place upgrade.</a:t>
            </a:r>
          </a:p>
          <a:p>
            <a:pPr marL="171450" indent="-171450">
              <a:buFont typeface="Arial" panose="020B0604020202020204" pitchFamily="34" charset="0"/>
              <a:buChar char="•"/>
            </a:pPr>
            <a:r>
              <a:rPr lang="en-US" baseline="0" dirty="0"/>
              <a:t>And since we’re using in-place upgrade, we don’t need custom images at all.</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Of course customers want proof that this can be done, and we’re working on customer case studies that explore this in greater detail. In the meantime, it’s worth noting that Microsoft’s own deployment took only a few weeks – see the IT showcase whitepaper for more information.</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112158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as a Service is a Game-Changer</a:t>
            </a:r>
            <a:r>
              <a:rPr lang="en-US" baseline="0" dirty="0"/>
              <a:t> in terms of security.  Microsoft has a goal to continue with security feature improvements for Windows 10 that release regularly, to close the gap with hackers, and to start getting ahead of them.</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906653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fairl</a:t>
            </a:r>
            <a:r>
              <a:rPr lang="en-US" baseline="0" dirty="0"/>
              <a:t>y obvious that the traditional Windows deployment project, which organizations would typically do every 3-5 years, needs to change. These changes are need to reduce the overall effort to something that can reasonably be performed twice per year.</a:t>
            </a:r>
          </a:p>
          <a:p>
            <a:endParaRPr lang="en-US" baseline="0" dirty="0"/>
          </a:p>
          <a:p>
            <a:r>
              <a:rPr lang="en-US" baseline="0" dirty="0"/>
              <a:t>Let’s drill into the differences between old and new to understand how to do this.</a:t>
            </a:r>
            <a:endParaRPr lang="en-US" dirty="0"/>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MS Story</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3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93057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Windows as a service,</a:t>
            </a:r>
            <a:r>
              <a:rPr lang="en-US" baseline="0" dirty="0"/>
              <a:t> we typically talk about three different servicing options. Two of these, Current Branch and Current Branch for Business are very similar – not surprising, because they are the same Windows 10 release, just at different points in time: Each release is initially considered a Current Branch release, and then after about four months it’s declared a Current Branch for Business release, signaling that it is ready for broad deployment.</a:t>
            </a:r>
          </a:p>
          <a:p>
            <a:endParaRPr lang="en-US" baseline="0" dirty="0"/>
          </a:p>
          <a:p>
            <a:r>
              <a:rPr lang="en-US" baseline="0" dirty="0"/>
              <a:t>Contrast that with the Long Term Servicing Branch, which is distinctly different – it has a 10-year lifecycle with no new features, with ongoing updates that focus primarily on security fixes. It has no built-in apps, and fewer Windows features – for example, it doesn’t include Edge, Cortana and the Windows Store, because those features are frequently updated with new capabilities driven by app and service updates.</a:t>
            </a:r>
          </a:p>
          <a:p>
            <a:endParaRPr lang="en-US" baseline="0" dirty="0"/>
          </a:p>
          <a:p>
            <a:r>
              <a:rPr lang="en-US" baseline="0" dirty="0"/>
              <a:t>You shouldn’t think of devices as being “Current Branch” or “Current Branch for Business”. Instead, devices can be running a Windows 10 release that is currently considered Current Branch, but that release will eventually become a Current Branch for Business release, with no action needed on the device to achieve that transition – it’s just a changed declaration.</a:t>
            </a:r>
            <a:endParaRPr lang="en-US" dirty="0"/>
          </a:p>
        </p:txBody>
      </p:sp>
      <p:sp>
        <p:nvSpPr>
          <p:cNvPr id="4" name="Header Placeholder 3"/>
          <p:cNvSpPr>
            <a:spLocks noGrp="1"/>
          </p:cNvSpPr>
          <p:nvPr>
            <p:ph type="hdr" sz="quarter" idx="10"/>
          </p:nvPr>
        </p:nvSpPr>
        <p:spPr/>
        <p:txBody>
          <a:bodyPr/>
          <a:lstStyle/>
          <a:p>
            <a:r>
              <a:rPr lang="en-US">
                <a:solidFill>
                  <a:prstClr val="black"/>
                </a:solidFill>
              </a:rPr>
              <a:t>MS Story</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3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9/12/2016 2:27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281480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a:t>
            </a:r>
            <a:r>
              <a:rPr lang="en-US" baseline="0" dirty="0"/>
              <a:t> Term Servicing Branch (LTSB) option for Windows 10 Enterprise definitely has it’s applications.  But we feel the Current Branch for Business (CBB) will prove to be the best option for most commercial customers, as well as the best opportunity for Partners to help manage the updates for their customers.</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837225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at the entire timeline, from the earliest engineering builds through the final devices in an enterprise-wide deployment, you can see that we’re talking about a process that spans almost two years: Six months of active development, followed by about four months of pilot deployments, before starting broad deployment throughout the entire organization – and of course, then using this particular Windows 10 feature update until it’s time to repeat the process.</a:t>
            </a:r>
          </a:p>
          <a:p>
            <a:endParaRPr lang="en-US" baseline="0" dirty="0"/>
          </a:p>
          <a:p>
            <a:r>
              <a:rPr lang="en-US" baseline="0" dirty="0"/>
              <a:t>Notice the “rings” defined in this picture: This is our recommended way of performing the deployment of each Windows 10 feature update, with each ring representing a group of PCs. First using a small number of pilot groups to ensure everything works as expected, then a number of broad deployment rings (primarily to reduce risk, e.g. don’t deploy the whole Accounting department at once).</a:t>
            </a:r>
          </a:p>
          <a:p>
            <a:endParaRPr lang="en-US" dirty="0"/>
          </a:p>
          <a:p>
            <a:endParaRPr lang="en-US" dirty="0"/>
          </a:p>
        </p:txBody>
      </p:sp>
      <p:sp>
        <p:nvSpPr>
          <p:cNvPr id="4" name="Header Placeholder 3"/>
          <p:cNvSpPr>
            <a:spLocks noGrp="1"/>
          </p:cNvSpPr>
          <p:nvPr>
            <p:ph type="hdr" sz="quarter" idx="10"/>
          </p:nvPr>
        </p:nvSpPr>
        <p:spPr/>
        <p:txBody>
          <a:bodyPr/>
          <a:lstStyle/>
          <a:p>
            <a:r>
              <a:rPr lang="en-US"/>
              <a:t>MS Story</a:t>
            </a:r>
            <a:endParaRPr lang="en-US" dirty="0"/>
          </a:p>
        </p:txBody>
      </p:sp>
      <p:sp>
        <p:nvSpPr>
          <p:cNvPr id="5" name="Footer Placeholder 4"/>
          <p:cNvSpPr>
            <a:spLocks noGrp="1"/>
          </p:cNvSpPr>
          <p:nvPr>
            <p:ph type="ftr" sz="quarter" idx="11"/>
          </p:nvPr>
        </p:nvSpPr>
        <p:spPr/>
        <p:txBody>
          <a:bodyPr/>
          <a:lstStyle/>
          <a:p>
            <a:pPr defTabSz="9313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462879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initial Windows 10 Deployment will start with a Proof of Concept.  From there, you will move through the Pilot deployment and on to incremental “wave” deployments through-out the customer’s organization.  Similarly, each time a new Windows 10 update comes out (every 6 months), you will want to help customers to deploy the updated Windows 10 operating system.  The POC will be done using Insider Preview bits.  Once the full update is released, you will move your customer through the Pilot and “wave” deployments of the updated Windows 10 operating system – just as before.  This is an on-going service that you can provide to your customers, with the additional opportunity to address service, application, and infrastructure needs along the way.  Windows-as-a-Service will become an integral part of your business relationship with the customer, one that opens up numerous new project and service revenue opportunities!</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729654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a:t>
            </a:r>
            <a:r>
              <a:rPr lang="en-US" baseline="0" dirty="0"/>
              <a:t> about this from a deployment strategy perspective, there are a few steps that we need to consider:</a:t>
            </a:r>
          </a:p>
          <a:p>
            <a:endParaRPr lang="en-US" baseline="0" dirty="0"/>
          </a:p>
          <a:p>
            <a:pPr marL="171450" indent="-171450">
              <a:buFont typeface="Arial" panose="020B0604020202020204" pitchFamily="34" charset="0"/>
              <a:buChar char="•"/>
            </a:pPr>
            <a:r>
              <a:rPr lang="en-US" baseline="0" dirty="0"/>
              <a:t>What PCs will we use for the Insider Preview program? Each organization needs to try out new features and at the same time ensure that strong compatibility is maintained, providing feedback with any concerns.</a:t>
            </a:r>
          </a:p>
          <a:p>
            <a:pPr marL="171450" indent="-171450">
              <a:buFont typeface="Arial" panose="020B0604020202020204" pitchFamily="34" charset="0"/>
              <a:buChar char="•"/>
            </a:pPr>
            <a:r>
              <a:rPr lang="en-US" baseline="0" dirty="0"/>
              <a:t>Can we identify the special PCs that would be good candidates for LTSB? (Remember again that special PCs typically don’t run Office – they run other specialized software suited for their unique purpose.) Those will be deployed separately, so they can be set aside.</a:t>
            </a:r>
          </a:p>
          <a:p>
            <a:pPr marL="171450" indent="-171450">
              <a:buFont typeface="Arial" panose="020B0604020202020204" pitchFamily="34" charset="0"/>
              <a:buChar char="•"/>
            </a:pPr>
            <a:r>
              <a:rPr lang="en-US" baseline="0" dirty="0"/>
              <a:t>Can we recruit the appropriate set of volunteers for pilot deployments? Remember, we want to identify a small group of PCs that covers the broadest set of apps and devices – 10% of devices should be able to provide 90% coverage. And we want to ensure that these pilot participants are volunteers – if they find issues, we want them to call the IT helpdesk; we don’t want them to immediately escalate up their management chains if something doesn’t go quite right.</a:t>
            </a:r>
          </a:p>
          <a:p>
            <a:pPr marL="171450" indent="-171450">
              <a:buFont typeface="Arial" panose="020B0604020202020204" pitchFamily="34" charset="0"/>
              <a:buChar char="•"/>
            </a:pPr>
            <a:r>
              <a:rPr lang="en-US" baseline="0" dirty="0"/>
              <a:t>Finally, can we divide up the broad population of PCs into a reasonable number of groups, so that we can deploy quickly and still manage risk appropriately.</a:t>
            </a:r>
            <a:endParaRPr lang="en-US" dirty="0"/>
          </a:p>
        </p:txBody>
      </p:sp>
      <p:sp>
        <p:nvSpPr>
          <p:cNvPr id="4" name="Header Placeholder 3"/>
          <p:cNvSpPr>
            <a:spLocks noGrp="1"/>
          </p:cNvSpPr>
          <p:nvPr>
            <p:ph type="hdr" sz="quarter" idx="10"/>
          </p:nvPr>
        </p:nvSpPr>
        <p:spPr/>
        <p:txBody>
          <a:bodyPr/>
          <a:lstStyle/>
          <a:p>
            <a:r>
              <a:rPr lang="en-US">
                <a:solidFill>
                  <a:prstClr val="black"/>
                </a:solidFill>
              </a:rPr>
              <a:t>MS Story</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36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9/12/2016 2:27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55819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talk about changes to the way we service (or patch) Windows, it’s important to first understand how things worked with Windows 7 and Windows 8.1. Each month, we release somewhere between 1 and 20 individual fixes for each one – some security updates, some non-security updates. Most organizations deploy the security fixes right away. But the non-security fixes sometimes aren’t deployed at all. The result is that each organization ends up with their own unique Windows configuration, defined by the set of patches that they have installed.</a:t>
            </a:r>
          </a:p>
          <a:p>
            <a:endParaRPr lang="en-US" baseline="0" dirty="0"/>
          </a:p>
          <a:p>
            <a:r>
              <a:rPr lang="en-US" baseline="0" dirty="0"/>
              <a:t>Compare that to the configuration that we test: Fully-patched PCs that have all the updates ever released installed. For each new update, we verify that there are no adverse effects on these fully-patched PCs.  </a:t>
            </a:r>
          </a:p>
          <a:p>
            <a:endParaRPr lang="en-US" baseline="0"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baseline="0" dirty="0"/>
              <a:t>But we’ve seen instances where these new updates cause issues on partially updated PCs (often with specific combinations of updates) – we can’t possibly test all these different possible combinations. And affected customers wonder why we didn’t catch these “simple issues” when we did our testing. ISVs are also challenged in choosing what patch deployment to test their updates against, most use the fully patched version.</a:t>
            </a:r>
          </a:p>
          <a:p>
            <a:endParaRPr lang="en-US" baseline="0" dirty="0"/>
          </a:p>
          <a:p>
            <a:r>
              <a:rPr lang="en-US" baseline="0" dirty="0"/>
              <a:t>So we decided that to improve the overall quality of Windows, and to reduce the overall complexity of the patching process, we would rework the patching process altogether with Windows 10. Let’s explore these changes in more depth.</a:t>
            </a:r>
            <a:endParaRPr lang="en-US" dirty="0"/>
          </a:p>
          <a:p>
            <a:endParaRPr lang="en-US" dirty="0"/>
          </a:p>
          <a:p>
            <a:r>
              <a:rPr lang="en-US" dirty="0"/>
              <a:t>First, it’s important to understand</a:t>
            </a:r>
            <a:r>
              <a:rPr lang="en-US" baseline="0" dirty="0"/>
              <a:t> that we have two different types of updates with Windows 10: Quality updates, released each month with no new features to resolve security and non-security fixes, and feature updates, targeting twice per year with new features added.</a:t>
            </a:r>
          </a:p>
          <a:p>
            <a:endParaRPr lang="en-US" baseline="0" dirty="0"/>
          </a:p>
          <a:p>
            <a:r>
              <a:rPr lang="en-US" baseline="0" dirty="0"/>
              <a:t>For quality updates, each month we will release a single update, containing all the new security and non-security fixes (but with no new features), as well as all the existing fixes from previous months. As a result, there is only ever one update that needs to be installed on a Windows 10 device for it to be completely up-to-date. </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MS Story</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3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90043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1200" dirty="0">
                <a:solidFill>
                  <a:srgbClr val="5C2D91"/>
                </a:solidFill>
              </a:rPr>
              <a:t>360 degree view into the organization device, driver and application inventory keeps you in control</a:t>
            </a:r>
          </a:p>
          <a:p>
            <a:r>
              <a:rPr lang="en-US" sz="1200" dirty="0">
                <a:solidFill>
                  <a:srgbClr val="5C2D91"/>
                </a:solidFill>
              </a:rPr>
              <a:t>Clear workflow visualization from pilot to deployment reduces complexity and risk</a:t>
            </a:r>
          </a:p>
          <a:p>
            <a:r>
              <a:rPr lang="en-US" sz="1200" dirty="0">
                <a:solidFill>
                  <a:srgbClr val="5C2D91"/>
                </a:solidFill>
              </a:rPr>
              <a:t>Data driven app rationalization tools reduce validation time and cost</a:t>
            </a:r>
          </a:p>
          <a:p>
            <a:r>
              <a:rPr lang="en-US" sz="1200" dirty="0">
                <a:solidFill>
                  <a:srgbClr val="5C2D91"/>
                </a:solidFill>
              </a:rPr>
              <a:t>Direct access to guidance and insights into compatibility issues known to Microsoft gives you help when you need it</a:t>
            </a:r>
          </a:p>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a:defRPr/>
            </a:pPr>
            <a:fld id="{E8E77C6A-1F4E-4025-9E6D-E2EB34023891}" type="datetime8">
              <a:rPr lang="en-US" sz="1800" kern="0" smtClean="0">
                <a:solidFill>
                  <a:sysClr val="windowText" lastClr="000000"/>
                </a:solidFill>
              </a:rPr>
              <a:pPr>
                <a:defRPr/>
              </a:pPr>
              <a:t>9/12/2016 2:27 PM</a:t>
            </a:fld>
            <a:endParaRPr lang="en-US" sz="1800" kern="0" dirty="0">
              <a:solidFill>
                <a:sysClr val="windowText" lastClr="000000"/>
              </a:solidFill>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a:defRPr/>
            </a:pPr>
            <a:fld id="{8B263312-38AA-4E1E-B2B5-0F8F122B24FE}" type="slidenum">
              <a:rPr lang="en-US" sz="1800" kern="0" smtClean="0">
                <a:solidFill>
                  <a:sysClr val="windowText" lastClr="000000"/>
                </a:solidFill>
              </a:rPr>
              <a:pPr>
                <a:defRPr/>
              </a:pPr>
              <a:t>39</a:t>
            </a:fld>
            <a:endParaRPr lang="en-US" sz="1800" kern="0" dirty="0">
              <a:solidFill>
                <a:sysClr val="windowText" lastClr="000000"/>
              </a:solidFill>
            </a:endParaRPr>
          </a:p>
        </p:txBody>
      </p:sp>
      <p:sp>
        <p:nvSpPr>
          <p:cNvPr id="9" name="Header Placeholder 8"/>
          <p:cNvSpPr>
            <a:spLocks noGrp="1"/>
          </p:cNvSpPr>
          <p:nvPr>
            <p:ph type="hdr" sz="quarter" idx="14"/>
          </p:nvPr>
        </p:nvSpPr>
        <p:spPr/>
        <p:txBody>
          <a:bodyPr/>
          <a:lstStyle/>
          <a:p>
            <a:pPr>
              <a:defRPr/>
            </a:pPr>
            <a:endParaRPr lang="en-US" sz="1800" kern="0" dirty="0">
              <a:solidFill>
                <a:sysClr val="windowText" lastClr="000000"/>
              </a:solidFill>
            </a:endParaRPr>
          </a:p>
        </p:txBody>
      </p:sp>
      <p:sp>
        <p:nvSpPr>
          <p:cNvPr id="5" name="Footer Placeholder 4"/>
          <p:cNvSpPr>
            <a:spLocks noGrp="1"/>
          </p:cNvSpPr>
          <p:nvPr>
            <p:ph type="ftr" sz="quarter" idx="15"/>
          </p:nvPr>
        </p:nvSpPr>
        <p:spPr/>
        <p:txBody>
          <a:bodyPr/>
          <a:lstStyle/>
          <a:p>
            <a:pPr marL="398463" defTabSz="914099"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169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+350 Million Active Devices running Windows 10</a:t>
            </a:r>
          </a:p>
          <a:p>
            <a:pPr marL="171450" indent="-171450">
              <a:buFont typeface="Arial" panose="020B0604020202020204" pitchFamily="34" charset="0"/>
              <a:buChar char="•"/>
            </a:pPr>
            <a:r>
              <a:rPr lang="en-US" dirty="0"/>
              <a:t>96% of Enterprises</a:t>
            </a:r>
            <a:r>
              <a:rPr lang="en-US" baseline="0" dirty="0"/>
              <a:t> are actively testing, piloting, or deploying Windows 10</a:t>
            </a:r>
          </a:p>
          <a:p>
            <a:pPr marL="171450" indent="-171450">
              <a:buFont typeface="Arial" panose="020B0604020202020204" pitchFamily="34" charset="0"/>
              <a:buChar char="•"/>
            </a:pPr>
            <a:r>
              <a:rPr lang="en-US" baseline="0" dirty="0"/>
              <a:t>145% Growth Trajectory for Windows 10 compared to Windows 7</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402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23487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rPr>
              <a:t>We</a:t>
            </a:r>
            <a:r>
              <a:rPr lang="en-US" baseline="0" dirty="0">
                <a:latin typeface="Segoe UI" panose="020B0502040204020203" pitchFamily="34" charset="0"/>
              </a:rPr>
              <a:t> have a variety of tools that can be used by organizations to implement Windows as service. Fortunately, most organizations are already using one of these tools, so as long as you are using a reasonably current version of them, you’re already got what you need.</a:t>
            </a:r>
          </a:p>
          <a:p>
            <a:endParaRPr lang="en-US" baseline="0" dirty="0">
              <a:latin typeface="Segoe UI" panose="020B0502040204020203" pitchFamily="34" charset="0"/>
            </a:endParaRPr>
          </a:p>
          <a:p>
            <a:r>
              <a:rPr lang="en-US" baseline="0" dirty="0">
                <a:latin typeface="Segoe UI" panose="020B0502040204020203" pitchFamily="34" charset="0"/>
              </a:rPr>
              <a:t>The simplest possible tool to use is Windows Update: just point all PCs to the Windows Update cloud service and let them update themselves as new feature updates are released. Most organizations probably want more control over that process, and we’ve provided those controls as part of Windows Update for Business, an additional layer of control that sits on top of the Windows Update service to provide more advanced capabilities. </a:t>
            </a:r>
          </a:p>
          <a:p>
            <a:endParaRPr lang="en-US" baseline="0" dirty="0">
              <a:latin typeface="Segoe UI" panose="020B0502040204020203" pitchFamily="34" charset="0"/>
            </a:endParaRPr>
          </a:p>
          <a:p>
            <a:r>
              <a:rPr lang="en-US" baseline="0" dirty="0">
                <a:latin typeface="Segoe UI" panose="020B0502040204020203" pitchFamily="34" charset="0"/>
              </a:rPr>
              <a:t>For organizations already using WSUS or ConfigMgr, both have built-in capabilities for managing feature updates.</a:t>
            </a:r>
          </a:p>
          <a:p>
            <a:endParaRPr lang="en-US" baseline="0" dirty="0">
              <a:latin typeface="Segoe UI" panose="020B0502040204020203" pitchFamily="34" charset="0"/>
            </a:endParaRPr>
          </a:p>
          <a:p>
            <a:r>
              <a:rPr lang="en-US" baseline="0" dirty="0">
                <a:latin typeface="Segoe UI" panose="020B0502040204020203" pitchFamily="34" charset="0"/>
              </a:rPr>
              <a:t>Most organizations probably aren’t interested in Windows Update directly, so let’s look at the other three choices in more detail.</a:t>
            </a:r>
            <a:endParaRPr lang="en-US" dirty="0">
              <a:latin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PRISM FY16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3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88765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Windows 10 Anniversary Update brings some exciting new products and features</a:t>
            </a:r>
            <a:r>
              <a:rPr lang="en-US" baseline="0" dirty="0"/>
              <a:t> with it.  We are excited to walk through some of those innovations with you in this next section.</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40262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rPr>
              <a:t>The hero</a:t>
            </a:r>
            <a:r>
              <a:rPr lang="en-US" sz="1200" baseline="0" dirty="0">
                <a:latin typeface="Segoe UI" panose="020B0502040204020203" pitchFamily="34" charset="0"/>
              </a:rPr>
              <a:t> commercial offers are Windows 10 Enterprise E3 and E5. E3 is the new name for Windows 10 Enterprise with Software Assurance. E5 is a new top tier enterprise offering. Window 10 Education E3 and E5 are the hero EDU offers. All four of these offers are available per user or per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panose="020B0502040204020203" pitchFamily="34" charset="0"/>
            </a:endParaRPr>
          </a:p>
          <a:p>
            <a:r>
              <a:rPr lang="en-US" sz="1200" dirty="0">
                <a:latin typeface="Segoe UI" panose="020B0502040204020203" pitchFamily="34" charset="0"/>
              </a:rPr>
              <a:t>Windows 10 Pro upgrades and Enterprise LTSB upgrades</a:t>
            </a:r>
            <a:r>
              <a:rPr lang="en-US" sz="1200" baseline="0" dirty="0">
                <a:latin typeface="Segoe UI" panose="020B0502040204020203" pitchFamily="34" charset="0"/>
              </a:rPr>
              <a:t> </a:t>
            </a:r>
            <a:r>
              <a:rPr lang="en-US" sz="1200" dirty="0">
                <a:latin typeface="Segoe UI" panose="020B0502040204020203" pitchFamily="34" charset="0"/>
              </a:rPr>
              <a:t>will continue</a:t>
            </a:r>
            <a:r>
              <a:rPr lang="en-US" sz="1200" baseline="0" dirty="0">
                <a:latin typeface="Segoe UI" panose="020B0502040204020203" pitchFamily="34" charset="0"/>
              </a:rPr>
              <a:t> to be available without Software Assurance, a</a:t>
            </a:r>
            <a:r>
              <a:rPr lang="en-US" sz="1200" dirty="0">
                <a:latin typeface="Segoe UI" panose="020B0502040204020203" pitchFamily="34" charset="0"/>
              </a:rPr>
              <a:t>nd we will continue to offer Windows VDA on per user or a per device basis. </a:t>
            </a:r>
          </a:p>
          <a:p>
            <a:endParaRPr lang="en-US" dirty="0"/>
          </a:p>
        </p:txBody>
      </p:sp>
      <p:sp>
        <p:nvSpPr>
          <p:cNvPr id="4" name="Slide Number Placeholder 3"/>
          <p:cNvSpPr>
            <a:spLocks noGrp="1"/>
          </p:cNvSpPr>
          <p:nvPr>
            <p:ph type="sldNum" sz="quarter" idx="10"/>
          </p:nvPr>
        </p:nvSpPr>
        <p:spPr>
          <a:xfrm>
            <a:off x="2885635" y="11928094"/>
            <a:ext cx="2207563" cy="627909"/>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06833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Pro, Enterprise E3, and Enterprise E5 are the three commercial offers available through volume licensing.</a:t>
            </a:r>
          </a:p>
          <a:p>
            <a:endParaRPr lang="en-US" baseline="0" dirty="0"/>
          </a:p>
          <a:p>
            <a:r>
              <a:rPr lang="en-US" b="1" baseline="0" dirty="0"/>
              <a:t>Windows 10 Pro </a:t>
            </a:r>
            <a:r>
              <a:rPr lang="en-US" baseline="0" dirty="0"/>
              <a:t>includes all of the great features of Windows 10 Home edition, along with additional security and management features designed to meet the needs of small and medium size businesses.</a:t>
            </a:r>
          </a:p>
          <a:p>
            <a:endParaRPr lang="en-US" baseline="0" dirty="0"/>
          </a:p>
          <a:p>
            <a:r>
              <a:rPr lang="en-US" b="1" baseline="0" dirty="0"/>
              <a:t>Windows 10 Enterprise E3 </a:t>
            </a:r>
            <a:r>
              <a:rPr lang="en-US" baseline="0" dirty="0"/>
              <a:t>(formerly Windows 10 Enterprise with Software Assurance) builds on Windows 10 Pro with even more security, management, and control features geared toward larger and mid-size organizations or companies of any size with more complex IT requirements, such as those who process sensitive data, operate in a regulated industry, develop software in-house, and/or are publicly listed or planning to issue an IPO.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10 Enterprise E5 </a:t>
            </a:r>
            <a:r>
              <a:rPr lang="en-US" baseline="0" dirty="0"/>
              <a:t>is a new Windows offering that includes everything in E3, with the addition of Windows Defender Advanced Threat Protection (WDATP), a new service that will </a:t>
            </a:r>
            <a:r>
              <a:rPr kumimoji="0" lang="en-US" sz="1200" b="0" i="0" u="none" strike="noStrike" kern="0" cap="none" spc="0" normalizeH="0" baseline="0" noProof="0" dirty="0">
                <a:ln>
                  <a:noFill/>
                </a:ln>
                <a:solidFill>
                  <a:prstClr val="white"/>
                </a:solidFill>
                <a:effectLst/>
                <a:uLnTx/>
                <a:uFillTx/>
                <a:ea typeface="Segoe UI" pitchFamily="34" charset="0"/>
                <a:cs typeface="Segoe UI Semibold" panose="020B0702040204020203" pitchFamily="34" charset="0"/>
              </a:rPr>
              <a:t>help enterprise customers detect, investigate and respond to advanced attacks on their networks. Enterprise E5 </a:t>
            </a:r>
            <a:r>
              <a:rPr lang="en-US" baseline="0" dirty="0"/>
              <a:t>provides businesses with the maximum level of security available in Windows 10. </a:t>
            </a:r>
            <a:endParaRPr kumimoji="0" lang="en-US" sz="1200" b="0" i="0" u="none" strike="noStrike" kern="0" cap="none" spc="0" normalizeH="0" baseline="0" noProof="0" dirty="0">
              <a:ln>
                <a:noFill/>
              </a:ln>
              <a:solidFill>
                <a:prstClr val="white"/>
              </a:solidFill>
              <a:effectLst/>
              <a:uLnTx/>
              <a:uFillTx/>
              <a:ea typeface="Segoe UI" pitchFamily="34" charset="0"/>
              <a:cs typeface="Segoe UI Semibold" panose="020B0702040204020203"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8C5E4EE-5172-4595-B561-07B6D57361A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794048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Microsoft wants to help you empower your employees by creating a Secure, Productive Environment. Thus, we are happy to announce the creation of the Secure Productive Enterprise E3 and E5 product suites.  These suites provide the most trusted, secure and productive way to work that brings together the best of Office 365, Enterprise Mobility + Security, and Windows Enterprise.  </a:t>
            </a:r>
            <a:r>
              <a:rPr lang="en-US" dirty="0"/>
              <a:t>These products and services together enable employees uncompromising productivity, collaboration, mobility, business insights and, perhaps most importantly, a secure experience.</a:t>
            </a: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r>
              <a:rPr lang="en-US" dirty="0"/>
              <a:t>As we’ve continued to innovate at a rapid pace in the cloud, we’ve heard from many customers that navigating Microsoft technology licensing options can be challenging. This is why we created the Enterprise Cloud Suite (ECS) a few years ago, to help simplify this purchase experience. Building from this approach, today, we’re taking the next step in continuing to simplify our enterprise technology licensing offerings while also delivering more value to our customers – introducing the Secure Productive Enterprise. We are bringing together Office 365, Windows 10 Enterprise, and the Enterprise Mobility + Security suite into a single licensing offering called the </a:t>
            </a:r>
            <a:r>
              <a:rPr lang="en-US" b="1" dirty="0"/>
              <a:t>Secure Productive Enterprise E3</a:t>
            </a:r>
            <a:r>
              <a:rPr lang="en-US" dirty="0"/>
              <a:t>, that replaces the Enterprise Cloud Suite, and introducing even more value within this offering. With the Secure Productive Enterprise, customers have the latest and most advanced technology for empowering employees.</a:t>
            </a:r>
          </a:p>
          <a:p>
            <a:endParaRPr lang="en-US" dirty="0"/>
          </a:p>
          <a:p>
            <a:r>
              <a:rPr lang="en-US" dirty="0"/>
              <a:t>In recent months, we’ve announced cutting edge cloud-based security technology including </a:t>
            </a:r>
            <a:r>
              <a:rPr lang="en-US" dirty="0">
                <a:hlinkClick r:id="rId3"/>
              </a:rPr>
              <a:t>Windows Defender Advanced Threat Protection</a:t>
            </a:r>
            <a:r>
              <a:rPr lang="en-US" dirty="0"/>
              <a:t> for end point breach detection, </a:t>
            </a:r>
            <a:r>
              <a:rPr lang="en-US" dirty="0">
                <a:hlinkClick r:id="rId4"/>
              </a:rPr>
              <a:t>Microsoft Cloud App Security</a:t>
            </a:r>
            <a:r>
              <a:rPr lang="en-US" dirty="0"/>
              <a:t> for getting control of the SaaS apps employees are using, </a:t>
            </a:r>
            <a:r>
              <a:rPr lang="en-US" dirty="0">
                <a:hlinkClick r:id="rId5"/>
              </a:rPr>
              <a:t>Azure Information Protection</a:t>
            </a:r>
            <a:r>
              <a:rPr lang="en-US" dirty="0"/>
              <a:t> to ensure information stays secure and </a:t>
            </a:r>
            <a:r>
              <a:rPr lang="en-US" dirty="0">
                <a:hlinkClick r:id="rId6"/>
              </a:rPr>
              <a:t>Office 365 Advanced Security Management</a:t>
            </a:r>
            <a:r>
              <a:rPr lang="en-US" dirty="0"/>
              <a:t> to give greater visibility and control over your Office 365 environment. All of these capabilities are included in the </a:t>
            </a:r>
            <a:r>
              <a:rPr lang="en-US" b="1" dirty="0"/>
              <a:t>Secure Productive Enterprise E5 </a:t>
            </a:r>
            <a:r>
              <a:rPr lang="en-US" dirty="0"/>
              <a:t>offering.  We’ve also introduced leading cloud-based productivity technology including </a:t>
            </a:r>
            <a:r>
              <a:rPr lang="en-US" dirty="0">
                <a:hlinkClick r:id="rId7"/>
              </a:rPr>
              <a:t>Office 365 Delve Analytics</a:t>
            </a:r>
            <a:r>
              <a:rPr lang="en-US" dirty="0"/>
              <a:t> to understand personal productivity, </a:t>
            </a:r>
            <a:r>
              <a:rPr lang="en-US" dirty="0">
                <a:hlinkClick r:id="rId8"/>
              </a:rPr>
              <a:t>Skype for Business PSTN conferencing and Cloud PBX</a:t>
            </a:r>
            <a:r>
              <a:rPr lang="en-US" dirty="0"/>
              <a:t> bringing voice to the cloud, </a:t>
            </a:r>
            <a:r>
              <a:rPr lang="en-US" dirty="0">
                <a:hlinkClick r:id="rId9"/>
              </a:rPr>
              <a:t>Microsoft Power BI</a:t>
            </a:r>
            <a:r>
              <a:rPr lang="en-US" dirty="0"/>
              <a:t> for data analysis &amp; visualization, and even Office 365 Advanced e-Discovery to ensure customers can find just the information they need for the issues at hand. All of these technologies are part of the Secure Productive Enterprise E5.</a:t>
            </a:r>
          </a:p>
          <a:p>
            <a:endParaRPr lang="en-US" dirty="0"/>
          </a:p>
          <a:p>
            <a:r>
              <a:rPr lang="en-US" dirty="0"/>
              <a:t>Everything you need to empower employees in a single package. It’s that simple</a:t>
            </a:r>
          </a:p>
          <a:p>
            <a:br>
              <a:rPr lang="en-US" dirty="0"/>
            </a:br>
            <a:r>
              <a:rPr lang="en-US" dirty="0"/>
              <a:t>Read more at http://blogs.microsoft.com/blog/2016/07/07/empower-your-employees-with-the-secure-productive-enterprise/#ratdtkbTwyK3EV7z.99</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34898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Today’s cloud and mobile technology is enabling companies to reshape their business and capitalize on the digital transformation impacting us all. By taking advantage of the latest innovations, businesses can transform their products and services, engage their customers in completely new ways, and gain new efficiencies by modernizing operations. And, importantly, companies now have the most advanced technology at hand to empower their employees to achieve more.</a:t>
            </a:r>
          </a:p>
          <a:p>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Employees perform better when they trust that their organization, data, and people are protected.  Teams perform better when they are able to collaborate in a productive workplace that </a:t>
            </a:r>
            <a:r>
              <a:rPr kumimoji="0" lang="en-US" sz="900" b="0" i="0" u="none" strike="noStrike" kern="0" cap="none" spc="0" normalizeH="0" baseline="0" noProof="0" dirty="0">
                <a:ln>
                  <a:noFill/>
                </a:ln>
                <a:effectLst/>
                <a:uLnTx/>
                <a:uFillTx/>
                <a:cs typeface="Segoe UI Semilight" panose="020B0402040204020203" pitchFamily="34" charset="0"/>
              </a:rPr>
              <a:t>embraces their diverse workstyles.  The Secure Productive Enterprise product suite enables people to get things done anywhere and provides insights to drive better business decisions</a:t>
            </a:r>
          </a:p>
          <a:p>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98503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Understanding the Secure Productive Enterprise</a:t>
            </a:r>
            <a:endParaRPr lang="en-US" dirty="0"/>
          </a:p>
          <a:p>
            <a:r>
              <a:rPr lang="en-US" dirty="0"/>
              <a:t>To further simplify our offerings, we are standardizing packaging offers across Office 365, Windows 10 Enterprise and the Enterprise Mobility + Security suite. Moving forward you will see E3 and E5 offerings for each of these products.</a:t>
            </a:r>
          </a:p>
          <a:p>
            <a:r>
              <a:rPr lang="en-US" dirty="0"/>
              <a:t>Consistent with this, we will offer two tiers of the Secure Productive Enterprise offering: E3 and E5. (For those of you familiar with the Office 365 licensing, this nomenclature should be familiar.) </a:t>
            </a:r>
          </a:p>
          <a:p>
            <a:r>
              <a:rPr lang="en-US" dirty="0"/>
              <a:t>For those of you who’ve been following us closely, you might have noticed a few other changes. First, we are renaming Windows 10 Enterprise to Windows 10 Enterprise E3. We are releasing Windows 10 Enterprise E5 later this summer that includes Windows Defender Advanced Threat Protection.</a:t>
            </a:r>
          </a:p>
          <a:p>
            <a:r>
              <a:rPr lang="en-US" dirty="0"/>
              <a:t>Additionally, Enterprise Mobility + Security is the new name for what was previously the Enterprise Mobility Suite. This name change reflects the tremendous new security value in this offering. Aligned with the new packaging, there will be an Enterprise Mobility + Security E3 and an Enterprise Mobility and Security E5. The new E5 offering will become available later this calendar year and include the advanced security capabilities. You can learn more about these changes at the </a:t>
            </a:r>
            <a:r>
              <a:rPr lang="en-US" dirty="0">
                <a:hlinkClick r:id="rId3"/>
              </a:rPr>
              <a:t>Enterprise Mobility + Security blog</a:t>
            </a:r>
            <a:r>
              <a:rPr lang="en-US" dirty="0"/>
              <a:t>.</a:t>
            </a:r>
          </a:p>
          <a:p>
            <a:r>
              <a:rPr lang="en-US" dirty="0"/>
              <a:t>The Secure Productive Enterprise E5 offering includes the latest, most advanced enterprise security, management, collaboration and business analytics. The Secure Productive Enterprise E5 offering will become available later in calendar year 2016 when the new Windows 10 and Enterprise Mobility + Security functionality has all released.</a:t>
            </a:r>
          </a:p>
          <a:p>
            <a:r>
              <a:rPr lang="en-US" dirty="0"/>
              <a:t>While we are making a number of changes, the outcome is a simpler approach to ensuring customers have the technology they need to run a secure and productive enterprise and enable their digital transformation.</a:t>
            </a:r>
          </a:p>
          <a:p>
            <a:br>
              <a:rPr lang="en-US" dirty="0"/>
            </a:br>
            <a:r>
              <a:rPr lang="en-US" dirty="0"/>
              <a:t>Read more at http://blogs.microsoft.com/blog/2016/07/07/empower-your-employees-with-the-secure-productive-enterprise/#ratdtkbTwyK3EV7z.99</a:t>
            </a:r>
          </a:p>
          <a:p>
            <a:endParaRPr lang="en-US" dirty="0"/>
          </a:p>
          <a:p>
            <a:r>
              <a:rPr lang="en-US" b="1" dirty="0"/>
              <a:t>As part of the Secure Productive Enterprise product launch Microsoft is offering at 25% discount on the uplift from E3 to E5 for the next 6 months.</a:t>
            </a:r>
          </a:p>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287632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In this next section, we’ll cover in some detail what</a:t>
            </a:r>
            <a:r>
              <a:rPr lang="en-US" baseline="0" dirty="0"/>
              <a:t> we view as a good Windows 10 Deployment Process for you to leverage, as well as how you can look to sell additional, on-going services on top of your initial Windows 10 Deployment project.</a:t>
            </a:r>
            <a:endParaRPr lang="en-US" dirty="0"/>
          </a:p>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856558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one view of a potential</a:t>
            </a:r>
            <a:r>
              <a:rPr lang="en-US" baseline="0" dirty="0"/>
              <a:t> Windows 10 d</a:t>
            </a:r>
            <a:r>
              <a:rPr lang="en-US" dirty="0"/>
              <a:t>eployment process</a:t>
            </a:r>
            <a:r>
              <a:rPr lang="en-US" baseline="0" dirty="0"/>
              <a:t> for you to consider.  We firmly expect you to have your own versions of this, but we feel this is a good reference framework for us to walk through together.</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1690453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targeting</a:t>
            </a:r>
            <a:r>
              <a:rPr lang="en-US" baseline="0" dirty="0"/>
              <a:t> is key.  There are many great Windows 10 deployment opportunities out there today, so choose your focus area quickly and get started!</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263717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Forrester has done some recent research on Windows 10 deployments and has determined that Windows 10 is a game-changer! Because of the deployment efficiency engineered into Windows 10, and also because of the positive customer reception to Windows 10, Forrester thinks that the Windows 10 Enterprise OS migration will now take 2 years instead of 4! If you look at the chart on the right, you can see where we are on the deployment wave. We’re right in the middle – at WPC16 – 1 year after launch. With almost all of Enterprises actively considering or already deploying Windows 10 today, you are on the verge of a HUGE migration opportunity! This is going to be a banner year for anyone associated with Windows 10 deployments, and we want to make sure you go get all of this opportunity that you can!</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75580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1710875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3144383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984894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3216038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1187531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42524832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719363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57</a:t>
            </a:fld>
            <a:endParaRPr lang="en-US" dirty="0"/>
          </a:p>
        </p:txBody>
      </p:sp>
    </p:spTree>
    <p:extLst>
      <p:ext uri="{BB962C8B-B14F-4D97-AF65-F5344CB8AC3E}">
        <p14:creationId xmlns:p14="http://schemas.microsoft.com/office/powerpoint/2010/main" val="32664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1255765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59</a:t>
            </a:fld>
            <a:endParaRPr lang="en-US" dirty="0"/>
          </a:p>
        </p:txBody>
      </p:sp>
    </p:spTree>
    <p:extLst>
      <p:ext uri="{BB962C8B-B14F-4D97-AF65-F5344CB8AC3E}">
        <p14:creationId xmlns:p14="http://schemas.microsoft.com/office/powerpoint/2010/main" val="95761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said before, Windows 10 has great customer momentum. Almost all of our enterprise</a:t>
            </a:r>
            <a:r>
              <a:rPr lang="en-US" baseline="0" dirty="0"/>
              <a:t> customers are actively looking at Windows 10 deployments! On top of that, </a:t>
            </a:r>
            <a:r>
              <a:rPr lang="en-US" dirty="0"/>
              <a:t>Windows</a:t>
            </a:r>
            <a:r>
              <a:rPr lang="en-US" baseline="0" dirty="0"/>
              <a:t> 10 is the very foundation for your services business. In talking to many top partners from around the globe, it was proven that the strength of their services business depends on Windows, and Windows 10 in particular. WITH Windows, our partners make more $. Plain and simple. While partners CAN manage other operating systems, those “mixed OS” environments cost more $ to manage, and there is inherently less cross-sell and up-sell opportunity for partners.</a:t>
            </a:r>
          </a:p>
          <a:p>
            <a:endParaRPr lang="en-US" baseline="0" dirty="0"/>
          </a:p>
          <a:p>
            <a:r>
              <a:rPr lang="en-US" baseline="0" dirty="0"/>
              <a:t>So how do customers enter this “Windows 10 Revenue Ramp”? 2 main ways. The first, we have already spoken about. There has been amazing press coverage for Windows 10 and customers love it. 350 million active devices are running Windows 10 and that number is still climbing quickly each day! The other main customer entry-point for the Windows 10 deployment is around Device Refresh. Windows 10 Pro devices are better and a better value - than ever before. And there are a LOT of devices that are coming-up on their 3 year refresh period from when they were sold-in for Windows XP End of Support in 2013/2014. Every one of the Notebooks, Tablets, and 2-in-1s that were sold in 2013 or 2014 are due for a refresh and this is an excellent place to start a Windows 10 deployment conversation.</a:t>
            </a:r>
          </a:p>
          <a:p>
            <a:endParaRPr lang="en-US" baseline="0" dirty="0"/>
          </a:p>
          <a:p>
            <a:r>
              <a:rPr lang="en-US" baseline="0" dirty="0"/>
              <a:t>Now… Windows 10 Deployments and Devices may be the start of the conversation with your customers but it’s really just the start. With Windows trusted boot, Device Guard, BitLocker, Credential Guard, Windows Information Protection, and now Windows Defender Advanced Threat Protection, you can sell Windows Security Services as a high-value (and high margin) service for your customers that will ensure they, their data, and their customers’ data remains secure. </a:t>
            </a:r>
          </a:p>
          <a:p>
            <a:r>
              <a:rPr lang="en-US" baseline="0" dirty="0"/>
              <a:t>And don’t forget – with ongoing releases of Windows 10 features and product updates, there needs to be ongoing testing with a company’s applications and internal systems to ensure there are no compatibility issues. This is another ongoing, high-margin service that you can provide to your customers.</a:t>
            </a:r>
          </a:p>
          <a:p>
            <a:r>
              <a:rPr lang="en-US" baseline="0" dirty="0"/>
              <a:t>And for those of you that have a strong Outsourced IT business, that business just gets more profitable for you as customers move to Windows 10 because management becomes more efficient with Azure AD integration and fewer support issues related to the user interface or application/ driver compatibility issues. So your costs go down with Windows 10 while your revenues don’t need to. Of course, if you are locked into contracts where your revenues MUST go down on a periodic basis, then Windows 10 deployment presents a “reset” point for you while also granting cost efficiencies. Any almost any scenario, you WIN when Windows 10 gets deployed!</a:t>
            </a:r>
          </a:p>
          <a:p>
            <a:endParaRPr lang="en-US" baseline="0" dirty="0"/>
          </a:p>
          <a:p>
            <a:r>
              <a:rPr lang="en-US" baseline="0" dirty="0"/>
              <a:t>Of course, our other Microsoft Cloud products: O365, EMS, Azure AD, and CRM Online, all work BEST on a Windows 10 operating system. Windows 10 enables touch features and APIs that allow for the best, fullest functionality of our Microsoft products. When we design our products, we design for OUR other products first to ensure best compatibility. This shows when customers are aligned across a Microsoft product stack. Thus, when you have sold or deployed Windows 10 to your customers, you have a CLEAR opportunity to sell and manage these other Microsoft products and earn additional, recurring revenues at a high margin.</a:t>
            </a:r>
          </a:p>
          <a:p>
            <a:endParaRPr lang="en-US" baseline="0" dirty="0"/>
          </a:p>
          <a:p>
            <a:r>
              <a:rPr lang="en-US" baseline="0" dirty="0"/>
              <a:t>Perhaps most importantly, lets not forget about your own “Special Sauce” that you bring to the table for your customers. Whether it’s an industry-focused application that you have designed or a software “layer” that you have developed to better serve your customers across their various devices and software, many of you bring that extra ingredient to the customer which helps to ensure customer loyalty while returning high margins for you. This is something we strongly encourage you to continue to provide. And please know that Microsoft is dedicated to providing you with the tools and support you need to make sure that your integration – On TOP of the Windows 10 foundation and WITH our other Microsoft products – is brilliant.</a:t>
            </a:r>
          </a:p>
          <a:p>
            <a:endParaRPr lang="en-US" baseline="0" dirty="0"/>
          </a:p>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656846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60</a:t>
            </a:fld>
            <a:endParaRPr lang="en-US" dirty="0"/>
          </a:p>
        </p:txBody>
      </p:sp>
    </p:spTree>
    <p:extLst>
      <p:ext uri="{BB962C8B-B14F-4D97-AF65-F5344CB8AC3E}">
        <p14:creationId xmlns:p14="http://schemas.microsoft.com/office/powerpoint/2010/main" val="851294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FFFF"/>
                </a:solidFill>
                <a:latin typeface="Segoe UI"/>
              </a:rPr>
              <a:t>PROFITABILITY</a:t>
            </a:r>
            <a:br>
              <a:rPr lang="en-US" dirty="0">
                <a:solidFill>
                  <a:srgbClr val="FFFFFF"/>
                </a:solidFill>
              </a:rPr>
            </a:br>
            <a:r>
              <a:rPr lang="en-US" dirty="0"/>
              <a:t>We get it. Windows 10 is well-received by businesses, and it’s really important to enable our Cloud Services Business. </a:t>
            </a:r>
            <a:br>
              <a:rPr lang="en-US" dirty="0"/>
            </a:br>
            <a:br>
              <a:rPr lang="en-US" dirty="0"/>
            </a:br>
            <a:r>
              <a:rPr lang="en-US" sz="1050" dirty="0"/>
              <a:t>Now tell us about the </a:t>
            </a:r>
            <a:r>
              <a:rPr lang="en-US" sz="1050" u="sng" dirty="0"/>
              <a:t>CASH $$</a:t>
            </a:r>
            <a:r>
              <a:rPr lang="en-US" sz="1050" dirty="0"/>
              <a:t>!!</a:t>
            </a:r>
            <a:endParaRPr lang="en-US" dirty="0"/>
          </a:p>
        </p:txBody>
      </p:sp>
      <p:sp>
        <p:nvSpPr>
          <p:cNvPr id="4" name="Header Placeholder 3"/>
          <p:cNvSpPr>
            <a:spLocks noGrp="1"/>
          </p:cNvSpPr>
          <p:nvPr>
            <p:ph type="hdr" sz="quarter" idx="10"/>
          </p:nvPr>
        </p:nvSpPr>
        <p:spPr/>
        <p:txBody>
          <a:bodyPr/>
          <a:lstStyle/>
          <a:p>
            <a:r>
              <a:rPr lang="en-US">
                <a:solidFill>
                  <a:prstClr val="black"/>
                </a:solidFill>
              </a:rPr>
              <a:t>Microsoft Worldwide Partner Conference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9/12/2016 2:27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287913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62</a:t>
            </a:fld>
            <a:endParaRPr lang="en-US" dirty="0"/>
          </a:p>
        </p:txBody>
      </p:sp>
    </p:spTree>
    <p:extLst>
      <p:ext uri="{BB962C8B-B14F-4D97-AF65-F5344CB8AC3E}">
        <p14:creationId xmlns:p14="http://schemas.microsoft.com/office/powerpoint/2010/main" val="27567724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new to building a Cloud</a:t>
            </a:r>
            <a:r>
              <a:rPr lang="en-US" baseline="0" dirty="0"/>
              <a:t> Services business, please check-out these resources from Microsoft to help you get started.  Of if you are already rolling, consider these resources to help you optimize your business further.</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75</a:t>
            </a:fld>
            <a:endParaRPr lang="en-US" dirty="0"/>
          </a:p>
        </p:txBody>
      </p:sp>
    </p:spTree>
    <p:extLst>
      <p:ext uri="{BB962C8B-B14F-4D97-AF65-F5344CB8AC3E}">
        <p14:creationId xmlns:p14="http://schemas.microsoft.com/office/powerpoint/2010/main" val="4031930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programs and investments is Microsoft making to help you be successful selling Windows 10 next year? A lot! Let’s talk about them…</a:t>
            </a:r>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2106653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238C4E4F-4ECC-408A-AF55-1EB276E9ABE3}" type="slidenum">
              <a:rPr kumimoji="0" lang="en-US" sz="1800" b="0" i="0" u="none" strike="noStrike" kern="0" cap="none" spc="0" normalizeH="0" baseline="0" noProof="0">
                <a:ln>
                  <a:noFill/>
                </a:ln>
                <a:solidFill>
                  <a:prstClr val="black"/>
                </a:solidFill>
                <a:effectLst/>
                <a:uLnTx/>
                <a:uFillTx/>
                <a:latin typeface="Segoe UI" panose="020B0502040204020203" pitchFamily="34" charset="0"/>
              </a:rPr>
              <a:pPr marL="0" marR="0" lvl="0" indent="0" defTabSz="931774"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dirty="0">
              <a:ln>
                <a:noFill/>
              </a:ln>
              <a:solidFill>
                <a:prstClr val="black"/>
              </a:solidFill>
              <a:effectLst/>
              <a:uLnTx/>
              <a:uFillTx/>
              <a:latin typeface="Segoe UI" panose="020B0502040204020203" pitchFamily="34" charset="0"/>
            </a:endParaRPr>
          </a:p>
        </p:txBody>
      </p:sp>
    </p:spTree>
    <p:extLst>
      <p:ext uri="{BB962C8B-B14F-4D97-AF65-F5344CB8AC3E}">
        <p14:creationId xmlns:p14="http://schemas.microsoft.com/office/powerpoint/2010/main" val="24426454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on global execution program to nurture new device purchases integrated with “Accelerate your business” customer journey</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554CBCF-BFF4-47A6-BA73-53E14307B0D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2587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79</a:t>
            </a:fld>
            <a:endParaRPr lang="en-US" dirty="0"/>
          </a:p>
        </p:txBody>
      </p:sp>
    </p:spTree>
    <p:extLst>
      <p:ext uri="{BB962C8B-B14F-4D97-AF65-F5344CB8AC3E}">
        <p14:creationId xmlns:p14="http://schemas.microsoft.com/office/powerpoint/2010/main" val="2196533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Self-Serve</a:t>
            </a:r>
            <a:r>
              <a:rPr lang="en-US" baseline="0" dirty="0"/>
              <a:t> Digital: Partner U with built in Assessment</a:t>
            </a:r>
          </a:p>
          <a:p>
            <a:r>
              <a:rPr lang="en-US" baseline="0" dirty="0"/>
              <a:t>Planned Call downs: RSC (managed partners) / RTC (unmanaged partners)</a:t>
            </a:r>
          </a:p>
          <a:p>
            <a:endParaRPr lang="en-US" dirty="0"/>
          </a:p>
          <a:p>
            <a:r>
              <a:rPr lang="en-US" dirty="0"/>
              <a:t>After</a:t>
            </a:r>
            <a:r>
              <a:rPr lang="en-US" baseline="0" dirty="0"/>
              <a:t> attending an event (remote or onsite), Partner is encouraged to then complete the Windows &amp; Devices competency</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0F509DD-E42C-44D7-9DB1-34C9D07542E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69715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kern="1200" dirty="0">
                <a:solidFill>
                  <a:schemeClr val="tx1"/>
                </a:solidFill>
                <a:effectLst/>
                <a:latin typeface="Segoe UI Light" pitchFamily="34" charset="0"/>
                <a:ea typeface="+mn-ea"/>
                <a:cs typeface="+mn-cs"/>
              </a:rPr>
              <a:t>Windows</a:t>
            </a:r>
            <a:r>
              <a:rPr lang="en-US" sz="900" kern="1200" baseline="0" dirty="0">
                <a:solidFill>
                  <a:schemeClr val="tx1"/>
                </a:solidFill>
                <a:effectLst/>
                <a:latin typeface="Segoe UI Light" pitchFamily="34" charset="0"/>
                <a:ea typeface="+mn-ea"/>
                <a:cs typeface="+mn-cs"/>
              </a:rPr>
              <a:t> 10 Enterprise Compatibility Briefing</a:t>
            </a:r>
            <a:r>
              <a:rPr lang="en-US" sz="900" kern="1200" dirty="0">
                <a:solidFill>
                  <a:schemeClr val="tx1"/>
                </a:solidFill>
                <a:effectLst/>
                <a:latin typeface="Segoe UI Light" pitchFamily="34" charset="0"/>
                <a:ea typeface="+mn-ea"/>
                <a:cs typeface="+mn-cs"/>
              </a:rPr>
              <a:t>: Aimed at removing the key deployment blocker around App Compatibility while also accelerating the speed of deployment especially among the large enterprise accounts.</a:t>
            </a:r>
          </a:p>
          <a:p>
            <a:pPr lvl="0"/>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Windows</a:t>
            </a:r>
            <a:r>
              <a:rPr lang="en-US" sz="900" kern="1200" baseline="0" dirty="0">
                <a:solidFill>
                  <a:schemeClr val="tx1"/>
                </a:solidFill>
                <a:effectLst/>
                <a:latin typeface="Segoe UI Light" pitchFamily="34" charset="0"/>
                <a:ea typeface="+mn-ea"/>
                <a:cs typeface="+mn-cs"/>
              </a:rPr>
              <a:t> 10 Enterprise Security Integration Briefing</a:t>
            </a:r>
            <a:r>
              <a:rPr lang="en-US" sz="900" kern="1200" dirty="0">
                <a:solidFill>
                  <a:schemeClr val="tx1"/>
                </a:solidFill>
                <a:effectLst/>
                <a:latin typeface="Segoe UI Light" pitchFamily="34" charset="0"/>
                <a:ea typeface="+mn-ea"/>
                <a:cs typeface="+mn-cs"/>
              </a:rPr>
              <a:t>: Security is a key value driver for Windows 10 and offers a clear and compelling reason for customers to deploy. Features such as Windows Defender ATP,</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Windows Information Protection</a:t>
            </a:r>
            <a:r>
              <a:rPr lang="en-US" sz="900" kern="1200" baseline="0" dirty="0">
                <a:solidFill>
                  <a:schemeClr val="tx1"/>
                </a:solidFill>
                <a:effectLst/>
                <a:latin typeface="Segoe UI Light" pitchFamily="34" charset="0"/>
                <a:ea typeface="+mn-ea"/>
                <a:cs typeface="+mn-cs"/>
              </a:rPr>
              <a:t> and Credential Guard</a:t>
            </a:r>
            <a:r>
              <a:rPr lang="en-US" sz="900" kern="1200" dirty="0">
                <a:solidFill>
                  <a:schemeClr val="tx1"/>
                </a:solidFill>
                <a:effectLst/>
                <a:latin typeface="Segoe UI Light" pitchFamily="34" charset="0"/>
                <a:ea typeface="+mn-ea"/>
                <a:cs typeface="+mn-cs"/>
              </a:rPr>
              <a:t> will be included.</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WPC 2013</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9/12/2016 2:27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61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Whether you are a Device Seller, a System Integrator focused on helping customers deploy Windows 10, a Managed Service provider with an emphasis on the cloud, an LSP focused on agreement renewals, a Security Services partner working to ensure the best protection for your customers, an Outsourced IT partner, or an ISV, you all have something in common for the next year. Windows 10 deployments are going to be BIG. As they happen, as YOU drive to make them happen, you have a great opportunity to better serve your customers. Not just in your field of comfort, but also in additional service areas. Because Windows 10 deployments require less labor minutes than in the past, you can dedicate fewer resources to this effort while transitioning more resources to the services Cross-Sell and Up-Sell motion – Gaining you more of those high margin, recurring revenue streams!</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Worldwide Partner Conference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61394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Launching for H2.</a:t>
            </a:r>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82</a:t>
            </a:fld>
            <a:endParaRPr lang="en-US" dirty="0"/>
          </a:p>
        </p:txBody>
      </p:sp>
    </p:spTree>
    <p:extLst>
      <p:ext uri="{BB962C8B-B14F-4D97-AF65-F5344CB8AC3E}">
        <p14:creationId xmlns:p14="http://schemas.microsoft.com/office/powerpoint/2010/main" val="31627495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Segoe UI Light" pitchFamily="34" charset="0"/>
                <a:ea typeface="+mn-ea"/>
                <a:cs typeface="+mn-cs"/>
              </a:rPr>
              <a:t>Declare Support for Windows 10 and</a:t>
            </a:r>
            <a:r>
              <a:rPr lang="en-US" sz="1200" b="1" kern="1200" baseline="0" dirty="0">
                <a:solidFill>
                  <a:schemeClr val="tx1"/>
                </a:solidFill>
                <a:effectLst/>
                <a:latin typeface="Segoe UI Light" pitchFamily="34" charset="0"/>
                <a:ea typeface="+mn-ea"/>
                <a:cs typeface="+mn-cs"/>
              </a:rPr>
              <a:t> </a:t>
            </a:r>
            <a:r>
              <a:rPr lang="en-US" sz="1200" b="1" kern="1200" dirty="0">
                <a:solidFill>
                  <a:schemeClr val="tx1"/>
                </a:solidFill>
                <a:effectLst/>
                <a:latin typeface="Segoe UI Light" pitchFamily="34" charset="0"/>
                <a:ea typeface="+mn-ea"/>
                <a:cs typeface="+mn-cs"/>
              </a:rPr>
              <a:t>List</a:t>
            </a:r>
            <a:r>
              <a:rPr lang="en-US" sz="1200" b="1" kern="1200" baseline="0" dirty="0">
                <a:solidFill>
                  <a:schemeClr val="tx1"/>
                </a:solidFill>
                <a:effectLst/>
                <a:latin typeface="Segoe UI Light" pitchFamily="34" charset="0"/>
                <a:ea typeface="+mn-ea"/>
                <a:cs typeface="+mn-cs"/>
              </a:rPr>
              <a:t> </a:t>
            </a:r>
            <a:r>
              <a:rPr lang="en-US" sz="1200" b="1" kern="1200" dirty="0">
                <a:solidFill>
                  <a:schemeClr val="tx1"/>
                </a:solidFill>
                <a:effectLst/>
                <a:latin typeface="Segoe UI Light" pitchFamily="34" charset="0"/>
                <a:ea typeface="+mn-ea"/>
                <a:cs typeface="+mn-cs"/>
              </a:rPr>
              <a:t>Compatible Applications in Windows Directory</a:t>
            </a:r>
          </a:p>
          <a:p>
            <a:r>
              <a:rPr lang="en-US" sz="1200" kern="1200" dirty="0">
                <a:solidFill>
                  <a:schemeClr val="tx1"/>
                </a:solidFill>
                <a:effectLst/>
                <a:latin typeface="Segoe UI Light" pitchFamily="34" charset="0"/>
                <a:ea typeface="+mn-ea"/>
                <a:cs typeface="+mn-cs"/>
              </a:rPr>
              <a:t> </a:t>
            </a:r>
          </a:p>
          <a:p>
            <a:pPr marL="171450" indent="-171450" rtl="0" fontAlgn="ctr">
              <a:buFont typeface="Arial" panose="020B0604020202020204" pitchFamily="34" charset="0"/>
              <a:buChar char="•"/>
            </a:pPr>
            <a:r>
              <a:rPr lang="en-US" sz="1200" b="0" i="0" kern="1200" dirty="0">
                <a:solidFill>
                  <a:schemeClr val="tx1"/>
                </a:solidFill>
                <a:effectLst/>
                <a:latin typeface="Segoe UI Light" pitchFamily="34" charset="0"/>
                <a:ea typeface="+mn-ea"/>
                <a:cs typeface="+mn-cs"/>
              </a:rPr>
              <a:t>Drive global awareness and grow your business</a:t>
            </a:r>
          </a:p>
          <a:p>
            <a:pPr marL="171450" indent="-171450" rtl="0" fontAlgn="ctr">
              <a:buFont typeface="Arial" panose="020B0604020202020204" pitchFamily="34" charset="0"/>
              <a:buChar char="•"/>
            </a:pPr>
            <a:r>
              <a:rPr lang="en-US" sz="1200" b="0" i="0" kern="1200" dirty="0">
                <a:solidFill>
                  <a:schemeClr val="tx1"/>
                </a:solidFill>
                <a:effectLst/>
                <a:latin typeface="Segoe UI Light" pitchFamily="34" charset="0"/>
                <a:ea typeface="+mn-ea"/>
                <a:cs typeface="+mn-cs"/>
              </a:rPr>
              <a:t>Build customer confidence in quality of your applications</a:t>
            </a:r>
          </a:p>
          <a:p>
            <a:pPr marL="171450" indent="-171450" rtl="0" fontAlgn="ctr">
              <a:buFont typeface="Arial" panose="020B0604020202020204" pitchFamily="34" charset="0"/>
              <a:buChar char="•"/>
            </a:pPr>
            <a:r>
              <a:rPr lang="en-US" sz="1200" b="0" i="0" kern="1200" dirty="0">
                <a:solidFill>
                  <a:schemeClr val="tx1"/>
                </a:solidFill>
                <a:effectLst/>
                <a:latin typeface="Segoe UI Light" pitchFamily="34" charset="0"/>
                <a:ea typeface="+mn-ea"/>
                <a:cs typeface="+mn-cs"/>
              </a:rPr>
              <a:t>Gain valuable telemetry data for insights to customer usage patterns and app. behavior</a:t>
            </a:r>
          </a:p>
          <a:p>
            <a:r>
              <a:rPr lang="en-US" sz="1200" kern="1200" dirty="0">
                <a:solidFill>
                  <a:schemeClr val="tx1"/>
                </a:solidFill>
                <a:effectLst/>
                <a:latin typeface="Segoe UI Light" pitchFamily="34" charset="0"/>
                <a:ea typeface="+mn-ea"/>
                <a:cs typeface="+mn-cs"/>
              </a:rPr>
              <a:t> </a:t>
            </a:r>
          </a:p>
          <a:p>
            <a:r>
              <a:rPr lang="en-US" sz="1200" b="0" kern="1200" dirty="0">
                <a:solidFill>
                  <a:schemeClr val="tx1"/>
                </a:solidFill>
                <a:effectLst/>
                <a:latin typeface="Segoe UI Light" pitchFamily="34" charset="0"/>
                <a:ea typeface="+mn-ea"/>
                <a:cs typeface="+mn-cs"/>
              </a:rPr>
              <a:t>Microsoft Ready for Windows Directory</a:t>
            </a:r>
            <a:r>
              <a:rPr lang="en-US" sz="1200" b="0" kern="1200" baseline="0" dirty="0">
                <a:solidFill>
                  <a:schemeClr val="tx1"/>
                </a:solidFill>
                <a:effectLst/>
                <a:latin typeface="Segoe UI Light" pitchFamily="34" charset="0"/>
                <a:ea typeface="+mn-ea"/>
                <a:cs typeface="+mn-cs"/>
              </a:rPr>
              <a:t> is</a:t>
            </a:r>
            <a:r>
              <a:rPr lang="en-US" sz="1200" b="0" kern="1200" dirty="0">
                <a:solidFill>
                  <a:schemeClr val="tx1"/>
                </a:solidFill>
                <a:effectLst/>
                <a:latin typeface="Segoe UI Light" pitchFamily="34" charset="0"/>
                <a:ea typeface="+mn-ea"/>
                <a:cs typeface="+mn-cs"/>
              </a:rPr>
              <a:t> a new web site that makes it easy for ISVs to list commercial applications that support Windows 10 and generate market visibility for their solutions. </a:t>
            </a:r>
          </a:p>
          <a:p>
            <a:endParaRPr lang="en-US" sz="1200" b="0" kern="1200" dirty="0">
              <a:solidFill>
                <a:schemeClr val="tx1"/>
              </a:solidFill>
              <a:effectLst/>
              <a:latin typeface="Segoe UI Light" pitchFamily="34" charset="0"/>
              <a:ea typeface="+mn-ea"/>
              <a:cs typeface="+mn-cs"/>
            </a:endParaRPr>
          </a:p>
          <a:p>
            <a:r>
              <a:rPr lang="en-US" sz="1200" b="0" kern="1200" dirty="0">
                <a:solidFill>
                  <a:schemeClr val="tx1"/>
                </a:solidFill>
                <a:effectLst/>
                <a:latin typeface="Segoe UI Light" pitchFamily="34" charset="0"/>
                <a:ea typeface="+mn-ea"/>
                <a:cs typeface="+mn-cs"/>
              </a:rPr>
              <a:t>All ISVs have to do is create a support statement for Windows 10 that we can link to on their web site, and complete a short application. Once reviewed and accepted by Microsoft, solutions will be listed in the directory for anyone looking for Windows software providers. </a:t>
            </a:r>
          </a:p>
          <a:p>
            <a:endParaRPr lang="en-US" sz="1200" b="0" kern="1200" dirty="0">
              <a:solidFill>
                <a:schemeClr val="tx1"/>
              </a:solidFill>
              <a:effectLst/>
              <a:latin typeface="Segoe UI Light" pitchFamily="34" charset="0"/>
              <a:ea typeface="+mn-ea"/>
              <a:cs typeface="+mn-cs"/>
            </a:endParaRPr>
          </a:p>
          <a:p>
            <a:r>
              <a:rPr lang="en-US" sz="1200" b="0" kern="1200" dirty="0">
                <a:solidFill>
                  <a:schemeClr val="tx1"/>
                </a:solidFill>
                <a:effectLst/>
                <a:latin typeface="Segoe UI Light" pitchFamily="34" charset="0"/>
                <a:ea typeface="+mn-ea"/>
                <a:cs typeface="+mn-cs"/>
              </a:rPr>
              <a:t>Ready for Windows will be heavily promoted to commercial customers world-wide on Microsoft web properties and through paid search, so ISVs can now reach a global market, generating leads to grow their business. And business customers will be able to search the directory for compatible apps and upgrade to Windows 10 with confidence knowing the business solutions they rely on are Windows ready today.  </a:t>
            </a:r>
          </a:p>
          <a:p>
            <a:endParaRPr lang="en-US" sz="1200" b="0" kern="1200" dirty="0">
              <a:solidFill>
                <a:schemeClr val="tx1"/>
              </a:solidFill>
              <a:effectLst/>
              <a:latin typeface="Segoe UI Light" pitchFamily="34" charset="0"/>
              <a:ea typeface="+mn-ea"/>
              <a:cs typeface="+mn-cs"/>
            </a:endParaRPr>
          </a:p>
          <a:p>
            <a:pPr marL="0" lvl="1" indent="0">
              <a:lnSpc>
                <a:spcPct val="110000"/>
              </a:lnSpc>
              <a:spcBef>
                <a:spcPts val="1200"/>
              </a:spcBef>
              <a:buNone/>
              <a:defRPr/>
            </a:pPr>
            <a:r>
              <a:rPr lang="en-US" sz="1600" b="1" dirty="0">
                <a:gradFill>
                  <a:gsLst>
                    <a:gs pos="0">
                      <a:schemeClr val="accent1"/>
                    </a:gs>
                    <a:gs pos="100000">
                      <a:schemeClr val="accent1"/>
                    </a:gs>
                  </a:gsLst>
                  <a:lin ang="5400000" scaled="1"/>
                </a:gradFill>
              </a:rPr>
              <a:t>Partners can also benefit from using Windows 10 Compatible Logo to differentiate and promote the quality of their</a:t>
            </a:r>
            <a:r>
              <a:rPr lang="en-US" sz="1600" b="1" baseline="0" dirty="0">
                <a:gradFill>
                  <a:gsLst>
                    <a:gs pos="0">
                      <a:schemeClr val="accent1"/>
                    </a:gs>
                    <a:gs pos="100000">
                      <a:schemeClr val="accent1"/>
                    </a:gs>
                  </a:gsLst>
                  <a:lin ang="5400000" scaled="1"/>
                </a:gradFill>
              </a:rPr>
              <a:t> apps.</a:t>
            </a:r>
            <a:endParaRPr lang="en-US" sz="1600" b="1" dirty="0">
              <a:gradFill>
                <a:gsLst>
                  <a:gs pos="0">
                    <a:schemeClr val="accent1"/>
                  </a:gs>
                  <a:gs pos="100000">
                    <a:schemeClr val="accent1"/>
                  </a:gs>
                </a:gsLst>
                <a:lin ang="5400000" scaled="1"/>
              </a:gradFill>
            </a:endParaRPr>
          </a:p>
          <a:p>
            <a:pPr marL="0" lvl="1" indent="0">
              <a:lnSpc>
                <a:spcPct val="110000"/>
              </a:lnSpc>
              <a:spcBef>
                <a:spcPts val="1200"/>
              </a:spcBef>
              <a:buNone/>
              <a:defRPr/>
            </a:pPr>
            <a:endParaRPr lang="en-US" sz="1600" b="1" dirty="0">
              <a:gradFill>
                <a:gsLst>
                  <a:gs pos="0">
                    <a:schemeClr val="accent1"/>
                  </a:gs>
                  <a:gs pos="100000">
                    <a:schemeClr val="accent1"/>
                  </a:gs>
                </a:gsLst>
                <a:lin ang="5400000" scaled="1"/>
              </a:gradFill>
            </a:endParaRPr>
          </a:p>
          <a:p>
            <a:pPr marL="285750" lvl="1" indent="-285750">
              <a:buSzPct val="125000"/>
              <a:buFont typeface="Arial" panose="020B0604020202020204" pitchFamily="34" charset="0"/>
              <a:buChar char="•"/>
              <a:defRPr/>
            </a:pPr>
            <a:r>
              <a:rPr lang="en-US" sz="1600" dirty="0"/>
              <a:t>ISVs that issue a support statement for Windows 10 </a:t>
            </a:r>
            <a:r>
              <a:rPr lang="en-US" sz="1600" b="1" u="sng" dirty="0"/>
              <a:t>and</a:t>
            </a:r>
            <a:r>
              <a:rPr lang="en-US" sz="1600" dirty="0"/>
              <a:t> Windows as a Service (</a:t>
            </a:r>
            <a:r>
              <a:rPr lang="en-US" sz="1600" dirty="0" err="1"/>
              <a:t>WaaS</a:t>
            </a:r>
            <a:r>
              <a:rPr lang="en-US" sz="1600" dirty="0"/>
              <a:t>) are granted (limited) usage rights to the Windows Compatible logo, helping them to build customer confidence and demand for their</a:t>
            </a:r>
            <a:r>
              <a:rPr lang="en-US" sz="1600" baseline="0" dirty="0"/>
              <a:t> apps</a:t>
            </a:r>
            <a:r>
              <a:rPr lang="en-US" sz="1600" dirty="0"/>
              <a:t>. by enhancing  their marketing materials and websites.</a:t>
            </a:r>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83</a:t>
            </a:fld>
            <a:endParaRPr lang="en-US" dirty="0"/>
          </a:p>
        </p:txBody>
      </p:sp>
    </p:spTree>
    <p:extLst>
      <p:ext uri="{BB962C8B-B14F-4D97-AF65-F5344CB8AC3E}">
        <p14:creationId xmlns:p14="http://schemas.microsoft.com/office/powerpoint/2010/main" val="4265972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871D6A-C84A-4BBB-B58B-38B2E2A60B5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2980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dirty="0"/>
              <a:t>Targets: </a:t>
            </a:r>
            <a:r>
              <a:rPr lang="en-US" sz="900" dirty="0"/>
              <a:t>All EPG &amp; CAM/CTM commercial &amp; PS accounts with new/existing EA or Select agreements.</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dirty="0"/>
              <a:t>VL</a:t>
            </a:r>
            <a:r>
              <a:rPr lang="en-US" sz="900" b="1" baseline="0" dirty="0"/>
              <a:t> Discount: </a:t>
            </a:r>
            <a:r>
              <a:rPr lang="en-US" sz="900" dirty="0"/>
              <a:t>Normal</a:t>
            </a:r>
            <a:r>
              <a:rPr lang="en-US" sz="900" baseline="0" dirty="0"/>
              <a:t> WDATP pricing with empowerment may be used as part of WDATP negotiation.</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dirty="0"/>
              <a:t>Rebate Availability: </a:t>
            </a:r>
            <a:r>
              <a:rPr lang="en-US" sz="900" dirty="0"/>
              <a:t>Customers must purchase WDATP and then register for the WDATP rebate online. Only one rebate claim per customer. Account teams requested to have an updated deployment plan loaded in CET showing the customers commitment to deploy 10% of PCIB by 6/30/17 (not a condition of</a:t>
            </a:r>
            <a:r>
              <a:rPr lang="en-US" sz="900" baseline="0" dirty="0"/>
              <a:t> rebate)</a:t>
            </a:r>
            <a:r>
              <a:rPr lang="en-US" sz="900" dirty="0"/>
              <a:t>.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dirty="0"/>
              <a:t>Rebate Payment Date:</a:t>
            </a:r>
            <a:r>
              <a:rPr lang="en-US" sz="900" dirty="0"/>
              <a:t> Coupon code must be issued during Offer Term but payment will only be made once the minimum 500 Windows devices have been deployed on or before 6/30/17. Rebate will be paid directly to customer. Rebate will be calculated as the first 6months cost of the already paid WDATP amount and paid in USD currency within 90</a:t>
            </a:r>
            <a:r>
              <a:rPr lang="en-US" sz="900" baseline="0" dirty="0"/>
              <a:t> days.</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dirty="0"/>
              <a:t>Terms &amp; Conditions: </a:t>
            </a:r>
            <a:r>
              <a:rPr lang="en-US" sz="900" dirty="0"/>
              <a:t>Please refer terms &amp; conditions sheet</a:t>
            </a:r>
            <a:r>
              <a:rPr lang="en-US" sz="900" baseline="0" dirty="0"/>
              <a:t> for more details.</a:t>
            </a: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1"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490FD3C-AA38-4C5E-AC16-9168E99D3D6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902638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partners should leverage their Internal</a:t>
            </a:r>
            <a:r>
              <a:rPr lang="en-US" baseline="0" dirty="0"/>
              <a:t> Use Rights to Windows 10 Enterprise.</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86</a:t>
            </a:fld>
            <a:endParaRPr lang="en-US" dirty="0"/>
          </a:p>
        </p:txBody>
      </p:sp>
    </p:spTree>
    <p:extLst>
      <p:ext uri="{BB962C8B-B14F-4D97-AF65-F5344CB8AC3E}">
        <p14:creationId xmlns:p14="http://schemas.microsoft.com/office/powerpoint/2010/main" val="39594934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87</a:t>
            </a:fld>
            <a:endParaRPr lang="en-US" dirty="0"/>
          </a:p>
        </p:txBody>
      </p:sp>
    </p:spTree>
    <p:extLst>
      <p:ext uri="{BB962C8B-B14F-4D97-AF65-F5344CB8AC3E}">
        <p14:creationId xmlns:p14="http://schemas.microsoft.com/office/powerpoint/2010/main" val="2023394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b="1"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C45398-078E-49AC-BCDB-54FA45E76DE4}"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9/12/2016 2:27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5130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Solution Provider Platform provides strong synergies for partners selling services across multiple Microsoft cloud products.  Launching Windows 10 Enterprise on CSP enables new revenues and service opportunities for System Integrators and Managed Solution Providers, with Windows 10 Enterprise as the foundational product for ongoing service revenue.</a:t>
            </a:r>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001186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Enterprise</a:t>
            </a:r>
            <a:r>
              <a:rPr lang="en-US" baseline="0" dirty="0"/>
              <a:t> E3 for CSP offers CB and CBB feature upgrade options, but no LTSB, downgrade rights, or VDA rights. </a:t>
            </a:r>
          </a:p>
          <a:p>
            <a:endParaRPr lang="en-US" baseline="0" dirty="0"/>
          </a:p>
          <a:p>
            <a:r>
              <a:rPr lang="en-US" baseline="0" dirty="0"/>
              <a:t>There is only a 1 seat minimum and a 1 year commitment. The list price is $7 per user, per month. There is no seat limit and each user can get Enterprise E3 on up to 5 devices.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a subscription lapses, it rolls back to Window 10 Pro functionality until it’s renewed. You can </a:t>
            </a:r>
            <a:r>
              <a:rPr lang="en-US" dirty="0"/>
              <a:t>turn the full Enterprise feature set on or off</a:t>
            </a:r>
            <a:r>
              <a:rPr lang="en-US" baseline="0" dirty="0"/>
              <a:t> month-to-month based on whether a subscription is active. </a:t>
            </a:r>
            <a:r>
              <a:rPr lang="en-US" dirty="0"/>
              <a:t>In order to maintain device, data, and ID</a:t>
            </a:r>
            <a:r>
              <a:rPr lang="en-US" baseline="0" dirty="0"/>
              <a:t> security, not all features are turned off when a subscription lapses. Some are put into a frozen state so that they still work but cannot be changed until the subscription is renewed.</a:t>
            </a:r>
            <a:endParaRPr lang="en-US" dirty="0"/>
          </a:p>
        </p:txBody>
      </p:sp>
      <p:sp>
        <p:nvSpPr>
          <p:cNvPr id="4" name="Header Placeholder 3"/>
          <p:cNvSpPr>
            <a:spLocks noGrp="1"/>
          </p:cNvSpPr>
          <p:nvPr>
            <p:ph type="hdr" sz="quarter" idx="10"/>
          </p:nvPr>
        </p:nvSpPr>
        <p:spPr/>
        <p:txBody>
          <a:bodyPr/>
          <a:lstStyle/>
          <a:p>
            <a:r>
              <a:rPr lang="en-US"/>
              <a:t>Microsoft Worldwide Partner Conference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9/12/2016 2:27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411613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524604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911"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7" name="Freeform 16"/>
          <p:cNvSpPr>
            <a:spLocks/>
          </p:cNvSpPr>
          <p:nvPr userDrawn="1"/>
        </p:nvSpPr>
        <p:spPr bwMode="auto">
          <a:xfrm>
            <a:off x="0" y="4032250"/>
            <a:ext cx="5659438" cy="296227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7"/>
          <p:cNvSpPr>
            <a:spLocks/>
          </p:cNvSpPr>
          <p:nvPr userDrawn="1"/>
        </p:nvSpPr>
        <p:spPr bwMode="auto">
          <a:xfrm>
            <a:off x="5503863" y="4559300"/>
            <a:ext cx="3146425" cy="2435225"/>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8"/>
          <p:cNvSpPr>
            <a:spLocks/>
          </p:cNvSpPr>
          <p:nvPr userDrawn="1"/>
        </p:nvSpPr>
        <p:spPr bwMode="auto">
          <a:xfrm flipH="1">
            <a:off x="8636000" y="3024188"/>
            <a:ext cx="3800475" cy="3970338"/>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91" name="Freeform 20"/>
          <p:cNvSpPr>
            <a:spLocks noEditPoints="1"/>
          </p:cNvSpPr>
          <p:nvPr userDrawn="1"/>
        </p:nvSpPr>
        <p:spPr bwMode="auto">
          <a:xfrm>
            <a:off x="8267995" y="309232"/>
            <a:ext cx="546100" cy="5896513"/>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9" name="Picture 18"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rotWithShape="1">
          <a:blip r:embed="rId7"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grpSp>
        <p:nvGrpSpPr>
          <p:cNvPr id="6" name="Group 4"/>
          <p:cNvGrpSpPr>
            <a:grpSpLocks noChangeAspect="1"/>
          </p:cNvGrpSpPr>
          <p:nvPr userDrawn="1"/>
        </p:nvGrpSpPr>
        <p:grpSpPr bwMode="auto">
          <a:xfrm>
            <a:off x="394443" y="1325247"/>
            <a:ext cx="2592656" cy="2967353"/>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6" name="Freeform 6"/>
          <p:cNvSpPr>
            <a:spLocks/>
          </p:cNvSpPr>
          <p:nvPr userDrawn="1"/>
        </p:nvSpPr>
        <p:spPr bwMode="auto">
          <a:xfrm>
            <a:off x="8602663" y="6180138"/>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9"/>
          <p:cNvSpPr>
            <a:spLocks/>
          </p:cNvSpPr>
          <p:nvPr userDrawn="1"/>
        </p:nvSpPr>
        <p:spPr bwMode="auto">
          <a:xfrm>
            <a:off x="8570913" y="5738813"/>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3" name="Group 102"/>
          <p:cNvGrpSpPr/>
          <p:nvPr userDrawn="1"/>
        </p:nvGrpSpPr>
        <p:grpSpPr>
          <a:xfrm>
            <a:off x="0" y="4329113"/>
            <a:ext cx="12436475" cy="2665413"/>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grpSp>
      </p:grpSp>
      <p:sp>
        <p:nvSpPr>
          <p:cNvPr id="3" name="TextBox 2"/>
          <p:cNvSpPr txBox="1"/>
          <p:nvPr userDrawn="1"/>
        </p:nvSpPr>
        <p:spPr>
          <a:xfrm>
            <a:off x="10627056" y="6068944"/>
            <a:ext cx="1534716" cy="627864"/>
          </a:xfrm>
          <a:prstGeom prst="rect">
            <a:avLst/>
          </a:prstGeom>
          <a:noFill/>
        </p:spPr>
        <p:txBody>
          <a:bodyPr wrap="none" lIns="182880" tIns="146304" rIns="182880" bIns="146304" rtlCol="0" anchor="b">
            <a:spAutoFit/>
          </a:bodyPr>
          <a:lstStyle/>
          <a:p>
            <a:pPr algn="r">
              <a:lnSpc>
                <a:spcPct val="90000"/>
              </a:lnSpc>
              <a:spcAft>
                <a:spcPts val="600"/>
              </a:spcAft>
            </a:pPr>
            <a:r>
              <a:rPr lang="en-US" sz="2400"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265596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56085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103"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43439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12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794711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151"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522838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75"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b="-6"/>
          <a:stretch/>
        </p:blipFill>
        <p:spPr>
          <a:xfrm>
            <a:off x="5303126" y="447"/>
            <a:ext cx="7131760" cy="6999980"/>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464432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99"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03848" y="0"/>
            <a:ext cx="7134212" cy="6999979"/>
          </a:xfrm>
          <a:prstGeom prst="rect">
            <a:avLst/>
          </a:prstGeom>
        </p:spPr>
      </p:pic>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150078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223"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537202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24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337819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71"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6"/>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912331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95"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749540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319"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45" name="think-cell Slide" r:id="rId4" imgW="378" imgH="379" progId="TCLayout.ActiveDocument.1">
                  <p:embed/>
                </p:oleObj>
              </mc:Choice>
              <mc:Fallback>
                <p:oleObj name="think-cell Slide" r:id="rId4" imgW="378" imgH="379"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0"/>
            <a:ext cx="12436475" cy="6994526"/>
          </a:xfrm>
          <a:prstGeom prst="rect">
            <a:avLst/>
          </a:prstGeom>
        </p:spPr>
      </p:pic>
      <p:sp>
        <p:nvSpPr>
          <p:cNvPr id="2" name="Rectangle 1"/>
          <p:cNvSpPr/>
          <p:nvPr userDrawn="1"/>
        </p:nvSpPr>
        <p:spPr bwMode="auto">
          <a:xfrm>
            <a:off x="272986" y="2119163"/>
            <a:ext cx="6400800" cy="3664099"/>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3050" y="2119178"/>
            <a:ext cx="6402388" cy="1828800"/>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1398" y="3954463"/>
            <a:ext cx="6402388"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7"/>
          <a:stretch>
            <a:fillRect/>
          </a:stretch>
        </p:blipFill>
        <p:spPr>
          <a:xfrm>
            <a:off x="457200" y="6251647"/>
            <a:ext cx="1280160" cy="274492"/>
          </a:xfrm>
          <a:prstGeom prst="rect">
            <a:avLst/>
          </a:prstGeom>
        </p:spPr>
      </p:pic>
    </p:spTree>
    <p:extLst>
      <p:ext uri="{BB962C8B-B14F-4D97-AF65-F5344CB8AC3E}">
        <p14:creationId xmlns:p14="http://schemas.microsoft.com/office/powerpoint/2010/main" val="124417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629094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343"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519036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6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6"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244575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91"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9966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1" y="4032254"/>
            <a:ext cx="5659439" cy="296227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endParaRPr lang="en-US" sz="1800"/>
          </a:p>
        </p:txBody>
      </p:sp>
      <p:sp>
        <p:nvSpPr>
          <p:cNvPr id="88" name="Freeform 17"/>
          <p:cNvSpPr>
            <a:spLocks/>
          </p:cNvSpPr>
          <p:nvPr userDrawn="1"/>
        </p:nvSpPr>
        <p:spPr bwMode="auto">
          <a:xfrm>
            <a:off x="5503865" y="4559304"/>
            <a:ext cx="3146425" cy="2435225"/>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endParaRPr lang="en-US" sz="1800"/>
          </a:p>
        </p:txBody>
      </p:sp>
      <p:sp>
        <p:nvSpPr>
          <p:cNvPr id="89" name="Freeform 18"/>
          <p:cNvSpPr>
            <a:spLocks/>
          </p:cNvSpPr>
          <p:nvPr userDrawn="1"/>
        </p:nvSpPr>
        <p:spPr bwMode="auto">
          <a:xfrm flipH="1">
            <a:off x="8636000" y="3024188"/>
            <a:ext cx="3800475" cy="3970338"/>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pPr lvl="0"/>
            <a:endParaRPr lang="en-US" sz="1800"/>
          </a:p>
        </p:txBody>
      </p:sp>
      <p:sp>
        <p:nvSpPr>
          <p:cNvPr id="91" name="Freeform 20"/>
          <p:cNvSpPr>
            <a:spLocks noEditPoints="1"/>
          </p:cNvSpPr>
          <p:nvPr userDrawn="1"/>
        </p:nvSpPr>
        <p:spPr bwMode="auto">
          <a:xfrm>
            <a:off x="8267995" y="309236"/>
            <a:ext cx="546100" cy="5896513"/>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91428" tIns="45714" rIns="91428" bIns="45714" numCol="1" anchor="t" anchorCtr="0" compatLnSpc="1">
            <a:prstTxWarp prst="textNoShape">
              <a:avLst/>
            </a:prstTxWarp>
          </a:bodyPr>
          <a:lstStyle/>
          <a:p>
            <a:endParaRPr lang="en-US" sz="1800"/>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7"/>
            <a:ext cx="1278510" cy="274137"/>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grpSp>
        <p:nvGrpSpPr>
          <p:cNvPr id="6" name="Group 4"/>
          <p:cNvGrpSpPr>
            <a:grpSpLocks noChangeAspect="1"/>
          </p:cNvGrpSpPr>
          <p:nvPr userDrawn="1"/>
        </p:nvGrpSpPr>
        <p:grpSpPr bwMode="auto">
          <a:xfrm>
            <a:off x="394445" y="1325251"/>
            <a:ext cx="2592656" cy="2967353"/>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76" name="Freeform 6"/>
          <p:cNvSpPr>
            <a:spLocks/>
          </p:cNvSpPr>
          <p:nvPr userDrawn="1"/>
        </p:nvSpPr>
        <p:spPr bwMode="auto">
          <a:xfrm>
            <a:off x="8602665" y="6180142"/>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sz="1800"/>
          </a:p>
        </p:txBody>
      </p:sp>
      <p:sp>
        <p:nvSpPr>
          <p:cNvPr id="90" name="Freeform 19"/>
          <p:cNvSpPr>
            <a:spLocks/>
          </p:cNvSpPr>
          <p:nvPr userDrawn="1"/>
        </p:nvSpPr>
        <p:spPr bwMode="auto">
          <a:xfrm>
            <a:off x="8570914" y="5738817"/>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endParaRPr lang="en-US" sz="1800"/>
          </a:p>
        </p:txBody>
      </p:sp>
      <p:grpSp>
        <p:nvGrpSpPr>
          <p:cNvPr id="103" name="Group 102"/>
          <p:cNvGrpSpPr/>
          <p:nvPr userDrawn="1"/>
        </p:nvGrpSpPr>
        <p:grpSpPr>
          <a:xfrm>
            <a:off x="1" y="4329117"/>
            <a:ext cx="12436475" cy="2665413"/>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600" dirty="0" err="1">
                  <a:solidFill>
                    <a:schemeClr val="tx1"/>
                  </a:solidFill>
                </a:endParaRPr>
              </a:p>
            </p:txBody>
          </p:sp>
        </p:grpSp>
      </p:grpSp>
      <p:sp>
        <p:nvSpPr>
          <p:cNvPr id="3" name="TextBox 2"/>
          <p:cNvSpPr txBox="1"/>
          <p:nvPr userDrawn="1"/>
        </p:nvSpPr>
        <p:spPr>
          <a:xfrm>
            <a:off x="10627059" y="6068944"/>
            <a:ext cx="1534715" cy="627864"/>
          </a:xfrm>
          <a:prstGeom prst="rect">
            <a:avLst/>
          </a:prstGeom>
          <a:noFill/>
        </p:spPr>
        <p:txBody>
          <a:bodyPr wrap="none" lIns="182857" tIns="146285" rIns="182857" bIns="146285" rtlCol="0" anchor="b">
            <a:spAutoFit/>
          </a:bodyPr>
          <a:lstStyle/>
          <a:p>
            <a:pPr algn="r">
              <a:lnSpc>
                <a:spcPct val="90000"/>
              </a:lnSpc>
              <a:spcAft>
                <a:spcPts val="600"/>
              </a:spcAft>
            </a:pPr>
            <a:r>
              <a:rPr lang="en-US" sz="2400"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951650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418639" y="878239"/>
            <a:ext cx="2743200" cy="572464"/>
          </a:xfrm>
        </p:spPr>
        <p:txBody>
          <a:bodyPr lIns="182880" tIns="146304" rIns="182880" bIns="146304" anchor="b"/>
          <a:lstStyle>
            <a:lvl1pPr marL="0" indent="0" algn="r">
              <a:buNone/>
              <a:defRPr sz="2000">
                <a:gradFill>
                  <a:gsLst>
                    <a:gs pos="14644">
                      <a:schemeClr val="tx1"/>
                    </a:gs>
                    <a:gs pos="37000">
                      <a:schemeClr val="tx1"/>
                    </a:gs>
                  </a:gsLst>
                  <a:lin ang="5400000" scaled="0"/>
                </a:gradFill>
                <a:latin typeface="+mn-lt"/>
              </a:defRPr>
            </a:lvl1pPr>
            <a:lvl2pPr marL="342866" indent="0">
              <a:buNone/>
              <a:defRPr/>
            </a:lvl2pPr>
            <a:lvl3pPr marL="571443" indent="0">
              <a:buNone/>
              <a:defRPr/>
            </a:lvl3pPr>
            <a:lvl4pPr marL="800020" indent="0">
              <a:buNone/>
              <a:defRPr/>
            </a:lvl4pPr>
            <a:lvl5pPr marL="1028597" indent="0">
              <a:buNone/>
              <a:defRPr/>
            </a:lvl5pPr>
          </a:lstStyle>
          <a:p>
            <a:pPr lvl="0"/>
            <a:r>
              <a:rPr lang="en-US" dirty="0"/>
              <a:t>#hashtag</a:t>
            </a:r>
          </a:p>
        </p:txBody>
      </p:sp>
      <p:sp>
        <p:nvSpPr>
          <p:cNvPr id="15" name="Text Placeholder 4"/>
          <p:cNvSpPr>
            <a:spLocks noGrp="1"/>
          </p:cNvSpPr>
          <p:nvPr>
            <p:ph type="body" sz="quarter" idx="16" hasCustomPrompt="1"/>
          </p:nvPr>
        </p:nvSpPr>
        <p:spPr>
          <a:xfrm>
            <a:off x="8961409" y="305775"/>
            <a:ext cx="3200431" cy="572464"/>
          </a:xfrm>
        </p:spPr>
        <p:txBody>
          <a:bodyPr lIns="182880" tIns="146304" rIns="182880" bIns="146304" anchor="t"/>
          <a:lstStyle>
            <a:lvl1pPr marL="0" indent="0" algn="r">
              <a:buNone/>
              <a:defRPr sz="2000" baseline="0">
                <a:gradFill>
                  <a:gsLst>
                    <a:gs pos="90377">
                      <a:srgbClr val="F8F8F8"/>
                    </a:gs>
                    <a:gs pos="72000">
                      <a:srgbClr val="F8F8F8"/>
                    </a:gs>
                  </a:gsLst>
                  <a:lin ang="5400000" scaled="0"/>
                </a:gradFill>
                <a:latin typeface="+mn-lt"/>
              </a:defRPr>
            </a:lvl1pPr>
            <a:lvl2pPr marL="342866" indent="0">
              <a:buNone/>
              <a:defRPr/>
            </a:lvl2pPr>
            <a:lvl3pPr marL="571443" indent="0">
              <a:buNone/>
              <a:defRPr/>
            </a:lvl3pPr>
            <a:lvl4pPr marL="800020" indent="0">
              <a:buNone/>
              <a:defRPr/>
            </a:lvl4pPr>
            <a:lvl5pPr marL="1028597"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7"/>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84179"/>
            <a:ext cx="1449939" cy="306604"/>
          </a:xfrm>
          <a:prstGeom prst="rect">
            <a:avLst/>
          </a:prstGeom>
        </p:spPr>
      </p:pic>
      <p:sp>
        <p:nvSpPr>
          <p:cNvPr id="8"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2" y="3955790"/>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8298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89009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97437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4"/>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68617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4"/>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0648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940572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35"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Text Placeholder 4"/>
          <p:cNvSpPr>
            <a:spLocks noGrp="1"/>
          </p:cNvSpPr>
          <p:nvPr>
            <p:ph type="body" sz="quarter" idx="15" hasCustomPrompt="1"/>
          </p:nvPr>
        </p:nvSpPr>
        <p:spPr bwMode="invGray">
          <a:xfrm>
            <a:off x="9418638" y="878239"/>
            <a:ext cx="2743200" cy="572464"/>
          </a:xfrm>
        </p:spPr>
        <p:txBody>
          <a:bodyPr lIns="182880" tIns="146304" rIns="182880" bIns="146304" anchor="b"/>
          <a:lstStyle>
            <a:lvl1pPr marL="0" indent="0" algn="r">
              <a:buNone/>
              <a:defRPr sz="2000">
                <a:gradFill>
                  <a:gsLst>
                    <a:gs pos="14644">
                      <a:schemeClr val="tx1"/>
                    </a:gs>
                    <a:gs pos="37000">
                      <a:schemeClr val="tx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#hashtag</a:t>
            </a:r>
          </a:p>
        </p:txBody>
      </p:sp>
      <p:sp>
        <p:nvSpPr>
          <p:cNvPr id="15" name="Text Placeholder 4"/>
          <p:cNvSpPr>
            <a:spLocks noGrp="1"/>
          </p:cNvSpPr>
          <p:nvPr>
            <p:ph type="body" sz="quarter" idx="16" hasCustomPrompt="1"/>
          </p:nvPr>
        </p:nvSpPr>
        <p:spPr>
          <a:xfrm>
            <a:off x="8961407" y="305775"/>
            <a:ext cx="3200431" cy="572464"/>
          </a:xfrm>
        </p:spPr>
        <p:txBody>
          <a:bodyPr lIns="182880" tIns="146304" rIns="182880" bIns="146304" anchor="t"/>
          <a:lstStyle>
            <a:lvl1pPr marL="0" indent="0" algn="r">
              <a:buNone/>
              <a:defRPr sz="2000" baseline="0">
                <a:gradFill>
                  <a:gsLst>
                    <a:gs pos="90377">
                      <a:srgbClr val="F8F8F8"/>
                    </a:gs>
                    <a:gs pos="72000">
                      <a:srgbClr val="F8F8F8"/>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Session code</a:t>
            </a:r>
          </a:p>
        </p:txBody>
      </p:sp>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pic>
        <p:nvPicPr>
          <p:cNvPr id="14" name="Picture 13"/>
          <p:cNvPicPr>
            <a:picLocks noChangeAspect="1"/>
          </p:cNvPicPr>
          <p:nvPr userDrawn="1"/>
        </p:nvPicPr>
        <p:blipFill rotWithShape="1">
          <a:blip r:embed="rId7" cstate="screen">
            <a:extLst>
              <a:ext uri="{28A0092B-C50C-407E-A947-70E740481C1C}">
                <a14:useLocalDpi xmlns:a14="http://schemas.microsoft.com/office/drawing/2010/main"/>
              </a:ext>
            </a:extLst>
          </a:blip>
          <a:srcRect b="1380"/>
          <a:stretch/>
        </p:blipFill>
        <p:spPr bwMode="invGray">
          <a:xfrm>
            <a:off x="457200" y="484179"/>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1"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97958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1"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601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3"/>
            <a:ext cx="54863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1" y="1212853"/>
            <a:ext cx="54863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5221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53"/>
            <a:ext cx="54863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1" y="1212853"/>
            <a:ext cx="54863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15229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362729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4105573"/>
            <a:ext cx="4571278" cy="1181862"/>
          </a:xfrm>
          <a:noFill/>
        </p:spPr>
        <p:txBody>
          <a:bodyPr wrap="square"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423061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45327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388018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89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150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684848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59"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37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61"/>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518268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4480"/>
            <a:ext cx="11887199" cy="403187"/>
          </a:xfrm>
          <a:prstGeom prst="rect">
            <a:avLst/>
          </a:prstGeom>
          <a:noFill/>
          <a:ln w="12700">
            <a:noFill/>
            <a:miter lim="800000"/>
            <a:headEnd type="none" w="sm" len="sm"/>
            <a:tailEnd type="none" w="sm" len="sm"/>
          </a:ln>
          <a:effectLst/>
        </p:spPr>
        <p:txBody>
          <a:bodyPr vert="horz" wrap="square" lIns="182857" tIns="146285" rIns="182857" bIns="146285" numCol="1" anchor="t" anchorCtr="0" compatLnSpc="1">
            <a:prstTxWarp prst="textNoShape">
              <a:avLst/>
            </a:prstTxWarp>
            <a:spAutoFit/>
          </a:bodyPr>
          <a:lstStyle/>
          <a:p>
            <a:pPr defTabSz="932197"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162486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0"/>
            <a:ext cx="11887200" cy="2443746"/>
          </a:xfrm>
          <a:prstGeom prst="rect">
            <a:avLst/>
          </a:prstGeom>
        </p:spPr>
        <p:txBody>
          <a:bodyPr/>
          <a:lstStyle>
            <a:lvl1pPr marL="290484" indent="-29048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3"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7" indent="-29048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4" indent="-22857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1" indent="-22857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47177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11213"/>
      </p:ext>
    </p:extLst>
  </p:cSld>
  <p:clrMapOvr>
    <a:masterClrMapping/>
  </p:clrMapOvr>
  <p:transition>
    <p:fade/>
  </p:transition>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71933" y="462131"/>
            <a:ext cx="11887200" cy="547501"/>
          </a:xfrm>
          <a:noFill/>
        </p:spPr>
        <p:txBody>
          <a:bodyPr vert="horz" wrap="square" lIns="91440" tIns="0" rIns="182880" bIns="0" rtlCol="0" anchor="t" anchorCtr="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dirty="0"/>
              <a:t>Click to edit title</a:t>
            </a:r>
          </a:p>
        </p:txBody>
      </p:sp>
      <p:sp>
        <p:nvSpPr>
          <p:cNvPr id="7"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
        <p:nvSpPr>
          <p:cNvPr id="8" name="Slide Number Placeholder 1"/>
          <p:cNvSpPr>
            <a:spLocks noGrp="1"/>
          </p:cNvSpPr>
          <p:nvPr>
            <p:ph type="sldNum" sz="quarter" idx="10"/>
          </p:nvPr>
        </p:nvSpPr>
        <p:spPr>
          <a:xfrm>
            <a:off x="9638270" y="6622132"/>
            <a:ext cx="2798207" cy="372394"/>
          </a:xfrm>
          <a:prstGeom prst="rect">
            <a:avLst/>
          </a:prstGeom>
        </p:spPr>
        <p:txBody>
          <a:bodyPr rIns="182880"/>
          <a:lstStyle>
            <a:lvl1pPr>
              <a:defRPr sz="918">
                <a:solidFill>
                  <a:srgbClr val="A5A5A5"/>
                </a:solidFill>
              </a:defRPr>
            </a:lvl1pPr>
          </a:lstStyle>
          <a:p>
            <a:pPr defTabSz="932504">
              <a:defRPr/>
            </a:pPr>
            <a:fld id="{B34F68F0-1D97-479E-8476-1F6D336BF15A}" type="slidenum">
              <a:rPr lang="en-US" smtClean="0"/>
              <a:pPr defTabSz="932504">
                <a:defRPr/>
              </a:pPr>
              <a:t>‹#›</a:t>
            </a:fld>
            <a:endParaRPr lang="en-US" dirty="0"/>
          </a:p>
        </p:txBody>
      </p:sp>
    </p:spTree>
    <p:extLst>
      <p:ext uri="{BB962C8B-B14F-4D97-AF65-F5344CB8AC3E}">
        <p14:creationId xmlns:p14="http://schemas.microsoft.com/office/powerpoint/2010/main" val="407666041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638270" y="6622132"/>
            <a:ext cx="2798207" cy="372394"/>
          </a:xfrm>
          <a:prstGeom prst="rect">
            <a:avLst/>
          </a:prstGeom>
        </p:spPr>
        <p:txBody>
          <a:bodyPr rIns="182880"/>
          <a:lstStyle>
            <a:lvl1pPr>
              <a:defRPr sz="918">
                <a:solidFill>
                  <a:srgbClr val="A5A5A5"/>
                </a:solidFill>
              </a:defRPr>
            </a:lvl1pPr>
          </a:lstStyle>
          <a:p>
            <a:pPr defTabSz="932504">
              <a:defRPr/>
            </a:pPr>
            <a:fld id="{B34F68F0-1D97-479E-8476-1F6D336BF15A}" type="slidenum">
              <a:rPr lang="en-US" smtClean="0"/>
              <a:pPr defTabSz="932504">
                <a:defRPr/>
              </a:pPr>
              <a:t>‹#›</a:t>
            </a:fld>
            <a:endParaRPr lang="en-US" dirty="0"/>
          </a:p>
        </p:txBody>
      </p:sp>
      <p:sp>
        <p:nvSpPr>
          <p:cNvPr id="4"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Tree>
    <p:extLst>
      <p:ext uri="{BB962C8B-B14F-4D97-AF65-F5344CB8AC3E}">
        <p14:creationId xmlns:p14="http://schemas.microsoft.com/office/powerpoint/2010/main" val="28961415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4" y="412274"/>
            <a:ext cx="6883589" cy="506742"/>
          </a:xfrm>
          <a:noFill/>
        </p:spPr>
        <p:txBody>
          <a:bodyPr wrap="square" lIns="91440" rtlCol="0">
            <a:spAutoFit/>
          </a:bodyPr>
          <a:lstStyle>
            <a:lvl1pPr>
              <a:defRPr lang="en-US" sz="1836" kern="0" spc="-102" dirty="0" smtClean="0">
                <a:gradFill>
                  <a:gsLst>
                    <a:gs pos="2655">
                      <a:srgbClr val="0078D7"/>
                    </a:gs>
                    <a:gs pos="29204">
                      <a:srgbClr val="0078D7"/>
                    </a:gs>
                  </a:gsLst>
                  <a:lin ang="5400000" scaled="0"/>
                </a:gra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p:nvPr>
        </p:nvSpPr>
        <p:spPr>
          <a:xfrm>
            <a:off x="371932" y="998906"/>
            <a:ext cx="11705832" cy="547501"/>
          </a:xfrm>
          <a:noFill/>
        </p:spPr>
        <p:txBody>
          <a:bodyPr wrap="square" lIns="91440" tIns="0" rIns="182880" bIns="0" rtlCol="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dirty="0"/>
              <a:t>Click to edit Master title style</a:t>
            </a:r>
          </a:p>
        </p:txBody>
      </p:sp>
      <p:sp>
        <p:nvSpPr>
          <p:cNvPr id="2" name="Slide Number Placeholder 1"/>
          <p:cNvSpPr>
            <a:spLocks noGrp="1"/>
          </p:cNvSpPr>
          <p:nvPr>
            <p:ph type="sldNum" sz="quarter" idx="10"/>
          </p:nvPr>
        </p:nvSpPr>
        <p:spPr>
          <a:xfrm>
            <a:off x="9638270" y="6622132"/>
            <a:ext cx="2798207" cy="372394"/>
          </a:xfrm>
          <a:prstGeom prst="rect">
            <a:avLst/>
          </a:prstGeom>
        </p:spPr>
        <p:txBody>
          <a:bodyPr rIns="182880"/>
          <a:lstStyle>
            <a:lvl1pPr>
              <a:defRPr sz="918">
                <a:solidFill>
                  <a:srgbClr val="A5A5A5"/>
                </a:solidFill>
              </a:defRPr>
            </a:lvl1pPr>
          </a:lstStyle>
          <a:p>
            <a:pPr defTabSz="932504">
              <a:defRPr/>
            </a:pPr>
            <a:fld id="{B34F68F0-1D97-479E-8476-1F6D336BF15A}" type="slidenum">
              <a:rPr lang="en-US" smtClean="0"/>
              <a:pPr defTabSz="932504">
                <a:defRPr/>
              </a:pPr>
              <a:t>‹#›</a:t>
            </a:fld>
            <a:endParaRPr lang="en-US" dirty="0"/>
          </a:p>
        </p:txBody>
      </p:sp>
      <p:sp>
        <p:nvSpPr>
          <p:cNvPr id="6"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Tree>
    <p:extLst>
      <p:ext uri="{BB962C8B-B14F-4D97-AF65-F5344CB8AC3E}">
        <p14:creationId xmlns:p14="http://schemas.microsoft.com/office/powerpoint/2010/main" val="338532829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4" y="412274"/>
            <a:ext cx="6883589" cy="506742"/>
          </a:xfrm>
          <a:noFill/>
        </p:spPr>
        <p:txBody>
          <a:bodyPr wrap="square" lIns="91440" rtlCol="0">
            <a:spAutoFit/>
          </a:bodyPr>
          <a:lstStyle>
            <a:lvl1pPr>
              <a:defRPr lang="en-US" sz="1836" kern="0" spc="-102" dirty="0" smtClean="0">
                <a:gradFill>
                  <a:gsLst>
                    <a:gs pos="2655">
                      <a:srgbClr val="0078D7"/>
                    </a:gs>
                    <a:gs pos="29204">
                      <a:srgbClr val="0078D7"/>
                    </a:gs>
                  </a:gsLst>
                  <a:lin ang="5400000" scaled="0"/>
                </a:gra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p:nvPr>
        </p:nvSpPr>
        <p:spPr>
          <a:xfrm>
            <a:off x="371932" y="998906"/>
            <a:ext cx="11705832" cy="547501"/>
          </a:xfrm>
          <a:noFill/>
        </p:spPr>
        <p:txBody>
          <a:bodyPr wrap="square" lIns="91440" tIns="0" rIns="182880" bIns="0" rtlCol="0">
            <a:spAutoFit/>
          </a:bodyPr>
          <a:lstStyle>
            <a:lvl1pPr>
              <a:defRPr lang="en-US" sz="3672" kern="0" spc="-102" dirty="0">
                <a:gradFill>
                  <a:gsLst>
                    <a:gs pos="77778">
                      <a:srgbClr val="0078D7"/>
                    </a:gs>
                    <a:gs pos="54630">
                      <a:srgbClr val="0078D7"/>
                    </a:gs>
                  </a:gsLst>
                  <a:lin ang="5400000" scaled="0"/>
                </a:gradFill>
                <a:latin typeface="+mn-lt"/>
                <a:ea typeface="+mn-ea"/>
                <a:cs typeface="Segoe UI" panose="020B0502040204020203" pitchFamily="34" charset="0"/>
              </a:defRPr>
            </a:lvl1pPr>
          </a:lstStyle>
          <a:p>
            <a:pPr marL="0" lvl="0">
              <a:lnSpc>
                <a:spcPct val="95000"/>
              </a:lnSpc>
            </a:pPr>
            <a:r>
              <a:rPr lang="en-US" dirty="0"/>
              <a:t>Click to edit Master title style</a:t>
            </a:r>
          </a:p>
        </p:txBody>
      </p:sp>
      <p:sp>
        <p:nvSpPr>
          <p:cNvPr id="2" name="Slide Number Placeholder 1"/>
          <p:cNvSpPr>
            <a:spLocks noGrp="1"/>
          </p:cNvSpPr>
          <p:nvPr>
            <p:ph type="sldNum" sz="quarter" idx="10"/>
          </p:nvPr>
        </p:nvSpPr>
        <p:spPr>
          <a:xfrm>
            <a:off x="9638270" y="6622132"/>
            <a:ext cx="2798207" cy="372394"/>
          </a:xfrm>
          <a:prstGeom prst="rect">
            <a:avLst/>
          </a:prstGeom>
        </p:spPr>
        <p:txBody>
          <a:bodyPr rIns="182880"/>
          <a:lstStyle>
            <a:lvl1pPr>
              <a:defRPr sz="918">
                <a:solidFill>
                  <a:srgbClr val="A5A5A5"/>
                </a:solidFill>
              </a:defRPr>
            </a:lvl1pPr>
          </a:lstStyle>
          <a:p>
            <a:pPr defTabSz="932504">
              <a:defRPr/>
            </a:pPr>
            <a:fld id="{B34F68F0-1D97-479E-8476-1F6D336BF15A}" type="slidenum">
              <a:rPr lang="en-US" smtClean="0"/>
              <a:pPr defTabSz="932504">
                <a:defRPr/>
              </a:pPr>
              <a:t>‹#›</a:t>
            </a:fld>
            <a:endParaRPr lang="en-US" dirty="0"/>
          </a:p>
        </p:txBody>
      </p:sp>
      <p:sp>
        <p:nvSpPr>
          <p:cNvPr id="5" name="Text Placeholder 4"/>
          <p:cNvSpPr>
            <a:spLocks noGrp="1"/>
          </p:cNvSpPr>
          <p:nvPr>
            <p:ph type="body" sz="quarter" idx="13"/>
          </p:nvPr>
        </p:nvSpPr>
        <p:spPr>
          <a:xfrm>
            <a:off x="372447" y="1606150"/>
            <a:ext cx="11704537" cy="539378"/>
          </a:xfrm>
        </p:spPr>
        <p:txBody>
          <a:bodyPr/>
          <a:lstStyle>
            <a:lvl1pPr algn="l" defTabSz="932504" rtl="0" eaLnBrk="1" latinLnBrk="0" hangingPunct="1">
              <a:lnSpc>
                <a:spcPct val="113000"/>
              </a:lnSpc>
              <a:spcBef>
                <a:spcPts val="0"/>
              </a:spcBef>
              <a:spcAft>
                <a:spcPts val="1836"/>
              </a:spcAft>
              <a:defRPr lang="en-US" sz="2040" b="0" kern="1200" dirty="0" smtClean="0">
                <a:solidFill>
                  <a:schemeClr val="tx1"/>
                </a:solidFill>
                <a:latin typeface="+mn-lt"/>
                <a:ea typeface="+mn-ea"/>
                <a:cs typeface="+mn-cs"/>
              </a:defRPr>
            </a:lvl1pPr>
            <a:lvl2pPr algn="l" defTabSz="932504" rtl="0" eaLnBrk="1" latinLnBrk="0" hangingPunct="1">
              <a:defRPr lang="en-US" sz="1428" b="1" kern="1200" dirty="0" smtClean="0">
                <a:solidFill>
                  <a:schemeClr val="tx1"/>
                </a:solidFill>
                <a:latin typeface="+mn-lt"/>
                <a:ea typeface="+mn-ea"/>
                <a:cs typeface="+mn-cs"/>
              </a:defRPr>
            </a:lvl2pPr>
            <a:lvl3pPr algn="l" defTabSz="932504" rtl="0" eaLnBrk="1" latinLnBrk="0" hangingPunct="1">
              <a:defRPr lang="en-US" sz="1428" b="1" kern="1200" dirty="0" smtClean="0">
                <a:solidFill>
                  <a:schemeClr val="tx1"/>
                </a:solidFill>
                <a:latin typeface="+mn-lt"/>
                <a:ea typeface="+mn-ea"/>
                <a:cs typeface="+mn-cs"/>
              </a:defRPr>
            </a:lvl3pPr>
            <a:lvl4pPr algn="l" defTabSz="932504" rtl="0" eaLnBrk="1" latinLnBrk="0" hangingPunct="1">
              <a:defRPr lang="en-US" sz="1428" b="1" kern="1200" dirty="0" smtClean="0">
                <a:solidFill>
                  <a:schemeClr val="tx1"/>
                </a:solidFill>
                <a:latin typeface="+mn-lt"/>
                <a:ea typeface="+mn-ea"/>
                <a:cs typeface="+mn-cs"/>
              </a:defRPr>
            </a:lvl4pPr>
            <a:lvl5pPr algn="l" defTabSz="932504" rtl="0" eaLnBrk="1" latinLnBrk="0" hangingPunct="1">
              <a:defRPr lang="en-US" sz="1428" b="1" kern="1200" dirty="0">
                <a:solidFill>
                  <a:schemeClr val="tx1"/>
                </a:solidFill>
                <a:latin typeface="+mn-lt"/>
                <a:ea typeface="+mn-ea"/>
                <a:cs typeface="+mn-cs"/>
              </a:defRPr>
            </a:lvl5pPr>
          </a:lstStyle>
          <a:p>
            <a:pPr lvl="0"/>
            <a:r>
              <a:rPr lang="en-US" dirty="0"/>
              <a:t>Click to edit Master text styles</a:t>
            </a:r>
          </a:p>
        </p:txBody>
      </p:sp>
      <p:sp>
        <p:nvSpPr>
          <p:cNvPr id="10"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Tree>
    <p:extLst>
      <p:ext uri="{BB962C8B-B14F-4D97-AF65-F5344CB8AC3E}">
        <p14:creationId xmlns:p14="http://schemas.microsoft.com/office/powerpoint/2010/main" val="332669315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1"/>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71933" y="462131"/>
            <a:ext cx="11887200" cy="547501"/>
          </a:xfrm>
          <a:noFill/>
        </p:spPr>
        <p:txBody>
          <a:bodyPr vert="horz" wrap="square" lIns="91440" tIns="0" rIns="182880" bIns="0" rtlCol="0" anchor="t" anchorCtr="0">
            <a:spAutoFit/>
          </a:bodyPr>
          <a:lstStyle>
            <a:lvl1pPr>
              <a:defRPr lang="en-US" sz="3672" kern="0" spc="-102" dirty="0">
                <a:solidFill>
                  <a:schemeClr val="bg1"/>
                </a:solidFill>
                <a:latin typeface="+mn-lt"/>
                <a:ea typeface="+mn-ea"/>
                <a:cs typeface="Segoe UI" panose="020B0502040204020203" pitchFamily="34" charset="0"/>
              </a:defRPr>
            </a:lvl1pPr>
          </a:lstStyle>
          <a:p>
            <a:pPr marL="0" lvl="0">
              <a:lnSpc>
                <a:spcPct val="95000"/>
              </a:lnSpc>
            </a:pPr>
            <a:r>
              <a:rPr lang="en-US" dirty="0"/>
              <a:t>Click to edit title</a:t>
            </a:r>
          </a:p>
        </p:txBody>
      </p:sp>
      <p:sp>
        <p:nvSpPr>
          <p:cNvPr id="7"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solidFill>
                  <a:schemeClr val="bg1"/>
                </a:solidFill>
              </a:rPr>
              <a:t>Windows 10 Commercial Storybook  |  Anniversary Update</a:t>
            </a:r>
          </a:p>
        </p:txBody>
      </p:sp>
      <p:sp>
        <p:nvSpPr>
          <p:cNvPr id="4" name="Slide Number Placeholder 1"/>
          <p:cNvSpPr>
            <a:spLocks noGrp="1"/>
          </p:cNvSpPr>
          <p:nvPr>
            <p:ph type="sldNum" sz="quarter" idx="10"/>
          </p:nvPr>
        </p:nvSpPr>
        <p:spPr>
          <a:xfrm>
            <a:off x="9638270" y="6622132"/>
            <a:ext cx="2798207" cy="372394"/>
          </a:xfrm>
          <a:prstGeom prst="rect">
            <a:avLst/>
          </a:prstGeom>
        </p:spPr>
        <p:txBody>
          <a:bodyPr rIns="182880"/>
          <a:lstStyle>
            <a:lvl1pPr>
              <a:defRPr sz="918">
                <a:solidFill>
                  <a:schemeClr val="bg1"/>
                </a:solidFill>
              </a:defRPr>
            </a:lvl1pPr>
          </a:lstStyle>
          <a:p>
            <a:pPr defTabSz="932504">
              <a:defRPr/>
            </a:pPr>
            <a:fld id="{B34F68F0-1D97-479E-8476-1F6D336BF15A}" type="slidenum">
              <a:rPr lang="en-US" smtClean="0">
                <a:solidFill>
                  <a:prstClr val="white"/>
                </a:solidFill>
              </a:rPr>
              <a:pPr defTabSz="932504">
                <a:defRPr/>
              </a:pPr>
              <a:t>‹#›</a:t>
            </a:fld>
            <a:endParaRPr lang="en-US" dirty="0">
              <a:solidFill>
                <a:prstClr val="white"/>
              </a:solidFill>
            </a:endParaRPr>
          </a:p>
        </p:txBody>
      </p:sp>
    </p:spTree>
    <p:extLst>
      <p:ext uri="{BB962C8B-B14F-4D97-AF65-F5344CB8AC3E}">
        <p14:creationId xmlns:p14="http://schemas.microsoft.com/office/powerpoint/2010/main" val="21013347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Blank">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71934" y="412274"/>
            <a:ext cx="6883589" cy="506742"/>
          </a:xfrm>
          <a:noFill/>
        </p:spPr>
        <p:txBody>
          <a:bodyPr wrap="square" lIns="91440" rtlCol="0">
            <a:spAutoFit/>
          </a:bodyPr>
          <a:lstStyle>
            <a:lvl1pPr>
              <a:defRPr lang="en-US" sz="1836" kern="0" spc="-102" dirty="0" smtClean="0">
                <a:solidFill>
                  <a:schemeClr val="bg1"/>
                </a:soli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p:nvPr>
        </p:nvSpPr>
        <p:spPr>
          <a:xfrm>
            <a:off x="371932" y="857241"/>
            <a:ext cx="11705832" cy="547501"/>
          </a:xfrm>
          <a:noFill/>
        </p:spPr>
        <p:txBody>
          <a:bodyPr wrap="square" lIns="91440" tIns="0" rIns="182880" bIns="0" rtlCol="0">
            <a:spAutoFit/>
          </a:bodyPr>
          <a:lstStyle>
            <a:lvl1pPr>
              <a:defRPr lang="en-US" sz="3672" kern="0" spc="-102" dirty="0">
                <a:solidFill>
                  <a:schemeClr val="bg1"/>
                </a:solidFill>
                <a:latin typeface="+mn-lt"/>
                <a:ea typeface="+mn-ea"/>
                <a:cs typeface="Segoe UI" panose="020B0502040204020203" pitchFamily="34" charset="0"/>
              </a:defRPr>
            </a:lvl1pPr>
          </a:lstStyle>
          <a:p>
            <a:pPr marL="0" lvl="0">
              <a:lnSpc>
                <a:spcPct val="95000"/>
              </a:lnSpc>
            </a:pPr>
            <a:r>
              <a:rPr lang="en-US" dirty="0"/>
              <a:t>Click to edit Master title style</a:t>
            </a:r>
          </a:p>
        </p:txBody>
      </p:sp>
      <p:sp>
        <p:nvSpPr>
          <p:cNvPr id="2" name="Slide Number Placeholder 1"/>
          <p:cNvSpPr>
            <a:spLocks noGrp="1"/>
          </p:cNvSpPr>
          <p:nvPr>
            <p:ph type="sldNum" sz="quarter" idx="10"/>
          </p:nvPr>
        </p:nvSpPr>
        <p:spPr>
          <a:xfrm>
            <a:off x="9638270" y="6622132"/>
            <a:ext cx="2798207" cy="372394"/>
          </a:xfrm>
          <a:prstGeom prst="rect">
            <a:avLst/>
          </a:prstGeom>
        </p:spPr>
        <p:txBody>
          <a:bodyPr rIns="182880"/>
          <a:lstStyle>
            <a:lvl1pPr>
              <a:defRPr sz="918">
                <a:solidFill>
                  <a:schemeClr val="bg1"/>
                </a:solidFill>
              </a:defRPr>
            </a:lvl1pPr>
          </a:lstStyle>
          <a:p>
            <a:pPr defTabSz="932504">
              <a:defRPr/>
            </a:pPr>
            <a:fld id="{B34F68F0-1D97-479E-8476-1F6D336BF15A}" type="slidenum">
              <a:rPr lang="en-US" smtClean="0">
                <a:solidFill>
                  <a:prstClr val="white"/>
                </a:solidFill>
              </a:rPr>
              <a:pPr defTabSz="932504">
                <a:defRPr/>
              </a:pPr>
              <a:t>‹#›</a:t>
            </a:fld>
            <a:endParaRPr lang="en-US" dirty="0">
              <a:solidFill>
                <a:prstClr val="white"/>
              </a:solidFill>
            </a:endParaRPr>
          </a:p>
        </p:txBody>
      </p:sp>
      <p:sp>
        <p:nvSpPr>
          <p:cNvPr id="6"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solidFill>
                  <a:schemeClr val="bg1"/>
                </a:solidFill>
              </a:rPr>
              <a:t>Windows 10 Commercial Storybook  |  Anniversary Update</a:t>
            </a:r>
          </a:p>
        </p:txBody>
      </p:sp>
    </p:spTree>
    <p:extLst>
      <p:ext uri="{BB962C8B-B14F-4D97-AF65-F5344CB8AC3E}">
        <p14:creationId xmlns:p14="http://schemas.microsoft.com/office/powerpoint/2010/main" val="38048120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685361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83"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0078D7"/>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9638270" y="6622132"/>
            <a:ext cx="2798207" cy="372394"/>
          </a:xfrm>
          <a:prstGeom prst="rect">
            <a:avLst/>
          </a:prstGeom>
        </p:spPr>
        <p:txBody>
          <a:bodyPr lIns="91440" rIns="182880"/>
          <a:lstStyle>
            <a:lvl1pPr>
              <a:defRPr sz="918">
                <a:solidFill>
                  <a:schemeClr val="tx1"/>
                </a:solidFill>
              </a:defRPr>
            </a:lvl1pPr>
          </a:lstStyle>
          <a:p>
            <a:pPr defTabSz="932504">
              <a:defRPr/>
            </a:pPr>
            <a:fld id="{B34F68F0-1D97-479E-8476-1F6D336BF15A}" type="slidenum">
              <a:rPr lang="en-US" smtClean="0">
                <a:solidFill>
                  <a:prstClr val="white"/>
                </a:solidFill>
              </a:rPr>
              <a:pPr defTabSz="932504">
                <a:defRPr/>
              </a:pPr>
              <a:t>‹#›</a:t>
            </a:fld>
            <a:endParaRPr lang="en-US" dirty="0">
              <a:solidFill>
                <a:prstClr val="white"/>
              </a:solidFill>
            </a:endParaRPr>
          </a:p>
        </p:txBody>
      </p:sp>
      <p:sp>
        <p:nvSpPr>
          <p:cNvPr id="4"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solidFill>
                  <a:schemeClr val="tx1"/>
                </a:solidFill>
              </a:rPr>
              <a:t>Windows 10 Commercial Storybook  |  Anniversary Update</a:t>
            </a:r>
          </a:p>
        </p:txBody>
      </p:sp>
    </p:spTree>
    <p:extLst>
      <p:ext uri="{BB962C8B-B14F-4D97-AF65-F5344CB8AC3E}">
        <p14:creationId xmlns:p14="http://schemas.microsoft.com/office/powerpoint/2010/main" val="5119363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Blank">
    <p:bg>
      <p:bgPr>
        <a:solidFill>
          <a:srgbClr val="0078D7"/>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330590" y="253610"/>
            <a:ext cx="6798173" cy="506742"/>
          </a:xfrm>
          <a:noFill/>
        </p:spPr>
        <p:txBody>
          <a:bodyPr wrap="square" lIns="91440" rtlCol="0">
            <a:spAutoFit/>
          </a:bodyPr>
          <a:lstStyle>
            <a:lvl1pPr>
              <a:defRPr lang="en-US" sz="1836" kern="0" spc="-102" dirty="0" smtClean="0">
                <a:gradFill>
                  <a:gsLst>
                    <a:gs pos="37037">
                      <a:prstClr val="white"/>
                    </a:gs>
                    <a:gs pos="53000">
                      <a:prstClr val="white"/>
                    </a:gs>
                  </a:gsLst>
                  <a:lin ang="5400000" scaled="0"/>
                </a:gra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hasCustomPrompt="1"/>
          </p:nvPr>
        </p:nvSpPr>
        <p:spPr>
          <a:xfrm>
            <a:off x="245175" y="817811"/>
            <a:ext cx="11892379" cy="1441420"/>
          </a:xfrm>
        </p:spPr>
        <p:txBody>
          <a:bodyPr wrap="square">
            <a:spAutoFit/>
          </a:bodyPr>
          <a:lstStyle>
            <a:lvl1pPr>
              <a:defRPr lang="en-US" sz="9790" spc="-612" dirty="0">
                <a:gradFill>
                  <a:gsLst>
                    <a:gs pos="5556">
                      <a:prstClr val="white"/>
                    </a:gs>
                    <a:gs pos="27000">
                      <a:prstClr val="white"/>
                    </a:gs>
                  </a:gsLst>
                  <a:lin ang="0" scaled="0"/>
                </a:gradFill>
                <a:latin typeface="+mn-lt"/>
                <a:ea typeface="+mn-ea"/>
                <a:cs typeface="Segoe UI" panose="020B0502040204020203" pitchFamily="34" charset="0"/>
              </a:defRPr>
            </a:lvl1pPr>
          </a:lstStyle>
          <a:p>
            <a:pPr marL="0" lvl="0">
              <a:lnSpc>
                <a:spcPts val="9790"/>
              </a:lnSpc>
            </a:pPr>
            <a:r>
              <a:rPr lang="en-US" dirty="0"/>
              <a:t>Title</a:t>
            </a:r>
          </a:p>
        </p:txBody>
      </p:sp>
      <p:sp>
        <p:nvSpPr>
          <p:cNvPr id="2" name="Slide Number Placeholder 1"/>
          <p:cNvSpPr>
            <a:spLocks noGrp="1"/>
          </p:cNvSpPr>
          <p:nvPr>
            <p:ph type="sldNum" sz="quarter" idx="10"/>
          </p:nvPr>
        </p:nvSpPr>
        <p:spPr>
          <a:xfrm>
            <a:off x="9638270" y="6622132"/>
            <a:ext cx="2798207" cy="372394"/>
          </a:xfrm>
          <a:prstGeom prst="rect">
            <a:avLst/>
          </a:prstGeom>
        </p:spPr>
        <p:txBody>
          <a:bodyPr lIns="91440" rIns="182880"/>
          <a:lstStyle>
            <a:lvl1pPr>
              <a:defRPr sz="918">
                <a:gradFill>
                  <a:gsLst>
                    <a:gs pos="92920">
                      <a:srgbClr val="FFFFFF"/>
                    </a:gs>
                    <a:gs pos="77778">
                      <a:srgbClr val="FFFFFF"/>
                    </a:gs>
                  </a:gsLst>
                  <a:lin ang="5400000" scaled="0"/>
                </a:gradFill>
              </a:defRPr>
            </a:lvl1pPr>
          </a:lstStyle>
          <a:p>
            <a:pPr defTabSz="932504">
              <a:defRPr/>
            </a:pPr>
            <a:fld id="{B34F68F0-1D97-479E-8476-1F6D336BF15A}" type="slidenum">
              <a:rPr lang="en-US" smtClean="0"/>
              <a:pPr defTabSz="932504">
                <a:defRPr/>
              </a:pPr>
              <a:t>‹#›</a:t>
            </a:fld>
            <a:endParaRPr lang="en-US" dirty="0"/>
          </a:p>
        </p:txBody>
      </p:sp>
      <p:sp>
        <p:nvSpPr>
          <p:cNvPr id="11" name="Text Placeholder 10"/>
          <p:cNvSpPr>
            <a:spLocks noGrp="1"/>
          </p:cNvSpPr>
          <p:nvPr>
            <p:ph type="body" sz="quarter" idx="13"/>
          </p:nvPr>
        </p:nvSpPr>
        <p:spPr>
          <a:xfrm>
            <a:off x="245175" y="2404265"/>
            <a:ext cx="8599822" cy="2235142"/>
          </a:xfrm>
          <a:noFill/>
        </p:spPr>
        <p:txBody>
          <a:bodyPr wrap="square" rtlCol="0">
            <a:noAutofit/>
          </a:bodyPr>
          <a:lstStyle>
            <a:lvl1pPr>
              <a:lnSpc>
                <a:spcPct val="113000"/>
              </a:lnSpc>
              <a:spcBef>
                <a:spcPts val="0"/>
              </a:spcBef>
              <a:spcAft>
                <a:spcPts val="1836"/>
              </a:spcAft>
              <a:defRPr lang="en-US" sz="2040" spc="-102" dirty="0" smtClean="0">
                <a:gradFill>
                  <a:gsLst>
                    <a:gs pos="5556">
                      <a:prstClr val="white"/>
                    </a:gs>
                    <a:gs pos="27000">
                      <a:prstClr val="white"/>
                    </a:gs>
                  </a:gsLst>
                  <a:lin ang="0" scaled="0"/>
                </a:gradFill>
                <a:latin typeface="+mn-lt"/>
                <a:cs typeface="Segoe UI" panose="020B0502040204020203" pitchFamily="34" charset="0"/>
              </a:defRPr>
            </a:lvl1pPr>
          </a:lstStyle>
          <a:p>
            <a:pPr lvl="0">
              <a:lnSpc>
                <a:spcPct val="113000"/>
              </a:lnSpc>
              <a:spcAft>
                <a:spcPts val="1836"/>
              </a:spcAft>
            </a:pPr>
            <a:r>
              <a:rPr lang="en-US" dirty="0"/>
              <a:t>Click to edit Master text styles</a:t>
            </a:r>
          </a:p>
        </p:txBody>
      </p:sp>
      <p:sp>
        <p:nvSpPr>
          <p:cNvPr id="8"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solidFill>
                  <a:schemeClr val="tx1"/>
                </a:solidFill>
              </a:rPr>
              <a:t>Windows 10 Commercial Storybook  |  Anniversary Update</a:t>
            </a:r>
          </a:p>
        </p:txBody>
      </p:sp>
    </p:spTree>
    <p:extLst>
      <p:ext uri="{BB962C8B-B14F-4D97-AF65-F5344CB8AC3E}">
        <p14:creationId xmlns:p14="http://schemas.microsoft.com/office/powerpoint/2010/main" val="42231206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78D7"/>
        </a:solidFill>
        <a:effectLst/>
      </p:bgPr>
    </p:bg>
    <p:spTree>
      <p:nvGrpSpPr>
        <p:cNvPr id="1" name=""/>
        <p:cNvGrpSpPr/>
        <p:nvPr/>
      </p:nvGrpSpPr>
      <p:grpSpPr>
        <a:xfrm>
          <a:off x="0" y="0"/>
          <a:ext cx="0" cy="0"/>
          <a:chOff x="0" y="0"/>
          <a:chExt cx="0" cy="0"/>
        </a:xfrm>
      </p:grpSpPr>
      <p:sp>
        <p:nvSpPr>
          <p:cNvPr id="13" name="Rectangle 12"/>
          <p:cNvSpPr/>
          <p:nvPr userDrawn="1"/>
        </p:nvSpPr>
        <p:spPr>
          <a:xfrm>
            <a:off x="1" y="1023273"/>
            <a:ext cx="12436475" cy="5971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73" tIns="111898" rIns="139873" bIns="111898" numCol="1" spcCol="0" rtlCol="0" fromWordArt="0" anchor="t" anchorCtr="0" forceAA="0" compatLnSpc="1">
            <a:prstTxWarp prst="textNoShape">
              <a:avLst/>
            </a:prstTxWarp>
            <a:noAutofit/>
          </a:bodyPr>
          <a:lstStyle/>
          <a:p>
            <a:pPr marL="0" marR="0" lvl="0" indent="0" algn="ctr" defTabSz="932504" rtl="0" eaLnBrk="1" fontAlgn="auto" latinLnBrk="0" hangingPunct="1">
              <a:lnSpc>
                <a:spcPct val="90000"/>
              </a:lnSpc>
              <a:spcBef>
                <a:spcPts val="612"/>
              </a:spcBef>
              <a:spcAft>
                <a:spcPts val="0"/>
              </a:spcAft>
              <a:buClrTx/>
              <a:buSzTx/>
              <a:buFontTx/>
              <a:buNone/>
              <a:tabLst/>
              <a:defRPr/>
            </a:pPr>
            <a:endParaRPr kumimoji="0" lang="en-US" sz="2040" b="0" i="0" u="none" strike="noStrike" kern="1200" cap="none" spc="0" normalizeH="0" baseline="0" noProof="0" dirty="0">
              <a:ln>
                <a:noFill/>
              </a:ln>
              <a:solidFill>
                <a:prstClr val="white"/>
              </a:solidFill>
              <a:effectLst/>
              <a:uLnTx/>
              <a:uFillTx/>
              <a:latin typeface="Segoe UI"/>
              <a:ea typeface="+mn-ea"/>
              <a:cs typeface="+mn-cs"/>
            </a:endParaRPr>
          </a:p>
        </p:txBody>
      </p:sp>
      <p:sp>
        <p:nvSpPr>
          <p:cNvPr id="9" name="Text Placeholder 8"/>
          <p:cNvSpPr>
            <a:spLocks noGrp="1"/>
          </p:cNvSpPr>
          <p:nvPr>
            <p:ph type="body" sz="quarter" idx="12"/>
          </p:nvPr>
        </p:nvSpPr>
        <p:spPr>
          <a:xfrm>
            <a:off x="330590" y="253610"/>
            <a:ext cx="6798173" cy="506742"/>
          </a:xfrm>
          <a:noFill/>
        </p:spPr>
        <p:txBody>
          <a:bodyPr wrap="square" lIns="91440" rtlCol="0">
            <a:spAutoFit/>
          </a:bodyPr>
          <a:lstStyle>
            <a:lvl1pPr>
              <a:defRPr lang="en-US" sz="1836" kern="0" spc="-102" dirty="0" smtClean="0">
                <a:gradFill>
                  <a:gsLst>
                    <a:gs pos="37037">
                      <a:prstClr val="white"/>
                    </a:gs>
                    <a:gs pos="53000">
                      <a:prstClr val="white"/>
                    </a:gs>
                  </a:gsLst>
                  <a:lin ang="5400000" scaled="0"/>
                </a:gradFill>
                <a:latin typeface="+mn-lt"/>
                <a:cs typeface="Segoe UI" panose="020B0502040204020203" pitchFamily="34" charset="0"/>
              </a:defRPr>
            </a:lvl1pPr>
          </a:lstStyle>
          <a:p>
            <a:pPr lvl="0">
              <a:lnSpc>
                <a:spcPct val="114000"/>
              </a:lnSpc>
              <a:spcAft>
                <a:spcPts val="612"/>
              </a:spcAft>
            </a:pPr>
            <a:r>
              <a:rPr lang="en-US" dirty="0"/>
              <a:t>Click to edit Master text styles</a:t>
            </a:r>
          </a:p>
        </p:txBody>
      </p:sp>
      <p:sp>
        <p:nvSpPr>
          <p:cNvPr id="7" name="Title 6"/>
          <p:cNvSpPr>
            <a:spLocks noGrp="1"/>
          </p:cNvSpPr>
          <p:nvPr>
            <p:ph type="title" hasCustomPrompt="1"/>
          </p:nvPr>
        </p:nvSpPr>
        <p:spPr>
          <a:xfrm>
            <a:off x="245175" y="1568030"/>
            <a:ext cx="11892379" cy="1441420"/>
          </a:xfrm>
        </p:spPr>
        <p:txBody>
          <a:bodyPr wrap="square">
            <a:spAutoFit/>
          </a:bodyPr>
          <a:lstStyle>
            <a:lvl1pPr>
              <a:defRPr lang="en-US" sz="8158" spc="-612" dirty="0">
                <a:solidFill>
                  <a:schemeClr val="accent1"/>
                </a:solidFill>
                <a:latin typeface="+mn-lt"/>
                <a:ea typeface="+mn-ea"/>
                <a:cs typeface="Segoe UI" panose="020B0502040204020203" pitchFamily="34" charset="0"/>
              </a:defRPr>
            </a:lvl1pPr>
          </a:lstStyle>
          <a:p>
            <a:pPr marL="0" lvl="0">
              <a:lnSpc>
                <a:spcPts val="9790"/>
              </a:lnSpc>
            </a:pPr>
            <a:r>
              <a:rPr lang="en-US" dirty="0"/>
              <a:t>Title</a:t>
            </a:r>
          </a:p>
        </p:txBody>
      </p:sp>
      <p:sp>
        <p:nvSpPr>
          <p:cNvPr id="2" name="Slide Number Placeholder 1"/>
          <p:cNvSpPr>
            <a:spLocks noGrp="1"/>
          </p:cNvSpPr>
          <p:nvPr>
            <p:ph type="sldNum" sz="quarter" idx="10"/>
          </p:nvPr>
        </p:nvSpPr>
        <p:spPr>
          <a:xfrm>
            <a:off x="9638270" y="6622132"/>
            <a:ext cx="2798207" cy="372394"/>
          </a:xfrm>
          <a:prstGeom prst="rect">
            <a:avLst/>
          </a:prstGeom>
        </p:spPr>
        <p:txBody>
          <a:bodyPr lIns="91440" rIns="182880"/>
          <a:lstStyle>
            <a:lvl1pPr>
              <a:defRPr sz="918">
                <a:solidFill>
                  <a:srgbClr val="A5A5A5"/>
                </a:solidFill>
              </a:defRPr>
            </a:lvl1pPr>
          </a:lstStyle>
          <a:p>
            <a:pPr defTabSz="932504">
              <a:defRPr/>
            </a:pPr>
            <a:fld id="{B34F68F0-1D97-479E-8476-1F6D336BF15A}" type="slidenum">
              <a:rPr lang="en-US" smtClean="0"/>
              <a:pPr defTabSz="932504">
                <a:defRPr/>
              </a:pPr>
              <a:t>‹#›</a:t>
            </a:fld>
            <a:endParaRPr lang="en-US" dirty="0"/>
          </a:p>
        </p:txBody>
      </p:sp>
      <p:sp>
        <p:nvSpPr>
          <p:cNvPr id="11" name="Text Placeholder 10"/>
          <p:cNvSpPr>
            <a:spLocks noGrp="1"/>
          </p:cNvSpPr>
          <p:nvPr>
            <p:ph type="body" sz="quarter" idx="13"/>
          </p:nvPr>
        </p:nvSpPr>
        <p:spPr>
          <a:xfrm>
            <a:off x="245175" y="3594410"/>
            <a:ext cx="8599822" cy="2235142"/>
          </a:xfrm>
          <a:noFill/>
        </p:spPr>
        <p:txBody>
          <a:bodyPr wrap="square" rtlCol="0">
            <a:noAutofit/>
          </a:bodyPr>
          <a:lstStyle>
            <a:lvl1pPr>
              <a:lnSpc>
                <a:spcPct val="113000"/>
              </a:lnSpc>
              <a:spcBef>
                <a:spcPts val="0"/>
              </a:spcBef>
              <a:spcAft>
                <a:spcPts val="306"/>
              </a:spcAft>
              <a:defRPr lang="en-US" sz="2040" b="1" spc="-102" dirty="0" smtClean="0">
                <a:solidFill>
                  <a:schemeClr val="accent1"/>
                </a:solidFill>
                <a:latin typeface="+mn-lt"/>
                <a:cs typeface="Segoe UI" panose="020B0502040204020203" pitchFamily="34" charset="0"/>
              </a:defRPr>
            </a:lvl1pPr>
          </a:lstStyle>
          <a:p>
            <a:pPr lvl="0">
              <a:lnSpc>
                <a:spcPct val="113000"/>
              </a:lnSpc>
              <a:spcAft>
                <a:spcPts val="1836"/>
              </a:spcAft>
            </a:pPr>
            <a:r>
              <a:rPr lang="en-US" dirty="0"/>
              <a:t>Click to edit Master text styles</a:t>
            </a:r>
          </a:p>
        </p:txBody>
      </p:sp>
      <p:sp>
        <p:nvSpPr>
          <p:cNvPr id="8"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Tree>
    <p:extLst>
      <p:ext uri="{BB962C8B-B14F-4D97-AF65-F5344CB8AC3E}">
        <p14:creationId xmlns:p14="http://schemas.microsoft.com/office/powerpoint/2010/main" val="8209496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72"/>
            </a:lvl1pPr>
          </a:lstStyle>
          <a:p>
            <a:r>
              <a:rPr lang="en-US"/>
              <a:t>Click to edit Master title style</a:t>
            </a:r>
            <a:endParaRPr lang="en-US" dirty="0"/>
          </a:p>
        </p:txBody>
      </p:sp>
      <p:sp>
        <p:nvSpPr>
          <p:cNvPr id="6" name="Text Placeholder 5"/>
          <p:cNvSpPr>
            <a:spLocks noGrp="1"/>
          </p:cNvSpPr>
          <p:nvPr>
            <p:ph type="body" sz="quarter" idx="10"/>
          </p:nvPr>
        </p:nvSpPr>
        <p:spPr>
          <a:xfrm>
            <a:off x="274641" y="1212855"/>
            <a:ext cx="11887200" cy="2189125"/>
          </a:xfrm>
        </p:spPr>
        <p:txBody>
          <a:bodyPr/>
          <a:lstStyle>
            <a:lvl1pPr marL="0" indent="0">
              <a:buNone/>
              <a:defRPr lang="en-US" sz="2040" b="0" kern="0" spc="-100" dirty="0" smtClean="0">
                <a:gradFill>
                  <a:gsLst>
                    <a:gs pos="92913">
                      <a:srgbClr val="595959"/>
                    </a:gs>
                    <a:gs pos="77778">
                      <a:srgbClr val="595959"/>
                    </a:gs>
                  </a:gsLst>
                  <a:lin ang="5400000" scaled="0"/>
                </a:gradFill>
                <a:latin typeface="+mj-lt"/>
                <a:ea typeface="+mn-ea"/>
                <a:cs typeface="Segoe UI" panose="020B0502040204020203" pitchFamily="34" charset="0"/>
              </a:defRPr>
            </a:lvl1pPr>
            <a:lvl2pPr marL="349689" indent="-349689">
              <a:buFontTx/>
              <a:buNone/>
              <a:defRPr sz="2040"/>
            </a:lvl2pPr>
            <a:lvl3pPr marL="228534" indent="0">
              <a:buNone/>
              <a:defRPr/>
            </a:lvl3pPr>
            <a:lvl4pPr marL="457066" indent="0">
              <a:buNone/>
              <a:defRPr/>
            </a:lvl4pPr>
            <a:lvl5pPr marL="685600" indent="0">
              <a:buNone/>
              <a:defRPr/>
            </a:lvl5pPr>
          </a:lstStyle>
          <a:p>
            <a:pPr marL="0" lvl="0" indent="0" algn="l" defTabSz="932480" rtl="0" eaLnBrk="1" latinLnBrk="0" hangingPunct="1">
              <a:lnSpc>
                <a:spcPct val="114000"/>
              </a:lnSpc>
              <a:spcBef>
                <a:spcPts val="0"/>
              </a:spcBef>
              <a:spcAft>
                <a:spcPts val="1836"/>
              </a:spcAft>
              <a:buFont typeface="Arial" panose="020B0604020202020204" pitchFamily="34" charset="0"/>
              <a:buNone/>
            </a:pPr>
            <a:r>
              <a:rPr lang="en-US" dirty="0"/>
              <a:t>Click to edit Master text styles</a:t>
            </a:r>
          </a:p>
          <a:p>
            <a:pPr marL="285611" lvl="0" indent="-285611" algn="l" defTabSz="913935" rtl="0" eaLnBrk="1" latinLnBrk="0" hangingPunct="1">
              <a:lnSpc>
                <a:spcPct val="100000"/>
              </a:lnSpc>
              <a:spcBef>
                <a:spcPts val="0"/>
              </a:spcBef>
              <a:spcAft>
                <a:spcPts val="1224"/>
              </a:spcAft>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9639301" y="6623054"/>
            <a:ext cx="2797175" cy="371475"/>
          </a:xfrm>
          <a:prstGeom prst="rect">
            <a:avLst/>
          </a:prstGeom>
        </p:spPr>
        <p:txBody>
          <a:bodyPr vert="horz" lIns="179277" tIns="44819" rIns="179277" bIns="44819" rtlCol="0" anchor="ctr"/>
          <a:lstStyle>
            <a:lvl1pPr algn="r">
              <a:defRPr sz="918">
                <a:solidFill>
                  <a:srgbClr val="A5A5A5"/>
                </a:solidFill>
              </a:defRPr>
            </a:lvl1pPr>
          </a:lstStyle>
          <a:p>
            <a:pPr defTabSz="932504">
              <a:defRPr/>
            </a:pPr>
            <a:fld id="{6503E857-4F15-4ECA-BD4D-D22AAAB9E67A}" type="slidenum">
              <a:rPr lang="en-US" smtClean="0"/>
              <a:pPr defTabSz="932504">
                <a:defRPr/>
              </a:pPr>
              <a:t>‹#›</a:t>
            </a:fld>
            <a:endParaRPr lang="en-US" dirty="0"/>
          </a:p>
        </p:txBody>
      </p:sp>
      <p:sp>
        <p:nvSpPr>
          <p:cNvPr id="7"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Tree>
    <p:extLst>
      <p:ext uri="{BB962C8B-B14F-4D97-AF65-F5344CB8AC3E}">
        <p14:creationId xmlns:p14="http://schemas.microsoft.com/office/powerpoint/2010/main" val="38821785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4481"/>
            <a:ext cx="11887199" cy="407501"/>
          </a:xfrm>
          <a:prstGeom prst="rect">
            <a:avLst/>
          </a:prstGeom>
          <a:noFill/>
          <a:ln w="12700">
            <a:noFill/>
            <a:miter lim="800000"/>
            <a:headEnd type="none" w="sm" len="sm"/>
            <a:tailEnd type="none" w="sm" len="sm"/>
          </a:ln>
          <a:effectLst/>
        </p:spPr>
        <p:txBody>
          <a:bodyPr vert="horz" wrap="square" lIns="182823" tIns="146258" rIns="182823" bIns="146258" numCol="1" anchor="t" anchorCtr="0" compatLnSpc="1">
            <a:prstTxWarp prst="textNoShape">
              <a:avLst/>
            </a:prstTxWarp>
            <a:spAutoFit/>
          </a:bodyPr>
          <a:lstStyle/>
          <a:p>
            <a:pPr marL="0" marR="0" lvl="0" indent="0" algn="l" defTabSz="932018" rtl="0" eaLnBrk="0" fontAlgn="auto" latinLnBrk="0" hangingPunct="0">
              <a:lnSpc>
                <a:spcPct val="100000"/>
              </a:lnSpc>
              <a:spcBef>
                <a:spcPts val="0"/>
              </a:spcBef>
              <a:spcAft>
                <a:spcPts val="0"/>
              </a:spcAft>
              <a:buClrTx/>
              <a:buSzTx/>
              <a:buFontTx/>
              <a:buNone/>
              <a:tabLst/>
              <a:defRPr/>
            </a:pPr>
            <a:r>
              <a:rPr kumimoji="0" lang="en-US" sz="714" b="0" i="0" u="none" strike="noStrike" kern="1200" cap="none" spc="0" normalizeH="0" baseline="0" noProof="0" dirty="0">
                <a:ln>
                  <a:noFill/>
                </a:ln>
                <a:gradFill>
                  <a:gsLst>
                    <a:gs pos="0">
                      <a:prstClr val="white"/>
                    </a:gs>
                    <a:gs pos="100000">
                      <a:prstClr val="white"/>
                    </a:gs>
                  </a:gsLst>
                  <a:lin ang="5400000" scaled="0"/>
                </a:gradFill>
                <a:effectLst/>
                <a:uLnTx/>
                <a:uFillTx/>
                <a:latin typeface="Segoe UI"/>
                <a:ea typeface="+mn-ea"/>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9232" y="3145040"/>
            <a:ext cx="3291840" cy="705836"/>
          </a:xfrm>
          <a:prstGeom prst="rect">
            <a:avLst/>
          </a:prstGeom>
        </p:spPr>
      </p:pic>
    </p:spTree>
    <p:extLst>
      <p:ext uri="{BB962C8B-B14F-4D97-AF65-F5344CB8AC3E}">
        <p14:creationId xmlns:p14="http://schemas.microsoft.com/office/powerpoint/2010/main" val="9739134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41" y="749813"/>
            <a:ext cx="11889564" cy="917575"/>
          </a:xfrm>
        </p:spPr>
        <p:txBody>
          <a:bodyPr/>
          <a:lstStyle/>
          <a:p>
            <a:r>
              <a:rPr lang="en-US" dirty="0"/>
              <a:t>Click to edit Master title style</a:t>
            </a:r>
          </a:p>
        </p:txBody>
      </p:sp>
      <p:sp>
        <p:nvSpPr>
          <p:cNvPr id="6" name="Text Placeholder 5"/>
          <p:cNvSpPr>
            <a:spLocks noGrp="1"/>
          </p:cNvSpPr>
          <p:nvPr>
            <p:ph type="body" sz="quarter" idx="10"/>
          </p:nvPr>
        </p:nvSpPr>
        <p:spPr>
          <a:xfrm>
            <a:off x="274641" y="16700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34" indent="0">
              <a:buNone/>
              <a:defRPr/>
            </a:lvl3pPr>
            <a:lvl4pPr marL="457066" indent="0">
              <a:buNone/>
              <a:defRPr/>
            </a:lvl4pPr>
            <a:lvl5pPr marL="6856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1"/>
          </p:nvPr>
        </p:nvSpPr>
        <p:spPr>
          <a:xfrm>
            <a:off x="274638" y="296864"/>
            <a:ext cx="4249236" cy="433966"/>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111"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p:txBody>
      </p:sp>
      <p:sp>
        <p:nvSpPr>
          <p:cNvPr id="7" name="Slide Number Placeholder 5"/>
          <p:cNvSpPr>
            <a:spLocks noGrp="1"/>
          </p:cNvSpPr>
          <p:nvPr>
            <p:ph type="sldNum" sz="quarter" idx="4"/>
          </p:nvPr>
        </p:nvSpPr>
        <p:spPr>
          <a:xfrm>
            <a:off x="9639301" y="6623054"/>
            <a:ext cx="2797175" cy="371475"/>
          </a:xfrm>
          <a:prstGeom prst="rect">
            <a:avLst/>
          </a:prstGeom>
        </p:spPr>
        <p:txBody>
          <a:bodyPr vert="horz" lIns="182880" tIns="45720" rIns="182880" bIns="45720" rtlCol="0" anchor="ctr"/>
          <a:lstStyle>
            <a:lvl1pPr algn="r">
              <a:defRPr sz="1000">
                <a:solidFill>
                  <a:schemeClr val="tx1">
                    <a:tint val="75000"/>
                  </a:schemeClr>
                </a:solidFill>
              </a:defRPr>
            </a:lvl1pPr>
          </a:lstStyle>
          <a:p>
            <a:fld id="{6503E857-4F15-4ECA-BD4D-D22AAAB9E67A}" type="slidenum">
              <a:rPr lang="en-US" smtClean="0"/>
              <a:pPr/>
              <a:t>‹#›</a:t>
            </a:fld>
            <a:endParaRPr lang="en-US" dirty="0"/>
          </a:p>
        </p:txBody>
      </p:sp>
      <p:sp>
        <p:nvSpPr>
          <p:cNvPr id="8" name="Footer Placeholder 4"/>
          <p:cNvSpPr txBox="1">
            <a:spLocks/>
          </p:cNvSpPr>
          <p:nvPr userDrawn="1"/>
        </p:nvSpPr>
        <p:spPr>
          <a:xfrm>
            <a:off x="91558" y="6622132"/>
            <a:ext cx="5525273" cy="372394"/>
          </a:xfrm>
          <a:prstGeom prst="rect">
            <a:avLst/>
          </a:prstGeom>
        </p:spPr>
        <p:txBody>
          <a:bodyPr vert="horz" lIns="93248" tIns="46624" rIns="93248" bIns="46624" rtlCol="0" anchor="ctr"/>
          <a:lstStyle>
            <a:defPPr>
              <a:defRPr lang="en-US"/>
            </a:defPPr>
            <a:lvl1pPr marL="0" algn="l" defTabSz="914400" rtl="0" eaLnBrk="1" latinLnBrk="0" hangingPunct="1">
              <a:defRPr lang="en-US" sz="900" kern="1200" smtClean="0">
                <a:solidFill>
                  <a:srgbClr val="A5A5A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18" dirty="0"/>
              <a:t>Windows 10 Commercial Storybook  |  Anniversary Update</a:t>
            </a:r>
          </a:p>
        </p:txBody>
      </p:sp>
    </p:spTree>
    <p:extLst>
      <p:ext uri="{BB962C8B-B14F-4D97-AF65-F5344CB8AC3E}">
        <p14:creationId xmlns:p14="http://schemas.microsoft.com/office/powerpoint/2010/main" val="154965810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4"/>
            <a:ext cx="11887200" cy="1181862"/>
          </a:xfrm>
          <a:noFill/>
        </p:spPr>
        <p:txBody>
          <a:bodyPr tIns="91440" bIns="91440" anchor="t" anchorCtr="0">
            <a:spAutoFit/>
          </a:bodyPr>
          <a:lstStyle>
            <a:lvl1pPr>
              <a:defRPr sz="7195"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4640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Light Title and Content 1st level color text">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1" cy="1868204"/>
          </a:xfrm>
        </p:spPr>
        <p:txBody>
          <a:bodyPr>
            <a:spAutoFit/>
          </a:bodyPr>
          <a:lstStyle>
            <a:lvl1pPr>
              <a:defRPr sz="3598">
                <a:solidFill>
                  <a:schemeClr val="tx1"/>
                </a:solidFill>
              </a:defRPr>
            </a:lvl1pPr>
            <a:lvl2pPr>
              <a:defRPr sz="2000">
                <a:solidFill>
                  <a:schemeClr val="tx1"/>
                </a:solidFill>
              </a:defRPr>
            </a:lvl2pPr>
            <a:lvl3pPr>
              <a:defRPr sz="1800">
                <a:solidFill>
                  <a:schemeClr val="tx1"/>
                </a:solidFill>
              </a:defRPr>
            </a:lvl3pPr>
            <a:lvl4pPr>
              <a:defRPr sz="1598">
                <a:solidFill>
                  <a:schemeClr val="tx1"/>
                </a:solidFill>
              </a:defRPr>
            </a:lvl4pPr>
            <a:lvl5pPr>
              <a:defRPr sz="1598">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sz="3198" cap="all" baseline="0">
                <a:solidFill>
                  <a:schemeClr val="accent2"/>
                </a:solidFill>
                <a:latin typeface="Segoe UI" panose="020B0502040204020203" pitchFamily="34" charset="0"/>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078409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alkin No tile">
    <p:bg>
      <p:bgRef idx="1001">
        <a:schemeClr val="bg2"/>
      </p:bgRef>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7331"/>
          <a:stretch/>
        </p:blipFill>
        <p:spPr>
          <a:xfrm>
            <a:off x="-1" y="2"/>
            <a:ext cx="12436473" cy="6481763"/>
          </a:xfrm>
          <a:prstGeom prst="rect">
            <a:avLst/>
          </a:prstGeom>
        </p:spPr>
      </p:pic>
      <p:sp>
        <p:nvSpPr>
          <p:cNvPr id="4" name="Rectangle 3"/>
          <p:cNvSpPr/>
          <p:nvPr/>
        </p:nvSpPr>
        <p:spPr bwMode="auto">
          <a:xfrm>
            <a:off x="-1" y="0"/>
            <a:ext cx="4084640" cy="2125662"/>
          </a:xfrm>
          <a:prstGeom prst="rect">
            <a:avLst/>
          </a:prstGeom>
          <a:gradFill flip="none" rotWithShape="1">
            <a:gsLst>
              <a:gs pos="34000">
                <a:srgbClr val="000000">
                  <a:alpha val="70000"/>
                </a:srgbClr>
              </a:gs>
              <a:gs pos="6000">
                <a:srgbClr val="000000">
                  <a:alpha val="60000"/>
                </a:srgbClr>
              </a:gs>
              <a:gs pos="6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19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28146"/>
          <a:stretch/>
        </p:blipFill>
        <p:spPr>
          <a:xfrm>
            <a:off x="-3" y="3954463"/>
            <a:ext cx="12436474" cy="3040062"/>
          </a:xfrm>
          <a:prstGeom prst="rect">
            <a:avLst/>
          </a:prstGeom>
        </p:spPr>
      </p:pic>
      <p:pic>
        <p:nvPicPr>
          <p:cNvPr id="7" name="Picture 6"/>
          <p:cNvPicPr>
            <a:picLocks noChangeAspect="1"/>
          </p:cNvPicPr>
          <p:nvPr/>
        </p:nvPicPr>
        <p:blipFill>
          <a:blip r:embed="rId4"/>
          <a:stretch>
            <a:fillRect/>
          </a:stretch>
        </p:blipFill>
        <p:spPr>
          <a:xfrm>
            <a:off x="3245009" y="4510934"/>
            <a:ext cx="8733131" cy="2004168"/>
          </a:xfrm>
          <a:prstGeom prst="rect">
            <a:avLst/>
          </a:prstGeom>
        </p:spPr>
      </p:pic>
      <p:grpSp>
        <p:nvGrpSpPr>
          <p:cNvPr id="9" name="Group 8"/>
          <p:cNvGrpSpPr>
            <a:grpSpLocks noChangeAspect="1"/>
          </p:cNvGrpSpPr>
          <p:nvPr/>
        </p:nvGrpSpPr>
        <p:grpSpPr bwMode="black">
          <a:xfrm>
            <a:off x="468308" y="479425"/>
            <a:ext cx="1448129" cy="310896"/>
            <a:chOff x="457200" y="1643393"/>
            <a:chExt cx="4492753" cy="964540"/>
          </a:xfrm>
        </p:grpSpPr>
        <p:pic>
          <p:nvPicPr>
            <p:cNvPr id="11" name="Picture 10"/>
            <p:cNvPicPr>
              <a:picLocks noChangeAspect="1"/>
            </p:cNvPicPr>
            <p:nvPr/>
          </p:nvPicPr>
          <p:blipFill>
            <a:blip r:embed="rId5"/>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spTree>
    <p:extLst>
      <p:ext uri="{BB962C8B-B14F-4D97-AF65-F5344CB8AC3E}">
        <p14:creationId xmlns:p14="http://schemas.microsoft.com/office/powerpoint/2010/main" val="146698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Slide Photo_Option">
    <p:spTree>
      <p:nvGrpSpPr>
        <p:cNvPr id="1" name=""/>
        <p:cNvGrpSpPr/>
        <p:nvPr/>
      </p:nvGrpSpPr>
      <p:grpSpPr>
        <a:xfrm>
          <a:off x="0" y="0"/>
          <a:ext cx="0" cy="0"/>
          <a:chOff x="0" y="0"/>
          <a:chExt cx="0" cy="0"/>
        </a:xfrm>
      </p:grpSpPr>
      <p:grpSp>
        <p:nvGrpSpPr>
          <p:cNvPr id="5" name="Group 4"/>
          <p:cNvGrpSpPr>
            <a:grpSpLocks noChangeAspect="1"/>
          </p:cNvGrpSpPr>
          <p:nvPr/>
        </p:nvGrpSpPr>
        <p:grpSpPr bwMode="black">
          <a:xfrm>
            <a:off x="468308" y="479425"/>
            <a:ext cx="1448129" cy="310896"/>
            <a:chOff x="457200" y="1643393"/>
            <a:chExt cx="4492753" cy="964540"/>
          </a:xfrm>
        </p:grpSpPr>
        <p:pic>
          <p:nvPicPr>
            <p:cNvPr id="7" name="Picture 6"/>
            <p:cNvPicPr>
              <a:picLocks noChangeAspect="1"/>
            </p:cNvPicPr>
            <p:nvPr/>
          </p:nvPicPr>
          <p:blipFill>
            <a:blip r:embed="rId2"/>
            <a:stretch>
              <a:fillRect/>
            </a:stretch>
          </p:blipFill>
          <p:spPr bwMode="black">
            <a:xfrm>
              <a:off x="457200" y="1643393"/>
              <a:ext cx="964540" cy="964540"/>
            </a:xfrm>
            <a:prstGeom prst="rect">
              <a:avLst/>
            </a:prstGeom>
          </p:spPr>
        </p:pic>
        <p:sp>
          <p:nvSpPr>
            <p:cNvPr id="8"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9" name="Title 1"/>
          <p:cNvSpPr>
            <a:spLocks noGrp="1"/>
          </p:cNvSpPr>
          <p:nvPr>
            <p:ph type="title" hasCustomPrompt="1"/>
          </p:nvPr>
        </p:nvSpPr>
        <p:spPr bwMode="auto">
          <a:xfrm>
            <a:off x="274702" y="2125664"/>
            <a:ext cx="10059988" cy="1828800"/>
          </a:xfrm>
          <a:noFill/>
        </p:spPr>
        <p:txBody>
          <a:bodyPr lIns="146304" tIns="91440" rIns="146304" bIns="91440" anchor="t" anchorCtr="0"/>
          <a:lstStyle>
            <a:lvl1pPr>
              <a:defRPr sz="5398" spc="-100" baseline="0">
                <a:gradFill>
                  <a:gsLst>
                    <a:gs pos="83962">
                      <a:schemeClr val="tx2"/>
                    </a:gs>
                    <a:gs pos="57576">
                      <a:schemeClr val="tx2"/>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60948"/>
            <a:ext cx="10059988" cy="1828800"/>
          </a:xfrm>
        </p:spPr>
        <p:txBody>
          <a:bodyPr tIns="109728" bIns="109728">
            <a:noAutofit/>
          </a:bodyPr>
          <a:lstStyle>
            <a:lvl1pPr marL="0" indent="0">
              <a:spcBef>
                <a:spcPts val="0"/>
              </a:spcBef>
              <a:buNone/>
              <a:defRPr sz="3198">
                <a:gradFill>
                  <a:gsLst>
                    <a:gs pos="83962">
                      <a:schemeClr val="tx2"/>
                    </a:gs>
                    <a:gs pos="57576">
                      <a:schemeClr val="tx2"/>
                    </a:gs>
                  </a:gsLst>
                  <a:lin ang="5400000" scaled="0"/>
                </a:gradFill>
              </a:defRPr>
            </a:lvl1pPr>
          </a:lstStyle>
          <a:p>
            <a:pPr lvl="0"/>
            <a:r>
              <a:rPr lang="en-US" dirty="0"/>
              <a:t>Speaker Name</a:t>
            </a:r>
          </a:p>
        </p:txBody>
      </p:sp>
      <p:sp>
        <p:nvSpPr>
          <p:cNvPr id="10" name="Text Placeholder 3"/>
          <p:cNvSpPr>
            <a:spLocks noGrp="1"/>
          </p:cNvSpPr>
          <p:nvPr>
            <p:ph type="body" sz="quarter" idx="13" hasCustomPrompt="1"/>
          </p:nvPr>
        </p:nvSpPr>
        <p:spPr>
          <a:xfrm>
            <a:off x="8504240" y="296863"/>
            <a:ext cx="3657600" cy="685800"/>
          </a:xfrm>
        </p:spPr>
        <p:txBody>
          <a:bodyPr lIns="182880" tIns="146304" rIns="182880" bIns="146304">
            <a:noAutofit/>
          </a:bodyPr>
          <a:lstStyle>
            <a:lvl1pPr marL="0" indent="0" algn="r">
              <a:buNone/>
              <a:defRPr sz="2000">
                <a:latin typeface="Segoe UI" panose="020B0502040204020203" pitchFamily="34" charset="0"/>
                <a:cs typeface="Segoe UI" panose="020B0502040204020203" pitchFamily="34" charset="0"/>
              </a:defRPr>
            </a:lvl1pPr>
            <a:lvl2pPr marL="342768" indent="0">
              <a:buNone/>
              <a:defRPr sz="2400">
                <a:latin typeface="+mn-lt"/>
              </a:defRPr>
            </a:lvl2pPr>
            <a:lvl3pPr marL="571281" indent="0">
              <a:buNone/>
              <a:defRPr sz="2400">
                <a:latin typeface="+mn-lt"/>
              </a:defRPr>
            </a:lvl3pPr>
            <a:lvl4pPr marL="799792" indent="0">
              <a:buNone/>
              <a:defRPr sz="2400">
                <a:latin typeface="+mn-lt"/>
              </a:defRPr>
            </a:lvl4pPr>
            <a:lvl5pPr marL="1028305"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64675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123345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00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itle Slide Photo_Option">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25664"/>
            <a:ext cx="10058336" cy="1828800"/>
          </a:xfrm>
          <a:noFill/>
        </p:spPr>
        <p:txBody>
          <a:bodyPr lIns="146304" tIns="91440" rIns="146304" bIns="91440" anchor="t" anchorCtr="0"/>
          <a:lstStyle>
            <a:lvl1pPr>
              <a:defRPr sz="5398" spc="-100" baseline="0">
                <a:gradFill>
                  <a:gsLst>
                    <a:gs pos="0">
                      <a:schemeClr val="tx1"/>
                    </a:gs>
                    <a:gs pos="100000">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1" y="3960948"/>
            <a:ext cx="10060932" cy="1828800"/>
          </a:xfrm>
        </p:spPr>
        <p:txBody>
          <a:bodyPr tIns="109728" bIns="109728">
            <a:noAutofit/>
          </a:bodyPr>
          <a:lstStyle>
            <a:lvl1pPr marL="0" indent="0">
              <a:spcBef>
                <a:spcPts val="0"/>
              </a:spcBef>
              <a:buNone/>
              <a:defRPr sz="3198">
                <a:gradFill>
                  <a:gsLst>
                    <a:gs pos="20130">
                      <a:schemeClr val="tx1"/>
                    </a:gs>
                    <a:gs pos="57576">
                      <a:schemeClr val="tx1"/>
                    </a:gs>
                  </a:gsLst>
                  <a:lin ang="5400000" scaled="0"/>
                </a:gradFill>
              </a:defRPr>
            </a:lvl1pPr>
          </a:lstStyle>
          <a:p>
            <a:pPr lvl="0"/>
            <a:r>
              <a:rPr lang="en-US" dirty="0"/>
              <a:t>Speaker Name</a:t>
            </a:r>
          </a:p>
        </p:txBody>
      </p:sp>
      <p:grpSp>
        <p:nvGrpSpPr>
          <p:cNvPr id="5" name="Group 4"/>
          <p:cNvGrpSpPr>
            <a:grpSpLocks noChangeAspect="1"/>
          </p:cNvGrpSpPr>
          <p:nvPr/>
        </p:nvGrpSpPr>
        <p:grpSpPr bwMode="black">
          <a:xfrm>
            <a:off x="468308" y="479425"/>
            <a:ext cx="1448129" cy="310896"/>
            <a:chOff x="457200" y="1643393"/>
            <a:chExt cx="4492753" cy="964540"/>
          </a:xfrm>
        </p:grpSpPr>
        <p:pic>
          <p:nvPicPr>
            <p:cNvPr id="7" name="Picture 6"/>
            <p:cNvPicPr>
              <a:picLocks noChangeAspect="1"/>
            </p:cNvPicPr>
            <p:nvPr/>
          </p:nvPicPr>
          <p:blipFill>
            <a:blip r:embed="rId2"/>
            <a:stretch>
              <a:fillRect/>
            </a:stretch>
          </p:blipFill>
          <p:spPr bwMode="black">
            <a:xfrm>
              <a:off x="457200" y="1643393"/>
              <a:ext cx="964540" cy="964540"/>
            </a:xfrm>
            <a:prstGeom prst="rect">
              <a:avLst/>
            </a:prstGeom>
          </p:spPr>
        </p:pic>
        <p:sp>
          <p:nvSpPr>
            <p:cNvPr id="8"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10" name="Text Placeholder 3"/>
          <p:cNvSpPr>
            <a:spLocks noGrp="1"/>
          </p:cNvSpPr>
          <p:nvPr>
            <p:ph type="body" sz="quarter" idx="13" hasCustomPrompt="1"/>
          </p:nvPr>
        </p:nvSpPr>
        <p:spPr>
          <a:xfrm>
            <a:off x="8504240" y="296863"/>
            <a:ext cx="3657600" cy="685800"/>
          </a:xfrm>
        </p:spPr>
        <p:txBody>
          <a:bodyPr lIns="182880" tIns="146304" rIns="182880" bIns="146304">
            <a:noAutofit/>
          </a:bodyPr>
          <a:lstStyle>
            <a:lvl1pPr marL="0" indent="0" algn="r">
              <a:buNone/>
              <a:defRPr sz="2000">
                <a:latin typeface="Segoe UI" panose="020B0502040204020203" pitchFamily="34" charset="0"/>
                <a:cs typeface="Segoe UI" panose="020B0502040204020203" pitchFamily="34" charset="0"/>
              </a:defRPr>
            </a:lvl1pPr>
            <a:lvl2pPr marL="342768" indent="0">
              <a:buNone/>
              <a:defRPr sz="2400">
                <a:latin typeface="+mn-lt"/>
              </a:defRPr>
            </a:lvl2pPr>
            <a:lvl3pPr marL="571281" indent="0">
              <a:buNone/>
              <a:defRPr sz="2400">
                <a:latin typeface="+mn-lt"/>
              </a:defRPr>
            </a:lvl3pPr>
            <a:lvl4pPr marL="799792" indent="0">
              <a:buNone/>
              <a:defRPr sz="2400">
                <a:latin typeface="+mn-lt"/>
              </a:defRPr>
            </a:lvl4pPr>
            <a:lvl5pPr marL="1028305"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3094056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sz="3998">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639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sz="3998">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765045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598">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758185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59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781537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95747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530847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05449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79258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14143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163004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31"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10056812" cy="1181862"/>
          </a:xfrm>
          <a:noFill/>
        </p:spPr>
        <p:txBody>
          <a:bodyPr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67581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10056812" cy="1181862"/>
          </a:xfrm>
          <a:noFill/>
        </p:spPr>
        <p:txBody>
          <a:bodyPr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Rectangle 2"/>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3278399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6815836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336553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362377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20639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5917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Rectangle 3"/>
          <p:cNvSpPr/>
          <p:nvPr userDrawn="1"/>
        </p:nvSpPr>
        <p:spPr bwMode="auto">
          <a:xfrm>
            <a:off x="0" y="0"/>
            <a:ext cx="2728700" cy="6994525"/>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marL="0" marR="0" lvl="0" indent="0" algn="ctr" defTabSz="950663"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10" name="Picture 9"/>
          <p:cNvPicPr>
            <a:picLocks noChangeAspect="1"/>
          </p:cNvPicPr>
          <p:nvPr userDrawn="1"/>
        </p:nvPicPr>
        <p:blipFill>
          <a:blip r:embed="rId2"/>
          <a:stretch>
            <a:fillRect/>
          </a:stretch>
        </p:blipFill>
        <p:spPr>
          <a:xfrm>
            <a:off x="315735" y="5606490"/>
            <a:ext cx="2097228" cy="1050359"/>
          </a:xfrm>
          <a:prstGeom prst="rect">
            <a:avLst/>
          </a:prstGeom>
        </p:spPr>
      </p:pic>
    </p:spTree>
    <p:extLst>
      <p:ext uri="{BB962C8B-B14F-4D97-AF65-F5344CB8AC3E}">
        <p14:creationId xmlns:p14="http://schemas.microsoft.com/office/powerpoint/2010/main" val="269520191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4" name="Rectangle 3"/>
          <p:cNvSpPr/>
          <p:nvPr userDrawn="1"/>
        </p:nvSpPr>
        <p:spPr bwMode="auto">
          <a:xfrm>
            <a:off x="0" y="0"/>
            <a:ext cx="2728700" cy="6994525"/>
          </a:xfrm>
          <a:prstGeom prst="rect">
            <a:avLst/>
          </a:prstGeom>
          <a:solidFill>
            <a:srgbClr val="00204F"/>
          </a:solidFill>
          <a:ln>
            <a:solidFill>
              <a:srgbClr val="00204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marL="0" marR="0" lvl="0" indent="0" algn="ctr" defTabSz="950663"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 name="Picture 5"/>
          <p:cNvPicPr>
            <a:picLocks noChangeAspect="1"/>
          </p:cNvPicPr>
          <p:nvPr userDrawn="1"/>
        </p:nvPicPr>
        <p:blipFill>
          <a:blip r:embed="rId2"/>
          <a:stretch>
            <a:fillRect/>
          </a:stretch>
        </p:blipFill>
        <p:spPr>
          <a:xfrm>
            <a:off x="315735" y="5606490"/>
            <a:ext cx="2097228" cy="1050359"/>
          </a:xfrm>
          <a:prstGeom prst="rect">
            <a:avLst/>
          </a:prstGeom>
        </p:spPr>
      </p:pic>
    </p:spTree>
    <p:extLst>
      <p:ext uri="{BB962C8B-B14F-4D97-AF65-F5344CB8AC3E}">
        <p14:creationId xmlns:p14="http://schemas.microsoft.com/office/powerpoint/2010/main" val="152836783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412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97037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55"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0187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4894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9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353480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a:stretch>
            <a:fillRect/>
          </a:stretch>
        </p:blipFill>
        <p:spPr>
          <a:xfrm>
            <a:off x="459232" y="3145040"/>
            <a:ext cx="3291840" cy="705834"/>
          </a:xfrm>
          <a:prstGeom prst="rect">
            <a:avLst/>
          </a:prstGeom>
        </p:spPr>
      </p:pic>
      <p:sp>
        <p:nvSpPr>
          <p:cNvPr id="2" name="Text Box 3"/>
          <p:cNvSpPr txBox="1">
            <a:spLocks noChangeArrowheads="1"/>
          </p:cNvSpPr>
          <p:nvPr/>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marL="0" marR="0" lvl="0" indent="0" algn="l" defTabSz="931932"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rPr>
              <a:t>© 2016 Microsoft Corporation. All rights reserved.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6200635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81843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8" y="2430464"/>
            <a:ext cx="11887200" cy="932563"/>
          </a:xfrm>
        </p:spPr>
        <p:txBody>
          <a:bodyPr/>
          <a:lstStyle>
            <a:lvl1pPr marL="0" indent="0">
              <a:buNone/>
              <a:defRPr sz="5398">
                <a:gradFill>
                  <a:gsLst>
                    <a:gs pos="3333">
                      <a:schemeClr val="tx1"/>
                    </a:gs>
                    <a:gs pos="3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Click to edit Master text styles</a:t>
            </a:r>
          </a:p>
        </p:txBody>
      </p:sp>
      <p:sp>
        <p:nvSpPr>
          <p:cNvPr id="4" name="Title 1"/>
          <p:cNvSpPr>
            <a:spLocks noGrp="1"/>
          </p:cNvSpPr>
          <p:nvPr>
            <p:ph type="title"/>
          </p:nvPr>
        </p:nvSpPr>
        <p:spPr>
          <a:xfrm>
            <a:off x="282576" y="1211265"/>
            <a:ext cx="11889564" cy="917575"/>
          </a:xfrm>
        </p:spPr>
        <p:txBody>
          <a:bodyPr/>
          <a:lstStyle>
            <a:lvl1pPr>
              <a:defRPr sz="7196"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0492558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47703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79"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theme" Target="../theme/theme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6"/>
            </p:custDataLst>
            <p:extLst>
              <p:ext uri="{D42A27DB-BD31-4B8C-83A1-F6EECF244321}">
                <p14:modId xmlns:p14="http://schemas.microsoft.com/office/powerpoint/2010/main" val="19859768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11" name="think-cell Slide" r:id="rId27" imgW="378" imgH="379" progId="TCLayout.ActiveDocument.1">
                  <p:embed/>
                </p:oleObj>
              </mc:Choice>
              <mc:Fallback>
                <p:oleObj name="think-cell Slide" r:id="rId27" imgW="378" imgH="379" progId="TCLayout.ActiveDocument.1">
                  <p:embed/>
                  <p:pic>
                    <p:nvPicPr>
                      <p:cNvPr id="0" name=""/>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198" y="0"/>
            <a:ext cx="957170" cy="5766966"/>
            <a:chOff x="12614198" y="0"/>
            <a:chExt cx="957170" cy="5766966"/>
          </a:xfrm>
        </p:grpSpPr>
        <p:grpSp>
          <p:nvGrpSpPr>
            <p:cNvPr id="37" name="Group 36"/>
            <p:cNvGrpSpPr/>
            <p:nvPr userDrawn="1"/>
          </p:nvGrpSpPr>
          <p:grpSpPr>
            <a:xfrm>
              <a:off x="12614198" y="0"/>
              <a:ext cx="957170" cy="5720411"/>
              <a:chOff x="12614198" y="0"/>
              <a:chExt cx="957170" cy="5720411"/>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1775">
                            <a:schemeClr val="bg1"/>
                          </a:gs>
                          <a:gs pos="14000">
                            <a:schemeClr val="bg1"/>
                          </a:gs>
                        </a:gsLst>
                        <a:lin ang="5400000" scaled="0"/>
                      </a:gradFill>
                      <a:ea typeface="Segoe UI" pitchFamily="34" charset="0"/>
                      <a:cs typeface="Segoe UI" pitchFamily="34" charset="0"/>
                    </a:rPr>
                    <a:t>R:</a:t>
                  </a:r>
                  <a:r>
                    <a:rPr lang="en-US" sz="500" baseline="0" dirty="0">
                      <a:gradFill>
                        <a:gsLst>
                          <a:gs pos="1775">
                            <a:schemeClr val="bg1"/>
                          </a:gs>
                          <a:gs pos="14000">
                            <a:schemeClr val="bg1"/>
                          </a:gs>
                        </a:gsLst>
                        <a:lin ang="5400000" scaled="0"/>
                      </a:gradFill>
                      <a:ea typeface="Segoe UI" pitchFamily="34" charset="0"/>
                      <a:cs typeface="Segoe UI" pitchFamily="34" charset="0"/>
                    </a:rPr>
                    <a:t>0 G:32 B:80</a:t>
                  </a:r>
                  <a:endParaRPr lang="en-US" sz="50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32472" fontAlgn="base">
                <a:lnSpc>
                  <a:spcPct val="100000"/>
                </a:lnSpc>
                <a:spcBef>
                  <a:spcPct val="0"/>
                </a:spcBef>
                <a:spcAft>
                  <a:spcPct val="0"/>
                </a:spcAft>
              </a:pPr>
              <a:r>
                <a:rPr lang="en-US" sz="500" dirty="0">
                  <a:gradFill>
                    <a:gsLst>
                      <a:gs pos="18584">
                        <a:srgbClr val="FFFFFF"/>
                      </a:gs>
                      <a:gs pos="52000">
                        <a:srgbClr val="FFFFFF"/>
                      </a:gs>
                    </a:gsLst>
                    <a:lin ang="5400000" scaled="0"/>
                  </a:gradFill>
                  <a:ea typeface="Segoe UI" pitchFamily="34" charset="0"/>
                  <a:cs typeface="Segoe UI" pitchFamily="34" charset="0"/>
                </a:rPr>
                <a:t>R:0</a:t>
              </a:r>
              <a:r>
                <a:rPr lang="en-US" sz="50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50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66272">
                        <a:srgbClr val="000000"/>
                      </a:gs>
                      <a:gs pos="44000">
                        <a:srgbClr val="000000"/>
                      </a:gs>
                    </a:gsLst>
                    <a:lin ang="5400000" scaled="1"/>
                  </a:gradFill>
                  <a:ea typeface="Segoe UI" pitchFamily="34" charset="0"/>
                  <a:cs typeface="Segoe UI" pitchFamily="34" charset="0"/>
                </a:rPr>
                <a:t>R:0</a:t>
              </a:r>
              <a:r>
                <a:rPr lang="en-US" sz="50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50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939" r:id="rId2"/>
    <p:sldLayoutId id="2147484300"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5034"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1" y="295278"/>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5"/>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207" y="0"/>
            <a:ext cx="957170" cy="5766966"/>
            <a:chOff x="12614198" y="0"/>
            <a:chExt cx="957170" cy="5766966"/>
          </a:xfrm>
        </p:grpSpPr>
        <p:grpSp>
          <p:nvGrpSpPr>
            <p:cNvPr id="37" name="Group 36"/>
            <p:cNvGrpSpPr/>
            <p:nvPr userDrawn="1"/>
          </p:nvGrpSpPr>
          <p:grpSpPr>
            <a:xfrm>
              <a:off x="12614198" y="0"/>
              <a:ext cx="957170" cy="5720411"/>
              <a:chOff x="12614198" y="0"/>
              <a:chExt cx="957170" cy="5720411"/>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379"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32379"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32379" fontAlgn="base">
                    <a:lnSpc>
                      <a:spcPct val="100000"/>
                    </a:lnSpc>
                    <a:spcBef>
                      <a:spcPct val="0"/>
                    </a:spcBef>
                    <a:spcAft>
                      <a:spcPct val="0"/>
                    </a:spcAft>
                  </a:pPr>
                  <a:r>
                    <a:rPr lang="en-US" sz="500" dirty="0">
                      <a:gradFill>
                        <a:gsLst>
                          <a:gs pos="1775">
                            <a:schemeClr val="bg1"/>
                          </a:gs>
                          <a:gs pos="14000">
                            <a:schemeClr val="bg1"/>
                          </a:gs>
                        </a:gsLst>
                        <a:lin ang="5400000" scaled="0"/>
                      </a:gradFill>
                      <a:ea typeface="Segoe UI" pitchFamily="34" charset="0"/>
                      <a:cs typeface="Segoe UI" pitchFamily="34" charset="0"/>
                    </a:rPr>
                    <a:t>R:</a:t>
                  </a:r>
                  <a:r>
                    <a:rPr lang="en-US" sz="500" baseline="0" dirty="0">
                      <a:gradFill>
                        <a:gsLst>
                          <a:gs pos="1775">
                            <a:schemeClr val="bg1"/>
                          </a:gs>
                          <a:gs pos="14000">
                            <a:schemeClr val="bg1"/>
                          </a:gs>
                        </a:gsLst>
                        <a:lin ang="5400000" scaled="0"/>
                      </a:gradFill>
                      <a:ea typeface="Segoe UI" pitchFamily="34" charset="0"/>
                      <a:cs typeface="Segoe UI" pitchFamily="34" charset="0"/>
                    </a:rPr>
                    <a:t>0 G:32 B:80</a:t>
                  </a:r>
                  <a:endParaRPr lang="en-US" sz="50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32379" fontAlgn="base">
                <a:lnSpc>
                  <a:spcPct val="100000"/>
                </a:lnSpc>
                <a:spcBef>
                  <a:spcPct val="0"/>
                </a:spcBef>
                <a:spcAft>
                  <a:spcPct val="0"/>
                </a:spcAft>
              </a:pPr>
              <a:r>
                <a:rPr lang="en-US" sz="500" dirty="0">
                  <a:gradFill>
                    <a:gsLst>
                      <a:gs pos="18584">
                        <a:srgbClr val="FFFFFF"/>
                      </a:gs>
                      <a:gs pos="52000">
                        <a:srgbClr val="FFFFFF"/>
                      </a:gs>
                    </a:gsLst>
                    <a:lin ang="5400000" scaled="0"/>
                  </a:gradFill>
                  <a:ea typeface="Segoe UI" pitchFamily="34" charset="0"/>
                  <a:cs typeface="Segoe UI" pitchFamily="34" charset="0"/>
                </a:rPr>
                <a:t>R:0</a:t>
              </a:r>
              <a:r>
                <a:rPr lang="en-US" sz="50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50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32379" fontAlgn="base">
                <a:lnSpc>
                  <a:spcPct val="100000"/>
                </a:lnSpc>
                <a:spcBef>
                  <a:spcPct val="0"/>
                </a:spcBef>
                <a:spcAft>
                  <a:spcPct val="0"/>
                </a:spcAft>
              </a:pPr>
              <a:r>
                <a:rPr lang="en-US" sz="500" dirty="0">
                  <a:gradFill>
                    <a:gsLst>
                      <a:gs pos="66272">
                        <a:srgbClr val="000000"/>
                      </a:gs>
                      <a:gs pos="44000">
                        <a:srgbClr val="000000"/>
                      </a:gs>
                    </a:gsLst>
                    <a:lin ang="5400000" scaled="1"/>
                  </a:gradFill>
                  <a:ea typeface="Segoe UI" pitchFamily="34" charset="0"/>
                  <a:cs typeface="Segoe UI" pitchFamily="34" charset="0"/>
                </a:rPr>
                <a:t>R:0</a:t>
              </a:r>
              <a:r>
                <a:rPr lang="en-US" sz="50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50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443958240"/>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 id="2147485049" r:id="rId14"/>
    <p:sldLayoutId id="2147485050" r:id="rId15"/>
    <p:sldLayoutId id="2147485051" r:id="rId16"/>
    <p:sldLayoutId id="2147485052" r:id="rId17"/>
    <p:sldLayoutId id="2147485053" r:id="rId18"/>
    <p:sldLayoutId id="2147485054" r:id="rId19"/>
    <p:sldLayoutId id="2147485055" r:id="rId20"/>
    <p:sldLayoutId id="2147485056" r:id="rId21"/>
    <p:sldLayoutId id="2147485057" r:id="rId22"/>
    <p:sldLayoutId id="2147485058" r:id="rId23"/>
    <p:sldLayoutId id="2147485059" r:id="rId24"/>
    <p:sldLayoutId id="2147485060" r:id="rId25"/>
    <p:sldLayoutId id="2147485061" r:id="rId26"/>
    <p:sldLayoutId id="2147485062" r:id="rId27"/>
    <p:sldLayoutId id="2147485063" r:id="rId28"/>
    <p:sldLayoutId id="2147485064" r:id="rId29"/>
    <p:sldLayoutId id="2147485065" r:id="rId30"/>
    <p:sldLayoutId id="2147485066" r:id="rId31"/>
    <p:sldLayoutId id="2147485067" r:id="rId32"/>
    <p:sldLayoutId id="2147485068" r:id="rId33"/>
    <p:sldLayoutId id="2147485069" r:id="rId34"/>
  </p:sldLayoutIdLst>
  <p:transition>
    <p:fade/>
  </p:transition>
  <p:txStyles>
    <p:titleStyle>
      <a:lvl1pPr algn="l" defTabSz="932649"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6" marR="0" indent="-342866" algn="l" defTabSz="932649"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2" marR="0" indent="-241276" algn="l" defTabSz="932649"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0"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7"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4"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1"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8">
          <p15:clr>
            <a:srgbClr val="5ACBF0"/>
          </p15:clr>
        </p15:guide>
        <p15:guide id="7" pos="3054">
          <p15:clr>
            <a:srgbClr val="5ACBF0"/>
          </p15:clr>
        </p15:guide>
        <p15:guide id="8" pos="3630">
          <p15:clr>
            <a:srgbClr val="5ACBF0"/>
          </p15:clr>
        </p15:guide>
        <p15:guide id="9" pos="4203">
          <p15:clr>
            <a:srgbClr val="5ACBF0"/>
          </p15:clr>
        </p15:guide>
        <p15:guide id="10" pos="4779">
          <p15:clr>
            <a:srgbClr val="5ACBF0"/>
          </p15:clr>
        </p15:guide>
        <p15:guide id="11" pos="5355">
          <p15:clr>
            <a:srgbClr val="5ACBF0"/>
          </p15:clr>
        </p15:guide>
        <p15:guide id="12" pos="5932">
          <p15:clr>
            <a:srgbClr val="5ACBF0"/>
          </p15:clr>
        </p15:guide>
        <p15:guide id="13" pos="6508">
          <p15:clr>
            <a:srgbClr val="5ACBF0"/>
          </p15:clr>
        </p15:guide>
        <p15:guide id="14" pos="7084">
          <p15:clr>
            <a:srgbClr val="5ACBF0"/>
          </p15:clr>
        </p15:guide>
        <p15:guide id="15" pos="7660">
          <p15:clr>
            <a:srgbClr val="5ACBF0"/>
          </p15:clr>
        </p15:guide>
        <p15:guide id="16" pos="288">
          <p15:clr>
            <a:srgbClr val="C35EA4"/>
          </p15:clr>
        </p15:guide>
        <p15:guide id="17" pos="7545">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9" name="Picture 28"/>
          <p:cNvPicPr>
            <a:picLocks noChangeAspect="1"/>
          </p:cNvPicPr>
          <p:nvPr userDrawn="1"/>
        </p:nvPicPr>
        <p:blipFill>
          <a:blip r:embed="rId30"/>
          <a:stretch>
            <a:fillRect/>
          </a:stretch>
        </p:blipFill>
        <p:spPr>
          <a:xfrm>
            <a:off x="12692105" y="0"/>
            <a:ext cx="1987468" cy="5779509"/>
          </a:xfrm>
          <a:prstGeom prst="rect">
            <a:avLst/>
          </a:prstGeom>
        </p:spPr>
      </p:pic>
    </p:spTree>
    <p:extLst>
      <p:ext uri="{BB962C8B-B14F-4D97-AF65-F5344CB8AC3E}">
        <p14:creationId xmlns:p14="http://schemas.microsoft.com/office/powerpoint/2010/main" val="879399770"/>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 id="2147485082" r:id="rId12"/>
    <p:sldLayoutId id="2147485083" r:id="rId13"/>
    <p:sldLayoutId id="2147485084" r:id="rId14"/>
    <p:sldLayoutId id="2147485085" r:id="rId15"/>
    <p:sldLayoutId id="2147485086" r:id="rId16"/>
    <p:sldLayoutId id="2147485087" r:id="rId17"/>
    <p:sldLayoutId id="2147485088" r:id="rId18"/>
    <p:sldLayoutId id="2147485089" r:id="rId19"/>
    <p:sldLayoutId id="2147485090" r:id="rId20"/>
    <p:sldLayoutId id="2147485091" r:id="rId21"/>
    <p:sldLayoutId id="2147485092" r:id="rId22"/>
    <p:sldLayoutId id="2147485093" r:id="rId23"/>
    <p:sldLayoutId id="2147485094" r:id="rId24"/>
    <p:sldLayoutId id="2147485095" r:id="rId25"/>
    <p:sldLayoutId id="2147485096" r:id="rId26"/>
    <p:sldLayoutId id="2147485097" r:id="rId27"/>
    <p:sldLayoutId id="2147485098" r:id="rId28"/>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5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9.xml"/><Relationship Id="rId7" Type="http://schemas.openxmlformats.org/officeDocument/2006/relationships/image" Target="../media/image37.jpe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jpeg"/><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45.emf"/><Relationship Id="rId12" Type="http://schemas.openxmlformats.org/officeDocument/2006/relationships/image" Target="../media/image49.jpg"/><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1.emf"/><Relationship Id="rId11" Type="http://schemas.openxmlformats.org/officeDocument/2006/relationships/image" Target="../media/image48.jpeg"/><Relationship Id="rId5" Type="http://schemas.openxmlformats.org/officeDocument/2006/relationships/oleObject" Target="../embeddings/oleObject33.bin"/><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notesSlide" Target="../notesSlides/notesSlide20.xml"/><Relationship Id="rId9" Type="http://schemas.openxmlformats.org/officeDocument/2006/relationships/image" Target="../media/image28.emf"/><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2.xml"/><Relationship Id="rId7" Type="http://schemas.openxmlformats.org/officeDocument/2006/relationships/image" Target="../media/image53.png"/><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2.xml"/><Relationship Id="rId7" Type="http://schemas.openxmlformats.org/officeDocument/2006/relationships/hyperlink" Target="http://wincom.blob.core.windows.net/documents/Windows%2010%20TEI%20Study.pdf" TargetMode="Externa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6.jpeg"/><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7.jpeg"/><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8.png"/><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2.xml"/><Relationship Id="rId7" Type="http://schemas.openxmlformats.org/officeDocument/2006/relationships/image" Target="../media/image59.png"/><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10" Type="http://schemas.openxmlformats.org/officeDocument/2006/relationships/image" Target="../media/image61.png"/><Relationship Id="rId4" Type="http://schemas.openxmlformats.org/officeDocument/2006/relationships/notesSlide" Target="../notesSlides/notesSlide29.xml"/><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1.xml"/><Relationship Id="rId3" Type="http://schemas.openxmlformats.org/officeDocument/2006/relationships/slideLayout" Target="../slideLayouts/slideLayout7.xml"/><Relationship Id="rId7" Type="http://schemas.openxmlformats.org/officeDocument/2006/relationships/slide" Target="slide4.xml"/><Relationship Id="rId12" Type="http://schemas.openxmlformats.org/officeDocument/2006/relationships/slide" Target="slide47.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11" Type="http://schemas.openxmlformats.org/officeDocument/2006/relationships/slide" Target="slide41.xml"/><Relationship Id="rId5" Type="http://schemas.openxmlformats.org/officeDocument/2006/relationships/oleObject" Target="../embeddings/oleObject25.bin"/><Relationship Id="rId15" Type="http://schemas.openxmlformats.org/officeDocument/2006/relationships/slide" Target="slide87.xml"/><Relationship Id="rId10" Type="http://schemas.openxmlformats.org/officeDocument/2006/relationships/slide" Target="slide26.xml"/><Relationship Id="rId4" Type="http://schemas.openxmlformats.org/officeDocument/2006/relationships/notesSlide" Target="../notesSlides/notesSlide3.xml"/><Relationship Id="rId9" Type="http://schemas.openxmlformats.org/officeDocument/2006/relationships/slide" Target="slide12.xml"/><Relationship Id="rId14" Type="http://schemas.openxmlformats.org/officeDocument/2006/relationships/slide" Target="slide7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8.png"/><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chart" Target="../charts/chart1.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2.xml"/><Relationship Id="rId7" Type="http://schemas.openxmlformats.org/officeDocument/2006/relationships/image" Target="../media/image62.png"/><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10" Type="http://schemas.openxmlformats.org/officeDocument/2006/relationships/hyperlink" Target="https://technet.microsoft.com/en-us/itpro/windows/deploy/use-upgrade-analytics-to-manage-windows-upgrades" TargetMode="External"/><Relationship Id="rId4" Type="http://schemas.openxmlformats.org/officeDocument/2006/relationships/notesSlide" Target="../notesSlides/notesSlide39.xml"/><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11" Type="http://schemas.openxmlformats.org/officeDocument/2006/relationships/image" Target="../media/image17.jpeg"/><Relationship Id="rId5" Type="http://schemas.openxmlformats.org/officeDocument/2006/relationships/oleObject" Target="../embeddings/oleObject26.bin"/><Relationship Id="rId15" Type="http://schemas.openxmlformats.org/officeDocument/2006/relationships/image" Target="../media/image21.png"/><Relationship Id="rId10" Type="http://schemas.openxmlformats.org/officeDocument/2006/relationships/hyperlink" Target="https://blogs.windows.com/windowsexperience/2016/01/04/windows-10-now-active-on-over-200-million-devices/" TargetMode="External"/><Relationship Id="rId4" Type="http://schemas.openxmlformats.org/officeDocument/2006/relationships/notesSlide" Target="../notesSlides/notesSlide4.xml"/><Relationship Id="rId9" Type="http://schemas.openxmlformats.org/officeDocument/2006/relationships/image" Target="../media/image16.jp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19.xml"/><Relationship Id="rId7" Type="http://schemas.openxmlformats.org/officeDocument/2006/relationships/image" Target="../media/image67.jpeg"/><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notesSlide" Target="../notesSlides/notesSlide41.xml"/><Relationship Id="rId9"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0.jpeg"/><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www.microsoft.com/en-us/WindowsForBusiness/Compare" TargetMode="External"/><Relationship Id="rId2" Type="http://schemas.openxmlformats.org/officeDocument/2006/relationships/tags" Target="../tags/tag56.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Layout" Target="../slideLayouts/slideLayout12.xml"/><Relationship Id="rId7" Type="http://schemas.openxmlformats.org/officeDocument/2006/relationships/image" Target="../media/image71.jpg"/><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notesSlide" Target="../notesSlides/notesSlide44.xml"/><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1.jpg"/><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4.jpeg"/><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hyperlink" Target="https://microsoft.sharepoint.com/sites/infopedia/pages/layouts/kcdoc.aspx?k=G02KC-1-6496" TargetMode="External"/><Relationship Id="rId3" Type="http://schemas.openxmlformats.org/officeDocument/2006/relationships/slideLayout" Target="../slideLayouts/slideLayout7.xml"/><Relationship Id="rId7" Type="http://schemas.openxmlformats.org/officeDocument/2006/relationships/image" Target="../media/image75.jpeg"/><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1.emf"/><Relationship Id="rId5" Type="http://schemas.openxmlformats.org/officeDocument/2006/relationships/oleObject" Target="../embeddings/oleObject62.bin"/><Relationship Id="rId10" Type="http://schemas.openxmlformats.org/officeDocument/2006/relationships/image" Target="../media/image77.png"/><Relationship Id="rId4" Type="http://schemas.openxmlformats.org/officeDocument/2006/relationships/notesSlide" Target="../notesSlides/notesSlide50.xml"/><Relationship Id="rId9" Type="http://schemas.openxmlformats.org/officeDocument/2006/relationships/image" Target="../media/image76.png"/></Relationships>
</file>

<file path=ppt/slides/_rels/slide51.xml.rels><?xml version="1.0" encoding="UTF-8" standalone="yes"?>
<Relationships xmlns="http://schemas.openxmlformats.org/package/2006/relationships"><Relationship Id="rId8" Type="http://schemas.openxmlformats.org/officeDocument/2006/relationships/hyperlink" Target="https://microsoft.sharepoint.com/sites/infopedia_G05/Pages/windowsaccelerate-poc-pilots.aspx" TargetMode="External"/><Relationship Id="rId3" Type="http://schemas.openxmlformats.org/officeDocument/2006/relationships/slideLayout" Target="../slideLayouts/slideLayout12.xml"/><Relationship Id="rId7" Type="http://schemas.openxmlformats.org/officeDocument/2006/relationships/hyperlink" Target="https://connect.microsoft.com/accelerate/" TargetMode="Externa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hyperlink" Target="https://connect.microsoft.com/accelerate/content/content.aspx?ContentID=31991&amp;IsDraft=False" TargetMode="External"/><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media/image1.emf"/><Relationship Id="rId5" Type="http://schemas.openxmlformats.org/officeDocument/2006/relationships/oleObject" Target="../embeddings/oleObject66.bin"/><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www.apps4windows.com/" TargetMode="Externa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hyperlink" Target="https://mspartnerlp.partner.microsoft.com/LearningPath/LearningPath/DLPaths?trackId=1717&amp;rowId=2326&amp;trackPathId=14432" TargetMode="External"/><Relationship Id="rId2" Type="http://schemas.openxmlformats.org/officeDocument/2006/relationships/tags" Target="../tags/tag69.xml"/><Relationship Id="rId1" Type="http://schemas.openxmlformats.org/officeDocument/2006/relationships/vmlDrawing" Target="../drawings/vmlDrawing68.v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notesSlide" Target="../notesSlides/notesSlide56.xml"/><Relationship Id="rId9"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7.xml"/><Relationship Id="rId7" Type="http://schemas.openxmlformats.org/officeDocument/2006/relationships/image" Target="../media/image81.jpeg"/><Relationship Id="rId2" Type="http://schemas.openxmlformats.org/officeDocument/2006/relationships/tags" Target="../tags/tag70.xml"/><Relationship Id="rId1" Type="http://schemas.openxmlformats.org/officeDocument/2006/relationships/vmlDrawing" Target="../drawings/vmlDrawing69.vml"/><Relationship Id="rId6" Type="http://schemas.openxmlformats.org/officeDocument/2006/relationships/image" Target="../media/image1.emf"/><Relationship Id="rId5" Type="http://schemas.openxmlformats.org/officeDocument/2006/relationships/oleObject" Target="../embeddings/oleObject68.bin"/><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vmlDrawing" Target="../drawings/vmlDrawing70.v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83.png"/><Relationship Id="rId2" Type="http://schemas.openxmlformats.org/officeDocument/2006/relationships/tags" Target="../tags/tag72.xml"/><Relationship Id="rId1" Type="http://schemas.openxmlformats.org/officeDocument/2006/relationships/vmlDrawing" Target="../drawings/vmlDrawing71.v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NULL" TargetMode="External"/><Relationship Id="rId7" Type="http://schemas.openxmlformats.org/officeDocument/2006/relationships/oleObject" Target="../embeddings/oleObject28.bin"/><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notesSlide" Target="../notesSlides/notesSlide6.xml"/><Relationship Id="rId11" Type="http://schemas.openxmlformats.org/officeDocument/2006/relationships/image" Target="../media/image26.png"/><Relationship Id="rId5" Type="http://schemas.openxmlformats.org/officeDocument/2006/relationships/slideLayout" Target="../slideLayouts/slideLayout12.xml"/><Relationship Id="rId10" Type="http://schemas.openxmlformats.org/officeDocument/2006/relationships/image" Target="../media/image25.png"/><Relationship Id="rId4" Type="http://schemas.microsoft.com/office/2007/relationships/media" Target="../media/media1.mp3"/><Relationship Id="rId9"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19.xml"/><Relationship Id="rId7" Type="http://schemas.openxmlformats.org/officeDocument/2006/relationships/image" Target="../media/image85.jpeg"/><Relationship Id="rId2" Type="http://schemas.openxmlformats.org/officeDocument/2006/relationships/tags" Target="../tags/tag74.xml"/><Relationship Id="rId1" Type="http://schemas.openxmlformats.org/officeDocument/2006/relationships/vmlDrawing" Target="../drawings/vmlDrawing73.vml"/><Relationship Id="rId6" Type="http://schemas.openxmlformats.org/officeDocument/2006/relationships/image" Target="../media/image1.emf"/><Relationship Id="rId5" Type="http://schemas.openxmlformats.org/officeDocument/2006/relationships/oleObject" Target="../embeddings/oleObject72.bin"/><Relationship Id="rId4" Type="http://schemas.openxmlformats.org/officeDocument/2006/relationships/notesSlide" Target="../notesSlides/notesSlide61.xml"/><Relationship Id="rId9" Type="http://schemas.openxmlformats.org/officeDocument/2006/relationships/image" Target="../media/image87.jpeg"/></Relationships>
</file>

<file path=ppt/slides/_rels/slide6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NULL" TargetMode="External"/><Relationship Id="rId7" Type="http://schemas.openxmlformats.org/officeDocument/2006/relationships/oleObject" Target="../embeddings/oleObject73.bin"/><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notesSlide" Target="../notesSlides/notesSlide62.xml"/><Relationship Id="rId11" Type="http://schemas.openxmlformats.org/officeDocument/2006/relationships/image" Target="../media/image26.png"/><Relationship Id="rId5" Type="http://schemas.openxmlformats.org/officeDocument/2006/relationships/slideLayout" Target="../slideLayouts/slideLayout12.xml"/><Relationship Id="rId10" Type="http://schemas.openxmlformats.org/officeDocument/2006/relationships/image" Target="../media/image25.png"/><Relationship Id="rId4" Type="http://schemas.microsoft.com/office/2007/relationships/media" Target="../media/media1.mp3"/><Relationship Id="rId9" Type="http://schemas.openxmlformats.org/officeDocument/2006/relationships/image" Target="../media/image24.jpe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vmlDrawing" Target="../drawings/vmlDrawing75.vml"/><Relationship Id="rId6" Type="http://schemas.openxmlformats.org/officeDocument/2006/relationships/image" Target="../media/image90.emf"/><Relationship Id="rId5" Type="http://schemas.openxmlformats.org/officeDocument/2006/relationships/oleObject" Target="../embeddings/oleObject74.bin"/><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vmlDrawing" Target="../drawings/vmlDrawing76.vml"/><Relationship Id="rId6" Type="http://schemas.openxmlformats.org/officeDocument/2006/relationships/image" Target="../media/image91.emf"/><Relationship Id="rId5" Type="http://schemas.openxmlformats.org/officeDocument/2006/relationships/oleObject" Target="../embeddings/oleObject75.bin"/><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vmlDrawing" Target="../drawings/vmlDrawing77.vml"/><Relationship Id="rId6" Type="http://schemas.openxmlformats.org/officeDocument/2006/relationships/image" Target="../media/image92.emf"/><Relationship Id="rId5" Type="http://schemas.openxmlformats.org/officeDocument/2006/relationships/oleObject" Target="../embeddings/oleObject76.bin"/><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12.xml"/><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emf"/><Relationship Id="rId11" Type="http://schemas.openxmlformats.org/officeDocument/2006/relationships/image" Target="../media/image31.emf"/><Relationship Id="rId5" Type="http://schemas.openxmlformats.org/officeDocument/2006/relationships/oleObject" Target="../embeddings/oleObject29.bin"/><Relationship Id="rId10" Type="http://schemas.openxmlformats.org/officeDocument/2006/relationships/image" Target="../media/image30.emf"/><Relationship Id="rId4" Type="http://schemas.openxmlformats.org/officeDocument/2006/relationships/notesSlide" Target="../notesSlides/notesSlide7.xml"/><Relationship Id="rId9" Type="http://schemas.openxmlformats.org/officeDocument/2006/relationships/image" Target="../media/image29.emf"/></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vmlDrawing" Target="../drawings/vmlDrawing78.vml"/><Relationship Id="rId6" Type="http://schemas.openxmlformats.org/officeDocument/2006/relationships/image" Target="../media/image93.emf"/><Relationship Id="rId5" Type="http://schemas.openxmlformats.org/officeDocument/2006/relationships/oleObject" Target="../embeddings/oleObject77.bin"/><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vmlDrawing" Target="../drawings/vmlDrawing79.vml"/><Relationship Id="rId6" Type="http://schemas.openxmlformats.org/officeDocument/2006/relationships/image" Target="../media/image94.emf"/><Relationship Id="rId5" Type="http://schemas.openxmlformats.org/officeDocument/2006/relationships/oleObject" Target="../embeddings/oleObject78.bin"/><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2.xml"/><Relationship Id="rId1" Type="http://schemas.openxmlformats.org/officeDocument/2006/relationships/vmlDrawing" Target="../drawings/vmlDrawing80.vml"/><Relationship Id="rId6" Type="http://schemas.openxmlformats.org/officeDocument/2006/relationships/image" Target="../media/image95.emf"/><Relationship Id="rId5" Type="http://schemas.openxmlformats.org/officeDocument/2006/relationships/oleObject" Target="../embeddings/oleObject79.bin"/><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8" Type="http://schemas.openxmlformats.org/officeDocument/2006/relationships/hyperlink" Target="https://partner.microsoft.com/en-US/SureStep" TargetMode="External"/><Relationship Id="rId3" Type="http://schemas.openxmlformats.org/officeDocument/2006/relationships/slideLayout" Target="../slideLayouts/slideLayout12.xml"/><Relationship Id="rId7" Type="http://schemas.openxmlformats.org/officeDocument/2006/relationships/hyperlink" Target="https://partner.microsoft.com/en-us/solutions/cloud-partner-profitability" TargetMode="External"/><Relationship Id="rId2" Type="http://schemas.openxmlformats.org/officeDocument/2006/relationships/tags" Target="../tags/tag76.xml"/><Relationship Id="rId1" Type="http://schemas.openxmlformats.org/officeDocument/2006/relationships/vmlDrawing" Target="../drawings/vmlDrawing81.vml"/><Relationship Id="rId6" Type="http://schemas.openxmlformats.org/officeDocument/2006/relationships/image" Target="../media/image1.emf"/><Relationship Id="rId5" Type="http://schemas.openxmlformats.org/officeDocument/2006/relationships/oleObject" Target="../embeddings/oleObject80.bin"/><Relationship Id="rId10" Type="http://schemas.openxmlformats.org/officeDocument/2006/relationships/image" Target="../media/image97.jpeg"/><Relationship Id="rId4" Type="http://schemas.openxmlformats.org/officeDocument/2006/relationships/notesSlide" Target="../notesSlides/notesSlide63.xml"/><Relationship Id="rId9" Type="http://schemas.openxmlformats.org/officeDocument/2006/relationships/image" Target="../media/image96.jpeg"/></Relationships>
</file>

<file path=ppt/slides/_rels/slide7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slideLayout" Target="../slideLayouts/slideLayout19.xml"/><Relationship Id="rId7" Type="http://schemas.openxmlformats.org/officeDocument/2006/relationships/image" Target="../media/image98.jpeg"/><Relationship Id="rId2" Type="http://schemas.openxmlformats.org/officeDocument/2006/relationships/tags" Target="../tags/tag77.xml"/><Relationship Id="rId1" Type="http://schemas.openxmlformats.org/officeDocument/2006/relationships/vmlDrawing" Target="../drawings/vmlDrawing82.v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notesSlide" Target="../notesSlides/notesSlide64.xml"/><Relationship Id="rId9" Type="http://schemas.openxmlformats.org/officeDocument/2006/relationships/image" Target="../media/image100.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1.jpeg"/><Relationship Id="rId2" Type="http://schemas.openxmlformats.org/officeDocument/2006/relationships/tags" Target="../tags/tag78.xml"/><Relationship Id="rId1" Type="http://schemas.openxmlformats.org/officeDocument/2006/relationships/vmlDrawing" Target="../drawings/vmlDrawing83.vml"/><Relationship Id="rId6" Type="http://schemas.openxmlformats.org/officeDocument/2006/relationships/image" Target="../media/image1.emf"/><Relationship Id="rId5" Type="http://schemas.openxmlformats.org/officeDocument/2006/relationships/oleObject" Target="../embeddings/oleObject82.bin"/><Relationship Id="rId4"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12.xml"/><Relationship Id="rId7" Type="http://schemas.openxmlformats.org/officeDocument/2006/relationships/image" Target="../media/image102.jpeg"/><Relationship Id="rId2" Type="http://schemas.openxmlformats.org/officeDocument/2006/relationships/tags" Target="../tags/tag79.xml"/><Relationship Id="rId1" Type="http://schemas.openxmlformats.org/officeDocument/2006/relationships/vmlDrawing" Target="../drawings/vmlDrawing84.vml"/><Relationship Id="rId6" Type="http://schemas.openxmlformats.org/officeDocument/2006/relationships/image" Target="../media/image1.emf"/><Relationship Id="rId11" Type="http://schemas.microsoft.com/office/2007/relationships/hdphoto" Target="../media/hdphoto1.wdp"/><Relationship Id="rId5" Type="http://schemas.openxmlformats.org/officeDocument/2006/relationships/oleObject" Target="../embeddings/oleObject83.bin"/><Relationship Id="rId10" Type="http://schemas.openxmlformats.org/officeDocument/2006/relationships/image" Target="../media/image105.jpeg"/><Relationship Id="rId4" Type="http://schemas.openxmlformats.org/officeDocument/2006/relationships/notesSlide" Target="../notesSlides/notesSlide66.xml"/><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slideLayout" Target="../slideLayouts/slideLayout12.xml"/><Relationship Id="rId7" Type="http://schemas.openxmlformats.org/officeDocument/2006/relationships/image" Target="../media/image106.jpeg"/><Relationship Id="rId2" Type="http://schemas.openxmlformats.org/officeDocument/2006/relationships/tags" Target="../tags/tag80.xml"/><Relationship Id="rId1" Type="http://schemas.openxmlformats.org/officeDocument/2006/relationships/vmlDrawing" Target="../drawings/vmlDrawing85.vml"/><Relationship Id="rId6" Type="http://schemas.openxmlformats.org/officeDocument/2006/relationships/image" Target="../media/image1.emf"/><Relationship Id="rId5" Type="http://schemas.openxmlformats.org/officeDocument/2006/relationships/oleObject" Target="../embeddings/oleObject84.bin"/><Relationship Id="rId4"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1.xml"/><Relationship Id="rId1" Type="http://schemas.openxmlformats.org/officeDocument/2006/relationships/vmlDrawing" Target="../drawings/vmlDrawing86.v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hyperlink" Target="https://partner.microsoft.com/en-US/Solutions/windows-accelerate" TargetMode="Externa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1.emf"/><Relationship Id="rId2" Type="http://schemas.openxmlformats.org/officeDocument/2006/relationships/tags" Target="../tags/tag82.xml"/><Relationship Id="rId1" Type="http://schemas.openxmlformats.org/officeDocument/2006/relationships/vmlDrawing" Target="../drawings/vmlDrawing87.vml"/><Relationship Id="rId6" Type="http://schemas.openxmlformats.org/officeDocument/2006/relationships/tags" Target="../tags/tag86.xml"/><Relationship Id="rId11" Type="http://schemas.openxmlformats.org/officeDocument/2006/relationships/oleObject" Target="../embeddings/oleObject86.bin"/><Relationship Id="rId5" Type="http://schemas.openxmlformats.org/officeDocument/2006/relationships/tags" Target="../tags/tag85.xml"/><Relationship Id="rId10" Type="http://schemas.openxmlformats.org/officeDocument/2006/relationships/notesSlide" Target="../notesSlides/notesSlide69.xml"/><Relationship Id="rId4" Type="http://schemas.openxmlformats.org/officeDocument/2006/relationships/tags" Target="../tags/tag84.xml"/><Relationship Id="rId9"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hyperlink" Target="http://fasttrack.microsoft.com/" TargetMode="External"/><Relationship Id="rId3" Type="http://schemas.openxmlformats.org/officeDocument/2006/relationships/slideLayout" Target="../slideLayouts/slideLayout12.xml"/><Relationship Id="rId7" Type="http://schemas.openxmlformats.org/officeDocument/2006/relationships/image" Target="../media/image108.jpeg"/><Relationship Id="rId2" Type="http://schemas.openxmlformats.org/officeDocument/2006/relationships/tags" Target="../tags/tag89.xml"/><Relationship Id="rId1" Type="http://schemas.openxmlformats.org/officeDocument/2006/relationships/vmlDrawing" Target="../drawings/vmlDrawing88.vml"/><Relationship Id="rId6" Type="http://schemas.openxmlformats.org/officeDocument/2006/relationships/image" Target="../media/image1.emf"/><Relationship Id="rId5" Type="http://schemas.openxmlformats.org/officeDocument/2006/relationships/oleObject" Target="../embeddings/oleObject87.bin"/><Relationship Id="rId4"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8" Type="http://schemas.openxmlformats.org/officeDocument/2006/relationships/hyperlink" Target="https://www.readyforwindows.com/#logo-program" TargetMode="External"/><Relationship Id="rId13" Type="http://schemas.openxmlformats.org/officeDocument/2006/relationships/image" Target="../media/image113.emf"/><Relationship Id="rId3" Type="http://schemas.openxmlformats.org/officeDocument/2006/relationships/image" Target="../media/image109.png"/><Relationship Id="rId7" Type="http://schemas.openxmlformats.org/officeDocument/2006/relationships/image" Target="../media/image110.png"/><Relationship Id="rId12" Type="http://schemas.openxmlformats.org/officeDocument/2006/relationships/hyperlink" Target="https://msdn.microsoft.com/en-us/library/windows/desktop/hh848074(v=vs.85).aspx"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hyperlink" Target="https://www.readyforwindows.com/" TargetMode="External"/><Relationship Id="rId11" Type="http://schemas.openxmlformats.org/officeDocument/2006/relationships/image" Target="../media/image112.png"/><Relationship Id="rId5" Type="http://schemas.openxmlformats.org/officeDocument/2006/relationships/hyperlink" Target="readyforwindows.com" TargetMode="External"/><Relationship Id="rId10" Type="http://schemas.openxmlformats.org/officeDocument/2006/relationships/hyperlink" Target="https://developer.microsoft.com/en-us/windows/bridges/desktop" TargetMode="External"/><Relationship Id="rId4" Type="http://schemas.openxmlformats.org/officeDocument/2006/relationships/hyperlink" Target="https://insider.windows.com/" TargetMode="External"/><Relationship Id="rId9" Type="http://schemas.openxmlformats.org/officeDocument/2006/relationships/image" Target="../media/image111.png"/><Relationship Id="rId14" Type="http://schemas.openxmlformats.org/officeDocument/2006/relationships/image" Target="../media/image114.png"/></Relationships>
</file>

<file path=ppt/slides/_rels/slide84.xml.rels><?xml version="1.0" encoding="UTF-8" standalone="yes"?>
<Relationships xmlns="http://schemas.openxmlformats.org/package/2006/relationships"><Relationship Id="rId8" Type="http://schemas.openxmlformats.org/officeDocument/2006/relationships/hyperlink" Target="https://www.microsoft.com/OEM/en/SALESMARKETING/Pages/OEM-reseller-incentives.aspx#fbid=b1Bn-2EgEEw" TargetMode="External"/><Relationship Id="rId3" Type="http://schemas.openxmlformats.org/officeDocument/2006/relationships/slideLayout" Target="../slideLayouts/slideLayout12.xml"/><Relationship Id="rId7" Type="http://schemas.openxmlformats.org/officeDocument/2006/relationships/hyperlink" Target="https://www.microsoft.com/OEM/en/SALESMARKETING/Pages/OEM-reseller-incentives.aspx#fbid=WmHmdIfX77M" TargetMode="External"/><Relationship Id="rId2" Type="http://schemas.openxmlformats.org/officeDocument/2006/relationships/tags" Target="../tags/tag90.xml"/><Relationship Id="rId1" Type="http://schemas.openxmlformats.org/officeDocument/2006/relationships/vmlDrawing" Target="../drawings/vmlDrawing89.vml"/><Relationship Id="rId6" Type="http://schemas.openxmlformats.org/officeDocument/2006/relationships/image" Target="../media/image1.emf"/><Relationship Id="rId5" Type="http://schemas.openxmlformats.org/officeDocument/2006/relationships/oleObject" Target="../embeddings/oleObject88.bin"/><Relationship Id="rId4" Type="http://schemas.openxmlformats.org/officeDocument/2006/relationships/notesSlide" Target="../notesSlides/notesSlide72.xml"/><Relationship Id="rId9" Type="http://schemas.openxmlformats.org/officeDocument/2006/relationships/hyperlink" Target="mailto:oemincentives@microsoft.com" TargetMode="Externa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1.xml"/><Relationship Id="rId1" Type="http://schemas.openxmlformats.org/officeDocument/2006/relationships/vmlDrawing" Target="../drawings/vmlDrawing90.vml"/><Relationship Id="rId6" Type="http://schemas.openxmlformats.org/officeDocument/2006/relationships/image" Target="../media/image1.emf"/><Relationship Id="rId5" Type="http://schemas.openxmlformats.org/officeDocument/2006/relationships/oleObject" Target="../embeddings/oleObject89.bin"/><Relationship Id="rId4"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aka.ms/activateIUR" TargetMode="External"/><Relationship Id="rId7"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hyperlink" Target="http://aka.ms/iur" TargetMode="External"/><Relationship Id="rId4" Type="http://schemas.openxmlformats.org/officeDocument/2006/relationships/image" Target="../media/image115.png"/><Relationship Id="rId9" Type="http://schemas.openxmlformats.org/officeDocument/2006/relationships/image" Target="../media/image120.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1.jpeg"/><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1.emf"/><Relationship Id="rId5" Type="http://schemas.openxmlformats.org/officeDocument/2006/relationships/oleObject" Target="../embeddings/oleObject90.bin"/><Relationship Id="rId4" Type="http://schemas.openxmlformats.org/officeDocument/2006/relationships/notesSlide" Target="../notesSlides/notesSlide75.xml"/></Relationships>
</file>

<file path=ppt/slides/_rels/slide88.xml.rels><?xml version="1.0" encoding="UTF-8" standalone="yes"?>
<Relationships xmlns="http://schemas.openxmlformats.org/package/2006/relationships"><Relationship Id="rId8" Type="http://schemas.openxmlformats.org/officeDocument/2006/relationships/hyperlink" Target="https://drumbeatlogin.office.com/Home/Index?wa=wsignin1.0&amp;wtrealm=https://drumbeat.office.com/_trust&amp;wctx=https://drumbeat.office.com/_layouts/15/Authenticate.aspx?Source%3d/" TargetMode="External"/><Relationship Id="rId13" Type="http://schemas.openxmlformats.org/officeDocument/2006/relationships/hyperlink" Target="https://readytogo.microsoft.com/global/_layouts/RTG/CampaignViewer.aspx?CampaignUrl=https://readytogo.microsoft.com/global/Campaign/Pages/Windows%2010%20and%20Devices.aspx" TargetMode="External"/><Relationship Id="rId18" Type="http://schemas.openxmlformats.org/officeDocument/2006/relationships/hyperlink" Target="http://blogs.windows.com/bloggingwindows/2015/05/13/introducing-windows-10-editions/" TargetMode="External"/><Relationship Id="rId26" Type="http://schemas.openxmlformats.org/officeDocument/2006/relationships/hyperlink" Target="https://www.microsoft.com/en-us/windowsforbusiness/default.aspx" TargetMode="External"/><Relationship Id="rId3" Type="http://schemas.openxmlformats.org/officeDocument/2006/relationships/slideLayout" Target="../slideLayouts/slideLayout12.xml"/><Relationship Id="rId21" Type="http://schemas.openxmlformats.org/officeDocument/2006/relationships/hyperlink" Target="http://aka.ms/ActivateIUR" TargetMode="External"/><Relationship Id="rId34" Type="http://schemas.openxmlformats.org/officeDocument/2006/relationships/hyperlink" Target="https://www.readyfor10.com/" TargetMode="External"/><Relationship Id="rId7" Type="http://schemas.openxmlformats.org/officeDocument/2006/relationships/hyperlink" Target="https://partner.microsoft.com/en-us/solutions/windows" TargetMode="External"/><Relationship Id="rId12" Type="http://schemas.openxmlformats.org/officeDocument/2006/relationships/hyperlink" Target="https://readytogo.microsoft.com/global/_layouts/RTG/CampaignViewer.aspx?CampaignUrl=https://readytogo.microsoft.com/global/Campaign/Pages/Windows%2010%20-%20Commercial.aspx" TargetMode="External"/><Relationship Id="rId17" Type="http://schemas.openxmlformats.org/officeDocument/2006/relationships/hyperlink" Target="https://windowsspe.com/" TargetMode="External"/><Relationship Id="rId25" Type="http://schemas.openxmlformats.org/officeDocument/2006/relationships/hyperlink" Target="https://mspartner.microsoft.com/en/us/pages/support/technical-presales-assistance.aspx" TargetMode="External"/><Relationship Id="rId33" Type="http://schemas.openxmlformats.org/officeDocument/2006/relationships/hyperlink" Target="https://technet.microsoft.com/en-us/windows/mt604890" TargetMode="External"/><Relationship Id="rId2" Type="http://schemas.openxmlformats.org/officeDocument/2006/relationships/tags" Target="../tags/tag93.xml"/><Relationship Id="rId16" Type="http://schemas.openxmlformats.org/officeDocument/2006/relationships/hyperlink" Target="https://partner.microsoft.com/en-us/membership/windows-and-devices-competency" TargetMode="External"/><Relationship Id="rId20" Type="http://schemas.openxmlformats.org/officeDocument/2006/relationships/hyperlink" Target="http://aka.ms/iur" TargetMode="External"/><Relationship Id="rId29" Type="http://schemas.openxmlformats.org/officeDocument/2006/relationships/hyperlink" Target="https://www.microsoft.com/itshowcase/Productivity/?&amp;ITSCProductFamilies=13" TargetMode="External"/><Relationship Id="rId1" Type="http://schemas.openxmlformats.org/officeDocument/2006/relationships/vmlDrawing" Target="../drawings/vmlDrawing92.vml"/><Relationship Id="rId6" Type="http://schemas.openxmlformats.org/officeDocument/2006/relationships/image" Target="../media/image1.emf"/><Relationship Id="rId11" Type="http://schemas.openxmlformats.org/officeDocument/2006/relationships/hyperlink" Target="https://www.microsoft.com/en-us/WindowsForBusiness/Windows-security" TargetMode="External"/><Relationship Id="rId24" Type="http://schemas.openxmlformats.org/officeDocument/2006/relationships/hyperlink" Target="http://www.microsoft.com/licensing/software-assurance/planning-services-overview.aspx" TargetMode="External"/><Relationship Id="rId32" Type="http://schemas.openxmlformats.org/officeDocument/2006/relationships/hyperlink" Target="https://technet.microsoft.com/itpro/windows/plan/windows-10-servicing-options" TargetMode="External"/><Relationship Id="rId37" Type="http://schemas.openxmlformats.org/officeDocument/2006/relationships/hyperlink" Target="https://partner.microsoft.com/support/signature-cloud-support" TargetMode="External"/><Relationship Id="rId5" Type="http://schemas.openxmlformats.org/officeDocument/2006/relationships/oleObject" Target="../embeddings/oleObject91.bin"/><Relationship Id="rId15" Type="http://schemas.openxmlformats.org/officeDocument/2006/relationships/hyperlink" Target="https://mspartner.microsoft.com/en/us/Pages/Sales%20and%20Marketing/mec-details.aspx" TargetMode="External"/><Relationship Id="rId23" Type="http://schemas.openxmlformats.org/officeDocument/2006/relationships/hyperlink" Target="http://infopedia/Pages/bif.aspx" TargetMode="External"/><Relationship Id="rId28" Type="http://schemas.openxmlformats.org/officeDocument/2006/relationships/hyperlink" Target="https://www.microsoft.com/itshowcase/ContentLibrary/Search?ITSCProducts=322" TargetMode="External"/><Relationship Id="rId36" Type="http://schemas.openxmlformats.org/officeDocument/2006/relationships/hyperlink" Target="https://mspartner.microsoft.com/en/us/Pages/Support/microsoft-services-premier-support.aspx" TargetMode="External"/><Relationship Id="rId10" Type="http://schemas.openxmlformats.org/officeDocument/2006/relationships/hyperlink" Target="https://www.microsoft.com/en-us/WindowsForBusiness/windows-roadmap" TargetMode="External"/><Relationship Id="rId19" Type="http://schemas.openxmlformats.org/officeDocument/2006/relationships/hyperlink" Target="https://www.featureddevices.com/" TargetMode="External"/><Relationship Id="rId31" Type="http://schemas.openxmlformats.org/officeDocument/2006/relationships/hyperlink" Target="https://partner.microsoft.com/en-US/Solutions/windows-accelerate" TargetMode="External"/><Relationship Id="rId4" Type="http://schemas.openxmlformats.org/officeDocument/2006/relationships/notesSlide" Target="../notesSlides/notesSlide76.xml"/><Relationship Id="rId9" Type="http://schemas.openxmlformats.org/officeDocument/2006/relationships/hyperlink" Target="https://mspartnerlp.partner.microsoft.com/LearningPath" TargetMode="External"/><Relationship Id="rId14" Type="http://schemas.openxmlformats.org/officeDocument/2006/relationships/hyperlink" Target="http://smartpartnermarketing.microsoft.com/" TargetMode="External"/><Relationship Id="rId22" Type="http://schemas.openxmlformats.org/officeDocument/2006/relationships/hyperlink" Target="https://mspartner.microsoft.com/en/us/Pages/Membership/Premium/partner-incentives.aspx" TargetMode="External"/><Relationship Id="rId27" Type="http://schemas.openxmlformats.org/officeDocument/2006/relationships/hyperlink" Target="https://technet.microsoft.com/en-us/windows/windows10.aspx" TargetMode="External"/><Relationship Id="rId30" Type="http://schemas.openxmlformats.org/officeDocument/2006/relationships/hyperlink" Target="https://www.gartner.com/doc/reprints?id=1-2RTY36R&amp;ct=151109&amp;st=sb" TargetMode="External"/><Relationship Id="rId35" Type="http://schemas.openxmlformats.org/officeDocument/2006/relationships/hyperlink" Target="https://mspartner.microsoft.com/en/us/Pages/Support/get-support.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MICROSOFT CONFIDENTIAL</a:t>
            </a:r>
          </a:p>
        </p:txBody>
      </p:sp>
      <p:sp>
        <p:nvSpPr>
          <p:cNvPr id="3" name="Title 1"/>
          <p:cNvSpPr txBox="1">
            <a:spLocks/>
          </p:cNvSpPr>
          <p:nvPr/>
        </p:nvSpPr>
        <p:spPr>
          <a:xfrm>
            <a:off x="338835" y="5005738"/>
            <a:ext cx="11651870" cy="762582"/>
          </a:xfrm>
          <a:prstGeom prst="rect">
            <a:avLst/>
          </a:prstGeom>
          <a:noFill/>
        </p:spPr>
        <p:txBody>
          <a:bodyPr vert="horz" wrap="square" lIns="143408" tIns="89629" rIns="143408" bIns="89629" rtlCol="0" anchor="t" anchorCtr="0">
            <a:spAutoFit/>
          </a:bodyPr>
          <a:lstStyle>
            <a:lvl1pPr algn="l" defTabSz="932563" rtl="0" eaLnBrk="1" latinLnBrk="0" hangingPunct="1">
              <a:lnSpc>
                <a:spcPct val="90000"/>
              </a:lnSpc>
              <a:spcBef>
                <a:spcPct val="0"/>
              </a:spcBef>
              <a:buNone/>
              <a:defRPr lang="en-US" sz="7198"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defTabSz="914016"/>
            <a:r>
              <a:rPr lang="en-US" sz="2353" spc="-98" dirty="0">
                <a:gradFill>
                  <a:gsLst>
                    <a:gs pos="100000">
                      <a:srgbClr val="FFFFFF"/>
                    </a:gs>
                    <a:gs pos="0">
                      <a:srgbClr val="FFFFFF"/>
                    </a:gs>
                  </a:gsLst>
                  <a:lin ang="5400000" scaled="0"/>
                </a:gradFill>
                <a:latin typeface="+mn-lt"/>
              </a:rPr>
              <a:t>FOR PARTNER USE ONLY</a:t>
            </a:r>
          </a:p>
          <a:p>
            <a:pPr defTabSz="914016"/>
            <a:endParaRPr lang="en-US" sz="1764" spc="-98" dirty="0">
              <a:gradFill>
                <a:gsLst>
                  <a:gs pos="100000">
                    <a:srgbClr val="FFFFFF"/>
                  </a:gs>
                  <a:gs pos="0">
                    <a:srgbClr val="FFFFFF"/>
                  </a:gs>
                </a:gsLst>
                <a:lin ang="5400000" scaled="0"/>
              </a:gradFill>
              <a:latin typeface="+mn-lt"/>
            </a:endParaRPr>
          </a:p>
        </p:txBody>
      </p:sp>
      <p:sp>
        <p:nvSpPr>
          <p:cNvPr id="5" name="Footer Placeholder 17"/>
          <p:cNvSpPr txBox="1">
            <a:spLocks/>
          </p:cNvSpPr>
          <p:nvPr/>
        </p:nvSpPr>
        <p:spPr>
          <a:xfrm>
            <a:off x="883" y="6622607"/>
            <a:ext cx="4523232" cy="371423"/>
          </a:xfrm>
          <a:prstGeom prst="rect">
            <a:avLst/>
          </a:prstGeom>
        </p:spPr>
        <p:txBody>
          <a:bodyPr vert="horz" lIns="182854" tIns="45713" rIns="182854" bIns="45713" rtlCol="0" anchor="ctr"/>
          <a:lstStyle>
            <a:defPPr>
              <a:defRPr lang="en-US"/>
            </a:defPPr>
            <a:lvl1pPr marL="0" algn="l" defTabSz="932742" rtl="0" eaLnBrk="1" latinLnBrk="0" hangingPunct="1">
              <a:defRPr lang="en-US" sz="1000" kern="1200" smtClean="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51304">
              <a:defRPr/>
            </a:pPr>
            <a:r>
              <a:rPr lang="en-US" dirty="0">
                <a:solidFill>
                  <a:srgbClr val="FFFFFF"/>
                </a:solidFill>
              </a:rPr>
              <a:t>Windows 10 Commercial </a:t>
            </a:r>
            <a:r>
              <a:rPr lang="en-US" dirty="0" err="1">
                <a:solidFill>
                  <a:srgbClr val="FFFFFF"/>
                </a:solidFill>
              </a:rPr>
              <a:t>Depolyment</a:t>
            </a:r>
            <a:r>
              <a:rPr lang="en-US" dirty="0">
                <a:solidFill>
                  <a:srgbClr val="FFFFFF"/>
                </a:solidFill>
              </a:rPr>
              <a:t> Guide</a:t>
            </a:r>
          </a:p>
        </p:txBody>
      </p:sp>
    </p:spTree>
    <p:extLst>
      <p:ext uri="{BB962C8B-B14F-4D97-AF65-F5344CB8AC3E}">
        <p14:creationId xmlns:p14="http://schemas.microsoft.com/office/powerpoint/2010/main" val="135621120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639" y="295275"/>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dirty="0">
                <a:ln w="3175">
                  <a:noFill/>
                </a:ln>
                <a:gradFill>
                  <a:gsLst>
                    <a:gs pos="1250">
                      <a:srgbClr val="0078D7"/>
                    </a:gs>
                    <a:gs pos="100000">
                      <a:srgbClr val="0078D7"/>
                    </a:gs>
                  </a:gsLst>
                  <a:lin ang="5400000" scaled="0"/>
                </a:gradFill>
                <a:effectLst/>
                <a:uLnTx/>
                <a:uFillTx/>
                <a:latin typeface="Segoe UI Light"/>
                <a:ea typeface="+mn-ea"/>
                <a:cs typeface="Segoe UI" pitchFamily="34" charset="0"/>
              </a:rPr>
              <a:t>Increased CSP service opportunity</a:t>
            </a:r>
          </a:p>
        </p:txBody>
      </p:sp>
      <p:sp>
        <p:nvSpPr>
          <p:cNvPr id="7" name="Rectangle 6"/>
          <p:cNvSpPr/>
          <p:nvPr/>
        </p:nvSpPr>
        <p:spPr>
          <a:xfrm>
            <a:off x="362671" y="970367"/>
            <a:ext cx="11668895" cy="798623"/>
          </a:xfrm>
          <a:prstGeom prst="rect">
            <a:avLst/>
          </a:prstGeom>
        </p:spPr>
        <p:txBody>
          <a:bodyPr wrap="square">
            <a:spAutoFit/>
          </a:bodyPr>
          <a:lstStyle/>
          <a:p>
            <a:pPr defTabSz="932597">
              <a:defRPr/>
            </a:pPr>
            <a:r>
              <a:rPr lang="en-US" sz="2244" kern="0" dirty="0">
                <a:solidFill>
                  <a:srgbClr val="505050">
                    <a:lumMod val="75000"/>
                  </a:srgbClr>
                </a:solidFill>
                <a:latin typeface="Segoe UI Light"/>
              </a:rPr>
              <a:t>Windows 10 Enterprise E3 in CSP makes it easier than ever before to sell Windows 10 Enterprise edition and offers a huge sales opportunity for partners to reach new customers</a:t>
            </a:r>
          </a:p>
        </p:txBody>
      </p:sp>
      <p:pic>
        <p:nvPicPr>
          <p:cNvPr id="8" name="Picture 3" descr="C:\Users\Sarah\Documents\_SSD_Business\Client_collateral\MICROSOFT_DVD_ART\MICROSOFT PHOTOS\AWM15_SmallBus_07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9" t="5051" r="13336"/>
          <a:stretch/>
        </p:blipFill>
        <p:spPr bwMode="auto">
          <a:xfrm>
            <a:off x="512259" y="2136312"/>
            <a:ext cx="3978132" cy="36147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095342184"/>
              </p:ext>
            </p:extLst>
          </p:nvPr>
        </p:nvGraphicFramePr>
        <p:xfrm>
          <a:off x="4490391" y="2136311"/>
          <a:ext cx="7945202" cy="3614745"/>
        </p:xfrm>
        <a:graphic>
          <a:graphicData uri="http://schemas.openxmlformats.org/drawingml/2006/table">
            <a:tbl>
              <a:tblPr firstRow="1" bandRow="1"/>
              <a:tblGrid>
                <a:gridCol w="7945202">
                  <a:extLst>
                    <a:ext uri="{9D8B030D-6E8A-4147-A177-3AD203B41FA5}">
                      <a16:colId xmlns:a16="http://schemas.microsoft.com/office/drawing/2014/main" val="20000"/>
                    </a:ext>
                  </a:extLst>
                </a:gridCol>
              </a:tblGrid>
              <a:tr h="120491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defTabSz="914102" fontAlgn="base">
                        <a:spcAft>
                          <a:spcPts val="300"/>
                        </a:spcAft>
                        <a:defRPr/>
                      </a:pPr>
                      <a:r>
                        <a:rPr lang="en-IN" sz="2400" kern="0" dirty="0">
                          <a:solidFill>
                            <a:schemeClr val="accent2"/>
                          </a:solidFill>
                          <a:latin typeface="Segoe UI Semibold" panose="020B0702040204020203" pitchFamily="34" charset="0"/>
                          <a:cs typeface="Segoe UI Semibold" panose="020B0702040204020203" pitchFamily="34" charset="0"/>
                        </a:rPr>
                        <a:t>Simplified sales motion</a:t>
                      </a:r>
                      <a:endParaRPr lang="en-US" sz="2400" kern="0" dirty="0">
                        <a:solidFill>
                          <a:schemeClr val="accent2"/>
                        </a:solidFill>
                        <a:latin typeface="Segoe UI Semibold" panose="020B0702040204020203" pitchFamily="34" charset="0"/>
                        <a:cs typeface="Segoe UI Semibold" panose="020B0702040204020203" pitchFamily="34" charset="0"/>
                      </a:endParaRPr>
                    </a:p>
                    <a:p>
                      <a:pPr defTabSz="914102" fontAlgn="base">
                        <a:spcAft>
                          <a:spcPts val="300"/>
                        </a:spcAft>
                        <a:defRPr/>
                      </a:pPr>
                      <a:r>
                        <a:rPr lang="en-US" sz="1400" kern="0" dirty="0">
                          <a:gradFill>
                            <a:gsLst>
                              <a:gs pos="1250">
                                <a:srgbClr val="505050"/>
                              </a:gs>
                              <a:gs pos="100000">
                                <a:srgbClr val="505050"/>
                              </a:gs>
                            </a:gsLst>
                            <a:lin ang="5400000" scaled="0"/>
                          </a:gradFill>
                          <a:ea typeface="Segoe UI" pitchFamily="34" charset="0"/>
                          <a:cs typeface="Segoe UI" panose="020B0502040204020203" pitchFamily="34" charset="0"/>
                        </a:rPr>
                        <a:t>Per-user licensing model eliminates seat minimums and device counting</a:t>
                      </a:r>
                    </a:p>
                    <a:p>
                      <a:pPr lvl="0" defTabSz="914102" fontAlgn="base">
                        <a:spcAft>
                          <a:spcPts val="3000"/>
                        </a:spcAft>
                        <a:defRPr/>
                      </a:pPr>
                      <a:r>
                        <a:rPr lang="en-US" sz="1400" kern="0" dirty="0">
                          <a:gradFill>
                            <a:gsLst>
                              <a:gs pos="1250">
                                <a:srgbClr val="505050"/>
                              </a:gs>
                              <a:gs pos="100000">
                                <a:srgbClr val="505050"/>
                              </a:gs>
                            </a:gsLst>
                            <a:lin ang="5400000" scaled="0"/>
                          </a:gradFill>
                          <a:cs typeface="Segoe UI" panose="020B0502040204020203" pitchFamily="34" charset="0"/>
                        </a:rPr>
                        <a:t>Easy add-on to your existing O365 and EMS business; no new partner sales motions required</a:t>
                      </a:r>
                      <a:endParaRPr lang="en-US" sz="1400" kern="0" dirty="0">
                        <a:gradFill>
                          <a:gsLst>
                            <a:gs pos="1250">
                              <a:srgbClr val="505050"/>
                            </a:gs>
                            <a:gs pos="100000">
                              <a:srgbClr val="505050"/>
                            </a:gs>
                          </a:gsLst>
                          <a:lin ang="5400000" scaled="0"/>
                        </a:gradFill>
                        <a:latin typeface="+mn-lt"/>
                        <a:ea typeface="Segoe UI" pitchFamily="34" charset="0"/>
                        <a:cs typeface="Segoe UI" panose="020B0502040204020203" pitchFamily="34" charset="0"/>
                      </a:endParaRPr>
                    </a:p>
                  </a:txBody>
                  <a:tcPr marL="186521" marR="274281" anchor="ctr">
                    <a:lnL>
                      <a:noFill/>
                    </a:lnL>
                    <a:lnR>
                      <a:noFill/>
                    </a:lnR>
                    <a:lnT>
                      <a:noFill/>
                    </a:lnT>
                    <a:lnB w="28575"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20491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algn="l" defTabSz="914102" rtl="0" eaLnBrk="1" fontAlgn="base" latinLnBrk="0" hangingPunct="1">
                        <a:spcAft>
                          <a:spcPts val="300"/>
                        </a:spcAft>
                        <a:defRPr/>
                      </a:pPr>
                      <a:r>
                        <a:rPr lang="en-IN" sz="2400" kern="0" dirty="0">
                          <a:solidFill>
                            <a:schemeClr val="accent2"/>
                          </a:solidFill>
                          <a:latin typeface="Segoe UI Semibold" panose="020B0702040204020203" pitchFamily="34" charset="0"/>
                          <a:ea typeface="+mn-ea"/>
                          <a:cs typeface="Segoe UI Semibold" panose="020B0702040204020203" pitchFamily="34" charset="0"/>
                        </a:rPr>
                        <a:t>Seamless cloud deployment</a:t>
                      </a:r>
                      <a:endParaRPr lang="en-US" sz="2400" kern="0" dirty="0">
                        <a:solidFill>
                          <a:schemeClr val="accent2"/>
                        </a:solidFill>
                        <a:latin typeface="Segoe UI Semibold" panose="020B0702040204020203" pitchFamily="34" charset="0"/>
                        <a:ea typeface="+mn-ea"/>
                        <a:cs typeface="Segoe UI Semibold" panose="020B0702040204020203" pitchFamily="34" charset="0"/>
                      </a:endParaRPr>
                    </a:p>
                    <a:p>
                      <a:pPr lvl="0" defTabSz="914102" fontAlgn="base">
                        <a:spcAft>
                          <a:spcPts val="300"/>
                        </a:spcAft>
                        <a:defRPr/>
                      </a:pPr>
                      <a:r>
                        <a:rPr lang="en-US" sz="1400" kern="0" dirty="0">
                          <a:gradFill>
                            <a:gsLst>
                              <a:gs pos="1250">
                                <a:srgbClr val="505050"/>
                              </a:gs>
                              <a:gs pos="100000">
                                <a:srgbClr val="505050"/>
                              </a:gs>
                            </a:gsLst>
                            <a:lin ang="5400000" scaled="0"/>
                          </a:gradFill>
                          <a:ea typeface="Segoe UI" pitchFamily="34" charset="0"/>
                          <a:cs typeface="Segoe UI" panose="020B0502040204020203" pitchFamily="34" charset="0"/>
                        </a:rPr>
                        <a:t>One-click configuration via Mobile Device Management/Group Policy; no labor-intensive deployments</a:t>
                      </a:r>
                    </a:p>
                    <a:p>
                      <a:pPr defTabSz="914102" fontAlgn="base">
                        <a:spcAft>
                          <a:spcPts val="3000"/>
                        </a:spcAft>
                        <a:defRPr/>
                      </a:pPr>
                      <a:r>
                        <a:rPr lang="en-US" sz="1400" kern="0" dirty="0">
                          <a:gradFill>
                            <a:gsLst>
                              <a:gs pos="1250">
                                <a:srgbClr val="505050"/>
                              </a:gs>
                              <a:gs pos="100000">
                                <a:srgbClr val="505050"/>
                              </a:gs>
                            </a:gsLst>
                            <a:lin ang="5400000" scaled="0"/>
                          </a:gradFill>
                          <a:cs typeface="Segoe UI" panose="020B0502040204020203" pitchFamily="34" charset="0"/>
                        </a:rPr>
                        <a:t>Assignment and provisioning via Azure Active Directory and CSP Portal</a:t>
                      </a:r>
                      <a:endParaRPr lang="en-US" sz="1400" kern="0" dirty="0">
                        <a:gradFill>
                          <a:gsLst>
                            <a:gs pos="1250">
                              <a:srgbClr val="505050"/>
                            </a:gs>
                            <a:gs pos="100000">
                              <a:srgbClr val="505050"/>
                            </a:gs>
                          </a:gsLst>
                          <a:lin ang="5400000" scaled="0"/>
                        </a:gradFill>
                        <a:latin typeface="+mn-lt"/>
                        <a:ea typeface="Segoe UI" pitchFamily="34" charset="0"/>
                        <a:cs typeface="Segoe UI" panose="020B0502040204020203" pitchFamily="34" charset="0"/>
                      </a:endParaRPr>
                    </a:p>
                  </a:txBody>
                  <a:tcPr marL="186521" marR="274281" anchor="ctr">
                    <a:lnL>
                      <a:noFill/>
                    </a:lnL>
                    <a:lnR>
                      <a:noFill/>
                    </a:lnR>
                    <a:lnT w="28575" cap="flat" cmpd="sng" algn="ctr">
                      <a:solidFill>
                        <a:srgbClr val="FFFFFF">
                          <a:lumMod val="95000"/>
                        </a:srgbClr>
                      </a:solidFill>
                      <a:prstDash val="solid"/>
                      <a:round/>
                      <a:headEnd type="none" w="med" len="med"/>
                      <a:tailEnd type="none" w="med" len="med"/>
                    </a:lnT>
                    <a:lnB w="28575"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20491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algn="l" defTabSz="914102" rtl="0" eaLnBrk="1" fontAlgn="base" latinLnBrk="0" hangingPunct="1">
                        <a:spcAft>
                          <a:spcPts val="300"/>
                        </a:spcAft>
                        <a:defRPr/>
                      </a:pPr>
                      <a:r>
                        <a:rPr lang="en-US" sz="2400" b="1" kern="0" dirty="0">
                          <a:solidFill>
                            <a:schemeClr val="accent2"/>
                          </a:solidFill>
                          <a:latin typeface="Segoe UI Semibold" panose="020B0702040204020203" pitchFamily="34" charset="0"/>
                          <a:ea typeface="+mn-ea"/>
                          <a:cs typeface="Segoe UI Semibold" panose="020B0702040204020203" pitchFamily="34" charset="0"/>
                        </a:rPr>
                        <a:t>Customer-friendly subscription model</a:t>
                      </a:r>
                    </a:p>
                    <a:p>
                      <a:pPr marL="0" marR="0" lvl="0" indent="0" defTabSz="914102" eaLnBrk="1" fontAlgn="base" latinLnBrk="0" hangingPunct="1">
                        <a:spcAft>
                          <a:spcPts val="300"/>
                        </a:spcAft>
                        <a:buClrTx/>
                        <a:buSzTx/>
                        <a:buFontTx/>
                        <a:buNone/>
                        <a:tabLst/>
                        <a:defRPr/>
                      </a:pPr>
                      <a:r>
                        <a:rPr kumimoji="0" lang="en-US" sz="1400" b="0" i="0" u="none" strike="noStrike" kern="0" cap="none" spc="0" normalizeH="0" baseline="0" noProof="0" dirty="0">
                          <a:ln>
                            <a:noFill/>
                          </a:ln>
                          <a:gradFill>
                            <a:gsLst>
                              <a:gs pos="1250">
                                <a:srgbClr val="505050"/>
                              </a:gs>
                              <a:gs pos="100000">
                                <a:srgbClr val="505050"/>
                              </a:gs>
                            </a:gsLst>
                            <a:lin ang="5400000" scaled="0"/>
                          </a:gradFill>
                          <a:effectLst/>
                          <a:uLnTx/>
                          <a:uFillTx/>
                          <a:cs typeface="Segoe UI" panose="020B0502040204020203" pitchFamily="34" charset="0"/>
                        </a:rPr>
                        <a:t>Low barrier to entry with no up-front costs and low monthly payments </a:t>
                      </a:r>
                    </a:p>
                    <a:p>
                      <a:pPr marL="0" marR="0" lvl="0" indent="0" defTabSz="914102" eaLnBrk="1" fontAlgn="base" latinLnBrk="0" hangingPunct="1">
                        <a:spcAft>
                          <a:spcPts val="300"/>
                        </a:spcAft>
                        <a:buClrTx/>
                        <a:buSzTx/>
                        <a:buFontTx/>
                        <a:buNone/>
                        <a:tabLst/>
                        <a:defRPr/>
                      </a:pPr>
                      <a:r>
                        <a:rPr kumimoji="0" lang="en-US" sz="1400" b="0" i="0" u="none" strike="noStrike" kern="0" cap="none" spc="0" normalizeH="0" baseline="0" noProof="0" dirty="0">
                          <a:ln>
                            <a:noFill/>
                          </a:ln>
                          <a:gradFill>
                            <a:gsLst>
                              <a:gs pos="1250">
                                <a:srgbClr val="505050"/>
                              </a:gs>
                              <a:gs pos="100000">
                                <a:srgbClr val="505050"/>
                              </a:gs>
                            </a:gsLst>
                            <a:lin ang="5400000" scaled="0"/>
                          </a:gradFill>
                          <a:effectLst/>
                          <a:uLnTx/>
                          <a:uFillTx/>
                          <a:cs typeface="Segoe UI" panose="020B0502040204020203" pitchFamily="34" charset="0"/>
                        </a:rPr>
                        <a:t>Reduced term commitments with flexible license re-assignment</a:t>
                      </a:r>
                      <a:endParaRPr lang="en-US" sz="1400" kern="0" dirty="0">
                        <a:gradFill>
                          <a:gsLst>
                            <a:gs pos="1250">
                              <a:srgbClr val="505050"/>
                            </a:gs>
                            <a:gs pos="100000">
                              <a:srgbClr val="505050"/>
                            </a:gs>
                          </a:gsLst>
                          <a:lin ang="5400000" scaled="0"/>
                        </a:gradFill>
                        <a:latin typeface="+mn-lt"/>
                        <a:ea typeface="Segoe UI" pitchFamily="34" charset="0"/>
                        <a:cs typeface="Segoe UI" panose="020B0502040204020203" pitchFamily="34" charset="0"/>
                      </a:endParaRPr>
                    </a:p>
                  </a:txBody>
                  <a:tcPr marL="186521" marR="274281" anchor="ctr">
                    <a:lnL>
                      <a:noFill/>
                    </a:lnL>
                    <a:lnR>
                      <a:noFill/>
                    </a:lnR>
                    <a:lnT w="28575" cap="flat" cmpd="sng" algn="ctr">
                      <a:solidFill>
                        <a:srgbClr val="FFFFFF">
                          <a:lumMod val="95000"/>
                        </a:srgbClr>
                      </a:solidFill>
                      <a:prstDash val="solid"/>
                      <a:round/>
                      <a:headEnd type="none" w="med" len="med"/>
                      <a:tailEnd type="none" w="med" len="med"/>
                    </a:lnT>
                    <a:lnB w="28575"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090223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74639" y="295275"/>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a:ln w="3175">
                  <a:noFill/>
                </a:ln>
                <a:gradFill>
                  <a:gsLst>
                    <a:gs pos="1250">
                      <a:srgbClr val="0078D7"/>
                    </a:gs>
                    <a:gs pos="100000">
                      <a:srgbClr val="0078D7"/>
                    </a:gs>
                  </a:gsLst>
                  <a:lin ang="5400000" scaled="0"/>
                </a:gradFill>
                <a:effectLst/>
                <a:uLnTx/>
                <a:uFillTx/>
                <a:latin typeface="Segoe UI Light"/>
                <a:ea typeface="+mn-ea"/>
                <a:cs typeface="Segoe UI" pitchFamily="34" charset="0"/>
              </a:rPr>
              <a:t>The Complete Partner Managed IT Solution</a:t>
            </a:r>
            <a:endParaRPr kumimoji="0" lang="en-US" sz="4799" b="0" i="0" u="none" strike="noStrike" kern="1200" cap="none" spc="-102" normalizeH="0" baseline="0" noProof="0" dirty="0">
              <a:ln w="3175">
                <a:noFill/>
              </a:ln>
              <a:gradFill>
                <a:gsLst>
                  <a:gs pos="1250">
                    <a:srgbClr val="0078D7"/>
                  </a:gs>
                  <a:gs pos="100000">
                    <a:srgbClr val="0078D7"/>
                  </a:gs>
                </a:gsLst>
                <a:lin ang="5400000" scaled="0"/>
              </a:gradFill>
              <a:effectLst/>
              <a:uLnTx/>
              <a:uFillTx/>
              <a:latin typeface="Segoe UI Light"/>
              <a:ea typeface="+mn-ea"/>
              <a:cs typeface="Segoe UI" pitchFamily="34" charset="0"/>
            </a:endParaRPr>
          </a:p>
        </p:txBody>
      </p:sp>
      <p:sp>
        <p:nvSpPr>
          <p:cNvPr id="3" name="Rectangle 2"/>
          <p:cNvSpPr/>
          <p:nvPr/>
        </p:nvSpPr>
        <p:spPr bwMode="auto">
          <a:xfrm>
            <a:off x="6121775" y="3391576"/>
            <a:ext cx="5266152" cy="1393636"/>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added </a:t>
            </a:r>
            <a:b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Management Services</a:t>
            </a:r>
          </a:p>
        </p:txBody>
      </p:sp>
      <p:sp>
        <p:nvSpPr>
          <p:cNvPr id="4" name="Rectangle 3"/>
          <p:cNvSpPr/>
          <p:nvPr/>
        </p:nvSpPr>
        <p:spPr bwMode="auto">
          <a:xfrm>
            <a:off x="6121775" y="4952911"/>
            <a:ext cx="5266152" cy="1393636"/>
          </a:xfrm>
          <a:prstGeom prst="rect">
            <a:avLst/>
          </a:prstGeom>
          <a:solidFill>
            <a:srgbClr val="008272"/>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added</a:t>
            </a:r>
            <a:b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IP Services</a:t>
            </a:r>
          </a:p>
        </p:txBody>
      </p:sp>
      <p:sp>
        <p:nvSpPr>
          <p:cNvPr id="5" name="Rectangle 4"/>
          <p:cNvSpPr/>
          <p:nvPr/>
        </p:nvSpPr>
        <p:spPr bwMode="auto">
          <a:xfrm>
            <a:off x="6121775" y="1830242"/>
            <a:ext cx="5266152" cy="1393636"/>
          </a:xfrm>
          <a:prstGeom prst="rect">
            <a:avLst/>
          </a:prstGeom>
          <a:solidFill>
            <a:srgbClr val="505050">
              <a:lumMod val="60000"/>
              <a:lumOff val="40000"/>
            </a:srgbClr>
          </a:solidFill>
          <a:ln w="22225" cap="flat" cmpd="sng" algn="ctr">
            <a:solidFill>
              <a:srgbClr val="FFFFFF">
                <a:lumMod val="50000"/>
              </a:srgbClr>
            </a:solidFill>
            <a:prstDash val="sysDash"/>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Windows 10 Pro Devices</a:t>
            </a:r>
          </a:p>
        </p:txBody>
      </p:sp>
      <p:sp>
        <p:nvSpPr>
          <p:cNvPr id="6" name="Rectangle 5"/>
          <p:cNvSpPr/>
          <p:nvPr/>
        </p:nvSpPr>
        <p:spPr bwMode="auto">
          <a:xfrm>
            <a:off x="992460" y="4126702"/>
            <a:ext cx="4763514" cy="107161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Enterprise Mobility Suite (EMS)</a:t>
            </a:r>
          </a:p>
        </p:txBody>
      </p:sp>
      <p:sp>
        <p:nvSpPr>
          <p:cNvPr id="7" name="Rectangle 6"/>
          <p:cNvSpPr/>
          <p:nvPr/>
        </p:nvSpPr>
        <p:spPr bwMode="auto">
          <a:xfrm>
            <a:off x="992458" y="1830240"/>
            <a:ext cx="4763514" cy="107161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Dynamics CRM Online</a:t>
            </a:r>
          </a:p>
        </p:txBody>
      </p:sp>
      <p:sp>
        <p:nvSpPr>
          <p:cNvPr id="8" name="Rectangle 7"/>
          <p:cNvSpPr/>
          <p:nvPr/>
        </p:nvSpPr>
        <p:spPr bwMode="auto">
          <a:xfrm>
            <a:off x="992459" y="2978472"/>
            <a:ext cx="4763514" cy="107161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Office 365 E3</a:t>
            </a:r>
          </a:p>
        </p:txBody>
      </p:sp>
      <p:sp>
        <p:nvSpPr>
          <p:cNvPr id="9" name="Rectangle 8"/>
          <p:cNvSpPr/>
          <p:nvPr/>
        </p:nvSpPr>
        <p:spPr bwMode="auto">
          <a:xfrm>
            <a:off x="489822" y="4126702"/>
            <a:ext cx="502638" cy="1071613"/>
          </a:xfrm>
          <a:prstGeom prst="rect">
            <a:avLst/>
          </a:prstGeom>
          <a:solidFill>
            <a:srgbClr val="0078D7">
              <a:alpha val="75000"/>
            </a:srgbClr>
          </a:solidFill>
          <a:ln w="9525"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28"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Cloud </a:t>
            </a:r>
            <a:br>
              <a:rPr kumimoji="0" lang="en-US" sz="1428"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1428" b="1"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428"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p:cNvSpPr/>
          <p:nvPr/>
        </p:nvSpPr>
        <p:spPr bwMode="auto">
          <a:xfrm>
            <a:off x="489820" y="5274933"/>
            <a:ext cx="502638" cy="1071613"/>
          </a:xfrm>
          <a:prstGeom prst="rect">
            <a:avLst/>
          </a:prstGeom>
          <a:solidFill>
            <a:srgbClr val="0078D7">
              <a:alpha val="75000"/>
            </a:srgbClr>
          </a:solidFill>
          <a:ln w="9525"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28"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Operating System</a:t>
            </a:r>
          </a:p>
        </p:txBody>
      </p:sp>
      <p:sp>
        <p:nvSpPr>
          <p:cNvPr id="11" name="Rectangle 10"/>
          <p:cNvSpPr/>
          <p:nvPr/>
        </p:nvSpPr>
        <p:spPr bwMode="auto">
          <a:xfrm>
            <a:off x="489820" y="1830240"/>
            <a:ext cx="502638" cy="1071613"/>
          </a:xfrm>
          <a:prstGeom prst="rect">
            <a:avLst/>
          </a:prstGeom>
          <a:solidFill>
            <a:srgbClr val="0078D7">
              <a:alpha val="75000"/>
            </a:srgbClr>
          </a:solidFill>
          <a:ln w="9525"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836"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CRM</a:t>
            </a:r>
          </a:p>
        </p:txBody>
      </p:sp>
      <p:sp>
        <p:nvSpPr>
          <p:cNvPr id="12" name="Rectangle 11"/>
          <p:cNvSpPr/>
          <p:nvPr/>
        </p:nvSpPr>
        <p:spPr bwMode="auto">
          <a:xfrm>
            <a:off x="489821" y="2978472"/>
            <a:ext cx="502638" cy="1071613"/>
          </a:xfrm>
          <a:prstGeom prst="rect">
            <a:avLst/>
          </a:prstGeom>
          <a:solidFill>
            <a:srgbClr val="0078D7">
              <a:alpha val="75000"/>
            </a:srgbClr>
          </a:solidFill>
          <a:ln w="9525" cap="flat" cmpd="sng" algn="ctr">
            <a:noFill/>
            <a:prstDash val="solid"/>
            <a:headEnd type="none" w="med" len="med"/>
            <a:tailEnd type="none" w="med" len="med"/>
          </a:ln>
          <a:effectLst/>
        </p:spPr>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1428"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Productivity</a:t>
            </a:r>
          </a:p>
        </p:txBody>
      </p:sp>
      <p:sp>
        <p:nvSpPr>
          <p:cNvPr id="13" name="Rectangle 12"/>
          <p:cNvSpPr/>
          <p:nvPr/>
        </p:nvSpPr>
        <p:spPr bwMode="auto">
          <a:xfrm>
            <a:off x="992458" y="5274933"/>
            <a:ext cx="4763514" cy="107161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r>
              <a:rPr kumimoji="0" lang="en-US" sz="2448"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Windows Enterprise E3</a:t>
            </a:r>
          </a:p>
        </p:txBody>
      </p:sp>
    </p:spTree>
    <p:extLst>
      <p:ext uri="{BB962C8B-B14F-4D97-AF65-F5344CB8AC3E}">
        <p14:creationId xmlns:p14="http://schemas.microsoft.com/office/powerpoint/2010/main" val="909580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6699205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8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5" name="Picture 4"/>
          <p:cNvPicPr>
            <a:picLocks noChangeAspect="1"/>
          </p:cNvPicPr>
          <p:nvPr/>
        </p:nvPicPr>
        <p:blipFill>
          <a:blip r:embed="rId7"/>
          <a:stretch>
            <a:fillRect/>
          </a:stretch>
        </p:blipFill>
        <p:spPr>
          <a:xfrm>
            <a:off x="4659671" y="0"/>
            <a:ext cx="7776804" cy="6993786"/>
          </a:xfrm>
          <a:prstGeom prst="rect">
            <a:avLst/>
          </a:prstGeom>
        </p:spPr>
      </p:pic>
      <p:sp>
        <p:nvSpPr>
          <p:cNvPr id="8" name="Rectangle 7"/>
          <p:cNvSpPr/>
          <p:nvPr/>
        </p:nvSpPr>
        <p:spPr bwMode="auto">
          <a:xfrm>
            <a:off x="4665346" y="2684153"/>
            <a:ext cx="6582091" cy="1625480"/>
          </a:xfrm>
          <a:prstGeom prst="rect">
            <a:avLst/>
          </a:prstGeom>
          <a:solidFill>
            <a:srgbClr val="0078D7">
              <a:alpha val="8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gradFill>
                  <a:gsLst>
                    <a:gs pos="15929">
                      <a:schemeClr val="tx1"/>
                    </a:gs>
                    <a:gs pos="43000">
                      <a:schemeClr val="tx1"/>
                    </a:gs>
                  </a:gsLst>
                  <a:lin ang="5400000" scaled="1"/>
                </a:gradFill>
                <a:effectLst/>
                <a:uLnTx/>
                <a:uFillTx/>
              </a:rPr>
              <a:t>HOW TO TALK TO CUSTOMERS ABOUT WINDOWS 10</a:t>
            </a:r>
            <a:endParaRPr kumimoji="0" lang="en-US" sz="3200" b="0" i="0" u="none" strike="noStrike" kern="0" cap="none" spc="0" normalizeH="0" baseline="0" noProof="0" dirty="0">
              <a:ln>
                <a:noFill/>
              </a:ln>
              <a:gradFill>
                <a:gsLst>
                  <a:gs pos="15929">
                    <a:schemeClr val="tx1"/>
                  </a:gs>
                  <a:gs pos="43000">
                    <a:schemeClr val="tx1"/>
                  </a:gs>
                </a:gsLst>
                <a:lin ang="5400000" scaled="1"/>
              </a:gradFill>
              <a:effectLst/>
              <a:uLnTx/>
              <a:uFillTx/>
              <a:ea typeface="Segoe UI" pitchFamily="34" charset="0"/>
              <a:cs typeface="Segoe UI" pitchFamily="34" charset="0"/>
            </a:endParaRPr>
          </a:p>
        </p:txBody>
      </p:sp>
      <p:cxnSp>
        <p:nvCxnSpPr>
          <p:cNvPr id="12" name="Straight Connector 11"/>
          <p:cNvCxnSpPr/>
          <p:nvPr/>
        </p:nvCxnSpPr>
        <p:spPr>
          <a:xfrm>
            <a:off x="11247437" y="2684153"/>
            <a:ext cx="0" cy="162548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59672" y="4308081"/>
            <a:ext cx="6587765"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65347" y="-1"/>
            <a:ext cx="0" cy="6994526"/>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65347" y="2688915"/>
            <a:ext cx="658209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0" y="0"/>
            <a:ext cx="4662524" cy="6993786"/>
          </a:xfrm>
          <a:prstGeom prst="rect">
            <a:avLst/>
          </a:prstGeom>
        </p:spPr>
      </p:pic>
    </p:spTree>
    <p:extLst>
      <p:ext uri="{BB962C8B-B14F-4D97-AF65-F5344CB8AC3E}">
        <p14:creationId xmlns:p14="http://schemas.microsoft.com/office/powerpoint/2010/main" val="67510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8"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1" fill="hold" nodeType="withEffect">
                                  <p:stCondLst>
                                    <p:cond delay="75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2" fill="hold"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bwMode="auto">
          <a:xfrm>
            <a:off x="9740798" y="2862843"/>
            <a:ext cx="2233713" cy="2233713"/>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2216" name="think-cell Slide" r:id="rId5" imgW="378" imgH="379" progId="TCLayout.ActiveDocument.1">
                  <p:embed/>
                </p:oleObj>
              </mc:Choice>
              <mc:Fallback>
                <p:oleObj name="think-cell Slide" r:id="rId5" imgW="378" imgH="379"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274639" y="232928"/>
            <a:ext cx="11889564" cy="917575"/>
          </a:xfrm>
        </p:spPr>
        <p:txBody>
          <a:bodyPr/>
          <a:lstStyle/>
          <a:p>
            <a:r>
              <a:rPr lang="en-US" sz="3700" dirty="0"/>
              <a:t>Develop your Windows 10 Enterprise deployment 2-min pitch</a:t>
            </a:r>
          </a:p>
        </p:txBody>
      </p:sp>
      <p:sp>
        <p:nvSpPr>
          <p:cNvPr id="8" name="Rectangle 7"/>
          <p:cNvSpPr/>
          <p:nvPr/>
        </p:nvSpPr>
        <p:spPr bwMode="auto">
          <a:xfrm>
            <a:off x="274639" y="801253"/>
            <a:ext cx="12108347" cy="11682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8600" marR="0" lvl="0" indent="-2286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chemeClr val="accent3"/>
                </a:solidFill>
                <a:effectLst/>
                <a:uLnTx/>
                <a:uFillTx/>
              </a:rPr>
              <a:t>Windows 10 is the best received Windows Operating System ever. </a:t>
            </a:r>
          </a:p>
          <a:p>
            <a:pPr marL="228600" marR="0" lvl="0" indent="-2286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chemeClr val="accent3"/>
                </a:solidFill>
                <a:effectLst/>
                <a:uLnTx/>
                <a:uFillTx/>
              </a:rPr>
              <a:t>350M</a:t>
            </a:r>
            <a:r>
              <a:rPr kumimoji="0" lang="en-US" sz="2000" b="0" i="0" u="none" strike="noStrike" kern="0" cap="none" spc="0" normalizeH="0" baseline="0" noProof="0" dirty="0">
                <a:ln>
                  <a:noFill/>
                </a:ln>
                <a:solidFill>
                  <a:schemeClr val="accent3"/>
                </a:solidFill>
                <a:effectLst/>
                <a:uLnTx/>
                <a:uFillTx/>
              </a:rPr>
              <a:t> devices. </a:t>
            </a:r>
            <a:r>
              <a:rPr lang="en-US" sz="2000" b="1" kern="0" dirty="0">
                <a:solidFill>
                  <a:schemeClr val="accent3"/>
                </a:solidFill>
              </a:rPr>
              <a:t> Almost all</a:t>
            </a:r>
            <a:r>
              <a:rPr kumimoji="0" lang="en-US" sz="2000" b="0" i="0" u="none" strike="noStrike" kern="0" cap="none" spc="0" normalizeH="0" baseline="0" noProof="0" dirty="0">
                <a:ln>
                  <a:noFill/>
                </a:ln>
                <a:solidFill>
                  <a:schemeClr val="accent3"/>
                </a:solidFill>
                <a:effectLst/>
                <a:uLnTx/>
                <a:uFillTx/>
              </a:rPr>
              <a:t> enterprises are actively testing. A clear </a:t>
            </a:r>
            <a:r>
              <a:rPr kumimoji="0" lang="en-US" sz="2000" b="1" i="0" u="none" strike="noStrike" kern="0" cap="none" spc="0" normalizeH="0" baseline="0" noProof="0" dirty="0">
                <a:ln>
                  <a:noFill/>
                </a:ln>
                <a:solidFill>
                  <a:schemeClr val="accent3"/>
                </a:solidFill>
                <a:effectLst/>
                <a:uLnTx/>
                <a:uFillTx/>
              </a:rPr>
              <a:t>winner. </a:t>
            </a:r>
          </a:p>
          <a:p>
            <a:pPr marL="228600" marR="0" lvl="0" indent="-2286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chemeClr val="accent3"/>
                </a:solidFill>
                <a:effectLst/>
                <a:uLnTx/>
                <a:uFillTx/>
              </a:rPr>
              <a:t>It’s great for your organization for 4 reasons: </a:t>
            </a:r>
            <a:br>
              <a:rPr kumimoji="0" lang="en-US" sz="2000" b="0" i="0" u="none" strike="noStrike" kern="0" cap="none" spc="0" normalizeH="0" baseline="0" noProof="0" dirty="0">
                <a:ln>
                  <a:noFill/>
                </a:ln>
                <a:solidFill>
                  <a:schemeClr val="accent3"/>
                </a:solidFill>
                <a:effectLst/>
                <a:uLnTx/>
                <a:uFillTx/>
              </a:rPr>
            </a:br>
            <a:r>
              <a:rPr kumimoji="0" lang="en-US" sz="2000" b="1" i="0" u="none" strike="noStrike" kern="0" cap="none" spc="0" normalizeH="0" baseline="0" noProof="0" dirty="0">
                <a:ln>
                  <a:noFill/>
                </a:ln>
                <a:solidFill>
                  <a:schemeClr val="accent3"/>
                </a:solidFill>
                <a:effectLst/>
                <a:uLnTx/>
                <a:uFillTx/>
              </a:rPr>
              <a:t>IT’S MORE SECURE, PEOPLE LOVE IT, IT SAVES YOU MONEY, and IT’S EASY TO</a:t>
            </a:r>
            <a:r>
              <a:rPr kumimoji="0" lang="en-US" sz="2000" b="1" i="0" u="none" strike="noStrike" kern="0" cap="none" spc="0" normalizeH="0" noProof="0" dirty="0">
                <a:ln>
                  <a:noFill/>
                </a:ln>
                <a:solidFill>
                  <a:schemeClr val="accent3"/>
                </a:solidFill>
                <a:effectLst/>
                <a:uLnTx/>
                <a:uFillTx/>
              </a:rPr>
              <a:t> DEPLOY</a:t>
            </a:r>
            <a:endParaRPr kumimoji="0" lang="en-US" sz="2000" b="1" i="0" u="none" strike="noStrike" kern="0" cap="none" spc="0" normalizeH="0" baseline="0" noProof="0" dirty="0">
              <a:ln>
                <a:noFill/>
              </a:ln>
              <a:solidFill>
                <a:schemeClr val="accent3"/>
              </a:solidFill>
              <a:effectLst/>
              <a:uLnTx/>
              <a:uFillTx/>
            </a:endParaRPr>
          </a:p>
        </p:txBody>
      </p:sp>
      <p:sp>
        <p:nvSpPr>
          <p:cNvPr id="9" name="Rectangle 8"/>
          <p:cNvSpPr/>
          <p:nvPr/>
        </p:nvSpPr>
        <p:spPr bwMode="auto">
          <a:xfrm>
            <a:off x="457199" y="5464091"/>
            <a:ext cx="11533927" cy="1233572"/>
          </a:xfrm>
          <a:prstGeom prst="rect">
            <a:avLst/>
          </a:prstGeom>
          <a:solidFill>
            <a:schemeClr val="accent3">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en-US" sz="2400" b="0" i="0" u="none" strike="noStrike" kern="0" cap="none" spc="0" normalizeH="0" baseline="0" noProof="0" dirty="0">
                <a:ln>
                  <a:noFill/>
                </a:ln>
                <a:gradFill>
                  <a:gsLst>
                    <a:gs pos="0">
                      <a:schemeClr val="bg1"/>
                    </a:gs>
                    <a:gs pos="100000">
                      <a:schemeClr val="bg1"/>
                    </a:gs>
                  </a:gsLst>
                  <a:lin ang="5400000" scaled="1"/>
                </a:gradFill>
                <a:effectLst/>
                <a:uLnTx/>
                <a:uFillTx/>
              </a:rPr>
              <a:t>Windows 10 Enterprise is </a:t>
            </a:r>
            <a:r>
              <a:rPr kumimoji="0" lang="en-US" sz="2200" b="1" i="0" u="none" strike="noStrike" kern="0" cap="none" spc="0" normalizeH="0" baseline="0" noProof="0" dirty="0">
                <a:ln>
                  <a:noFill/>
                </a:ln>
                <a:gradFill>
                  <a:gsLst>
                    <a:gs pos="0">
                      <a:schemeClr val="bg1"/>
                    </a:gs>
                    <a:gs pos="100000">
                      <a:schemeClr val="bg1"/>
                    </a:gs>
                  </a:gsLst>
                  <a:lin ang="5400000" scaled="1"/>
                </a:gradFill>
                <a:effectLst/>
                <a:uLnTx/>
                <a:uFillTx/>
              </a:rPr>
              <a:t>MORE SECURE, PEOPLE LOVE IT, IT SAVES YOU MONEY and IT’S EASY to DEPLOY! </a:t>
            </a:r>
            <a:br>
              <a:rPr kumimoji="0" lang="en-US" sz="2400" b="1" i="0" u="none" strike="noStrike" kern="0" cap="none" spc="0" normalizeH="0" baseline="0" noProof="0" dirty="0">
                <a:ln>
                  <a:noFill/>
                </a:ln>
                <a:gradFill>
                  <a:gsLst>
                    <a:gs pos="0">
                      <a:schemeClr val="bg1"/>
                    </a:gs>
                    <a:gs pos="100000">
                      <a:schemeClr val="bg1"/>
                    </a:gs>
                  </a:gsLst>
                  <a:lin ang="5400000" scaled="1"/>
                </a:gradFill>
                <a:effectLst/>
                <a:uLnTx/>
                <a:uFillTx/>
              </a:rPr>
            </a:br>
            <a:r>
              <a:rPr kumimoji="0" lang="en-US" sz="2400" b="0" i="0" u="none" strike="noStrike" kern="0" cap="none" spc="0" normalizeH="0" baseline="0" noProof="0" dirty="0">
                <a:ln>
                  <a:noFill/>
                </a:ln>
                <a:gradFill>
                  <a:gsLst>
                    <a:gs pos="0">
                      <a:schemeClr val="bg1"/>
                    </a:gs>
                    <a:gs pos="100000">
                      <a:schemeClr val="bg1"/>
                    </a:gs>
                  </a:gsLst>
                  <a:lin ang="5400000" scaled="1"/>
                </a:gradFill>
                <a:effectLst/>
                <a:uLnTx/>
                <a:uFillTx/>
              </a:rPr>
              <a:t>We can get started right away!</a:t>
            </a:r>
          </a:p>
        </p:txBody>
      </p:sp>
      <p:sp>
        <p:nvSpPr>
          <p:cNvPr id="10" name="Oval 9"/>
          <p:cNvSpPr/>
          <p:nvPr/>
        </p:nvSpPr>
        <p:spPr bwMode="auto">
          <a:xfrm>
            <a:off x="475778" y="2867385"/>
            <a:ext cx="2233713" cy="2233713"/>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Oval 11"/>
          <p:cNvSpPr/>
          <p:nvPr/>
        </p:nvSpPr>
        <p:spPr bwMode="auto">
          <a:xfrm>
            <a:off x="475778" y="2770167"/>
            <a:ext cx="640816" cy="640815"/>
          </a:xfrm>
          <a:prstGeom prst="ellipse">
            <a:avLst/>
          </a:prstGeom>
          <a:solidFill>
            <a:schemeClr val="accent2"/>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1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14" name="Oval 13"/>
          <p:cNvSpPr/>
          <p:nvPr/>
        </p:nvSpPr>
        <p:spPr bwMode="auto">
          <a:xfrm>
            <a:off x="3564118" y="2867387"/>
            <a:ext cx="2233713" cy="2233713"/>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TextBox 15"/>
          <p:cNvSpPr txBox="1"/>
          <p:nvPr/>
        </p:nvSpPr>
        <p:spPr>
          <a:xfrm>
            <a:off x="675732" y="2885206"/>
            <a:ext cx="1822238" cy="2218146"/>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It’s safer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against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modern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threats</a:t>
            </a:r>
          </a:p>
        </p:txBody>
      </p:sp>
      <p:sp>
        <p:nvSpPr>
          <p:cNvPr id="15" name="Oval 14"/>
          <p:cNvSpPr/>
          <p:nvPr/>
        </p:nvSpPr>
        <p:spPr bwMode="auto">
          <a:xfrm>
            <a:off x="3564118" y="2770168"/>
            <a:ext cx="640815" cy="640815"/>
          </a:xfrm>
          <a:prstGeom prst="ellipse">
            <a:avLst/>
          </a:prstGeom>
          <a:solidFill>
            <a:schemeClr val="accent2"/>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1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17" name="Oval 16"/>
          <p:cNvSpPr/>
          <p:nvPr/>
        </p:nvSpPr>
        <p:spPr bwMode="auto">
          <a:xfrm>
            <a:off x="6652457" y="2872425"/>
            <a:ext cx="2233713" cy="2233713"/>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8" name="TextBox 17"/>
          <p:cNvSpPr txBox="1"/>
          <p:nvPr/>
        </p:nvSpPr>
        <p:spPr>
          <a:xfrm>
            <a:off x="3596046" y="3199841"/>
            <a:ext cx="2195448" cy="1813525"/>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Customers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love its interface, mobility, and modern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devices</a:t>
            </a:r>
          </a:p>
        </p:txBody>
      </p:sp>
      <p:sp>
        <p:nvSpPr>
          <p:cNvPr id="19" name="Oval 18"/>
          <p:cNvSpPr/>
          <p:nvPr/>
        </p:nvSpPr>
        <p:spPr bwMode="auto">
          <a:xfrm>
            <a:off x="6652457" y="2775207"/>
            <a:ext cx="640816" cy="640815"/>
          </a:xfrm>
          <a:prstGeom prst="ellipse">
            <a:avLst/>
          </a:prstGeom>
          <a:solidFill>
            <a:schemeClr val="accent2"/>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1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13" name="TextBox 12"/>
          <p:cNvSpPr txBox="1"/>
          <p:nvPr/>
        </p:nvSpPr>
        <p:spPr>
          <a:xfrm>
            <a:off x="9975926" y="2796511"/>
            <a:ext cx="1763456" cy="2218145"/>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It’s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much easier and faster to deploy</a:t>
            </a:r>
          </a:p>
        </p:txBody>
      </p:sp>
      <p:sp>
        <p:nvSpPr>
          <p:cNvPr id="21" name="TextBox 20"/>
          <p:cNvSpPr txBox="1"/>
          <p:nvPr/>
        </p:nvSpPr>
        <p:spPr>
          <a:xfrm>
            <a:off x="6646119" y="2834412"/>
            <a:ext cx="2233711" cy="2218146"/>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It’s easier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and cheaper </a:t>
            </a:r>
            <a:br>
              <a:rPr kumimoji="0" lang="en-US" sz="2000" b="0" i="0" u="none" strike="noStrike" kern="0" cap="none" spc="0" normalizeH="0" baseline="0" noProof="0" dirty="0">
                <a:ln>
                  <a:noFill/>
                </a:ln>
                <a:solidFill>
                  <a:schemeClr val="bg1"/>
                </a:solidFill>
                <a:effectLst/>
                <a:uLnTx/>
                <a:uFillTx/>
              </a:rPr>
            </a:br>
            <a:r>
              <a:rPr kumimoji="0" lang="en-US" sz="2000" b="0" i="0" u="none" strike="noStrike" kern="0" cap="none" spc="0" normalizeH="0" baseline="0" noProof="0" dirty="0">
                <a:ln>
                  <a:noFill/>
                </a:ln>
                <a:solidFill>
                  <a:schemeClr val="bg1"/>
                </a:solidFill>
                <a:effectLst/>
                <a:uLnTx/>
                <a:uFillTx/>
              </a:rPr>
              <a:t>to manage</a:t>
            </a:r>
          </a:p>
        </p:txBody>
      </p:sp>
      <p:sp>
        <p:nvSpPr>
          <p:cNvPr id="22" name="Oval 21"/>
          <p:cNvSpPr/>
          <p:nvPr/>
        </p:nvSpPr>
        <p:spPr bwMode="auto">
          <a:xfrm>
            <a:off x="9740797" y="2765623"/>
            <a:ext cx="640815" cy="640815"/>
          </a:xfrm>
          <a:prstGeom prst="ellipse">
            <a:avLst/>
          </a:prstGeom>
          <a:solidFill>
            <a:schemeClr val="accent2"/>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1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spTree>
    <p:extLst>
      <p:ext uri="{BB962C8B-B14F-4D97-AF65-F5344CB8AC3E}">
        <p14:creationId xmlns:p14="http://schemas.microsoft.com/office/powerpoint/2010/main" val="743616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30064258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638"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p:cNvSpPr/>
          <p:nvPr/>
        </p:nvSpPr>
        <p:spPr bwMode="auto">
          <a:xfrm>
            <a:off x="465137" y="1338868"/>
            <a:ext cx="2797958" cy="16961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50661">
              <a:defRPr/>
            </a:pPr>
            <a:r>
              <a:rPr lang="en-US" sz="1400" kern="0" dirty="0">
                <a:solidFill>
                  <a:schemeClr val="accent2"/>
                </a:solidFill>
                <a:latin typeface="Segoe UI Semibold" panose="020B0702040204020203" pitchFamily="34" charset="0"/>
                <a:ea typeface="Segoe UI" panose="020B0502040204020203" pitchFamily="34" charset="0"/>
                <a:cs typeface="Segoe UI Semibold" panose="020B0702040204020203" pitchFamily="34" charset="0"/>
              </a:rPr>
              <a:t>REPLACE PASSWORDS, PROTECT IDENTITIES</a:t>
            </a:r>
          </a:p>
        </p:txBody>
      </p:sp>
      <p:sp>
        <p:nvSpPr>
          <p:cNvPr id="63" name="Rectangle 62"/>
          <p:cNvSpPr/>
          <p:nvPr/>
        </p:nvSpPr>
        <p:spPr bwMode="auto">
          <a:xfrm>
            <a:off x="3370113" y="1338868"/>
            <a:ext cx="2798064"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50844">
              <a:defRPr/>
            </a:pPr>
            <a:r>
              <a:rPr lang="en-US" sz="1400" kern="0">
                <a:solidFill>
                  <a:schemeClr val="accent2"/>
                </a:solidFill>
                <a:latin typeface="Segoe UI Semibold" panose="020B0702040204020203" pitchFamily="34" charset="0"/>
                <a:ea typeface="Segoe UI" panose="020B0502040204020203" pitchFamily="34" charset="0"/>
                <a:cs typeface="Segoe UI Semibold" panose="020B0702040204020203" pitchFamily="34" charset="0"/>
              </a:rPr>
              <a:t>ONLY RUN SOFTWARE </a:t>
            </a:r>
          </a:p>
          <a:p>
            <a:pPr lvl="0" algn="ctr" defTabSz="950844">
              <a:defRPr/>
            </a:pPr>
            <a:r>
              <a:rPr lang="en-US" sz="1400" kern="0">
                <a:solidFill>
                  <a:schemeClr val="accent2"/>
                </a:solidFill>
                <a:latin typeface="Segoe UI Semibold" panose="020B0702040204020203" pitchFamily="34" charset="0"/>
                <a:ea typeface="Segoe UI" panose="020B0502040204020203" pitchFamily="34" charset="0"/>
                <a:cs typeface="Segoe UI Semibold" panose="020B0702040204020203" pitchFamily="34" charset="0"/>
              </a:rPr>
              <a:t>YOU TRUST</a:t>
            </a:r>
            <a:endParaRPr lang="en-US" sz="1400" kern="0" dirty="0">
              <a:solidFill>
                <a:schemeClr val="accent2"/>
              </a:solidFill>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64" name="Rectangle 63"/>
          <p:cNvSpPr/>
          <p:nvPr/>
        </p:nvSpPr>
        <p:spPr bwMode="auto">
          <a:xfrm>
            <a:off x="6274781" y="1338868"/>
            <a:ext cx="2798064"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50844">
              <a:defRPr/>
            </a:pPr>
            <a:r>
              <a:rPr lang="en-US" sz="1400" kern="0" dirty="0">
                <a:solidFill>
                  <a:schemeClr val="accent2"/>
                </a:solidFill>
                <a:latin typeface="Segoe UI Semibold" panose="020B0702040204020203" pitchFamily="34" charset="0"/>
                <a:ea typeface="Segoe UI" panose="020B0502040204020203" pitchFamily="34" charset="0"/>
                <a:cs typeface="Segoe UI Semibold" panose="020B0702040204020203" pitchFamily="34" charset="0"/>
              </a:rPr>
              <a:t>PROTECT SENSITIVE CORPORATE DATA</a:t>
            </a:r>
          </a:p>
        </p:txBody>
      </p:sp>
      <p:sp>
        <p:nvSpPr>
          <p:cNvPr id="66" name="Rectangle 65"/>
          <p:cNvSpPr/>
          <p:nvPr/>
        </p:nvSpPr>
        <p:spPr bwMode="auto">
          <a:xfrm>
            <a:off x="9181317" y="1338868"/>
            <a:ext cx="2798064"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50844">
              <a:defRPr/>
            </a:pPr>
            <a:r>
              <a:rPr lang="en-US" sz="1400" kern="0" dirty="0">
                <a:solidFill>
                  <a:schemeClr val="accent2"/>
                </a:solidFill>
                <a:latin typeface="Segoe UI Semibold" panose="020B0702040204020203" pitchFamily="34" charset="0"/>
                <a:ea typeface="Segoe UI" panose="020B0502040204020203" pitchFamily="34" charset="0"/>
                <a:cs typeface="Segoe UI Semibold" panose="020B0702040204020203" pitchFamily="34" charset="0"/>
              </a:rPr>
              <a:t>DETECT COMPROMISED DEVICES QUICKLY</a:t>
            </a:r>
          </a:p>
        </p:txBody>
      </p:sp>
      <p:grpSp>
        <p:nvGrpSpPr>
          <p:cNvPr id="8" name="Group 7"/>
          <p:cNvGrpSpPr/>
          <p:nvPr/>
        </p:nvGrpSpPr>
        <p:grpSpPr>
          <a:xfrm>
            <a:off x="1489348" y="1627631"/>
            <a:ext cx="629160" cy="566044"/>
            <a:chOff x="1376744" y="1648179"/>
            <a:chExt cx="629160" cy="566044"/>
          </a:xfrm>
        </p:grpSpPr>
        <p:sp>
          <p:nvSpPr>
            <p:cNvPr id="202" name="Block Arc 201"/>
            <p:cNvSpPr/>
            <p:nvPr/>
          </p:nvSpPr>
          <p:spPr bwMode="auto">
            <a:xfrm rot="20514936">
              <a:off x="1376744" y="1648179"/>
              <a:ext cx="629160" cy="566044"/>
            </a:xfrm>
            <a:prstGeom prst="blockArc">
              <a:avLst>
                <a:gd name="adj1" fmla="val 12940382"/>
                <a:gd name="adj2" fmla="val 57427"/>
                <a:gd name="adj3" fmla="val 10474"/>
              </a:avLst>
            </a:prstGeom>
            <a:no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03" name="Oval 202"/>
            <p:cNvSpPr/>
            <p:nvPr/>
          </p:nvSpPr>
          <p:spPr bwMode="auto">
            <a:xfrm>
              <a:off x="1567640" y="1816011"/>
              <a:ext cx="247368" cy="222554"/>
            </a:xfrm>
            <a:prstGeom prst="ellipse">
              <a:avLst/>
            </a:prstGeom>
            <a:no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ea typeface="Segoe UI" pitchFamily="34" charset="0"/>
                <a:cs typeface="Segoe UI" pitchFamily="34" charset="0"/>
              </a:endParaRPr>
            </a:p>
          </p:txBody>
        </p:sp>
      </p:grpSp>
      <p:grpSp>
        <p:nvGrpSpPr>
          <p:cNvPr id="7" name="Group 6"/>
          <p:cNvGrpSpPr/>
          <p:nvPr/>
        </p:nvGrpSpPr>
        <p:grpSpPr>
          <a:xfrm>
            <a:off x="4226823" y="1638292"/>
            <a:ext cx="709988" cy="413641"/>
            <a:chOff x="3663517" y="1658840"/>
            <a:chExt cx="709988" cy="413641"/>
          </a:xfrm>
        </p:grpSpPr>
        <p:sp>
          <p:nvSpPr>
            <p:cNvPr id="205" name="Freeform 89"/>
            <p:cNvSpPr>
              <a:spLocks/>
            </p:cNvSpPr>
            <p:nvPr/>
          </p:nvSpPr>
          <p:spPr bwMode="auto">
            <a:xfrm>
              <a:off x="3663517" y="1658840"/>
              <a:ext cx="325362" cy="324669"/>
            </a:xfrm>
            <a:custGeom>
              <a:avLst/>
              <a:gdLst>
                <a:gd name="T0" fmla="*/ 0 w 69"/>
                <a:gd name="T1" fmla="*/ 71 h 76"/>
                <a:gd name="T2" fmla="*/ 38 w 69"/>
                <a:gd name="T3" fmla="*/ 76 h 76"/>
                <a:gd name="T4" fmla="*/ 50 w 69"/>
                <a:gd name="T5" fmla="*/ 76 h 76"/>
                <a:gd name="T6" fmla="*/ 60 w 69"/>
                <a:gd name="T7" fmla="*/ 71 h 76"/>
                <a:gd name="T8" fmla="*/ 69 w 69"/>
                <a:gd name="T9" fmla="*/ 33 h 76"/>
                <a:gd name="T10" fmla="*/ 65 w 69"/>
                <a:gd name="T11" fmla="*/ 29 h 76"/>
                <a:gd name="T12" fmla="*/ 59 w 69"/>
                <a:gd name="T13" fmla="*/ 29 h 76"/>
                <a:gd name="T14" fmla="*/ 46 w 69"/>
                <a:gd name="T15" fmla="*/ 30 h 76"/>
                <a:gd name="T16" fmla="*/ 55 w 69"/>
                <a:gd name="T17" fmla="*/ 9 h 76"/>
                <a:gd name="T18" fmla="*/ 47 w 69"/>
                <a:gd name="T19" fmla="*/ 0 h 76"/>
                <a:gd name="T20" fmla="*/ 46 w 69"/>
                <a:gd name="T21" fmla="*/ 0 h 76"/>
                <a:gd name="T22" fmla="*/ 45 w 69"/>
                <a:gd name="T23" fmla="*/ 4 h 76"/>
                <a:gd name="T24" fmla="*/ 31 w 69"/>
                <a:gd name="T25" fmla="*/ 21 h 76"/>
                <a:gd name="T26" fmla="*/ 0 w 69"/>
                <a:gd name="T27" fmla="*/ 36 h 76"/>
                <a:gd name="T28" fmla="*/ 0 w 69"/>
                <a:gd name="T2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71"/>
                  </a:moveTo>
                  <a:cubicBezTo>
                    <a:pt x="15" y="71"/>
                    <a:pt x="25" y="76"/>
                    <a:pt x="38" y="76"/>
                  </a:cubicBezTo>
                  <a:cubicBezTo>
                    <a:pt x="50" y="76"/>
                    <a:pt x="50" y="76"/>
                    <a:pt x="50" y="76"/>
                  </a:cubicBezTo>
                  <a:cubicBezTo>
                    <a:pt x="57" y="76"/>
                    <a:pt x="58" y="74"/>
                    <a:pt x="60" y="71"/>
                  </a:cubicBezTo>
                  <a:cubicBezTo>
                    <a:pt x="65" y="64"/>
                    <a:pt x="69" y="43"/>
                    <a:pt x="69" y="33"/>
                  </a:cubicBezTo>
                  <a:cubicBezTo>
                    <a:pt x="69" y="30"/>
                    <a:pt x="66" y="29"/>
                    <a:pt x="65" y="29"/>
                  </a:cubicBezTo>
                  <a:cubicBezTo>
                    <a:pt x="65" y="29"/>
                    <a:pt x="64" y="29"/>
                    <a:pt x="59" y="29"/>
                  </a:cubicBezTo>
                  <a:cubicBezTo>
                    <a:pt x="52" y="29"/>
                    <a:pt x="46" y="30"/>
                    <a:pt x="46" y="30"/>
                  </a:cubicBezTo>
                  <a:cubicBezTo>
                    <a:pt x="47" y="20"/>
                    <a:pt x="55" y="23"/>
                    <a:pt x="55" y="9"/>
                  </a:cubicBezTo>
                  <a:cubicBezTo>
                    <a:pt x="55" y="4"/>
                    <a:pt x="53" y="0"/>
                    <a:pt x="47" y="0"/>
                  </a:cubicBezTo>
                  <a:cubicBezTo>
                    <a:pt x="46" y="0"/>
                    <a:pt x="46" y="0"/>
                    <a:pt x="46" y="0"/>
                  </a:cubicBezTo>
                  <a:cubicBezTo>
                    <a:pt x="45" y="0"/>
                    <a:pt x="45" y="2"/>
                    <a:pt x="45" y="4"/>
                  </a:cubicBezTo>
                  <a:cubicBezTo>
                    <a:pt x="45" y="12"/>
                    <a:pt x="37" y="16"/>
                    <a:pt x="31" y="21"/>
                  </a:cubicBezTo>
                  <a:cubicBezTo>
                    <a:pt x="27" y="25"/>
                    <a:pt x="16" y="36"/>
                    <a:pt x="0" y="36"/>
                  </a:cubicBezTo>
                  <a:cubicBezTo>
                    <a:pt x="0" y="36"/>
                    <a:pt x="0" y="36"/>
                    <a:pt x="0" y="36"/>
                  </a:cubicBezTo>
                </a:path>
              </a:pathLst>
            </a:custGeom>
            <a:noFill/>
            <a:ln w="28575">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06" name="Freeform 90"/>
            <p:cNvSpPr>
              <a:spLocks/>
            </p:cNvSpPr>
            <p:nvPr/>
          </p:nvSpPr>
          <p:spPr bwMode="auto">
            <a:xfrm flipH="1">
              <a:off x="4048143" y="1745999"/>
              <a:ext cx="325362" cy="326482"/>
            </a:xfrm>
            <a:custGeom>
              <a:avLst/>
              <a:gdLst>
                <a:gd name="T0" fmla="*/ 0 w 69"/>
                <a:gd name="T1" fmla="*/ 5 h 76"/>
                <a:gd name="T2" fmla="*/ 38 w 69"/>
                <a:gd name="T3" fmla="*/ 0 h 76"/>
                <a:gd name="T4" fmla="*/ 50 w 69"/>
                <a:gd name="T5" fmla="*/ 0 h 76"/>
                <a:gd name="T6" fmla="*/ 60 w 69"/>
                <a:gd name="T7" fmla="*/ 5 h 76"/>
                <a:gd name="T8" fmla="*/ 69 w 69"/>
                <a:gd name="T9" fmla="*/ 43 h 76"/>
                <a:gd name="T10" fmla="*/ 65 w 69"/>
                <a:gd name="T11" fmla="*/ 48 h 76"/>
                <a:gd name="T12" fmla="*/ 59 w 69"/>
                <a:gd name="T13" fmla="*/ 48 h 76"/>
                <a:gd name="T14" fmla="*/ 46 w 69"/>
                <a:gd name="T15" fmla="*/ 46 h 76"/>
                <a:gd name="T16" fmla="*/ 55 w 69"/>
                <a:gd name="T17" fmla="*/ 67 h 76"/>
                <a:gd name="T18" fmla="*/ 47 w 69"/>
                <a:gd name="T19" fmla="*/ 76 h 76"/>
                <a:gd name="T20" fmla="*/ 46 w 69"/>
                <a:gd name="T21" fmla="*/ 76 h 76"/>
                <a:gd name="T22" fmla="*/ 45 w 69"/>
                <a:gd name="T23" fmla="*/ 72 h 76"/>
                <a:gd name="T24" fmla="*/ 31 w 69"/>
                <a:gd name="T25" fmla="*/ 55 h 76"/>
                <a:gd name="T26" fmla="*/ 0 w 69"/>
                <a:gd name="T27" fmla="*/ 40 h 76"/>
                <a:gd name="T28" fmla="*/ 0 w 69"/>
                <a:gd name="T29" fmla="*/ 4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5"/>
                  </a:moveTo>
                  <a:cubicBezTo>
                    <a:pt x="15" y="5"/>
                    <a:pt x="25" y="0"/>
                    <a:pt x="38" y="0"/>
                  </a:cubicBezTo>
                  <a:cubicBezTo>
                    <a:pt x="50" y="0"/>
                    <a:pt x="50" y="0"/>
                    <a:pt x="50" y="0"/>
                  </a:cubicBezTo>
                  <a:cubicBezTo>
                    <a:pt x="57" y="0"/>
                    <a:pt x="58" y="2"/>
                    <a:pt x="60" y="5"/>
                  </a:cubicBezTo>
                  <a:cubicBezTo>
                    <a:pt x="65" y="12"/>
                    <a:pt x="69" y="33"/>
                    <a:pt x="69" y="43"/>
                  </a:cubicBezTo>
                  <a:cubicBezTo>
                    <a:pt x="69" y="46"/>
                    <a:pt x="66" y="48"/>
                    <a:pt x="65" y="48"/>
                  </a:cubicBezTo>
                  <a:cubicBezTo>
                    <a:pt x="65" y="48"/>
                    <a:pt x="64" y="48"/>
                    <a:pt x="59" y="48"/>
                  </a:cubicBezTo>
                  <a:cubicBezTo>
                    <a:pt x="52" y="48"/>
                    <a:pt x="46" y="46"/>
                    <a:pt x="46" y="46"/>
                  </a:cubicBezTo>
                  <a:cubicBezTo>
                    <a:pt x="47" y="56"/>
                    <a:pt x="55" y="53"/>
                    <a:pt x="55" y="67"/>
                  </a:cubicBezTo>
                  <a:cubicBezTo>
                    <a:pt x="55" y="72"/>
                    <a:pt x="53" y="76"/>
                    <a:pt x="47" y="76"/>
                  </a:cubicBezTo>
                  <a:cubicBezTo>
                    <a:pt x="46" y="76"/>
                    <a:pt x="46" y="76"/>
                    <a:pt x="46" y="76"/>
                  </a:cubicBezTo>
                  <a:cubicBezTo>
                    <a:pt x="45" y="76"/>
                    <a:pt x="45" y="74"/>
                    <a:pt x="45" y="72"/>
                  </a:cubicBezTo>
                  <a:cubicBezTo>
                    <a:pt x="45" y="64"/>
                    <a:pt x="37" y="60"/>
                    <a:pt x="31" y="55"/>
                  </a:cubicBezTo>
                  <a:cubicBezTo>
                    <a:pt x="27" y="51"/>
                    <a:pt x="16" y="40"/>
                    <a:pt x="0" y="40"/>
                  </a:cubicBezTo>
                  <a:cubicBezTo>
                    <a:pt x="0" y="40"/>
                    <a:pt x="0" y="40"/>
                    <a:pt x="0" y="40"/>
                  </a:cubicBezTo>
                </a:path>
              </a:pathLst>
            </a:custGeom>
            <a:noFill/>
            <a:ln w="28575">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grpSp>
      <p:grpSp>
        <p:nvGrpSpPr>
          <p:cNvPr id="6" name="Group 5"/>
          <p:cNvGrpSpPr/>
          <p:nvPr/>
        </p:nvGrpSpPr>
        <p:grpSpPr>
          <a:xfrm>
            <a:off x="7462629" y="1621490"/>
            <a:ext cx="422368" cy="415779"/>
            <a:chOff x="6130846" y="1642038"/>
            <a:chExt cx="422368" cy="415779"/>
          </a:xfrm>
        </p:grpSpPr>
        <p:sp>
          <p:nvSpPr>
            <p:cNvPr id="209" name="Oval 340"/>
            <p:cNvSpPr>
              <a:spLocks noChangeArrowheads="1"/>
            </p:cNvSpPr>
            <p:nvPr/>
          </p:nvSpPr>
          <p:spPr bwMode="auto">
            <a:xfrm>
              <a:off x="6294824" y="1773702"/>
              <a:ext cx="94412" cy="85466"/>
            </a:xfrm>
            <a:prstGeom prst="ellipse">
              <a:avLst/>
            </a:prstGeom>
            <a:noFill/>
            <a:ln w="19050">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10" name="Oval 341"/>
            <p:cNvSpPr>
              <a:spLocks noChangeArrowheads="1"/>
            </p:cNvSpPr>
            <p:nvPr/>
          </p:nvSpPr>
          <p:spPr bwMode="auto">
            <a:xfrm>
              <a:off x="6327810" y="1930774"/>
              <a:ext cx="28440" cy="27718"/>
            </a:xfrm>
            <a:prstGeom prst="ellipse">
              <a:avLst/>
            </a:prstGeom>
            <a:solidFill>
              <a:schemeClr val="accent2"/>
            </a:solidFill>
            <a:ln w="19050">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11" name="Line 342"/>
            <p:cNvSpPr>
              <a:spLocks noChangeShapeType="1"/>
            </p:cNvSpPr>
            <p:nvPr/>
          </p:nvSpPr>
          <p:spPr bwMode="auto">
            <a:xfrm>
              <a:off x="6378055" y="1794490"/>
              <a:ext cx="116773" cy="0"/>
            </a:xfrm>
            <a:prstGeom prst="line">
              <a:avLst/>
            </a:prstGeom>
            <a:noFill/>
            <a:ln w="19050">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12" name="Line 343"/>
            <p:cNvSpPr>
              <a:spLocks noChangeShapeType="1"/>
            </p:cNvSpPr>
            <p:nvPr/>
          </p:nvSpPr>
          <p:spPr bwMode="auto">
            <a:xfrm>
              <a:off x="6378055" y="1838379"/>
              <a:ext cx="116773" cy="0"/>
            </a:xfrm>
            <a:prstGeom prst="line">
              <a:avLst/>
            </a:prstGeom>
            <a:noFill/>
            <a:ln w="19050">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13" name="Freeform 512"/>
            <p:cNvSpPr>
              <a:spLocks/>
            </p:cNvSpPr>
            <p:nvPr/>
          </p:nvSpPr>
          <p:spPr bwMode="auto">
            <a:xfrm>
              <a:off x="6130846" y="1642038"/>
              <a:ext cx="422368" cy="415779"/>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28575">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14" name="Freeform 513"/>
            <p:cNvSpPr>
              <a:spLocks/>
            </p:cNvSpPr>
            <p:nvPr/>
          </p:nvSpPr>
          <p:spPr bwMode="auto">
            <a:xfrm>
              <a:off x="6189232" y="1685925"/>
              <a:ext cx="305596" cy="328003"/>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9050">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grpSp>
      <p:sp>
        <p:nvSpPr>
          <p:cNvPr id="45" name="Rectangle 44"/>
          <p:cNvSpPr/>
          <p:nvPr/>
        </p:nvSpPr>
        <p:spPr bwMode="auto">
          <a:xfrm>
            <a:off x="465137" y="3151857"/>
            <a:ext cx="2797958"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384">
              <a:spcAft>
                <a:spcPts val="6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WINDOWS HELLO</a:t>
            </a:r>
          </a:p>
          <a:p>
            <a:pPr lvl="0" algn="ctr" defTabSz="932384">
              <a:spcAft>
                <a:spcPts val="6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MICROSOFT PASSPORT</a:t>
            </a:r>
          </a:p>
          <a:p>
            <a:pPr lvl="0" algn="ctr" defTabSz="932384">
              <a:spcAft>
                <a:spcPts val="6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COMPANION DEVICE FRAMEWORK</a:t>
            </a:r>
          </a:p>
          <a:p>
            <a:pPr lvl="0" algn="ctr" defTabSz="932384">
              <a:spcAft>
                <a:spcPts val="6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CREDENTIAL GUARD</a:t>
            </a:r>
          </a:p>
        </p:txBody>
      </p:sp>
      <p:sp>
        <p:nvSpPr>
          <p:cNvPr id="46" name="Rectangle 45"/>
          <p:cNvSpPr/>
          <p:nvPr/>
        </p:nvSpPr>
        <p:spPr bwMode="auto">
          <a:xfrm>
            <a:off x="3369234" y="3151857"/>
            <a:ext cx="2797958"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384">
              <a:spcAft>
                <a:spcPts val="3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SECURE BOOT</a:t>
            </a:r>
          </a:p>
          <a:p>
            <a:pPr lvl="0" algn="ctr" defTabSz="932384">
              <a:spcAft>
                <a:spcPts val="3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DEVICE GUARD</a:t>
            </a:r>
          </a:p>
          <a:p>
            <a:pPr lvl="0" algn="ctr" defTabSz="932384">
              <a:spcAft>
                <a:spcPts val="3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WINDOWS DEFENDER</a:t>
            </a:r>
          </a:p>
        </p:txBody>
      </p:sp>
      <p:sp>
        <p:nvSpPr>
          <p:cNvPr id="47" name="Rectangle 46"/>
          <p:cNvSpPr/>
          <p:nvPr/>
        </p:nvSpPr>
        <p:spPr bwMode="auto">
          <a:xfrm>
            <a:off x="6274834" y="3151857"/>
            <a:ext cx="2797958"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384">
              <a:spcAft>
                <a:spcPts val="3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49" name="Rectangle 48"/>
          <p:cNvSpPr/>
          <p:nvPr/>
        </p:nvSpPr>
        <p:spPr bwMode="auto">
          <a:xfrm>
            <a:off x="9181370" y="3151857"/>
            <a:ext cx="2797958" cy="17007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384">
              <a:spcAft>
                <a:spcPts val="600"/>
              </a:spcAft>
              <a:defRPr/>
            </a:pPr>
            <a:r>
              <a:rPr lang="en-US" sz="1400" kern="0" spc="-40" dirty="0">
                <a:solidFill>
                  <a:schemeClr val="tx1"/>
                </a:soli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216" name="Freeform 177"/>
          <p:cNvSpPr>
            <a:spLocks/>
          </p:cNvSpPr>
          <p:nvPr/>
        </p:nvSpPr>
        <p:spPr bwMode="auto">
          <a:xfrm>
            <a:off x="10410952" y="1608921"/>
            <a:ext cx="338795" cy="482125"/>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28575">
            <a:solidFill>
              <a:schemeClr val="accent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2" name="Title 1"/>
          <p:cNvSpPr>
            <a:spLocks noGrp="1"/>
          </p:cNvSpPr>
          <p:nvPr>
            <p:ph type="title"/>
          </p:nvPr>
        </p:nvSpPr>
        <p:spPr/>
        <p:txBody>
          <a:bodyPr/>
          <a:lstStyle/>
          <a:p>
            <a:r>
              <a:rPr lang="en-US"/>
              <a:t>The most trusted platform</a:t>
            </a:r>
            <a:endParaRPr lang="en-US" dirty="0"/>
          </a:p>
        </p:txBody>
      </p:sp>
      <p:pic>
        <p:nvPicPr>
          <p:cNvPr id="15" name="Picture 14"/>
          <p:cNvPicPr>
            <a:picLocks noChangeAspect="1"/>
          </p:cNvPicPr>
          <p:nvPr/>
        </p:nvPicPr>
        <p:blipFill>
          <a:blip r:embed="rId7"/>
          <a:stretch>
            <a:fillRect/>
          </a:stretch>
        </p:blipFill>
        <p:spPr>
          <a:xfrm>
            <a:off x="461327" y="4969508"/>
            <a:ext cx="11513820" cy="1546860"/>
          </a:xfrm>
          <a:prstGeom prst="rect">
            <a:avLst/>
          </a:prstGeom>
        </p:spPr>
      </p:pic>
      <p:sp>
        <p:nvSpPr>
          <p:cNvPr id="41" name="Oval 40"/>
          <p:cNvSpPr/>
          <p:nvPr/>
        </p:nvSpPr>
        <p:spPr bwMode="auto">
          <a:xfrm>
            <a:off x="10029371"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10131700" y="185358"/>
            <a:ext cx="2111303" cy="509259"/>
            <a:chOff x="7679467" y="1006263"/>
            <a:chExt cx="2111303" cy="509259"/>
          </a:xfrm>
        </p:grpSpPr>
        <p:sp>
          <p:nvSpPr>
            <p:cNvPr id="43" name="Oval 42"/>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 name="TextBox 43"/>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48" name="Oval 47"/>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0" name="TextBox 49"/>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51" name="Oval 50"/>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 name="Oval 51"/>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53" name="Oval 52"/>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TextBox 53"/>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55" name="Oval 54"/>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56" name="Oval 55"/>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57" name="TextBox 56"/>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58" name="Oval 57"/>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38307351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4164" y="6858477"/>
            <a:ext cx="12426388" cy="143072"/>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7" name="Rectangle 356" descr="Bounce Left:  Rectangle 17"/>
          <p:cNvSpPr/>
          <p:nvPr/>
        </p:nvSpPr>
        <p:spPr bwMode="auto">
          <a:xfrm>
            <a:off x="1765" y="6947839"/>
            <a:ext cx="12428785" cy="45694"/>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8" name="Rectangle 117"/>
          <p:cNvSpPr/>
          <p:nvPr/>
        </p:nvSpPr>
        <p:spPr bwMode="auto">
          <a:xfrm>
            <a:off x="9871933" y="4439325"/>
            <a:ext cx="2285351" cy="201139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19" name="Rectangle 118"/>
          <p:cNvSpPr/>
          <p:nvPr/>
        </p:nvSpPr>
        <p:spPr bwMode="auto">
          <a:xfrm>
            <a:off x="294659"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20" name="Rectangle 119"/>
          <p:cNvSpPr/>
          <p:nvPr/>
        </p:nvSpPr>
        <p:spPr bwMode="auto">
          <a:xfrm>
            <a:off x="5083296"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21" name="Rectangle 120"/>
          <p:cNvSpPr/>
          <p:nvPr/>
        </p:nvSpPr>
        <p:spPr bwMode="auto">
          <a:xfrm>
            <a:off x="7477615"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22" name="Rectangle 121"/>
          <p:cNvSpPr/>
          <p:nvPr/>
        </p:nvSpPr>
        <p:spPr bwMode="auto">
          <a:xfrm>
            <a:off x="2688978"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grpSp>
        <p:nvGrpSpPr>
          <p:cNvPr id="123" name="Group 122"/>
          <p:cNvGrpSpPr/>
          <p:nvPr/>
        </p:nvGrpSpPr>
        <p:grpSpPr>
          <a:xfrm>
            <a:off x="9713816" y="6506039"/>
            <a:ext cx="2443811" cy="286141"/>
            <a:chOff x="9165011" y="1970338"/>
            <a:chExt cx="2119923" cy="248219"/>
          </a:xfrm>
        </p:grpSpPr>
        <p:cxnSp>
          <p:nvCxnSpPr>
            <p:cNvPr id="124" name="Straight Arrow Connector 123"/>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25" name="TextBox 124"/>
            <p:cNvSpPr txBox="1"/>
            <p:nvPr/>
          </p:nvSpPr>
          <p:spPr>
            <a:xfrm>
              <a:off x="9300056" y="1970338"/>
              <a:ext cx="1897543" cy="248219"/>
            </a:xfrm>
            <a:prstGeom prst="rect">
              <a:avLst/>
            </a:prstGeom>
          </p:spPr>
          <p:txBody>
            <a:bodyPr vert="horz" wrap="none" lIns="93207" tIns="93207" rIns="93207" bIns="93207" rtlCol="0" anchor="ctr">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196"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26" name="Group 125"/>
          <p:cNvGrpSpPr/>
          <p:nvPr/>
        </p:nvGrpSpPr>
        <p:grpSpPr>
          <a:xfrm>
            <a:off x="289069" y="6506039"/>
            <a:ext cx="9372374" cy="286142"/>
            <a:chOff x="1030845" y="2163717"/>
            <a:chExt cx="8293239" cy="253196"/>
          </a:xfrm>
        </p:grpSpPr>
        <p:sp>
          <p:nvSpPr>
            <p:cNvPr id="127" name="TextBox 126"/>
            <p:cNvSpPr txBox="1"/>
            <p:nvPr/>
          </p:nvSpPr>
          <p:spPr>
            <a:xfrm>
              <a:off x="1030845" y="2163717"/>
              <a:ext cx="8293239" cy="253196"/>
            </a:xfrm>
            <a:prstGeom prst="rect">
              <a:avLst/>
            </a:prstGeom>
          </p:spPr>
          <p:txBody>
            <a:bodyPr vert="horz" wrap="none" lIns="93207" tIns="93207" rIns="93207" bIns="93207" rtlCol="0" anchor="ctr">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196"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PRE-BREACH</a:t>
              </a:r>
            </a:p>
          </p:txBody>
        </p:sp>
        <p:cxnSp>
          <p:nvCxnSpPr>
            <p:cNvPr id="172" name="Straight Arrow Connector 171"/>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73" name="TextBox 172"/>
          <p:cNvSpPr txBox="1"/>
          <p:nvPr/>
        </p:nvSpPr>
        <p:spPr>
          <a:xfrm>
            <a:off x="9903503" y="5577464"/>
            <a:ext cx="2222213" cy="685330"/>
          </a:xfrm>
          <a:prstGeom prst="rect">
            <a:avLst/>
          </a:prstGeom>
        </p:spPr>
        <p:txBody>
          <a:bodyPr vert="horz" wrap="square" lIns="93207" tIns="93207" rIns="93207" bIns="93207" rtlCol="0" anchor="ctr">
            <a:noAutofit/>
          </a:bodyPr>
          <a:lstStyle/>
          <a:p>
            <a:pPr marL="0" marR="0" lvl="0" indent="0" algn="ctr" defTabSz="913307"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74" name="Group 173"/>
          <p:cNvGrpSpPr/>
          <p:nvPr/>
        </p:nvGrpSpPr>
        <p:grpSpPr>
          <a:xfrm>
            <a:off x="10559453" y="4545732"/>
            <a:ext cx="910315" cy="910315"/>
            <a:chOff x="9921780" y="3594953"/>
            <a:chExt cx="701271" cy="701271"/>
          </a:xfrm>
        </p:grpSpPr>
        <p:sp>
          <p:nvSpPr>
            <p:cNvPr id="175" name="Oval 174"/>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6"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sp>
        <p:nvSpPr>
          <p:cNvPr id="177" name="TextBox 176"/>
          <p:cNvSpPr txBox="1"/>
          <p:nvPr/>
        </p:nvSpPr>
        <p:spPr>
          <a:xfrm>
            <a:off x="473414" y="5618098"/>
            <a:ext cx="1927844"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78" name="Group 177"/>
          <p:cNvGrpSpPr/>
          <p:nvPr/>
        </p:nvGrpSpPr>
        <p:grpSpPr>
          <a:xfrm>
            <a:off x="982179" y="4545697"/>
            <a:ext cx="910315" cy="910315"/>
            <a:chOff x="1639844" y="3594953"/>
            <a:chExt cx="701271" cy="701271"/>
          </a:xfrm>
        </p:grpSpPr>
        <p:sp>
          <p:nvSpPr>
            <p:cNvPr id="179" name="Oval 178"/>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80" name="Group 179"/>
            <p:cNvGrpSpPr/>
            <p:nvPr/>
          </p:nvGrpSpPr>
          <p:grpSpPr>
            <a:xfrm>
              <a:off x="1868842" y="3733302"/>
              <a:ext cx="253738" cy="389062"/>
              <a:chOff x="7198185" y="1881461"/>
              <a:chExt cx="166688" cy="255587"/>
            </a:xfrm>
          </p:grpSpPr>
          <p:sp>
            <p:nvSpPr>
              <p:cNvPr id="181"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096" b="1" i="0" u="none" strike="noStrike" kern="0" cap="none" spc="0" normalizeH="0" baseline="0" noProof="0" dirty="0">
                  <a:ln>
                    <a:noFill/>
                  </a:ln>
                  <a:solidFill>
                    <a:srgbClr val="FFFFFF"/>
                  </a:solidFill>
                  <a:effectLst/>
                  <a:uLnTx/>
                  <a:uFillTx/>
                  <a:latin typeface="Segoe UI Semilight"/>
                </a:endParaRPr>
              </a:p>
            </p:txBody>
          </p:sp>
          <p:sp>
            <p:nvSpPr>
              <p:cNvPr id="182"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096" b="1" i="0" u="none" strike="noStrike" kern="0" cap="none" spc="0" normalizeH="0" baseline="0" noProof="0" dirty="0">
                  <a:ln>
                    <a:noFill/>
                  </a:ln>
                  <a:solidFill>
                    <a:srgbClr val="FFFFFF"/>
                  </a:solidFill>
                  <a:effectLst/>
                  <a:uLnTx/>
                  <a:uFillTx/>
                  <a:latin typeface="Segoe UI Semilight"/>
                </a:endParaRPr>
              </a:p>
            </p:txBody>
          </p:sp>
        </p:grpSp>
      </p:grpSp>
      <p:sp>
        <p:nvSpPr>
          <p:cNvPr id="183" name="TextBox 182"/>
          <p:cNvSpPr txBox="1"/>
          <p:nvPr/>
        </p:nvSpPr>
        <p:spPr>
          <a:xfrm>
            <a:off x="5279119"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84" name="Group 183"/>
          <p:cNvGrpSpPr/>
          <p:nvPr/>
        </p:nvGrpSpPr>
        <p:grpSpPr>
          <a:xfrm>
            <a:off x="5770815" y="4545695"/>
            <a:ext cx="910315" cy="910315"/>
            <a:chOff x="5777042" y="3594953"/>
            <a:chExt cx="701271" cy="701271"/>
          </a:xfrm>
        </p:grpSpPr>
        <p:sp>
          <p:nvSpPr>
            <p:cNvPr id="185" name="Oval 184"/>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86" name="Group 185"/>
            <p:cNvGrpSpPr/>
            <p:nvPr/>
          </p:nvGrpSpPr>
          <p:grpSpPr>
            <a:xfrm>
              <a:off x="5911559" y="3785902"/>
              <a:ext cx="432238" cy="319374"/>
              <a:chOff x="698587" y="4421536"/>
              <a:chExt cx="1101644" cy="813989"/>
            </a:xfrm>
          </p:grpSpPr>
          <p:sp>
            <p:nvSpPr>
              <p:cNvPr id="187"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188"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grpSp>
      </p:grpSp>
      <p:sp>
        <p:nvSpPr>
          <p:cNvPr id="189" name="TextBox 188"/>
          <p:cNvSpPr txBox="1"/>
          <p:nvPr/>
        </p:nvSpPr>
        <p:spPr>
          <a:xfrm>
            <a:off x="7673438"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Information protection</a:t>
            </a:r>
          </a:p>
          <a:p>
            <a:pPr marL="0" marR="0" lvl="0" indent="0" algn="ctr" defTabSz="950296" eaLnBrk="1" fontAlgn="auto" latinLnBrk="0" hangingPunct="1">
              <a:lnSpc>
                <a:spcPct val="90000"/>
              </a:lnSpc>
              <a:spcBef>
                <a:spcPts val="0"/>
              </a:spcBef>
              <a:spcAft>
                <a:spcPts val="612"/>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190" name="Group 189"/>
          <p:cNvGrpSpPr/>
          <p:nvPr/>
        </p:nvGrpSpPr>
        <p:grpSpPr>
          <a:xfrm>
            <a:off x="8165135" y="4545697"/>
            <a:ext cx="910315" cy="910315"/>
            <a:chOff x="7845642" y="3594953"/>
            <a:chExt cx="701271" cy="701271"/>
          </a:xfrm>
        </p:grpSpPr>
        <p:sp>
          <p:nvSpPr>
            <p:cNvPr id="191" name="Oval 190"/>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92" name="Group 191"/>
            <p:cNvGrpSpPr/>
            <p:nvPr/>
          </p:nvGrpSpPr>
          <p:grpSpPr>
            <a:xfrm>
              <a:off x="8028210" y="3769396"/>
              <a:ext cx="336135" cy="352385"/>
              <a:chOff x="7463658" y="4062450"/>
              <a:chExt cx="370689" cy="392494"/>
            </a:xfrm>
          </p:grpSpPr>
          <p:sp>
            <p:nvSpPr>
              <p:cNvPr id="193" name="Oval 192"/>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195" name="Oval 194"/>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196"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197"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198"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199"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grpSp>
      </p:grpSp>
      <p:sp>
        <p:nvSpPr>
          <p:cNvPr id="200" name="TextBox 199"/>
          <p:cNvSpPr txBox="1"/>
          <p:nvPr/>
        </p:nvSpPr>
        <p:spPr>
          <a:xfrm>
            <a:off x="2884801"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201" name="Group 200"/>
          <p:cNvGrpSpPr/>
          <p:nvPr/>
        </p:nvGrpSpPr>
        <p:grpSpPr>
          <a:xfrm>
            <a:off x="3376497" y="4545697"/>
            <a:ext cx="910315" cy="910315"/>
            <a:chOff x="3708443" y="3594953"/>
            <a:chExt cx="701271" cy="701271"/>
          </a:xfrm>
        </p:grpSpPr>
        <p:sp>
          <p:nvSpPr>
            <p:cNvPr id="202" name="Oval 201"/>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03" name="Group 202"/>
            <p:cNvGrpSpPr/>
            <p:nvPr/>
          </p:nvGrpSpPr>
          <p:grpSpPr>
            <a:xfrm>
              <a:off x="3901292" y="3777530"/>
              <a:ext cx="315573" cy="371629"/>
              <a:chOff x="1778470" y="6292845"/>
              <a:chExt cx="241300" cy="284163"/>
            </a:xfrm>
          </p:grpSpPr>
          <p:sp>
            <p:nvSpPr>
              <p:cNvPr id="204"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05"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06"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grpSp>
      </p:grpSp>
      <p:sp>
        <p:nvSpPr>
          <p:cNvPr id="207" name="Rectangle 206"/>
          <p:cNvSpPr/>
          <p:nvPr/>
        </p:nvSpPr>
        <p:spPr bwMode="auto">
          <a:xfrm>
            <a:off x="282628" y="3592285"/>
            <a:ext cx="2285351" cy="7839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208" name="Rectangle 207"/>
          <p:cNvSpPr/>
          <p:nvPr/>
        </p:nvSpPr>
        <p:spPr bwMode="auto">
          <a:xfrm>
            <a:off x="2688978" y="3589596"/>
            <a:ext cx="2285351" cy="37100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Firewall</a:t>
            </a:r>
          </a:p>
        </p:txBody>
      </p:sp>
      <p:sp>
        <p:nvSpPr>
          <p:cNvPr id="209" name="Rectangle 208"/>
          <p:cNvSpPr/>
          <p:nvPr/>
        </p:nvSpPr>
        <p:spPr bwMode="auto">
          <a:xfrm>
            <a:off x="7477615" y="3589832"/>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a:t>
            </a:r>
          </a:p>
        </p:txBody>
      </p:sp>
      <p:sp>
        <p:nvSpPr>
          <p:cNvPr id="210" name="Rectangle 209"/>
          <p:cNvSpPr/>
          <p:nvPr/>
        </p:nvSpPr>
        <p:spPr bwMode="auto">
          <a:xfrm>
            <a:off x="7477615" y="4005214"/>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to Go</a:t>
            </a:r>
          </a:p>
        </p:txBody>
      </p:sp>
      <p:sp>
        <p:nvSpPr>
          <p:cNvPr id="211" name="Rectangle 210"/>
          <p:cNvSpPr/>
          <p:nvPr/>
        </p:nvSpPr>
        <p:spPr bwMode="auto">
          <a:xfrm>
            <a:off x="2688978" y="4005214"/>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SmartScreen</a:t>
            </a:r>
          </a:p>
        </p:txBody>
      </p:sp>
      <p:sp>
        <p:nvSpPr>
          <p:cNvPr id="212" name="Rectangle 211"/>
          <p:cNvSpPr/>
          <p:nvPr/>
        </p:nvSpPr>
        <p:spPr bwMode="auto">
          <a:xfrm>
            <a:off x="7477615" y="2778109"/>
            <a:ext cx="2285351" cy="771935"/>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Admin and Monitoring</a:t>
            </a:r>
          </a:p>
        </p:txBody>
      </p:sp>
      <p:grpSp>
        <p:nvGrpSpPr>
          <p:cNvPr id="213" name="Group 212"/>
          <p:cNvGrpSpPr/>
          <p:nvPr/>
        </p:nvGrpSpPr>
        <p:grpSpPr>
          <a:xfrm>
            <a:off x="4164" y="994"/>
            <a:ext cx="12430549" cy="969058"/>
            <a:chOff x="2399" y="1"/>
            <a:chExt cx="12434076" cy="1513482"/>
          </a:xfrm>
        </p:grpSpPr>
        <p:sp>
          <p:nvSpPr>
            <p:cNvPr id="214" name="Rectangle 213"/>
            <p:cNvSpPr/>
            <p:nvPr/>
          </p:nvSpPr>
          <p:spPr bwMode="auto">
            <a:xfrm>
              <a:off x="2399" y="1"/>
              <a:ext cx="12434076" cy="151348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5" name="Title 1"/>
            <p:cNvSpPr txBox="1">
              <a:spLocks/>
            </p:cNvSpPr>
            <p:nvPr/>
          </p:nvSpPr>
          <p:spPr>
            <a:xfrm>
              <a:off x="287385" y="477156"/>
              <a:ext cx="11771220" cy="917184"/>
            </a:xfrm>
            <a:prstGeom prst="rect">
              <a:avLst/>
            </a:prstGeom>
          </p:spPr>
          <p:txBody>
            <a:bodyPr vert="horz" wrap="square" lIns="146200" tIns="91376" rIns="146200" bIns="91376"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660" rtl="0" eaLnBrk="1" fontAlgn="auto" latinLnBrk="0" hangingPunct="1">
                <a:lnSpc>
                  <a:spcPct val="90000"/>
                </a:lnSpc>
                <a:spcBef>
                  <a:spcPct val="0"/>
                </a:spcBef>
                <a:spcAft>
                  <a:spcPts val="0"/>
                </a:spcAft>
                <a:buClrTx/>
                <a:buSzTx/>
                <a:buFontTx/>
                <a:buNone/>
                <a:tabLst/>
                <a:defRPr/>
              </a:pPr>
              <a:r>
                <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Windows 7 </a:t>
              </a:r>
              <a:r>
                <a:rPr kumimoji="0" lang="en-US" sz="3899" b="0" i="0" u="none" strike="noStrike" kern="1200" cap="none" spc="-100" normalizeH="0" baseline="0" noProof="0" dirty="0">
                  <a:ln w="3175">
                    <a:noFill/>
                  </a:ln>
                  <a:solidFill>
                    <a:srgbClr val="0078D7"/>
                  </a:solidFill>
                  <a:effectLst/>
                  <a:uLnTx/>
                  <a:uFillTx/>
                  <a:latin typeface="Segoe UI Light"/>
                  <a:ea typeface="Segoe UI" pitchFamily="34" charset="0"/>
                  <a:cs typeface="Segoe UI Semibold" panose="020B0702040204020203" pitchFamily="34" charset="0"/>
                </a:rPr>
                <a:t>Security </a:t>
              </a:r>
              <a:r>
                <a:rPr kumimoji="0" lang="en-US" sz="3899" b="0" i="0" u="none" strike="noStrike" kern="1200" cap="none" spc="-100" normalizeH="0" baseline="0" noProof="0" dirty="0">
                  <a:ln w="3175">
                    <a:noFill/>
                  </a:ln>
                  <a:solidFill>
                    <a:srgbClr val="0078D7"/>
                  </a:solidFill>
                  <a:effectLst/>
                  <a:uLnTx/>
                  <a:uFillTx/>
                  <a:latin typeface="Segoe UI Light"/>
                  <a:ea typeface="Segoe UI" pitchFamily="34" charset="0"/>
                  <a:cs typeface="Segoe UI" pitchFamily="34" charset="0"/>
                </a:rPr>
                <a:t>features</a:t>
              </a:r>
              <a:endPar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216" name="Rectangle 215" descr="Bounce Left:  Rectangle 17"/>
          <p:cNvSpPr/>
          <p:nvPr/>
        </p:nvSpPr>
        <p:spPr bwMode="auto">
          <a:xfrm>
            <a:off x="4164" y="497"/>
            <a:ext cx="12428785" cy="204360"/>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7" name="Title 1"/>
          <p:cNvSpPr txBox="1">
            <a:spLocks/>
          </p:cNvSpPr>
          <p:nvPr/>
        </p:nvSpPr>
        <p:spPr>
          <a:xfrm>
            <a:off x="289070" y="306510"/>
            <a:ext cx="11767880" cy="587258"/>
          </a:xfrm>
          <a:prstGeom prst="rect">
            <a:avLst/>
          </a:prstGeom>
        </p:spPr>
        <p:txBody>
          <a:bodyPr vert="horz" wrap="square" lIns="146200" tIns="91376" rIns="146200" bIns="91376"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660" rtl="0" eaLnBrk="1" fontAlgn="auto" latinLnBrk="0" hangingPunct="1">
              <a:lnSpc>
                <a:spcPct val="90000"/>
              </a:lnSpc>
              <a:spcBef>
                <a:spcPct val="0"/>
              </a:spcBef>
              <a:spcAft>
                <a:spcPts val="0"/>
              </a:spcAft>
              <a:buClrTx/>
              <a:buSzTx/>
              <a:buFontTx/>
              <a:buNone/>
              <a:tabLst/>
              <a:defRPr/>
            </a:pPr>
            <a:endPar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60" name="Rectangle 59"/>
          <p:cNvSpPr/>
          <p:nvPr/>
        </p:nvSpPr>
        <p:spPr bwMode="auto">
          <a:xfrm>
            <a:off x="285750" y="2778108"/>
            <a:ext cx="2282230" cy="76099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Update</a:t>
            </a:r>
          </a:p>
        </p:txBody>
      </p:sp>
    </p:spTree>
    <p:extLst>
      <p:ext uri="{BB962C8B-B14F-4D97-AF65-F5344CB8AC3E}">
        <p14:creationId xmlns:p14="http://schemas.microsoft.com/office/powerpoint/2010/main" val="29745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4164" y="6858477"/>
            <a:ext cx="12426388" cy="143072"/>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7" name="Rectangle 356" descr="Bounce Left:  Rectangle 17"/>
          <p:cNvSpPr/>
          <p:nvPr/>
        </p:nvSpPr>
        <p:spPr bwMode="auto">
          <a:xfrm>
            <a:off x="1765" y="6947839"/>
            <a:ext cx="12428785" cy="45694"/>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3" name="Rectangle 152"/>
          <p:cNvSpPr/>
          <p:nvPr/>
        </p:nvSpPr>
        <p:spPr bwMode="auto">
          <a:xfrm>
            <a:off x="9871933" y="4439325"/>
            <a:ext cx="2285351" cy="201139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64" name="Rectangle 163"/>
          <p:cNvSpPr/>
          <p:nvPr/>
        </p:nvSpPr>
        <p:spPr bwMode="auto">
          <a:xfrm>
            <a:off x="294659"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73" name="Rectangle 172"/>
          <p:cNvSpPr/>
          <p:nvPr/>
        </p:nvSpPr>
        <p:spPr bwMode="auto">
          <a:xfrm>
            <a:off x="5083296"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75" name="Rectangle 174"/>
          <p:cNvSpPr/>
          <p:nvPr/>
        </p:nvSpPr>
        <p:spPr bwMode="auto">
          <a:xfrm>
            <a:off x="7477615"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176" name="Rectangle 175"/>
          <p:cNvSpPr/>
          <p:nvPr/>
        </p:nvSpPr>
        <p:spPr bwMode="auto">
          <a:xfrm>
            <a:off x="2688978"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grpSp>
        <p:nvGrpSpPr>
          <p:cNvPr id="177" name="Group 176"/>
          <p:cNvGrpSpPr/>
          <p:nvPr/>
        </p:nvGrpSpPr>
        <p:grpSpPr>
          <a:xfrm>
            <a:off x="9713816" y="6506039"/>
            <a:ext cx="2443811" cy="286141"/>
            <a:chOff x="9165011" y="1970338"/>
            <a:chExt cx="2119923" cy="248219"/>
          </a:xfrm>
        </p:grpSpPr>
        <p:cxnSp>
          <p:nvCxnSpPr>
            <p:cNvPr id="179" name="Straight Arrow Connector 17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80" name="TextBox 179"/>
            <p:cNvSpPr txBox="1"/>
            <p:nvPr/>
          </p:nvSpPr>
          <p:spPr>
            <a:xfrm>
              <a:off x="9300056" y="1970338"/>
              <a:ext cx="1897543" cy="248219"/>
            </a:xfrm>
            <a:prstGeom prst="rect">
              <a:avLst/>
            </a:prstGeom>
          </p:spPr>
          <p:txBody>
            <a:bodyPr vert="horz" wrap="none" lIns="93207" tIns="93207" rIns="93207" bIns="93207" rtlCol="0" anchor="ctr">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196"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81" name="Group 180"/>
          <p:cNvGrpSpPr/>
          <p:nvPr/>
        </p:nvGrpSpPr>
        <p:grpSpPr>
          <a:xfrm>
            <a:off x="289069" y="6506039"/>
            <a:ext cx="9372374" cy="286142"/>
            <a:chOff x="1030845" y="2163717"/>
            <a:chExt cx="8293239" cy="253196"/>
          </a:xfrm>
        </p:grpSpPr>
        <p:sp>
          <p:nvSpPr>
            <p:cNvPr id="184" name="TextBox 183"/>
            <p:cNvSpPr txBox="1"/>
            <p:nvPr/>
          </p:nvSpPr>
          <p:spPr>
            <a:xfrm>
              <a:off x="1030845" y="2163717"/>
              <a:ext cx="8293239" cy="253196"/>
            </a:xfrm>
            <a:prstGeom prst="rect">
              <a:avLst/>
            </a:prstGeom>
          </p:spPr>
          <p:txBody>
            <a:bodyPr vert="horz" wrap="none" lIns="93207" tIns="93207" rIns="93207" bIns="93207" rtlCol="0" anchor="ctr">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196"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PRE-BREACH</a:t>
              </a:r>
            </a:p>
          </p:txBody>
        </p:sp>
        <p:cxnSp>
          <p:nvCxnSpPr>
            <p:cNvPr id="187" name="Straight Arrow Connector 186"/>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90" name="TextBox 189"/>
          <p:cNvSpPr txBox="1"/>
          <p:nvPr/>
        </p:nvSpPr>
        <p:spPr>
          <a:xfrm>
            <a:off x="9903503" y="5577464"/>
            <a:ext cx="2222213" cy="685330"/>
          </a:xfrm>
          <a:prstGeom prst="rect">
            <a:avLst/>
          </a:prstGeom>
        </p:spPr>
        <p:txBody>
          <a:bodyPr vert="horz" wrap="square" lIns="93207" tIns="93207" rIns="93207" bIns="93207" rtlCol="0" anchor="ctr">
            <a:noAutofit/>
          </a:bodyPr>
          <a:lstStyle/>
          <a:p>
            <a:pPr marL="0" marR="0" lvl="0" indent="0" algn="ctr" defTabSz="913307"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91" name="Group 190"/>
          <p:cNvGrpSpPr/>
          <p:nvPr/>
        </p:nvGrpSpPr>
        <p:grpSpPr>
          <a:xfrm>
            <a:off x="10559453" y="4545732"/>
            <a:ext cx="910315" cy="910315"/>
            <a:chOff x="9921780" y="3594953"/>
            <a:chExt cx="701271" cy="701271"/>
          </a:xfrm>
        </p:grpSpPr>
        <p:sp>
          <p:nvSpPr>
            <p:cNvPr id="192" name="Oval 191"/>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3"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sp>
        <p:nvSpPr>
          <p:cNvPr id="194" name="TextBox 193"/>
          <p:cNvSpPr txBox="1"/>
          <p:nvPr/>
        </p:nvSpPr>
        <p:spPr>
          <a:xfrm>
            <a:off x="473414" y="5618098"/>
            <a:ext cx="1927844"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95" name="Group 194"/>
          <p:cNvGrpSpPr/>
          <p:nvPr/>
        </p:nvGrpSpPr>
        <p:grpSpPr>
          <a:xfrm>
            <a:off x="982179" y="4545697"/>
            <a:ext cx="910315" cy="910315"/>
            <a:chOff x="1639844" y="3594953"/>
            <a:chExt cx="701271" cy="701271"/>
          </a:xfrm>
        </p:grpSpPr>
        <p:sp>
          <p:nvSpPr>
            <p:cNvPr id="196" name="Oval 195"/>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97" name="Group 196"/>
            <p:cNvGrpSpPr/>
            <p:nvPr/>
          </p:nvGrpSpPr>
          <p:grpSpPr>
            <a:xfrm>
              <a:off x="1868842" y="3733302"/>
              <a:ext cx="253738" cy="389062"/>
              <a:chOff x="7198185" y="1881461"/>
              <a:chExt cx="166688" cy="255587"/>
            </a:xfrm>
          </p:grpSpPr>
          <p:sp>
            <p:nvSpPr>
              <p:cNvPr id="198"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096" b="1" i="0" u="none" strike="noStrike" kern="0" cap="none" spc="0" normalizeH="0" baseline="0" noProof="0" dirty="0">
                  <a:ln>
                    <a:noFill/>
                  </a:ln>
                  <a:solidFill>
                    <a:srgbClr val="FFFFFF"/>
                  </a:solidFill>
                  <a:effectLst/>
                  <a:uLnTx/>
                  <a:uFillTx/>
                  <a:latin typeface="Segoe UI Semilight"/>
                </a:endParaRPr>
              </a:p>
            </p:txBody>
          </p:sp>
          <p:sp>
            <p:nvSpPr>
              <p:cNvPr id="199"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096" b="1" i="0" u="none" strike="noStrike" kern="0" cap="none" spc="0" normalizeH="0" baseline="0" noProof="0" dirty="0">
                  <a:ln>
                    <a:noFill/>
                  </a:ln>
                  <a:solidFill>
                    <a:srgbClr val="FFFFFF"/>
                  </a:solidFill>
                  <a:effectLst/>
                  <a:uLnTx/>
                  <a:uFillTx/>
                  <a:latin typeface="Segoe UI Semilight"/>
                </a:endParaRPr>
              </a:p>
            </p:txBody>
          </p:sp>
        </p:grpSp>
      </p:grpSp>
      <p:sp>
        <p:nvSpPr>
          <p:cNvPr id="200" name="TextBox 199"/>
          <p:cNvSpPr txBox="1"/>
          <p:nvPr/>
        </p:nvSpPr>
        <p:spPr>
          <a:xfrm>
            <a:off x="5279119"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201" name="Group 200"/>
          <p:cNvGrpSpPr/>
          <p:nvPr/>
        </p:nvGrpSpPr>
        <p:grpSpPr>
          <a:xfrm>
            <a:off x="5770815" y="4545695"/>
            <a:ext cx="910315" cy="910315"/>
            <a:chOff x="5777042" y="3594953"/>
            <a:chExt cx="701271" cy="701271"/>
          </a:xfrm>
        </p:grpSpPr>
        <p:sp>
          <p:nvSpPr>
            <p:cNvPr id="202" name="Oval 201"/>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03" name="Group 202"/>
            <p:cNvGrpSpPr/>
            <p:nvPr/>
          </p:nvGrpSpPr>
          <p:grpSpPr>
            <a:xfrm>
              <a:off x="5911559" y="3785902"/>
              <a:ext cx="432238" cy="319374"/>
              <a:chOff x="698587" y="4421536"/>
              <a:chExt cx="1101644" cy="813989"/>
            </a:xfrm>
          </p:grpSpPr>
          <p:sp>
            <p:nvSpPr>
              <p:cNvPr id="204"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05"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grpSp>
      </p:grpSp>
      <p:sp>
        <p:nvSpPr>
          <p:cNvPr id="206" name="TextBox 205"/>
          <p:cNvSpPr txBox="1"/>
          <p:nvPr/>
        </p:nvSpPr>
        <p:spPr>
          <a:xfrm>
            <a:off x="7673438"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Information protection</a:t>
            </a:r>
          </a:p>
          <a:p>
            <a:pPr marL="0" marR="0" lvl="0" indent="0" algn="ctr" defTabSz="950296" eaLnBrk="1" fontAlgn="auto" latinLnBrk="0" hangingPunct="1">
              <a:lnSpc>
                <a:spcPct val="90000"/>
              </a:lnSpc>
              <a:spcBef>
                <a:spcPts val="0"/>
              </a:spcBef>
              <a:spcAft>
                <a:spcPts val="612"/>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207" name="Group 206"/>
          <p:cNvGrpSpPr/>
          <p:nvPr/>
        </p:nvGrpSpPr>
        <p:grpSpPr>
          <a:xfrm>
            <a:off x="8165135" y="4545697"/>
            <a:ext cx="910315" cy="910315"/>
            <a:chOff x="7845642" y="3594953"/>
            <a:chExt cx="701271" cy="701271"/>
          </a:xfrm>
        </p:grpSpPr>
        <p:sp>
          <p:nvSpPr>
            <p:cNvPr id="208" name="Oval 207"/>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09" name="Group 208"/>
            <p:cNvGrpSpPr/>
            <p:nvPr/>
          </p:nvGrpSpPr>
          <p:grpSpPr>
            <a:xfrm>
              <a:off x="8028210" y="3769396"/>
              <a:ext cx="336135" cy="352385"/>
              <a:chOff x="7463658" y="4062450"/>
              <a:chExt cx="370689" cy="392494"/>
            </a:xfrm>
          </p:grpSpPr>
          <p:sp>
            <p:nvSpPr>
              <p:cNvPr id="210" name="Oval 209"/>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11" name="Oval 210"/>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12"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13"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14"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15"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grpSp>
      </p:grpSp>
      <p:sp>
        <p:nvSpPr>
          <p:cNvPr id="216" name="TextBox 215"/>
          <p:cNvSpPr txBox="1"/>
          <p:nvPr/>
        </p:nvSpPr>
        <p:spPr>
          <a:xfrm>
            <a:off x="2884801"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217" name="Group 216"/>
          <p:cNvGrpSpPr/>
          <p:nvPr/>
        </p:nvGrpSpPr>
        <p:grpSpPr>
          <a:xfrm>
            <a:off x="3376497" y="4545697"/>
            <a:ext cx="910315" cy="910315"/>
            <a:chOff x="3708443" y="3594953"/>
            <a:chExt cx="701271" cy="701271"/>
          </a:xfrm>
        </p:grpSpPr>
        <p:sp>
          <p:nvSpPr>
            <p:cNvPr id="218" name="Oval 217"/>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19" name="Group 218"/>
            <p:cNvGrpSpPr/>
            <p:nvPr/>
          </p:nvGrpSpPr>
          <p:grpSpPr>
            <a:xfrm>
              <a:off x="3901292" y="3777530"/>
              <a:ext cx="315573" cy="371629"/>
              <a:chOff x="1778470" y="6292845"/>
              <a:chExt cx="241300" cy="284163"/>
            </a:xfrm>
          </p:grpSpPr>
          <p:sp>
            <p:nvSpPr>
              <p:cNvPr id="220"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21"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22"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grpSp>
      </p:grpSp>
      <p:sp>
        <p:nvSpPr>
          <p:cNvPr id="223" name="Rectangle 222"/>
          <p:cNvSpPr/>
          <p:nvPr/>
        </p:nvSpPr>
        <p:spPr bwMode="auto">
          <a:xfrm>
            <a:off x="282628" y="3592285"/>
            <a:ext cx="2285351" cy="7839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224" name="Rectangle 223"/>
          <p:cNvSpPr/>
          <p:nvPr/>
        </p:nvSpPr>
        <p:spPr bwMode="auto">
          <a:xfrm>
            <a:off x="2688978" y="3589596"/>
            <a:ext cx="2285351" cy="37100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Firewall</a:t>
            </a:r>
          </a:p>
        </p:txBody>
      </p:sp>
      <p:sp>
        <p:nvSpPr>
          <p:cNvPr id="225" name="Rectangle 224"/>
          <p:cNvSpPr/>
          <p:nvPr/>
        </p:nvSpPr>
        <p:spPr bwMode="auto">
          <a:xfrm>
            <a:off x="7477615" y="3589832"/>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a:t>
            </a:r>
          </a:p>
        </p:txBody>
      </p:sp>
      <p:sp>
        <p:nvSpPr>
          <p:cNvPr id="226" name="Rectangle 225"/>
          <p:cNvSpPr/>
          <p:nvPr/>
        </p:nvSpPr>
        <p:spPr bwMode="auto">
          <a:xfrm>
            <a:off x="7477615" y="4005214"/>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to Go</a:t>
            </a:r>
          </a:p>
        </p:txBody>
      </p:sp>
      <p:sp>
        <p:nvSpPr>
          <p:cNvPr id="227" name="Rectangle 226"/>
          <p:cNvSpPr/>
          <p:nvPr/>
        </p:nvSpPr>
        <p:spPr bwMode="auto">
          <a:xfrm>
            <a:off x="2688978" y="4005214"/>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SmartScreen</a:t>
            </a:r>
          </a:p>
        </p:txBody>
      </p:sp>
      <p:sp>
        <p:nvSpPr>
          <p:cNvPr id="228" name="Rectangle 227"/>
          <p:cNvSpPr/>
          <p:nvPr/>
        </p:nvSpPr>
        <p:spPr bwMode="auto">
          <a:xfrm>
            <a:off x="7477615" y="2778109"/>
            <a:ext cx="2285351" cy="771935"/>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229" name="Rectangle 228"/>
          <p:cNvSpPr/>
          <p:nvPr/>
        </p:nvSpPr>
        <p:spPr bwMode="auto">
          <a:xfrm>
            <a:off x="9871933" y="3592285"/>
            <a:ext cx="2285351" cy="783931"/>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230" name="Rectangle 229"/>
          <p:cNvSpPr/>
          <p:nvPr/>
        </p:nvSpPr>
        <p:spPr bwMode="auto">
          <a:xfrm>
            <a:off x="5061478" y="3599728"/>
            <a:ext cx="2285351" cy="776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a:t>
            </a:r>
          </a:p>
        </p:txBody>
      </p:sp>
      <p:sp>
        <p:nvSpPr>
          <p:cNvPr id="231" name="Rectangle 230"/>
          <p:cNvSpPr/>
          <p:nvPr/>
        </p:nvSpPr>
        <p:spPr bwMode="auto">
          <a:xfrm>
            <a:off x="2688978" y="3179041"/>
            <a:ext cx="2285351" cy="371002"/>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a:t>
            </a:r>
          </a:p>
        </p:txBody>
      </p:sp>
      <p:sp>
        <p:nvSpPr>
          <p:cNvPr id="232" name="Rectangle 231"/>
          <p:cNvSpPr/>
          <p:nvPr/>
        </p:nvSpPr>
        <p:spPr bwMode="auto">
          <a:xfrm>
            <a:off x="7477615" y="2161511"/>
            <a:ext cx="2285351" cy="576252"/>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233" name="Rectangle 232"/>
          <p:cNvSpPr/>
          <p:nvPr/>
        </p:nvSpPr>
        <p:spPr bwMode="auto">
          <a:xfrm>
            <a:off x="2688978" y="2778108"/>
            <a:ext cx="2285351" cy="371002"/>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Microsoft Edge</a:t>
            </a:r>
          </a:p>
        </p:txBody>
      </p:sp>
      <p:sp>
        <p:nvSpPr>
          <p:cNvPr id="234" name="Wndows trusted boot"/>
          <p:cNvSpPr/>
          <p:nvPr/>
        </p:nvSpPr>
        <p:spPr bwMode="auto">
          <a:xfrm>
            <a:off x="282628" y="2161511"/>
            <a:ext cx="2273322" cy="577631"/>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Trusted Boot</a:t>
            </a:r>
          </a:p>
        </p:txBody>
      </p:sp>
      <p:sp>
        <p:nvSpPr>
          <p:cNvPr id="235" name="Rectangle 234"/>
          <p:cNvSpPr/>
          <p:nvPr/>
        </p:nvSpPr>
        <p:spPr bwMode="auto">
          <a:xfrm>
            <a:off x="5061478" y="2778109"/>
            <a:ext cx="2285351" cy="771935"/>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236" name="Title 1"/>
          <p:cNvSpPr txBox="1">
            <a:spLocks/>
          </p:cNvSpPr>
          <p:nvPr/>
        </p:nvSpPr>
        <p:spPr>
          <a:xfrm>
            <a:off x="289070" y="306510"/>
            <a:ext cx="11767880" cy="587258"/>
          </a:xfrm>
          <a:prstGeom prst="rect">
            <a:avLst/>
          </a:prstGeom>
        </p:spPr>
        <p:txBody>
          <a:bodyPr vert="horz" wrap="square" lIns="146200" tIns="91376" rIns="146200" bIns="91376"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660" rtl="0" eaLnBrk="1" fontAlgn="auto" latinLnBrk="0" hangingPunct="1">
              <a:lnSpc>
                <a:spcPct val="90000"/>
              </a:lnSpc>
              <a:spcBef>
                <a:spcPct val="0"/>
              </a:spcBef>
              <a:spcAft>
                <a:spcPts val="0"/>
              </a:spcAft>
              <a:buClrTx/>
              <a:buSzTx/>
              <a:buFontTx/>
              <a:buNone/>
              <a:tabLst/>
              <a:defRPr/>
            </a:pPr>
            <a:endPar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2" name="Group 1"/>
          <p:cNvGrpSpPr/>
          <p:nvPr/>
        </p:nvGrpSpPr>
        <p:grpSpPr>
          <a:xfrm>
            <a:off x="4164" y="497"/>
            <a:ext cx="12430549" cy="1370078"/>
            <a:chOff x="4164" y="497"/>
            <a:chExt cx="12430549" cy="1370078"/>
          </a:xfrm>
        </p:grpSpPr>
        <p:sp>
          <p:nvSpPr>
            <p:cNvPr id="238" name="Rectangle 237"/>
            <p:cNvSpPr/>
            <p:nvPr/>
          </p:nvSpPr>
          <p:spPr bwMode="auto">
            <a:xfrm>
              <a:off x="4164" y="995"/>
              <a:ext cx="12430549" cy="12632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8" name="Rectangle 77" descr="Bounce Left:  Rectangle 17"/>
            <p:cNvSpPr/>
            <p:nvPr/>
          </p:nvSpPr>
          <p:spPr bwMode="auto">
            <a:xfrm>
              <a:off x="4164" y="497"/>
              <a:ext cx="12428785" cy="204360"/>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6" name="Title 1"/>
            <p:cNvSpPr txBox="1">
              <a:spLocks/>
            </p:cNvSpPr>
            <p:nvPr/>
          </p:nvSpPr>
          <p:spPr>
            <a:xfrm>
              <a:off x="289069" y="783317"/>
              <a:ext cx="11767881" cy="587258"/>
            </a:xfrm>
            <a:prstGeom prst="rect">
              <a:avLst/>
            </a:prstGeom>
          </p:spPr>
          <p:txBody>
            <a:bodyPr vert="horz" wrap="square" lIns="146200" tIns="91376" rIns="146200" bIns="91376"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660" rtl="0" eaLnBrk="1" fontAlgn="auto" latinLnBrk="0" hangingPunct="1">
                <a:lnSpc>
                  <a:spcPct val="90000"/>
                </a:lnSpc>
                <a:spcBef>
                  <a:spcPct val="0"/>
                </a:spcBef>
                <a:spcAft>
                  <a:spcPts val="0"/>
                </a:spcAft>
                <a:buClrTx/>
                <a:buSzTx/>
                <a:buFontTx/>
                <a:buNone/>
                <a:tabLst/>
                <a:defRPr/>
              </a:pPr>
              <a:r>
                <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Windows 10 </a:t>
              </a:r>
              <a:r>
                <a:rPr kumimoji="0" lang="en-US" sz="3899" b="0" i="0" u="none" strike="noStrike" kern="1200" cap="none" spc="-100" normalizeH="0" baseline="0" noProof="0" dirty="0">
                  <a:ln w="3175">
                    <a:noFill/>
                  </a:ln>
                  <a:solidFill>
                    <a:srgbClr val="0078D7"/>
                  </a:solidFill>
                  <a:effectLst/>
                  <a:uLnTx/>
                  <a:uFillTx/>
                  <a:latin typeface="Segoe UI Light"/>
                  <a:ea typeface="Segoe UI" pitchFamily="34" charset="0"/>
                  <a:cs typeface="Segoe UI" pitchFamily="34" charset="0"/>
                </a:rPr>
                <a:t>Security Features when Upgrading from a 32-bit version of Windows</a:t>
              </a:r>
              <a:r>
                <a:rPr kumimoji="0" lang="en-US" sz="3899" b="0" i="0" u="none" strike="noStrike" kern="1200" cap="none" spc="-100" normalizeH="0" noProof="0" dirty="0">
                  <a:ln w="3175">
                    <a:noFill/>
                  </a:ln>
                  <a:solidFill>
                    <a:srgbClr val="0078D7"/>
                  </a:solidFill>
                  <a:effectLst/>
                  <a:uLnTx/>
                  <a:uFillTx/>
                  <a:latin typeface="Segoe UI Light"/>
                  <a:ea typeface="Segoe UI" pitchFamily="34" charset="0"/>
                  <a:cs typeface="Segoe UI" pitchFamily="34" charset="0"/>
                </a:rPr>
                <a:t> 7 / 8</a:t>
              </a:r>
              <a:endPar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ctr" defTabSz="108766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67" name="Rectangle 66"/>
          <p:cNvSpPr/>
          <p:nvPr/>
        </p:nvSpPr>
        <p:spPr bwMode="auto">
          <a:xfrm>
            <a:off x="285750" y="2778108"/>
            <a:ext cx="2282230" cy="76099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Update</a:t>
            </a:r>
          </a:p>
        </p:txBody>
      </p:sp>
    </p:spTree>
    <p:extLst>
      <p:ext uri="{BB962C8B-B14F-4D97-AF65-F5344CB8AC3E}">
        <p14:creationId xmlns:p14="http://schemas.microsoft.com/office/powerpoint/2010/main" val="341964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500" fill="hold"/>
                                        <p:tgtEl>
                                          <p:spTgt spid="234"/>
                                        </p:tgtEl>
                                        <p:attrNameLst>
                                          <p:attrName>ppt_x</p:attrName>
                                        </p:attrNameLst>
                                      </p:cBhvr>
                                      <p:tavLst>
                                        <p:tav tm="0">
                                          <p:val>
                                            <p:strVal val="#ppt_x"/>
                                          </p:val>
                                        </p:tav>
                                        <p:tav tm="100000">
                                          <p:val>
                                            <p:strVal val="#ppt_x"/>
                                          </p:val>
                                        </p:tav>
                                      </p:tavLst>
                                    </p:anim>
                                    <p:anim calcmode="lin" valueType="num">
                                      <p:cBhvr additive="base">
                                        <p:cTn id="8" dur="500" fill="hold"/>
                                        <p:tgtEl>
                                          <p:spTgt spid="23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3"/>
                                        </p:tgtEl>
                                        <p:attrNameLst>
                                          <p:attrName>style.visibility</p:attrName>
                                        </p:attrNameLst>
                                      </p:cBhvr>
                                      <p:to>
                                        <p:strVal val="visible"/>
                                      </p:to>
                                    </p:set>
                                    <p:anim calcmode="lin" valueType="num">
                                      <p:cBhvr additive="base">
                                        <p:cTn id="11" dur="500" fill="hold"/>
                                        <p:tgtEl>
                                          <p:spTgt spid="233"/>
                                        </p:tgtEl>
                                        <p:attrNameLst>
                                          <p:attrName>ppt_x</p:attrName>
                                        </p:attrNameLst>
                                      </p:cBhvr>
                                      <p:tavLst>
                                        <p:tav tm="0">
                                          <p:val>
                                            <p:strVal val="#ppt_x"/>
                                          </p:val>
                                        </p:tav>
                                        <p:tav tm="100000">
                                          <p:val>
                                            <p:strVal val="#ppt_x"/>
                                          </p:val>
                                        </p:tav>
                                      </p:tavLst>
                                    </p:anim>
                                    <p:anim calcmode="lin" valueType="num">
                                      <p:cBhvr additive="base">
                                        <p:cTn id="12" dur="500" fill="hold"/>
                                        <p:tgtEl>
                                          <p:spTgt spid="23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31"/>
                                        </p:tgtEl>
                                        <p:attrNameLst>
                                          <p:attrName>style.visibility</p:attrName>
                                        </p:attrNameLst>
                                      </p:cBhvr>
                                      <p:to>
                                        <p:strVal val="visible"/>
                                      </p:to>
                                    </p:set>
                                    <p:anim calcmode="lin" valueType="num">
                                      <p:cBhvr additive="base">
                                        <p:cTn id="15" dur="500" fill="hold"/>
                                        <p:tgtEl>
                                          <p:spTgt spid="231"/>
                                        </p:tgtEl>
                                        <p:attrNameLst>
                                          <p:attrName>ppt_x</p:attrName>
                                        </p:attrNameLst>
                                      </p:cBhvr>
                                      <p:tavLst>
                                        <p:tav tm="0">
                                          <p:val>
                                            <p:strVal val="#ppt_x"/>
                                          </p:val>
                                        </p:tav>
                                        <p:tav tm="100000">
                                          <p:val>
                                            <p:strVal val="#ppt_x"/>
                                          </p:val>
                                        </p:tav>
                                      </p:tavLst>
                                    </p:anim>
                                    <p:anim calcmode="lin" valueType="num">
                                      <p:cBhvr additive="base">
                                        <p:cTn id="16" dur="500" fill="hold"/>
                                        <p:tgtEl>
                                          <p:spTgt spid="23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5"/>
                                        </p:tgtEl>
                                        <p:attrNameLst>
                                          <p:attrName>style.visibility</p:attrName>
                                        </p:attrNameLst>
                                      </p:cBhvr>
                                      <p:to>
                                        <p:strVal val="visible"/>
                                      </p:to>
                                    </p:set>
                                    <p:anim calcmode="lin" valueType="num">
                                      <p:cBhvr additive="base">
                                        <p:cTn id="19" dur="500" fill="hold"/>
                                        <p:tgtEl>
                                          <p:spTgt spid="235"/>
                                        </p:tgtEl>
                                        <p:attrNameLst>
                                          <p:attrName>ppt_x</p:attrName>
                                        </p:attrNameLst>
                                      </p:cBhvr>
                                      <p:tavLst>
                                        <p:tav tm="0">
                                          <p:val>
                                            <p:strVal val="#ppt_x"/>
                                          </p:val>
                                        </p:tav>
                                        <p:tav tm="100000">
                                          <p:val>
                                            <p:strVal val="#ppt_x"/>
                                          </p:val>
                                        </p:tav>
                                      </p:tavLst>
                                    </p:anim>
                                    <p:anim calcmode="lin" valueType="num">
                                      <p:cBhvr additive="base">
                                        <p:cTn id="20" dur="500" fill="hold"/>
                                        <p:tgtEl>
                                          <p:spTgt spid="23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30"/>
                                        </p:tgtEl>
                                        <p:attrNameLst>
                                          <p:attrName>style.visibility</p:attrName>
                                        </p:attrNameLst>
                                      </p:cBhvr>
                                      <p:to>
                                        <p:strVal val="visible"/>
                                      </p:to>
                                    </p:set>
                                    <p:anim calcmode="lin" valueType="num">
                                      <p:cBhvr additive="base">
                                        <p:cTn id="23" dur="500" fill="hold"/>
                                        <p:tgtEl>
                                          <p:spTgt spid="230"/>
                                        </p:tgtEl>
                                        <p:attrNameLst>
                                          <p:attrName>ppt_x</p:attrName>
                                        </p:attrNameLst>
                                      </p:cBhvr>
                                      <p:tavLst>
                                        <p:tav tm="0">
                                          <p:val>
                                            <p:strVal val="#ppt_x"/>
                                          </p:val>
                                        </p:tav>
                                        <p:tav tm="100000">
                                          <p:val>
                                            <p:strVal val="#ppt_x"/>
                                          </p:val>
                                        </p:tav>
                                      </p:tavLst>
                                    </p:anim>
                                    <p:anim calcmode="lin" valueType="num">
                                      <p:cBhvr additive="base">
                                        <p:cTn id="24" dur="500" fill="hold"/>
                                        <p:tgtEl>
                                          <p:spTgt spid="23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32"/>
                                        </p:tgtEl>
                                        <p:attrNameLst>
                                          <p:attrName>style.visibility</p:attrName>
                                        </p:attrNameLst>
                                      </p:cBhvr>
                                      <p:to>
                                        <p:strVal val="visible"/>
                                      </p:to>
                                    </p:set>
                                    <p:anim calcmode="lin" valueType="num">
                                      <p:cBhvr additive="base">
                                        <p:cTn id="27" dur="500" fill="hold"/>
                                        <p:tgtEl>
                                          <p:spTgt spid="232"/>
                                        </p:tgtEl>
                                        <p:attrNameLst>
                                          <p:attrName>ppt_x</p:attrName>
                                        </p:attrNameLst>
                                      </p:cBhvr>
                                      <p:tavLst>
                                        <p:tav tm="0">
                                          <p:val>
                                            <p:strVal val="#ppt_x"/>
                                          </p:val>
                                        </p:tav>
                                        <p:tav tm="100000">
                                          <p:val>
                                            <p:strVal val="#ppt_x"/>
                                          </p:val>
                                        </p:tav>
                                      </p:tavLst>
                                    </p:anim>
                                    <p:anim calcmode="lin" valueType="num">
                                      <p:cBhvr additive="base">
                                        <p:cTn id="28" dur="500" fill="hold"/>
                                        <p:tgtEl>
                                          <p:spTgt spid="23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29"/>
                                        </p:tgtEl>
                                        <p:attrNameLst>
                                          <p:attrName>style.visibility</p:attrName>
                                        </p:attrNameLst>
                                      </p:cBhvr>
                                      <p:to>
                                        <p:strVal val="visible"/>
                                      </p:to>
                                    </p:set>
                                    <p:anim calcmode="lin" valueType="num">
                                      <p:cBhvr additive="base">
                                        <p:cTn id="31" dur="500" fill="hold"/>
                                        <p:tgtEl>
                                          <p:spTgt spid="229"/>
                                        </p:tgtEl>
                                        <p:attrNameLst>
                                          <p:attrName>ppt_x</p:attrName>
                                        </p:attrNameLst>
                                      </p:cBhvr>
                                      <p:tavLst>
                                        <p:tav tm="0">
                                          <p:val>
                                            <p:strVal val="#ppt_x"/>
                                          </p:val>
                                        </p:tav>
                                        <p:tav tm="100000">
                                          <p:val>
                                            <p:strVal val="#ppt_x"/>
                                          </p:val>
                                        </p:tav>
                                      </p:tavLst>
                                    </p:anim>
                                    <p:anim calcmode="lin" valueType="num">
                                      <p:cBhvr additive="base">
                                        <p:cTn id="32" dur="500" fill="hold"/>
                                        <p:tgtEl>
                                          <p:spTgt spid="2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animBg="1"/>
      <p:bldP spid="231" grpId="0" animBg="1"/>
      <p:bldP spid="232" grpId="0" animBg="1"/>
      <p:bldP spid="233" grpId="0" animBg="1"/>
      <p:bldP spid="234" grpId="0" animBg="1"/>
      <p:bldP spid="2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4164" y="497"/>
            <a:ext cx="12430549" cy="1263708"/>
            <a:chOff x="4164" y="497"/>
            <a:chExt cx="12430549" cy="1263708"/>
          </a:xfrm>
        </p:grpSpPr>
        <p:sp>
          <p:nvSpPr>
            <p:cNvPr id="81" name="Rectangle 80"/>
            <p:cNvSpPr/>
            <p:nvPr/>
          </p:nvSpPr>
          <p:spPr bwMode="auto">
            <a:xfrm>
              <a:off x="4164" y="995"/>
              <a:ext cx="12430549" cy="12632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Rectangle 81" descr="Bounce Left:  Rectangle 17"/>
            <p:cNvSpPr/>
            <p:nvPr/>
          </p:nvSpPr>
          <p:spPr bwMode="auto">
            <a:xfrm>
              <a:off x="4164" y="497"/>
              <a:ext cx="12428785" cy="204360"/>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3" name="Title 1"/>
            <p:cNvSpPr txBox="1">
              <a:spLocks/>
            </p:cNvSpPr>
            <p:nvPr/>
          </p:nvSpPr>
          <p:spPr>
            <a:xfrm>
              <a:off x="289069" y="416975"/>
              <a:ext cx="11767881" cy="587258"/>
            </a:xfrm>
            <a:prstGeom prst="rect">
              <a:avLst/>
            </a:prstGeom>
          </p:spPr>
          <p:txBody>
            <a:bodyPr vert="horz" wrap="square" lIns="146200" tIns="91376" rIns="146200" bIns="91376"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660" rtl="0" eaLnBrk="1" fontAlgn="auto" latinLnBrk="0" hangingPunct="1">
                <a:lnSpc>
                  <a:spcPct val="90000"/>
                </a:lnSpc>
                <a:spcBef>
                  <a:spcPct val="0"/>
                </a:spcBef>
                <a:spcAft>
                  <a:spcPts val="0"/>
                </a:spcAft>
                <a:buClrTx/>
                <a:buSzTx/>
                <a:buFontTx/>
                <a:buNone/>
                <a:tabLst/>
                <a:defRPr/>
              </a:pPr>
              <a:r>
                <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Full Windows 10 </a:t>
              </a:r>
              <a:r>
                <a:rPr kumimoji="0" lang="en-US" sz="3899" b="0" i="0" u="none" strike="noStrike" kern="1200" cap="none" spc="-100" normalizeH="0" baseline="0" noProof="0" dirty="0">
                  <a:ln w="3175">
                    <a:noFill/>
                  </a:ln>
                  <a:solidFill>
                    <a:srgbClr val="0078D7"/>
                  </a:solidFill>
                  <a:effectLst/>
                  <a:uLnTx/>
                  <a:uFillTx/>
                  <a:latin typeface="Segoe UI Light"/>
                  <a:ea typeface="Segoe UI" pitchFamily="34" charset="0"/>
                  <a:cs typeface="Segoe UI" pitchFamily="34" charset="0"/>
                </a:rPr>
                <a:t>Security on </a:t>
              </a:r>
              <a:r>
                <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Modern</a:t>
              </a:r>
              <a:r>
                <a:rPr kumimoji="0" lang="en-US" sz="3899" b="1" i="0" u="none" strike="noStrike" kern="1200" cap="none" spc="-100" normalizeH="0" baseline="0" noProof="0" dirty="0">
                  <a:ln w="3175">
                    <a:noFill/>
                  </a:ln>
                  <a:solidFill>
                    <a:srgbClr val="0078D7"/>
                  </a:solidFill>
                  <a:effectLst/>
                  <a:uLnTx/>
                  <a:uFillTx/>
                  <a:latin typeface="Segoe UI Light"/>
                  <a:ea typeface="Segoe UI" pitchFamily="34" charset="0"/>
                  <a:cs typeface="Segoe UI" pitchFamily="34" charset="0"/>
                </a:rPr>
                <a:t> </a:t>
              </a:r>
              <a:r>
                <a:rPr kumimoji="0" lang="en-US" sz="3899"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rPr>
                <a:t>Devices </a:t>
              </a:r>
            </a:p>
            <a:p>
              <a:pPr marL="0" marR="0" lvl="0" indent="0" algn="ctr" defTabSz="108766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100" normalizeH="0" baseline="0" noProof="0" dirty="0">
                <a:ln w="3175">
                  <a:noFill/>
                </a:ln>
                <a:solidFill>
                  <a:srgbClr val="0078D7"/>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sp>
        <p:nvSpPr>
          <p:cNvPr id="26" name="Rectangle 25"/>
          <p:cNvSpPr/>
          <p:nvPr/>
        </p:nvSpPr>
        <p:spPr bwMode="auto">
          <a:xfrm>
            <a:off x="4164" y="6858477"/>
            <a:ext cx="12426388" cy="143072"/>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7" name="Rectangle 356" descr="Bounce Left:  Rectangle 17"/>
          <p:cNvSpPr/>
          <p:nvPr/>
        </p:nvSpPr>
        <p:spPr bwMode="auto">
          <a:xfrm>
            <a:off x="1765" y="6947839"/>
            <a:ext cx="12428785" cy="45694"/>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5" name="Rectangle 204"/>
          <p:cNvSpPr/>
          <p:nvPr/>
        </p:nvSpPr>
        <p:spPr bwMode="auto">
          <a:xfrm>
            <a:off x="9871933" y="4439325"/>
            <a:ext cx="2285351" cy="201139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6" name="Rectangle 205"/>
          <p:cNvSpPr/>
          <p:nvPr/>
        </p:nvSpPr>
        <p:spPr bwMode="auto">
          <a:xfrm>
            <a:off x="294659"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7" name="Rectangle 206"/>
          <p:cNvSpPr/>
          <p:nvPr/>
        </p:nvSpPr>
        <p:spPr bwMode="auto">
          <a:xfrm>
            <a:off x="5083296"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8" name="Rectangle 207"/>
          <p:cNvSpPr/>
          <p:nvPr/>
        </p:nvSpPr>
        <p:spPr bwMode="auto">
          <a:xfrm>
            <a:off x="7477615"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9" name="Rectangle 208"/>
          <p:cNvSpPr/>
          <p:nvPr/>
        </p:nvSpPr>
        <p:spPr bwMode="auto">
          <a:xfrm>
            <a:off x="2688978" y="4439325"/>
            <a:ext cx="2285351" cy="201139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FFFF">
                  <a:lumMod val="65000"/>
                </a:srgbClr>
              </a:solidFill>
              <a:effectLst/>
              <a:uLnTx/>
              <a:uFillTx/>
              <a:latin typeface="Segoe UI Semilight"/>
              <a:ea typeface="Segoe UI" pitchFamily="34" charset="0"/>
              <a:cs typeface="Segoe UI" pitchFamily="34" charset="0"/>
            </a:endParaRPr>
          </a:p>
        </p:txBody>
      </p:sp>
      <p:grpSp>
        <p:nvGrpSpPr>
          <p:cNvPr id="210" name="Group 209"/>
          <p:cNvGrpSpPr/>
          <p:nvPr/>
        </p:nvGrpSpPr>
        <p:grpSpPr>
          <a:xfrm>
            <a:off x="9713816" y="6506039"/>
            <a:ext cx="2443811" cy="286141"/>
            <a:chOff x="9165011" y="1970338"/>
            <a:chExt cx="2119923" cy="248219"/>
          </a:xfrm>
        </p:grpSpPr>
        <p:cxnSp>
          <p:nvCxnSpPr>
            <p:cNvPr id="211" name="Straight Arrow Connector 210"/>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212" name="TextBox 211"/>
            <p:cNvSpPr txBox="1"/>
            <p:nvPr/>
          </p:nvSpPr>
          <p:spPr>
            <a:xfrm>
              <a:off x="9300056" y="1970338"/>
              <a:ext cx="1897543" cy="248219"/>
            </a:xfrm>
            <a:prstGeom prst="rect">
              <a:avLst/>
            </a:prstGeom>
          </p:spPr>
          <p:txBody>
            <a:bodyPr vert="horz" wrap="none" lIns="93207" tIns="93207" rIns="93207" bIns="93207" rtlCol="0" anchor="ctr">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196"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213" name="Group 212"/>
          <p:cNvGrpSpPr/>
          <p:nvPr/>
        </p:nvGrpSpPr>
        <p:grpSpPr>
          <a:xfrm>
            <a:off x="289069" y="6506039"/>
            <a:ext cx="9372374" cy="286142"/>
            <a:chOff x="1030845" y="2163717"/>
            <a:chExt cx="8293239" cy="253196"/>
          </a:xfrm>
        </p:grpSpPr>
        <p:sp>
          <p:nvSpPr>
            <p:cNvPr id="214" name="TextBox 213"/>
            <p:cNvSpPr txBox="1"/>
            <p:nvPr/>
          </p:nvSpPr>
          <p:spPr>
            <a:xfrm>
              <a:off x="1030845" y="2163717"/>
              <a:ext cx="8293239" cy="253196"/>
            </a:xfrm>
            <a:prstGeom prst="rect">
              <a:avLst/>
            </a:prstGeom>
          </p:spPr>
          <p:txBody>
            <a:bodyPr vert="horz" wrap="none" lIns="93207" tIns="93207" rIns="93207" bIns="93207" rtlCol="0" anchor="ctr">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196"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PRE-BREACH</a:t>
              </a:r>
            </a:p>
          </p:txBody>
        </p:sp>
        <p:cxnSp>
          <p:nvCxnSpPr>
            <p:cNvPr id="215" name="Straight Arrow Connector 214"/>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216" name="TextBox 215"/>
          <p:cNvSpPr txBox="1"/>
          <p:nvPr/>
        </p:nvSpPr>
        <p:spPr>
          <a:xfrm>
            <a:off x="9903503" y="5577464"/>
            <a:ext cx="2222213" cy="685330"/>
          </a:xfrm>
          <a:prstGeom prst="rect">
            <a:avLst/>
          </a:prstGeom>
        </p:spPr>
        <p:txBody>
          <a:bodyPr vert="horz" wrap="square" lIns="93207" tIns="93207" rIns="93207" bIns="93207" rtlCol="0" anchor="ctr">
            <a:noAutofit/>
          </a:bodyPr>
          <a:lstStyle/>
          <a:p>
            <a:pPr marL="0" marR="0" lvl="0" indent="0" algn="ctr" defTabSz="913307"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217" name="Group 216"/>
          <p:cNvGrpSpPr/>
          <p:nvPr/>
        </p:nvGrpSpPr>
        <p:grpSpPr>
          <a:xfrm>
            <a:off x="10559453" y="4545732"/>
            <a:ext cx="910315" cy="910315"/>
            <a:chOff x="9921780" y="3594953"/>
            <a:chExt cx="701271" cy="701271"/>
          </a:xfrm>
        </p:grpSpPr>
        <p:sp>
          <p:nvSpPr>
            <p:cNvPr id="218" name="Oval 217"/>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9"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ndParaRPr>
            </a:p>
          </p:txBody>
        </p:sp>
      </p:grpSp>
      <p:sp>
        <p:nvSpPr>
          <p:cNvPr id="220" name="TextBox 219"/>
          <p:cNvSpPr txBox="1"/>
          <p:nvPr/>
        </p:nvSpPr>
        <p:spPr>
          <a:xfrm>
            <a:off x="473414" y="5618098"/>
            <a:ext cx="1927844"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221" name="Group 220"/>
          <p:cNvGrpSpPr/>
          <p:nvPr/>
        </p:nvGrpSpPr>
        <p:grpSpPr>
          <a:xfrm>
            <a:off x="982179" y="4545697"/>
            <a:ext cx="910315" cy="910315"/>
            <a:chOff x="1639844" y="3594953"/>
            <a:chExt cx="701271" cy="701271"/>
          </a:xfrm>
        </p:grpSpPr>
        <p:sp>
          <p:nvSpPr>
            <p:cNvPr id="222" name="Oval 22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23" name="Group 222"/>
            <p:cNvGrpSpPr/>
            <p:nvPr/>
          </p:nvGrpSpPr>
          <p:grpSpPr>
            <a:xfrm>
              <a:off x="1868842" y="3733302"/>
              <a:ext cx="253738" cy="389062"/>
              <a:chOff x="7198185" y="1881461"/>
              <a:chExt cx="166688" cy="255587"/>
            </a:xfrm>
          </p:grpSpPr>
          <p:sp>
            <p:nvSpPr>
              <p:cNvPr id="22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096" b="1" i="0" u="none" strike="noStrike" kern="0" cap="none" spc="0" normalizeH="0" baseline="0" noProof="0" dirty="0">
                  <a:ln>
                    <a:noFill/>
                  </a:ln>
                  <a:solidFill>
                    <a:srgbClr val="FFFFFF"/>
                  </a:solidFill>
                  <a:effectLst/>
                  <a:uLnTx/>
                  <a:uFillTx/>
                  <a:latin typeface="Segoe UI Semilight"/>
                </a:endParaRPr>
              </a:p>
            </p:txBody>
          </p:sp>
          <p:sp>
            <p:nvSpPr>
              <p:cNvPr id="22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1096" b="1" i="0" u="none" strike="noStrike" kern="0" cap="none" spc="0" normalizeH="0" baseline="0" noProof="0" dirty="0">
                  <a:ln>
                    <a:noFill/>
                  </a:ln>
                  <a:solidFill>
                    <a:srgbClr val="FFFFFF"/>
                  </a:solidFill>
                  <a:effectLst/>
                  <a:uLnTx/>
                  <a:uFillTx/>
                  <a:latin typeface="Segoe UI Semilight"/>
                </a:endParaRPr>
              </a:p>
            </p:txBody>
          </p:sp>
        </p:grpSp>
      </p:grpSp>
      <p:sp>
        <p:nvSpPr>
          <p:cNvPr id="226" name="TextBox 225"/>
          <p:cNvSpPr txBox="1"/>
          <p:nvPr/>
        </p:nvSpPr>
        <p:spPr>
          <a:xfrm>
            <a:off x="5279119"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227" name="Group 226"/>
          <p:cNvGrpSpPr/>
          <p:nvPr/>
        </p:nvGrpSpPr>
        <p:grpSpPr>
          <a:xfrm>
            <a:off x="5770815" y="4545695"/>
            <a:ext cx="910315" cy="910315"/>
            <a:chOff x="5777042" y="3594953"/>
            <a:chExt cx="701271" cy="701271"/>
          </a:xfrm>
        </p:grpSpPr>
        <p:sp>
          <p:nvSpPr>
            <p:cNvPr id="228" name="Oval 227"/>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29" name="Group 228"/>
            <p:cNvGrpSpPr/>
            <p:nvPr/>
          </p:nvGrpSpPr>
          <p:grpSpPr>
            <a:xfrm>
              <a:off x="5911559" y="3785902"/>
              <a:ext cx="432238" cy="319374"/>
              <a:chOff x="698587" y="4421536"/>
              <a:chExt cx="1101644" cy="813989"/>
            </a:xfrm>
          </p:grpSpPr>
          <p:sp>
            <p:nvSpPr>
              <p:cNvPr id="230"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31"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grpSp>
      </p:grpSp>
      <p:sp>
        <p:nvSpPr>
          <p:cNvPr id="232" name="TextBox 231"/>
          <p:cNvSpPr txBox="1"/>
          <p:nvPr/>
        </p:nvSpPr>
        <p:spPr>
          <a:xfrm>
            <a:off x="7673438"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Information protection</a:t>
            </a:r>
          </a:p>
          <a:p>
            <a:pPr marL="0" marR="0" lvl="0" indent="0" algn="ctr" defTabSz="950296" eaLnBrk="1" fontAlgn="auto" latinLnBrk="0" hangingPunct="1">
              <a:lnSpc>
                <a:spcPct val="90000"/>
              </a:lnSpc>
              <a:spcBef>
                <a:spcPts val="0"/>
              </a:spcBef>
              <a:spcAft>
                <a:spcPts val="612"/>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233" name="Group 232"/>
          <p:cNvGrpSpPr/>
          <p:nvPr/>
        </p:nvGrpSpPr>
        <p:grpSpPr>
          <a:xfrm>
            <a:off x="8165135" y="4545697"/>
            <a:ext cx="910315" cy="910315"/>
            <a:chOff x="7845642" y="3594953"/>
            <a:chExt cx="701271" cy="701271"/>
          </a:xfrm>
        </p:grpSpPr>
        <p:sp>
          <p:nvSpPr>
            <p:cNvPr id="234" name="Oval 233"/>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35" name="Group 234"/>
            <p:cNvGrpSpPr/>
            <p:nvPr/>
          </p:nvGrpSpPr>
          <p:grpSpPr>
            <a:xfrm>
              <a:off x="8028210" y="3769396"/>
              <a:ext cx="336135" cy="352385"/>
              <a:chOff x="7463658" y="4062450"/>
              <a:chExt cx="370689" cy="392494"/>
            </a:xfrm>
          </p:grpSpPr>
          <p:sp>
            <p:nvSpPr>
              <p:cNvPr id="236" name="Oval 235"/>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37" name="Oval 236"/>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38"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39"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40"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sp>
            <p:nvSpPr>
              <p:cNvPr id="241"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Segoe UI Semilight"/>
                </a:endParaRPr>
              </a:p>
            </p:txBody>
          </p:sp>
        </p:grpSp>
      </p:grpSp>
      <p:sp>
        <p:nvSpPr>
          <p:cNvPr id="242" name="TextBox 241"/>
          <p:cNvSpPr txBox="1"/>
          <p:nvPr/>
        </p:nvSpPr>
        <p:spPr>
          <a:xfrm>
            <a:off x="2884801" y="5618098"/>
            <a:ext cx="1893707" cy="434192"/>
          </a:xfrm>
          <a:prstGeom prst="rect">
            <a:avLst/>
          </a:prstGeom>
        </p:spPr>
        <p:txBody>
          <a:bodyPr vert="horz" wrap="square" lIns="93207" tIns="93207" rIns="93207" bIns="93207" rtlCol="0" anchor="t">
            <a:noAutofit/>
          </a:bodyPr>
          <a:lstStyle/>
          <a:p>
            <a:pPr marL="0" marR="0" lvl="0" indent="0" algn="ctr" defTabSz="950296" eaLnBrk="1" fontAlgn="auto" latinLnBrk="0" hangingPunct="1">
              <a:lnSpc>
                <a:spcPct val="90000"/>
              </a:lnSpc>
              <a:spcBef>
                <a:spcPts val="0"/>
              </a:spcBef>
              <a:spcAft>
                <a:spcPts val="612"/>
              </a:spcAft>
              <a:buClrTx/>
              <a:buSzTx/>
              <a:buFontTx/>
              <a:buNone/>
              <a:tabLst/>
              <a:defRPr/>
            </a:pPr>
            <a:r>
              <a:rPr kumimoji="0" lang="en-US" sz="18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243" name="Group 242"/>
          <p:cNvGrpSpPr/>
          <p:nvPr/>
        </p:nvGrpSpPr>
        <p:grpSpPr>
          <a:xfrm>
            <a:off x="3376497" y="4545697"/>
            <a:ext cx="910315" cy="910315"/>
            <a:chOff x="3708443" y="3594953"/>
            <a:chExt cx="701271" cy="701271"/>
          </a:xfrm>
        </p:grpSpPr>
        <p:sp>
          <p:nvSpPr>
            <p:cNvPr id="244" name="Oval 243"/>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marL="0" marR="0" lvl="0" indent="0" algn="ctr" defTabSz="9317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45" name="Group 244"/>
            <p:cNvGrpSpPr/>
            <p:nvPr/>
          </p:nvGrpSpPr>
          <p:grpSpPr>
            <a:xfrm>
              <a:off x="3901292" y="3777530"/>
              <a:ext cx="315573" cy="371629"/>
              <a:chOff x="1778470" y="6292845"/>
              <a:chExt cx="241300" cy="284163"/>
            </a:xfrm>
          </p:grpSpPr>
          <p:sp>
            <p:nvSpPr>
              <p:cNvPr id="246"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47"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sp>
            <p:nvSpPr>
              <p:cNvPr id="248"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defTabSz="913873"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Semilight"/>
                </a:endParaRPr>
              </a:p>
            </p:txBody>
          </p:sp>
        </p:grpSp>
      </p:grpSp>
      <p:sp>
        <p:nvSpPr>
          <p:cNvPr id="249" name="Rectangle 248"/>
          <p:cNvSpPr/>
          <p:nvPr/>
        </p:nvSpPr>
        <p:spPr bwMode="auto">
          <a:xfrm>
            <a:off x="282628" y="3592285"/>
            <a:ext cx="2285351" cy="7839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250" name="Rectangle 249"/>
          <p:cNvSpPr/>
          <p:nvPr/>
        </p:nvSpPr>
        <p:spPr bwMode="auto">
          <a:xfrm>
            <a:off x="2688978" y="3589596"/>
            <a:ext cx="2285351" cy="37100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Firewall</a:t>
            </a:r>
          </a:p>
        </p:txBody>
      </p:sp>
      <p:sp>
        <p:nvSpPr>
          <p:cNvPr id="251" name="Rectangle 250"/>
          <p:cNvSpPr/>
          <p:nvPr/>
        </p:nvSpPr>
        <p:spPr bwMode="auto">
          <a:xfrm>
            <a:off x="7477615" y="3589832"/>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a:t>
            </a:r>
          </a:p>
        </p:txBody>
      </p:sp>
      <p:sp>
        <p:nvSpPr>
          <p:cNvPr id="252" name="Rectangle 251"/>
          <p:cNvSpPr/>
          <p:nvPr/>
        </p:nvSpPr>
        <p:spPr bwMode="auto">
          <a:xfrm>
            <a:off x="7477615" y="4005214"/>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to Go</a:t>
            </a:r>
          </a:p>
        </p:txBody>
      </p:sp>
      <p:sp>
        <p:nvSpPr>
          <p:cNvPr id="253" name="Rectangle 252"/>
          <p:cNvSpPr/>
          <p:nvPr/>
        </p:nvSpPr>
        <p:spPr bwMode="auto">
          <a:xfrm>
            <a:off x="2688978" y="4005214"/>
            <a:ext cx="2285351" cy="37100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SmartScreen</a:t>
            </a:r>
          </a:p>
        </p:txBody>
      </p:sp>
      <p:sp>
        <p:nvSpPr>
          <p:cNvPr id="254" name="Rectangle 253"/>
          <p:cNvSpPr/>
          <p:nvPr/>
        </p:nvSpPr>
        <p:spPr bwMode="auto">
          <a:xfrm>
            <a:off x="7477615" y="2778109"/>
            <a:ext cx="2285351" cy="771935"/>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255" name="Rectangle 254"/>
          <p:cNvSpPr/>
          <p:nvPr/>
        </p:nvSpPr>
        <p:spPr bwMode="auto">
          <a:xfrm>
            <a:off x="9871933" y="3592285"/>
            <a:ext cx="2285351" cy="783931"/>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256" name="Rectangle 255"/>
          <p:cNvSpPr/>
          <p:nvPr/>
        </p:nvSpPr>
        <p:spPr bwMode="auto">
          <a:xfrm>
            <a:off x="5061478" y="3599728"/>
            <a:ext cx="2285351" cy="776488"/>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a:t>
            </a:r>
          </a:p>
        </p:txBody>
      </p:sp>
      <p:sp>
        <p:nvSpPr>
          <p:cNvPr id="257" name="Rectangle 256"/>
          <p:cNvSpPr/>
          <p:nvPr/>
        </p:nvSpPr>
        <p:spPr bwMode="auto">
          <a:xfrm>
            <a:off x="2688978" y="3179041"/>
            <a:ext cx="2285351" cy="371002"/>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a:t>
            </a:r>
          </a:p>
        </p:txBody>
      </p:sp>
      <p:sp>
        <p:nvSpPr>
          <p:cNvPr id="258" name="Rectangle 257"/>
          <p:cNvSpPr/>
          <p:nvPr/>
        </p:nvSpPr>
        <p:spPr bwMode="auto">
          <a:xfrm>
            <a:off x="7477615" y="2161511"/>
            <a:ext cx="2285351" cy="576252"/>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259" name="Rectangle 258"/>
          <p:cNvSpPr/>
          <p:nvPr/>
        </p:nvSpPr>
        <p:spPr bwMode="auto">
          <a:xfrm>
            <a:off x="2688978" y="2778108"/>
            <a:ext cx="2285351" cy="371002"/>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Microsoft Edge</a:t>
            </a:r>
          </a:p>
        </p:txBody>
      </p:sp>
      <p:sp>
        <p:nvSpPr>
          <p:cNvPr id="261" name="Rectangle 260"/>
          <p:cNvSpPr/>
          <p:nvPr/>
        </p:nvSpPr>
        <p:spPr bwMode="auto">
          <a:xfrm>
            <a:off x="5061478" y="2778109"/>
            <a:ext cx="2285351" cy="771935"/>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262" name="UEFI Secure Boot"/>
          <p:cNvSpPr/>
          <p:nvPr/>
        </p:nvSpPr>
        <p:spPr bwMode="auto">
          <a:xfrm>
            <a:off x="282628" y="1524963"/>
            <a:ext cx="2279762" cy="57599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UEFI Secure Boot</a:t>
            </a:r>
          </a:p>
        </p:txBody>
      </p:sp>
      <p:sp>
        <p:nvSpPr>
          <p:cNvPr id="263" name="Rectangle 262"/>
          <p:cNvSpPr/>
          <p:nvPr/>
        </p:nvSpPr>
        <p:spPr bwMode="auto">
          <a:xfrm>
            <a:off x="5061478" y="2131714"/>
            <a:ext cx="2285351" cy="60604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Credential Guard</a:t>
            </a:r>
          </a:p>
        </p:txBody>
      </p:sp>
      <p:sp>
        <p:nvSpPr>
          <p:cNvPr id="264" name="Device Guard"/>
          <p:cNvSpPr/>
          <p:nvPr/>
        </p:nvSpPr>
        <p:spPr bwMode="auto">
          <a:xfrm>
            <a:off x="2688978" y="1526249"/>
            <a:ext cx="2285351" cy="568629"/>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Device Guard</a:t>
            </a:r>
          </a:p>
        </p:txBody>
      </p:sp>
      <p:sp>
        <p:nvSpPr>
          <p:cNvPr id="265" name="Virtulization based security"/>
          <p:cNvSpPr/>
          <p:nvPr/>
        </p:nvSpPr>
        <p:spPr bwMode="auto">
          <a:xfrm>
            <a:off x="282628" y="882078"/>
            <a:ext cx="2273322" cy="57599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266" name="Barcelona"/>
          <p:cNvSpPr/>
          <p:nvPr/>
        </p:nvSpPr>
        <p:spPr bwMode="auto">
          <a:xfrm>
            <a:off x="2688978" y="2141116"/>
            <a:ext cx="2285351" cy="59664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Microsoft Edge Barcelona</a:t>
            </a:r>
          </a:p>
        </p:txBody>
      </p:sp>
      <p:sp>
        <p:nvSpPr>
          <p:cNvPr id="267" name="Rectangle 266"/>
          <p:cNvSpPr/>
          <p:nvPr/>
        </p:nvSpPr>
        <p:spPr bwMode="auto">
          <a:xfrm>
            <a:off x="9871933" y="2767239"/>
            <a:ext cx="2285351" cy="78280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Conditional Access</a:t>
            </a:r>
          </a:p>
        </p:txBody>
      </p:sp>
      <p:sp>
        <p:nvSpPr>
          <p:cNvPr id="268" name="Rectangle 267"/>
          <p:cNvSpPr/>
          <p:nvPr/>
        </p:nvSpPr>
        <p:spPr bwMode="auto">
          <a:xfrm>
            <a:off x="7477615" y="1525890"/>
            <a:ext cx="2285351" cy="56898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Device Encryption</a:t>
            </a:r>
          </a:p>
        </p:txBody>
      </p:sp>
      <p:sp>
        <p:nvSpPr>
          <p:cNvPr id="270" name="Rectangle 269"/>
          <p:cNvSpPr/>
          <p:nvPr/>
        </p:nvSpPr>
        <p:spPr bwMode="auto">
          <a:xfrm>
            <a:off x="9876125" y="2168775"/>
            <a:ext cx="2285351" cy="56898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Security Management</a:t>
            </a:r>
            <a:r>
              <a:rPr kumimoji="0" lang="en-US" sz="1399" b="0" i="0" u="none" strike="noStrike" kern="0" cap="none" spc="0" normalizeH="0" baseline="3000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75" name="Rectangle 74"/>
          <p:cNvSpPr/>
          <p:nvPr/>
        </p:nvSpPr>
        <p:spPr bwMode="auto">
          <a:xfrm>
            <a:off x="285750" y="2778108"/>
            <a:ext cx="2282230" cy="76099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Update</a:t>
            </a:r>
          </a:p>
        </p:txBody>
      </p:sp>
      <p:sp>
        <p:nvSpPr>
          <p:cNvPr id="76" name="Wndows trusted boot"/>
          <p:cNvSpPr/>
          <p:nvPr/>
        </p:nvSpPr>
        <p:spPr bwMode="auto">
          <a:xfrm>
            <a:off x="282628" y="2161511"/>
            <a:ext cx="2273322" cy="577631"/>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marL="0" marR="0" lvl="0" indent="0" defTabSz="932114" eaLnBrk="1" fontAlgn="base" latinLnBrk="0" hangingPunct="1">
              <a:lnSpc>
                <a:spcPct val="80000"/>
              </a:lnSpc>
              <a:spcBef>
                <a:spcPct val="0"/>
              </a:spcBef>
              <a:spcAft>
                <a:spcPct val="0"/>
              </a:spcAft>
              <a:buClrTx/>
              <a:buSzTx/>
              <a:buFontTx/>
              <a:buNone/>
              <a:tabLst/>
              <a:defRPr/>
            </a:pPr>
            <a:r>
              <a:rPr kumimoji="0" lang="en-US" sz="13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Trusted Boot</a:t>
            </a:r>
          </a:p>
        </p:txBody>
      </p:sp>
    </p:spTree>
    <p:extLst>
      <p:ext uri="{BB962C8B-B14F-4D97-AF65-F5344CB8AC3E}">
        <p14:creationId xmlns:p14="http://schemas.microsoft.com/office/powerpoint/2010/main" val="1487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additive="base">
                                        <p:cTn id="7" dur="500" fill="hold"/>
                                        <p:tgtEl>
                                          <p:spTgt spid="262"/>
                                        </p:tgtEl>
                                        <p:attrNameLst>
                                          <p:attrName>ppt_x</p:attrName>
                                        </p:attrNameLst>
                                      </p:cBhvr>
                                      <p:tavLst>
                                        <p:tav tm="0">
                                          <p:val>
                                            <p:strVal val="#ppt_x"/>
                                          </p:val>
                                        </p:tav>
                                        <p:tav tm="100000">
                                          <p:val>
                                            <p:strVal val="#ppt_x"/>
                                          </p:val>
                                        </p:tav>
                                      </p:tavLst>
                                    </p:anim>
                                    <p:anim calcmode="lin" valueType="num">
                                      <p:cBhvr additive="base">
                                        <p:cTn id="8" dur="500" fill="hold"/>
                                        <p:tgtEl>
                                          <p:spTgt spid="26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3"/>
                                        </p:tgtEl>
                                        <p:attrNameLst>
                                          <p:attrName>style.visibility</p:attrName>
                                        </p:attrNameLst>
                                      </p:cBhvr>
                                      <p:to>
                                        <p:strVal val="visible"/>
                                      </p:to>
                                    </p:set>
                                    <p:anim calcmode="lin" valueType="num">
                                      <p:cBhvr additive="base">
                                        <p:cTn id="11" dur="500" fill="hold"/>
                                        <p:tgtEl>
                                          <p:spTgt spid="263"/>
                                        </p:tgtEl>
                                        <p:attrNameLst>
                                          <p:attrName>ppt_x</p:attrName>
                                        </p:attrNameLst>
                                      </p:cBhvr>
                                      <p:tavLst>
                                        <p:tav tm="0">
                                          <p:val>
                                            <p:strVal val="#ppt_x"/>
                                          </p:val>
                                        </p:tav>
                                        <p:tav tm="100000">
                                          <p:val>
                                            <p:strVal val="#ppt_x"/>
                                          </p:val>
                                        </p:tav>
                                      </p:tavLst>
                                    </p:anim>
                                    <p:anim calcmode="lin" valueType="num">
                                      <p:cBhvr additive="base">
                                        <p:cTn id="12" dur="500" fill="hold"/>
                                        <p:tgtEl>
                                          <p:spTgt spid="26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4"/>
                                        </p:tgtEl>
                                        <p:attrNameLst>
                                          <p:attrName>style.visibility</p:attrName>
                                        </p:attrNameLst>
                                      </p:cBhvr>
                                      <p:to>
                                        <p:strVal val="visible"/>
                                      </p:to>
                                    </p:set>
                                    <p:anim calcmode="lin" valueType="num">
                                      <p:cBhvr additive="base">
                                        <p:cTn id="15" dur="500" fill="hold"/>
                                        <p:tgtEl>
                                          <p:spTgt spid="264"/>
                                        </p:tgtEl>
                                        <p:attrNameLst>
                                          <p:attrName>ppt_x</p:attrName>
                                        </p:attrNameLst>
                                      </p:cBhvr>
                                      <p:tavLst>
                                        <p:tav tm="0">
                                          <p:val>
                                            <p:strVal val="#ppt_x"/>
                                          </p:val>
                                        </p:tav>
                                        <p:tav tm="100000">
                                          <p:val>
                                            <p:strVal val="#ppt_x"/>
                                          </p:val>
                                        </p:tav>
                                      </p:tavLst>
                                    </p:anim>
                                    <p:anim calcmode="lin" valueType="num">
                                      <p:cBhvr additive="base">
                                        <p:cTn id="16" dur="500" fill="hold"/>
                                        <p:tgtEl>
                                          <p:spTgt spid="26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65"/>
                                        </p:tgtEl>
                                        <p:attrNameLst>
                                          <p:attrName>style.visibility</p:attrName>
                                        </p:attrNameLst>
                                      </p:cBhvr>
                                      <p:to>
                                        <p:strVal val="visible"/>
                                      </p:to>
                                    </p:set>
                                    <p:anim calcmode="lin" valueType="num">
                                      <p:cBhvr additive="base">
                                        <p:cTn id="19" dur="500" fill="hold"/>
                                        <p:tgtEl>
                                          <p:spTgt spid="265"/>
                                        </p:tgtEl>
                                        <p:attrNameLst>
                                          <p:attrName>ppt_x</p:attrName>
                                        </p:attrNameLst>
                                      </p:cBhvr>
                                      <p:tavLst>
                                        <p:tav tm="0">
                                          <p:val>
                                            <p:strVal val="#ppt_x"/>
                                          </p:val>
                                        </p:tav>
                                        <p:tav tm="100000">
                                          <p:val>
                                            <p:strVal val="#ppt_x"/>
                                          </p:val>
                                        </p:tav>
                                      </p:tavLst>
                                    </p:anim>
                                    <p:anim calcmode="lin" valueType="num">
                                      <p:cBhvr additive="base">
                                        <p:cTn id="20" dur="500" fill="hold"/>
                                        <p:tgtEl>
                                          <p:spTgt spid="26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66"/>
                                        </p:tgtEl>
                                        <p:attrNameLst>
                                          <p:attrName>style.visibility</p:attrName>
                                        </p:attrNameLst>
                                      </p:cBhvr>
                                      <p:to>
                                        <p:strVal val="visible"/>
                                      </p:to>
                                    </p:set>
                                    <p:anim calcmode="lin" valueType="num">
                                      <p:cBhvr additive="base">
                                        <p:cTn id="23" dur="500" fill="hold"/>
                                        <p:tgtEl>
                                          <p:spTgt spid="266"/>
                                        </p:tgtEl>
                                        <p:attrNameLst>
                                          <p:attrName>ppt_x</p:attrName>
                                        </p:attrNameLst>
                                      </p:cBhvr>
                                      <p:tavLst>
                                        <p:tav tm="0">
                                          <p:val>
                                            <p:strVal val="#ppt_x"/>
                                          </p:val>
                                        </p:tav>
                                        <p:tav tm="100000">
                                          <p:val>
                                            <p:strVal val="#ppt_x"/>
                                          </p:val>
                                        </p:tav>
                                      </p:tavLst>
                                    </p:anim>
                                    <p:anim calcmode="lin" valueType="num">
                                      <p:cBhvr additive="base">
                                        <p:cTn id="24" dur="500" fill="hold"/>
                                        <p:tgtEl>
                                          <p:spTgt spid="26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additive="base">
                                        <p:cTn id="27" dur="500" fill="hold"/>
                                        <p:tgtEl>
                                          <p:spTgt spid="267"/>
                                        </p:tgtEl>
                                        <p:attrNameLst>
                                          <p:attrName>ppt_x</p:attrName>
                                        </p:attrNameLst>
                                      </p:cBhvr>
                                      <p:tavLst>
                                        <p:tav tm="0">
                                          <p:val>
                                            <p:strVal val="#ppt_x"/>
                                          </p:val>
                                        </p:tav>
                                        <p:tav tm="100000">
                                          <p:val>
                                            <p:strVal val="#ppt_x"/>
                                          </p:val>
                                        </p:tav>
                                      </p:tavLst>
                                    </p:anim>
                                    <p:anim calcmode="lin" valueType="num">
                                      <p:cBhvr additive="base">
                                        <p:cTn id="28" dur="500" fill="hold"/>
                                        <p:tgtEl>
                                          <p:spTgt spid="26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68"/>
                                        </p:tgtEl>
                                        <p:attrNameLst>
                                          <p:attrName>style.visibility</p:attrName>
                                        </p:attrNameLst>
                                      </p:cBhvr>
                                      <p:to>
                                        <p:strVal val="visible"/>
                                      </p:to>
                                    </p:set>
                                    <p:anim calcmode="lin" valueType="num">
                                      <p:cBhvr additive="base">
                                        <p:cTn id="31" dur="500" fill="hold"/>
                                        <p:tgtEl>
                                          <p:spTgt spid="268"/>
                                        </p:tgtEl>
                                        <p:attrNameLst>
                                          <p:attrName>ppt_x</p:attrName>
                                        </p:attrNameLst>
                                      </p:cBhvr>
                                      <p:tavLst>
                                        <p:tav tm="0">
                                          <p:val>
                                            <p:strVal val="#ppt_x"/>
                                          </p:val>
                                        </p:tav>
                                        <p:tav tm="100000">
                                          <p:val>
                                            <p:strVal val="#ppt_x"/>
                                          </p:val>
                                        </p:tav>
                                      </p:tavLst>
                                    </p:anim>
                                    <p:anim calcmode="lin" valueType="num">
                                      <p:cBhvr additive="base">
                                        <p:cTn id="32" dur="500" fill="hold"/>
                                        <p:tgtEl>
                                          <p:spTgt spid="26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70"/>
                                        </p:tgtEl>
                                        <p:attrNameLst>
                                          <p:attrName>style.visibility</p:attrName>
                                        </p:attrNameLst>
                                      </p:cBhvr>
                                      <p:to>
                                        <p:strVal val="visible"/>
                                      </p:to>
                                    </p:set>
                                    <p:anim calcmode="lin" valueType="num">
                                      <p:cBhvr additive="base">
                                        <p:cTn id="35" dur="500" fill="hold"/>
                                        <p:tgtEl>
                                          <p:spTgt spid="270"/>
                                        </p:tgtEl>
                                        <p:attrNameLst>
                                          <p:attrName>ppt_x</p:attrName>
                                        </p:attrNameLst>
                                      </p:cBhvr>
                                      <p:tavLst>
                                        <p:tav tm="0">
                                          <p:val>
                                            <p:strVal val="#ppt_x"/>
                                          </p:val>
                                        </p:tav>
                                        <p:tav tm="100000">
                                          <p:val>
                                            <p:strVal val="#ppt_x"/>
                                          </p:val>
                                        </p:tav>
                                      </p:tavLst>
                                    </p:anim>
                                    <p:anim calcmode="lin" valueType="num">
                                      <p:cBhvr additive="base">
                                        <p:cTn id="36" dur="500" fill="hold"/>
                                        <p:tgtEl>
                                          <p:spTgt spid="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P spid="264" grpId="0" animBg="1"/>
      <p:bldP spid="265" grpId="0" animBg="1"/>
      <p:bldP spid="266" grpId="0" animBg="1"/>
      <p:bldP spid="267" grpId="0" animBg="1"/>
      <p:bldP spid="268" grpId="0" animBg="1"/>
      <p:bldP spid="2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74639" y="1980590"/>
            <a:ext cx="2897549" cy="10115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9" name="Rectangle 48"/>
          <p:cNvSpPr/>
          <p:nvPr/>
        </p:nvSpPr>
        <p:spPr bwMode="auto">
          <a:xfrm>
            <a:off x="274640" y="3084897"/>
            <a:ext cx="2897549" cy="129867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0" name="Rectangle 49"/>
          <p:cNvSpPr/>
          <p:nvPr/>
        </p:nvSpPr>
        <p:spPr bwMode="auto">
          <a:xfrm>
            <a:off x="3271978" y="3084897"/>
            <a:ext cx="2897549" cy="129867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1" name="Rectangle 50"/>
          <p:cNvSpPr/>
          <p:nvPr/>
        </p:nvSpPr>
        <p:spPr bwMode="auto">
          <a:xfrm>
            <a:off x="6269316" y="3084897"/>
            <a:ext cx="2897549" cy="129867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3" name="Rectangle 52"/>
          <p:cNvSpPr/>
          <p:nvPr/>
        </p:nvSpPr>
        <p:spPr bwMode="auto">
          <a:xfrm>
            <a:off x="9266654" y="3084897"/>
            <a:ext cx="2897549" cy="129867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5" name="Rectangle 54"/>
          <p:cNvSpPr/>
          <p:nvPr/>
        </p:nvSpPr>
        <p:spPr bwMode="auto">
          <a:xfrm>
            <a:off x="3271978" y="1980590"/>
            <a:ext cx="2897549" cy="10115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6" name="Rectangle 55"/>
          <p:cNvSpPr/>
          <p:nvPr/>
        </p:nvSpPr>
        <p:spPr bwMode="auto">
          <a:xfrm>
            <a:off x="6269316" y="1980590"/>
            <a:ext cx="2897549" cy="10115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7" name="Rectangle 56"/>
          <p:cNvSpPr/>
          <p:nvPr/>
        </p:nvSpPr>
        <p:spPr bwMode="auto">
          <a:xfrm>
            <a:off x="9266654" y="1980590"/>
            <a:ext cx="2897549" cy="10115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TextBox 15"/>
          <p:cNvSpPr txBox="1"/>
          <p:nvPr/>
        </p:nvSpPr>
        <p:spPr>
          <a:xfrm>
            <a:off x="354818" y="3356524"/>
            <a:ext cx="2737192" cy="731289"/>
          </a:xfrm>
          <a:prstGeom prst="rect">
            <a:avLst/>
          </a:prstGeom>
        </p:spPr>
        <p:txBody>
          <a:bodyPr vert="horz" wrap="square" lIns="69935" tIns="69935" rIns="69935" bIns="69935" rtlCol="0" anchor="t">
            <a:no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POST BREACH DETECTION </a:t>
            </a:r>
            <a:b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b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FOR ACTIVE ATTACKS </a:t>
            </a:r>
            <a:b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br>
            <a:endParaRPr kumimoji="0" lang="en-US" sz="1326" b="0" i="0" u="none" strike="noStrike" kern="0" cap="none" spc="0" normalizeH="0" baseline="0" noProof="0" dirty="0">
              <a:ln>
                <a:noFill/>
              </a:ln>
              <a:gradFill>
                <a:gsLst>
                  <a:gs pos="0">
                    <a:schemeClr val="tx1"/>
                  </a:gs>
                  <a:gs pos="100000">
                    <a:schemeClr val="tx1"/>
                  </a:gs>
                </a:gsLst>
                <a:lin ang="5400000" scaled="1"/>
              </a:gradFill>
              <a:effectLst/>
              <a:uLnTx/>
              <a:uFillTx/>
            </a:endParaRPr>
          </a:p>
        </p:txBody>
      </p:sp>
      <p:pic>
        <p:nvPicPr>
          <p:cNvPr id="36" name="Picture 35" hidden="1"/>
          <p:cNvPicPr>
            <a:picLocks noChangeAspect="1"/>
          </p:cNvPicPr>
          <p:nvPr/>
        </p:nvPicPr>
        <p:blipFill rotWithShape="1">
          <a:blip r:embed="rId3"/>
          <a:srcRect r="79682"/>
          <a:stretch/>
        </p:blipFill>
        <p:spPr>
          <a:xfrm>
            <a:off x="2207083" y="6997406"/>
            <a:ext cx="627961" cy="576503"/>
          </a:xfrm>
          <a:prstGeom prst="rect">
            <a:avLst/>
          </a:prstGeom>
          <a:solidFill>
            <a:schemeClr val="bg1"/>
          </a:solidFill>
        </p:spPr>
      </p:pic>
      <p:sp>
        <p:nvSpPr>
          <p:cNvPr id="2" name="Rectangle 1"/>
          <p:cNvSpPr/>
          <p:nvPr/>
        </p:nvSpPr>
        <p:spPr>
          <a:xfrm>
            <a:off x="3513736" y="3356524"/>
            <a:ext cx="2414032" cy="704424"/>
          </a:xfrm>
          <a:prstGeom prst="rect">
            <a:avLst/>
          </a:prstGeom>
        </p:spPr>
        <p:txBody>
          <a:bodyPr wrap="square">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EASILY INVESTIGATE </a:t>
            </a:r>
            <a:b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b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AND EXPLORE BREACHES</a:t>
            </a:r>
            <a:br>
              <a:rPr kumimoji="0" lang="en-US" sz="1326" b="1" i="0" u="none" strike="noStrike" kern="0" cap="none" spc="0" normalizeH="0" baseline="0" noProof="0" dirty="0">
                <a:ln>
                  <a:noFill/>
                </a:ln>
                <a:solidFill>
                  <a:sysClr val="windowText" lastClr="000000"/>
                </a:solidFill>
                <a:effectLst/>
                <a:uLnTx/>
                <a:uFillTx/>
              </a:rPr>
            </a:br>
            <a:endParaRPr kumimoji="0" lang="en-US" sz="1326" b="0" i="0" u="none" strike="noStrike" kern="0" cap="none" spc="0" normalizeH="0" baseline="0" noProof="0" dirty="0">
              <a:ln>
                <a:noFill/>
              </a:ln>
              <a:gradFill>
                <a:gsLst>
                  <a:gs pos="0">
                    <a:schemeClr val="tx1"/>
                  </a:gs>
                  <a:gs pos="100000">
                    <a:schemeClr val="tx1"/>
                  </a:gs>
                </a:gsLst>
                <a:lin ang="5400000" scaled="1"/>
              </a:gradFill>
              <a:effectLst/>
              <a:uLnTx/>
              <a:uFillTx/>
            </a:endParaRPr>
          </a:p>
        </p:txBody>
      </p:sp>
      <p:sp>
        <p:nvSpPr>
          <p:cNvPr id="3" name="Rectangle 2"/>
          <p:cNvSpPr/>
          <p:nvPr/>
        </p:nvSpPr>
        <p:spPr>
          <a:xfrm>
            <a:off x="6269316" y="3356524"/>
            <a:ext cx="2856276" cy="500393"/>
          </a:xfrm>
          <a:prstGeom prst="rect">
            <a:avLst/>
          </a:prstGeom>
        </p:spPr>
        <p:txBody>
          <a:bodyPr wrap="square">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SELF HUNTING ACROSS </a:t>
            </a:r>
            <a:b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b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PROTECTED ASSETS</a:t>
            </a:r>
          </a:p>
        </p:txBody>
      </p:sp>
      <p:sp>
        <p:nvSpPr>
          <p:cNvPr id="64" name="Rectangle 63"/>
          <p:cNvSpPr/>
          <p:nvPr/>
        </p:nvSpPr>
        <p:spPr>
          <a:xfrm>
            <a:off x="9588533" y="3356524"/>
            <a:ext cx="2253791" cy="704424"/>
          </a:xfrm>
          <a:prstGeom prst="rect">
            <a:avLst/>
          </a:prstGeom>
        </p:spPr>
        <p:txBody>
          <a:bodyPr wrap="square">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326" b="1" i="0" u="none" strike="noStrike" kern="0" cap="none" spc="0" normalizeH="0" baseline="0" noProof="0" dirty="0">
                <a:ln>
                  <a:noFill/>
                </a:ln>
                <a:gradFill>
                  <a:gsLst>
                    <a:gs pos="0">
                      <a:schemeClr val="accent2"/>
                    </a:gs>
                    <a:gs pos="100000">
                      <a:schemeClr val="accent2"/>
                    </a:gs>
                  </a:gsLst>
                  <a:lin ang="5400000" scaled="1"/>
                </a:gradFill>
                <a:effectLst/>
                <a:uLnTx/>
                <a:uFillTx/>
              </a:rPr>
              <a:t>BUILT IN THREAT INTELLIGENCE KNOWLEDGE BASE </a:t>
            </a:r>
            <a:endParaRPr kumimoji="0" lang="en-US" sz="1326" b="0" i="0" u="none" strike="noStrike" kern="0" cap="none" spc="0" normalizeH="0" baseline="0" noProof="0" dirty="0">
              <a:ln>
                <a:noFill/>
              </a:ln>
              <a:gradFill>
                <a:gsLst>
                  <a:gs pos="0">
                    <a:schemeClr val="tx1"/>
                  </a:gs>
                  <a:gs pos="100000">
                    <a:schemeClr val="tx1"/>
                  </a:gs>
                </a:gsLst>
                <a:lin ang="5400000" scaled="1"/>
              </a:gradFill>
              <a:effectLst/>
              <a:uLnTx/>
              <a:uFillTx/>
            </a:endParaRPr>
          </a:p>
        </p:txBody>
      </p:sp>
      <p:sp>
        <p:nvSpPr>
          <p:cNvPr id="5" name="Title 4"/>
          <p:cNvSpPr>
            <a:spLocks noGrp="1"/>
          </p:cNvSpPr>
          <p:nvPr>
            <p:ph type="title"/>
          </p:nvPr>
        </p:nvSpPr>
        <p:spPr>
          <a:xfrm>
            <a:off x="158527" y="295274"/>
            <a:ext cx="10225992" cy="917575"/>
          </a:xfrm>
        </p:spPr>
        <p:txBody>
          <a:bodyPr/>
          <a:lstStyle/>
          <a:p>
            <a:r>
              <a:rPr lang="en-US" sz="4000" dirty="0"/>
              <a:t>Windows Defender Advanced Threat Protection</a:t>
            </a:r>
            <a:br>
              <a:rPr lang="en-US" sz="4000" dirty="0"/>
            </a:br>
            <a:r>
              <a:rPr lang="en-US" sz="2400" spc="0" dirty="0">
                <a:gradFill>
                  <a:gsLst>
                    <a:gs pos="1250">
                      <a:schemeClr val="accent2"/>
                    </a:gs>
                    <a:gs pos="100000">
                      <a:schemeClr val="accent2"/>
                    </a:gs>
                  </a:gsLst>
                  <a:lin ang="5400000" scaled="0"/>
                </a:gradFill>
              </a:rPr>
              <a:t>Helps enterprise customers detect, investigate and respond to advanced attacks and data breaches </a:t>
            </a:r>
            <a:endParaRPr lang="en-US" sz="1800" spc="0" dirty="0">
              <a:gradFill>
                <a:gsLst>
                  <a:gs pos="1250">
                    <a:schemeClr val="accent2"/>
                  </a:gs>
                  <a:gs pos="100000">
                    <a:schemeClr val="accent2"/>
                  </a:gs>
                </a:gsLst>
                <a:lin ang="5400000" scaled="0"/>
              </a:gradFill>
            </a:endParaRPr>
          </a:p>
        </p:txBody>
      </p:sp>
      <p:sp>
        <p:nvSpPr>
          <p:cNvPr id="17" name="Freeform 5"/>
          <p:cNvSpPr>
            <a:spLocks noEditPoints="1"/>
          </p:cNvSpPr>
          <p:nvPr/>
        </p:nvSpPr>
        <p:spPr bwMode="auto">
          <a:xfrm>
            <a:off x="4437344" y="2241734"/>
            <a:ext cx="566817" cy="489268"/>
          </a:xfrm>
          <a:custGeom>
            <a:avLst/>
            <a:gdLst>
              <a:gd name="T0" fmla="*/ 100 w 112"/>
              <a:gd name="T1" fmla="*/ 12 h 96"/>
              <a:gd name="T2" fmla="*/ 88 w 112"/>
              <a:gd name="T3" fmla="*/ 0 h 96"/>
              <a:gd name="T4" fmla="*/ 76 w 112"/>
              <a:gd name="T5" fmla="*/ 12 h 96"/>
              <a:gd name="T6" fmla="*/ 73 w 112"/>
              <a:gd name="T7" fmla="*/ 24 h 96"/>
              <a:gd name="T8" fmla="*/ 39 w 112"/>
              <a:gd name="T9" fmla="*/ 24 h 96"/>
              <a:gd name="T10" fmla="*/ 36 w 112"/>
              <a:gd name="T11" fmla="*/ 12 h 96"/>
              <a:gd name="T12" fmla="*/ 24 w 112"/>
              <a:gd name="T13" fmla="*/ 0 h 96"/>
              <a:gd name="T14" fmla="*/ 12 w 112"/>
              <a:gd name="T15" fmla="*/ 12 h 96"/>
              <a:gd name="T16" fmla="*/ 0 w 112"/>
              <a:gd name="T17" fmla="*/ 67 h 96"/>
              <a:gd name="T18" fmla="*/ 0 w 112"/>
              <a:gd name="T19" fmla="*/ 72 h 96"/>
              <a:gd name="T20" fmla="*/ 24 w 112"/>
              <a:gd name="T21" fmla="*/ 96 h 96"/>
              <a:gd name="T22" fmla="*/ 48 w 112"/>
              <a:gd name="T23" fmla="*/ 72 h 96"/>
              <a:gd name="T24" fmla="*/ 48 w 112"/>
              <a:gd name="T25" fmla="*/ 68 h 96"/>
              <a:gd name="T26" fmla="*/ 44 w 112"/>
              <a:gd name="T27" fmla="*/ 51 h 96"/>
              <a:gd name="T28" fmla="*/ 48 w 112"/>
              <a:gd name="T29" fmla="*/ 48 h 96"/>
              <a:gd name="T30" fmla="*/ 64 w 112"/>
              <a:gd name="T31" fmla="*/ 48 h 96"/>
              <a:gd name="T32" fmla="*/ 68 w 112"/>
              <a:gd name="T33" fmla="*/ 50 h 96"/>
              <a:gd name="T34" fmla="*/ 64 w 112"/>
              <a:gd name="T35" fmla="*/ 67 h 96"/>
              <a:gd name="T36" fmla="*/ 64 w 112"/>
              <a:gd name="T37" fmla="*/ 72 h 96"/>
              <a:gd name="T38" fmla="*/ 88 w 112"/>
              <a:gd name="T39" fmla="*/ 96 h 96"/>
              <a:gd name="T40" fmla="*/ 112 w 112"/>
              <a:gd name="T41" fmla="*/ 72 h 96"/>
              <a:gd name="T42" fmla="*/ 112 w 112"/>
              <a:gd name="T43" fmla="*/ 68 h 96"/>
              <a:gd name="T44" fmla="*/ 100 w 112"/>
              <a:gd name="T45" fmla="*/ 12 h 96"/>
              <a:gd name="T46" fmla="*/ 84 w 112"/>
              <a:gd name="T47" fmla="*/ 13 h 96"/>
              <a:gd name="T48" fmla="*/ 84 w 112"/>
              <a:gd name="T49" fmla="*/ 12 h 96"/>
              <a:gd name="T50" fmla="*/ 88 w 112"/>
              <a:gd name="T51" fmla="*/ 8 h 96"/>
              <a:gd name="T52" fmla="*/ 92 w 112"/>
              <a:gd name="T53" fmla="*/ 12 h 96"/>
              <a:gd name="T54" fmla="*/ 100 w 112"/>
              <a:gd name="T55" fmla="*/ 51 h 96"/>
              <a:gd name="T56" fmla="*/ 88 w 112"/>
              <a:gd name="T57" fmla="*/ 48 h 96"/>
              <a:gd name="T58" fmla="*/ 76 w 112"/>
              <a:gd name="T59" fmla="*/ 51 h 96"/>
              <a:gd name="T60" fmla="*/ 76 w 112"/>
              <a:gd name="T61" fmla="*/ 50 h 96"/>
              <a:gd name="T62" fmla="*/ 84 w 112"/>
              <a:gd name="T63" fmla="*/ 13 h 96"/>
              <a:gd name="T64" fmla="*/ 20 w 112"/>
              <a:gd name="T65" fmla="*/ 13 h 96"/>
              <a:gd name="T66" fmla="*/ 20 w 112"/>
              <a:gd name="T67" fmla="*/ 12 h 96"/>
              <a:gd name="T68" fmla="*/ 24 w 112"/>
              <a:gd name="T69" fmla="*/ 8 h 96"/>
              <a:gd name="T70" fmla="*/ 28 w 112"/>
              <a:gd name="T71" fmla="*/ 12 h 96"/>
              <a:gd name="T72" fmla="*/ 36 w 112"/>
              <a:gd name="T73" fmla="*/ 50 h 96"/>
              <a:gd name="T74" fmla="*/ 36 w 112"/>
              <a:gd name="T75" fmla="*/ 51 h 96"/>
              <a:gd name="T76" fmla="*/ 24 w 112"/>
              <a:gd name="T77" fmla="*/ 48 h 96"/>
              <a:gd name="T78" fmla="*/ 12 w 112"/>
              <a:gd name="T79" fmla="*/ 51 h 96"/>
              <a:gd name="T80" fmla="*/ 20 w 112"/>
              <a:gd name="T81" fmla="*/ 13 h 96"/>
              <a:gd name="T82" fmla="*/ 24 w 112"/>
              <a:gd name="T83" fmla="*/ 88 h 96"/>
              <a:gd name="T84" fmla="*/ 8 w 112"/>
              <a:gd name="T85" fmla="*/ 72 h 96"/>
              <a:gd name="T86" fmla="*/ 24 w 112"/>
              <a:gd name="T87" fmla="*/ 56 h 96"/>
              <a:gd name="T88" fmla="*/ 40 w 112"/>
              <a:gd name="T89" fmla="*/ 72 h 96"/>
              <a:gd name="T90" fmla="*/ 24 w 112"/>
              <a:gd name="T91" fmla="*/ 88 h 96"/>
              <a:gd name="T92" fmla="*/ 64 w 112"/>
              <a:gd name="T93" fmla="*/ 40 h 96"/>
              <a:gd name="T94" fmla="*/ 48 w 112"/>
              <a:gd name="T95" fmla="*/ 40 h 96"/>
              <a:gd name="T96" fmla="*/ 42 w 112"/>
              <a:gd name="T97" fmla="*/ 41 h 96"/>
              <a:gd name="T98" fmla="*/ 40 w 112"/>
              <a:gd name="T99" fmla="*/ 32 h 96"/>
              <a:gd name="T100" fmla="*/ 72 w 112"/>
              <a:gd name="T101" fmla="*/ 32 h 96"/>
              <a:gd name="T102" fmla="*/ 70 w 112"/>
              <a:gd name="T103" fmla="*/ 41 h 96"/>
              <a:gd name="T104" fmla="*/ 64 w 112"/>
              <a:gd name="T105" fmla="*/ 40 h 96"/>
              <a:gd name="T106" fmla="*/ 88 w 112"/>
              <a:gd name="T107" fmla="*/ 88 h 96"/>
              <a:gd name="T108" fmla="*/ 72 w 112"/>
              <a:gd name="T109" fmla="*/ 72 h 96"/>
              <a:gd name="T110" fmla="*/ 88 w 112"/>
              <a:gd name="T111" fmla="*/ 56 h 96"/>
              <a:gd name="T112" fmla="*/ 104 w 112"/>
              <a:gd name="T113" fmla="*/ 72 h 96"/>
              <a:gd name="T114" fmla="*/ 88 w 112"/>
              <a:gd name="T11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96">
                <a:moveTo>
                  <a:pt x="100" y="12"/>
                </a:moveTo>
                <a:cubicBezTo>
                  <a:pt x="100" y="5"/>
                  <a:pt x="94" y="0"/>
                  <a:pt x="88" y="0"/>
                </a:cubicBezTo>
                <a:cubicBezTo>
                  <a:pt x="82" y="0"/>
                  <a:pt x="76" y="5"/>
                  <a:pt x="76" y="12"/>
                </a:cubicBezTo>
                <a:cubicBezTo>
                  <a:pt x="73" y="24"/>
                  <a:pt x="73" y="24"/>
                  <a:pt x="73" y="24"/>
                </a:cubicBezTo>
                <a:cubicBezTo>
                  <a:pt x="39" y="24"/>
                  <a:pt x="39" y="24"/>
                  <a:pt x="39" y="24"/>
                </a:cubicBezTo>
                <a:cubicBezTo>
                  <a:pt x="36" y="12"/>
                  <a:pt x="36" y="12"/>
                  <a:pt x="36" y="12"/>
                </a:cubicBezTo>
                <a:cubicBezTo>
                  <a:pt x="36" y="5"/>
                  <a:pt x="30" y="0"/>
                  <a:pt x="24" y="0"/>
                </a:cubicBezTo>
                <a:cubicBezTo>
                  <a:pt x="18" y="0"/>
                  <a:pt x="12" y="5"/>
                  <a:pt x="12" y="12"/>
                </a:cubicBezTo>
                <a:cubicBezTo>
                  <a:pt x="0" y="67"/>
                  <a:pt x="0" y="67"/>
                  <a:pt x="0" y="67"/>
                </a:cubicBezTo>
                <a:cubicBezTo>
                  <a:pt x="0" y="72"/>
                  <a:pt x="0" y="72"/>
                  <a:pt x="0" y="72"/>
                </a:cubicBezTo>
                <a:cubicBezTo>
                  <a:pt x="0" y="85"/>
                  <a:pt x="11" y="96"/>
                  <a:pt x="24" y="96"/>
                </a:cubicBezTo>
                <a:cubicBezTo>
                  <a:pt x="37" y="96"/>
                  <a:pt x="48" y="85"/>
                  <a:pt x="48" y="72"/>
                </a:cubicBezTo>
                <a:cubicBezTo>
                  <a:pt x="48" y="68"/>
                  <a:pt x="48" y="68"/>
                  <a:pt x="48" y="68"/>
                </a:cubicBezTo>
                <a:cubicBezTo>
                  <a:pt x="44" y="51"/>
                  <a:pt x="44" y="51"/>
                  <a:pt x="44" y="51"/>
                </a:cubicBezTo>
                <a:cubicBezTo>
                  <a:pt x="45" y="49"/>
                  <a:pt x="46" y="48"/>
                  <a:pt x="48" y="48"/>
                </a:cubicBezTo>
                <a:cubicBezTo>
                  <a:pt x="64" y="48"/>
                  <a:pt x="64" y="48"/>
                  <a:pt x="64" y="48"/>
                </a:cubicBezTo>
                <a:cubicBezTo>
                  <a:pt x="66" y="48"/>
                  <a:pt x="67" y="49"/>
                  <a:pt x="68" y="50"/>
                </a:cubicBezTo>
                <a:cubicBezTo>
                  <a:pt x="64" y="67"/>
                  <a:pt x="64" y="67"/>
                  <a:pt x="64" y="67"/>
                </a:cubicBezTo>
                <a:cubicBezTo>
                  <a:pt x="64" y="72"/>
                  <a:pt x="64" y="72"/>
                  <a:pt x="64" y="72"/>
                </a:cubicBezTo>
                <a:cubicBezTo>
                  <a:pt x="64" y="85"/>
                  <a:pt x="75" y="96"/>
                  <a:pt x="88" y="96"/>
                </a:cubicBezTo>
                <a:cubicBezTo>
                  <a:pt x="101" y="96"/>
                  <a:pt x="112" y="85"/>
                  <a:pt x="112" y="72"/>
                </a:cubicBezTo>
                <a:cubicBezTo>
                  <a:pt x="112" y="68"/>
                  <a:pt x="112" y="68"/>
                  <a:pt x="112" y="68"/>
                </a:cubicBezTo>
                <a:lnTo>
                  <a:pt x="100" y="12"/>
                </a:lnTo>
                <a:close/>
                <a:moveTo>
                  <a:pt x="84" y="13"/>
                </a:moveTo>
                <a:cubicBezTo>
                  <a:pt x="84" y="12"/>
                  <a:pt x="84" y="12"/>
                  <a:pt x="84" y="12"/>
                </a:cubicBezTo>
                <a:cubicBezTo>
                  <a:pt x="84" y="10"/>
                  <a:pt x="86" y="8"/>
                  <a:pt x="88" y="8"/>
                </a:cubicBezTo>
                <a:cubicBezTo>
                  <a:pt x="90" y="8"/>
                  <a:pt x="92" y="10"/>
                  <a:pt x="92" y="12"/>
                </a:cubicBezTo>
                <a:cubicBezTo>
                  <a:pt x="100" y="51"/>
                  <a:pt x="100" y="51"/>
                  <a:pt x="100" y="51"/>
                </a:cubicBezTo>
                <a:cubicBezTo>
                  <a:pt x="97" y="49"/>
                  <a:pt x="93" y="48"/>
                  <a:pt x="88" y="48"/>
                </a:cubicBezTo>
                <a:cubicBezTo>
                  <a:pt x="84" y="48"/>
                  <a:pt x="79" y="49"/>
                  <a:pt x="76" y="51"/>
                </a:cubicBezTo>
                <a:cubicBezTo>
                  <a:pt x="76" y="51"/>
                  <a:pt x="76" y="51"/>
                  <a:pt x="76" y="50"/>
                </a:cubicBezTo>
                <a:lnTo>
                  <a:pt x="84" y="13"/>
                </a:lnTo>
                <a:close/>
                <a:moveTo>
                  <a:pt x="20" y="13"/>
                </a:moveTo>
                <a:cubicBezTo>
                  <a:pt x="20" y="12"/>
                  <a:pt x="20" y="12"/>
                  <a:pt x="20" y="12"/>
                </a:cubicBezTo>
                <a:cubicBezTo>
                  <a:pt x="20" y="10"/>
                  <a:pt x="22" y="8"/>
                  <a:pt x="24" y="8"/>
                </a:cubicBezTo>
                <a:cubicBezTo>
                  <a:pt x="26" y="8"/>
                  <a:pt x="28" y="10"/>
                  <a:pt x="28" y="12"/>
                </a:cubicBezTo>
                <a:cubicBezTo>
                  <a:pt x="36" y="50"/>
                  <a:pt x="36" y="50"/>
                  <a:pt x="36" y="50"/>
                </a:cubicBezTo>
                <a:cubicBezTo>
                  <a:pt x="36" y="51"/>
                  <a:pt x="36" y="51"/>
                  <a:pt x="36" y="51"/>
                </a:cubicBezTo>
                <a:cubicBezTo>
                  <a:pt x="33" y="49"/>
                  <a:pt x="28" y="48"/>
                  <a:pt x="24" y="48"/>
                </a:cubicBezTo>
                <a:cubicBezTo>
                  <a:pt x="19" y="48"/>
                  <a:pt x="15" y="49"/>
                  <a:pt x="12" y="51"/>
                </a:cubicBezTo>
                <a:lnTo>
                  <a:pt x="20" y="13"/>
                </a:lnTo>
                <a:close/>
                <a:moveTo>
                  <a:pt x="24" y="88"/>
                </a:moveTo>
                <a:cubicBezTo>
                  <a:pt x="15" y="88"/>
                  <a:pt x="8" y="81"/>
                  <a:pt x="8" y="72"/>
                </a:cubicBezTo>
                <a:cubicBezTo>
                  <a:pt x="8" y="63"/>
                  <a:pt x="15" y="56"/>
                  <a:pt x="24" y="56"/>
                </a:cubicBezTo>
                <a:cubicBezTo>
                  <a:pt x="33" y="56"/>
                  <a:pt x="40" y="63"/>
                  <a:pt x="40" y="72"/>
                </a:cubicBezTo>
                <a:cubicBezTo>
                  <a:pt x="40" y="81"/>
                  <a:pt x="33" y="88"/>
                  <a:pt x="24" y="88"/>
                </a:cubicBezTo>
                <a:close/>
                <a:moveTo>
                  <a:pt x="64" y="40"/>
                </a:moveTo>
                <a:cubicBezTo>
                  <a:pt x="48" y="40"/>
                  <a:pt x="48" y="40"/>
                  <a:pt x="48" y="40"/>
                </a:cubicBezTo>
                <a:cubicBezTo>
                  <a:pt x="46" y="40"/>
                  <a:pt x="44" y="41"/>
                  <a:pt x="42" y="41"/>
                </a:cubicBezTo>
                <a:cubicBezTo>
                  <a:pt x="40" y="32"/>
                  <a:pt x="40" y="32"/>
                  <a:pt x="40" y="32"/>
                </a:cubicBezTo>
                <a:cubicBezTo>
                  <a:pt x="72" y="32"/>
                  <a:pt x="72" y="32"/>
                  <a:pt x="72" y="32"/>
                </a:cubicBezTo>
                <a:cubicBezTo>
                  <a:pt x="70" y="41"/>
                  <a:pt x="70" y="41"/>
                  <a:pt x="70" y="41"/>
                </a:cubicBezTo>
                <a:cubicBezTo>
                  <a:pt x="68" y="41"/>
                  <a:pt x="66" y="40"/>
                  <a:pt x="64" y="40"/>
                </a:cubicBezTo>
                <a:close/>
                <a:moveTo>
                  <a:pt x="88" y="88"/>
                </a:moveTo>
                <a:cubicBezTo>
                  <a:pt x="79" y="88"/>
                  <a:pt x="72" y="81"/>
                  <a:pt x="72" y="72"/>
                </a:cubicBezTo>
                <a:cubicBezTo>
                  <a:pt x="72" y="63"/>
                  <a:pt x="79" y="56"/>
                  <a:pt x="88" y="56"/>
                </a:cubicBezTo>
                <a:cubicBezTo>
                  <a:pt x="97" y="56"/>
                  <a:pt x="104" y="63"/>
                  <a:pt x="104" y="72"/>
                </a:cubicBezTo>
                <a:cubicBezTo>
                  <a:pt x="104" y="81"/>
                  <a:pt x="97" y="88"/>
                  <a:pt x="88"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9"/>
          <p:cNvSpPr>
            <a:spLocks/>
          </p:cNvSpPr>
          <p:nvPr/>
        </p:nvSpPr>
        <p:spPr bwMode="auto">
          <a:xfrm>
            <a:off x="1574982" y="2241100"/>
            <a:ext cx="296863" cy="490537"/>
          </a:xfrm>
          <a:custGeom>
            <a:avLst/>
            <a:gdLst>
              <a:gd name="T0" fmla="*/ 187 w 187"/>
              <a:gd name="T1" fmla="*/ 116 h 309"/>
              <a:gd name="T2" fmla="*/ 112 w 187"/>
              <a:gd name="T3" fmla="*/ 116 h 309"/>
              <a:gd name="T4" fmla="*/ 175 w 187"/>
              <a:gd name="T5" fmla="*/ 0 h 309"/>
              <a:gd name="T6" fmla="*/ 51 w 187"/>
              <a:gd name="T7" fmla="*/ 0 h 309"/>
              <a:gd name="T8" fmla="*/ 0 w 187"/>
              <a:gd name="T9" fmla="*/ 170 h 309"/>
              <a:gd name="T10" fmla="*/ 75 w 187"/>
              <a:gd name="T11" fmla="*/ 170 h 309"/>
              <a:gd name="T12" fmla="*/ 48 w 187"/>
              <a:gd name="T13" fmla="*/ 309 h 309"/>
              <a:gd name="T14" fmla="*/ 187 w 187"/>
              <a:gd name="T15" fmla="*/ 116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309">
                <a:moveTo>
                  <a:pt x="187" y="116"/>
                </a:moveTo>
                <a:lnTo>
                  <a:pt x="112" y="116"/>
                </a:lnTo>
                <a:lnTo>
                  <a:pt x="175" y="0"/>
                </a:lnTo>
                <a:lnTo>
                  <a:pt x="51" y="0"/>
                </a:lnTo>
                <a:lnTo>
                  <a:pt x="0" y="170"/>
                </a:lnTo>
                <a:lnTo>
                  <a:pt x="75" y="170"/>
                </a:lnTo>
                <a:lnTo>
                  <a:pt x="48" y="309"/>
                </a:lnTo>
                <a:lnTo>
                  <a:pt x="187" y="116"/>
                </a:lnTo>
                <a:close/>
              </a:path>
            </a:pathLst>
          </a:custGeom>
          <a:noFill/>
          <a:ln w="396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80" name="Group 12"/>
          <p:cNvGrpSpPr>
            <a:grpSpLocks noChangeAspect="1"/>
          </p:cNvGrpSpPr>
          <p:nvPr/>
        </p:nvGrpSpPr>
        <p:grpSpPr bwMode="auto">
          <a:xfrm>
            <a:off x="7445040" y="2221256"/>
            <a:ext cx="546100" cy="530225"/>
            <a:chOff x="2556" y="-404"/>
            <a:chExt cx="344" cy="334"/>
          </a:xfrm>
        </p:grpSpPr>
        <p:sp>
          <p:nvSpPr>
            <p:cNvPr id="82" name="Oval 13"/>
            <p:cNvSpPr>
              <a:spLocks noChangeArrowheads="1"/>
            </p:cNvSpPr>
            <p:nvPr/>
          </p:nvSpPr>
          <p:spPr bwMode="auto">
            <a:xfrm>
              <a:off x="2675" y="-404"/>
              <a:ext cx="225" cy="226"/>
            </a:xfrm>
            <a:prstGeom prst="ellipse">
              <a:avLst/>
            </a:prstGeom>
            <a:noFill/>
            <a:ln w="381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Line 14"/>
            <p:cNvSpPr>
              <a:spLocks noChangeShapeType="1"/>
            </p:cNvSpPr>
            <p:nvPr/>
          </p:nvSpPr>
          <p:spPr bwMode="auto">
            <a:xfrm flipH="1">
              <a:off x="2556" y="-212"/>
              <a:ext cx="152" cy="142"/>
            </a:xfrm>
            <a:prstGeom prst="line">
              <a:avLst/>
            </a:prstGeom>
            <a:noFill/>
            <a:ln w="381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9" name="Group 17"/>
          <p:cNvGrpSpPr>
            <a:grpSpLocks noChangeAspect="1"/>
          </p:cNvGrpSpPr>
          <p:nvPr/>
        </p:nvGrpSpPr>
        <p:grpSpPr bwMode="auto">
          <a:xfrm>
            <a:off x="10328441" y="2268563"/>
            <a:ext cx="773975" cy="435610"/>
            <a:chOff x="6615" y="1445"/>
            <a:chExt cx="581" cy="327"/>
          </a:xfrm>
        </p:grpSpPr>
        <p:sp>
          <p:nvSpPr>
            <p:cNvPr id="31" name="Oval 18"/>
            <p:cNvSpPr>
              <a:spLocks noChangeArrowheads="1"/>
            </p:cNvSpPr>
            <p:nvPr/>
          </p:nvSpPr>
          <p:spPr bwMode="auto">
            <a:xfrm>
              <a:off x="6870" y="1572"/>
              <a:ext cx="71" cy="7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Freeform 19"/>
            <p:cNvSpPr>
              <a:spLocks noEditPoints="1"/>
            </p:cNvSpPr>
            <p:nvPr/>
          </p:nvSpPr>
          <p:spPr bwMode="auto">
            <a:xfrm>
              <a:off x="6615" y="1445"/>
              <a:ext cx="581" cy="327"/>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6" name="Picture 5"/>
          <p:cNvPicPr>
            <a:picLocks noChangeAspect="1"/>
          </p:cNvPicPr>
          <p:nvPr/>
        </p:nvPicPr>
        <p:blipFill rotWithShape="1">
          <a:blip r:embed="rId4"/>
          <a:srcRect l="-1" r="-1238" b="5059"/>
          <a:stretch/>
        </p:blipFill>
        <p:spPr>
          <a:xfrm>
            <a:off x="3275552" y="4491246"/>
            <a:ext cx="4927460" cy="2237056"/>
          </a:xfrm>
          <a:prstGeom prst="rect">
            <a:avLst/>
          </a:prstGeom>
        </p:spPr>
      </p:pic>
      <p:pic>
        <p:nvPicPr>
          <p:cNvPr id="9" name="Picture 8"/>
          <p:cNvPicPr>
            <a:picLocks noChangeAspect="1"/>
          </p:cNvPicPr>
          <p:nvPr/>
        </p:nvPicPr>
        <p:blipFill rotWithShape="1">
          <a:blip r:embed="rId5"/>
          <a:srcRect l="-1278" t="142" r="806" b="444"/>
          <a:stretch/>
        </p:blipFill>
        <p:spPr>
          <a:xfrm>
            <a:off x="8203011" y="4489504"/>
            <a:ext cx="3961191" cy="2238798"/>
          </a:xfrm>
          <a:prstGeom prst="rect">
            <a:avLst/>
          </a:prstGeom>
        </p:spPr>
      </p:pic>
      <p:pic>
        <p:nvPicPr>
          <p:cNvPr id="10" name="Picture 9"/>
          <p:cNvPicPr>
            <a:picLocks noChangeAspect="1"/>
          </p:cNvPicPr>
          <p:nvPr/>
        </p:nvPicPr>
        <p:blipFill rotWithShape="1">
          <a:blip r:embed="rId6"/>
          <a:srcRect r="3329"/>
          <a:stretch/>
        </p:blipFill>
        <p:spPr>
          <a:xfrm>
            <a:off x="274639" y="4489503"/>
            <a:ext cx="2897549" cy="2238798"/>
          </a:xfrm>
          <a:prstGeom prst="rect">
            <a:avLst/>
          </a:prstGeom>
        </p:spPr>
      </p:pic>
      <p:sp>
        <p:nvSpPr>
          <p:cNvPr id="27" name="Oval 26"/>
          <p:cNvSpPr/>
          <p:nvPr/>
        </p:nvSpPr>
        <p:spPr bwMode="auto">
          <a:xfrm>
            <a:off x="10029371"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5" name="Group 44"/>
          <p:cNvGrpSpPr/>
          <p:nvPr/>
        </p:nvGrpSpPr>
        <p:grpSpPr>
          <a:xfrm>
            <a:off x="10131700" y="185358"/>
            <a:ext cx="2111303" cy="509259"/>
            <a:chOff x="7679467" y="1006263"/>
            <a:chExt cx="2111303" cy="509259"/>
          </a:xfrm>
        </p:grpSpPr>
        <p:sp>
          <p:nvSpPr>
            <p:cNvPr id="46" name="Oval 45"/>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7" name="TextBox 46"/>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48" name="Oval 47"/>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 name="TextBox 51"/>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54" name="Oval 53"/>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8" name="Oval 57"/>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59" name="Oval 58"/>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0" name="TextBox 59"/>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61" name="Oval 60"/>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62" name="Oval 61"/>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63" name="TextBox 62"/>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65" name="Oval 64"/>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233504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Interface Customers Love</a:t>
            </a:r>
          </a:p>
        </p:txBody>
      </p:sp>
      <p:sp>
        <p:nvSpPr>
          <p:cNvPr id="3" name="Text Placeholder 8"/>
          <p:cNvSpPr txBox="1">
            <a:spLocks/>
          </p:cNvSpPr>
          <p:nvPr/>
        </p:nvSpPr>
        <p:spPr>
          <a:xfrm>
            <a:off x="373276" y="1619600"/>
            <a:ext cx="5982919" cy="404775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4950" indent="-234950">
              <a:lnSpc>
                <a:spcPct val="108000"/>
              </a:lnSpc>
              <a:spcBef>
                <a:spcPts val="306"/>
              </a:spcBef>
              <a:spcAft>
                <a:spcPts val="612"/>
              </a:spcAft>
              <a:buFont typeface="+mj-lt"/>
              <a:buAutoNum type="arabicPeriod"/>
            </a:pPr>
            <a:r>
              <a:rPr lang="en-US" sz="1800" b="1" dirty="0">
                <a:solidFill>
                  <a:schemeClr val="accent2"/>
                </a:solidFill>
              </a:rPr>
              <a:t>Feel like an expert from the start with familiar features. </a:t>
            </a:r>
            <a:br>
              <a:rPr lang="en-US" sz="1428" b="1" dirty="0">
                <a:solidFill>
                  <a:schemeClr val="tx1"/>
                </a:solidFill>
              </a:rPr>
            </a:br>
            <a:r>
              <a:rPr lang="en-US" sz="1428" dirty="0">
                <a:solidFill>
                  <a:schemeClr val="tx1"/>
                </a:solidFill>
              </a:rPr>
              <a:t>Windows 10 is friendly and familiar—with lots of similarities to Windows 7 including the Start menu. You’ll feel like an expert from the get-go.</a:t>
            </a:r>
          </a:p>
          <a:p>
            <a:pPr marL="234950" indent="-234950">
              <a:lnSpc>
                <a:spcPct val="108000"/>
              </a:lnSpc>
              <a:spcBef>
                <a:spcPts val="1800"/>
              </a:spcBef>
              <a:spcAft>
                <a:spcPts val="612"/>
              </a:spcAft>
              <a:buFont typeface="+mj-lt"/>
              <a:buAutoNum type="arabicPeriod" startAt="2"/>
            </a:pPr>
            <a:r>
              <a:rPr lang="en-US" sz="1800" b="1" dirty="0">
                <a:solidFill>
                  <a:schemeClr val="accent2"/>
                </a:solidFill>
              </a:rPr>
              <a:t>Get an at-a-glance view of everything that matters most.</a:t>
            </a:r>
            <a:br>
              <a:rPr lang="en-US" sz="1428" b="1" dirty="0">
                <a:solidFill>
                  <a:schemeClr val="tx1"/>
                </a:solidFill>
              </a:rPr>
            </a:br>
            <a:r>
              <a:rPr lang="en-US" sz="1428" dirty="0">
                <a:solidFill>
                  <a:schemeClr val="tx1"/>
                </a:solidFill>
              </a:rPr>
              <a:t>The Start menu is better than ever. Pin your go-to apps and files for fast access; you can even pin underlying content to jump right into a specific post or song. Live Tiles stream updated info—like weather and headlines—so you don’t need to open the app. </a:t>
            </a:r>
          </a:p>
          <a:p>
            <a:pPr marL="234950" indent="-234950">
              <a:lnSpc>
                <a:spcPct val="108000"/>
              </a:lnSpc>
              <a:spcBef>
                <a:spcPts val="1800"/>
              </a:spcBef>
              <a:spcAft>
                <a:spcPts val="612"/>
              </a:spcAft>
              <a:buFont typeface="+mj-lt"/>
              <a:buAutoNum type="arabicPeriod" startAt="3"/>
            </a:pPr>
            <a:r>
              <a:rPr lang="en-US" sz="1800" b="1" dirty="0">
                <a:solidFill>
                  <a:schemeClr val="accent2"/>
                </a:solidFill>
              </a:rPr>
              <a:t>Natural user experience</a:t>
            </a:r>
            <a:br>
              <a:rPr lang="en-US" sz="1428" b="1" dirty="0">
                <a:solidFill>
                  <a:schemeClr val="tx1"/>
                </a:solidFill>
              </a:rPr>
            </a:br>
            <a:r>
              <a:rPr lang="en-US" sz="1428" dirty="0">
                <a:solidFill>
                  <a:schemeClr val="tx1"/>
                </a:solidFill>
              </a:rPr>
              <a:t>Windows 10 allows users to choose the best input method for how they want to work—traditional keyboard and mouse, touch, pen/inking, handwriting/annotation, and voice.*</a:t>
            </a:r>
          </a:p>
        </p:txBody>
      </p:sp>
      <p:sp>
        <p:nvSpPr>
          <p:cNvPr id="4" name="Rectangle 3"/>
          <p:cNvSpPr/>
          <p:nvPr/>
        </p:nvSpPr>
        <p:spPr>
          <a:xfrm>
            <a:off x="372760" y="6491623"/>
            <a:ext cx="1306624" cy="222217"/>
          </a:xfrm>
          <a:prstGeom prst="rect">
            <a:avLst/>
          </a:prstGeom>
        </p:spPr>
        <p:txBody>
          <a:bodyPr wrap="none">
            <a:spAutoFit/>
          </a:bodyPr>
          <a:lstStyle/>
          <a:p>
            <a:pPr defTabSz="932597">
              <a:defRPr/>
            </a:pPr>
            <a:r>
              <a:rPr lang="en-US" sz="816" kern="0" dirty="0"/>
              <a:t> * Hardware dependent.</a:t>
            </a:r>
          </a:p>
        </p:txBody>
      </p:sp>
      <p:sp>
        <p:nvSpPr>
          <p:cNvPr id="6" name="Rectangle 5"/>
          <p:cNvSpPr/>
          <p:nvPr/>
        </p:nvSpPr>
        <p:spPr>
          <a:xfrm>
            <a:off x="8736977" y="5816775"/>
            <a:ext cx="2697965" cy="553998"/>
          </a:xfrm>
          <a:prstGeom prst="rect">
            <a:avLst/>
          </a:prstGeom>
        </p:spPr>
        <p:txBody>
          <a:bodyPr wrap="square">
            <a:spAutoFit/>
          </a:bodyPr>
          <a:lstStyle/>
          <a:p>
            <a:pPr defTabSz="932563">
              <a:defRPr/>
            </a:pPr>
            <a:endParaRPr lang="en-US" sz="1000" kern="0" dirty="0">
              <a:ea typeface="Calibri" panose="020F0502020204030204" pitchFamily="34" charset="0"/>
              <a:cs typeface="Times New Roman" panose="02020603050405020304" pitchFamily="18" charset="0"/>
            </a:endParaRPr>
          </a:p>
          <a:p>
            <a:pPr defTabSz="932563">
              <a:defRPr/>
            </a:pPr>
            <a:r>
              <a:rPr lang="en-US" sz="900" kern="0" dirty="0">
                <a:ea typeface="Calibri" panose="020F0502020204030204" pitchFamily="34" charset="0"/>
                <a:cs typeface="Times New Roman" panose="02020603050405020304" pitchFamily="18" charset="0"/>
              </a:rPr>
              <a:t>(</a:t>
            </a:r>
            <a:r>
              <a:rPr lang="en-US" sz="1000" kern="0" dirty="0"/>
              <a:t>Screens simulated, subject to change; Some apps sold separately, availability may vary).</a:t>
            </a:r>
          </a:p>
        </p:txBody>
      </p:sp>
      <p:pic>
        <p:nvPicPr>
          <p:cNvPr id="7" name="Picture 6"/>
          <p:cNvPicPr>
            <a:picLocks noChangeAspect="1"/>
          </p:cNvPicPr>
          <p:nvPr/>
        </p:nvPicPr>
        <p:blipFill rotWithShape="1">
          <a:blip r:embed="rId3">
            <a:clrChange>
              <a:clrFrom>
                <a:srgbClr val="F8F8F8"/>
              </a:clrFrom>
              <a:clrTo>
                <a:srgbClr val="F8F8F8">
                  <a:alpha val="0"/>
                </a:srgbClr>
              </a:clrTo>
            </a:clrChange>
          </a:blip>
          <a:srcRect r="464"/>
          <a:stretch/>
        </p:blipFill>
        <p:spPr>
          <a:xfrm>
            <a:off x="6895208" y="1728874"/>
            <a:ext cx="5422998" cy="3571875"/>
          </a:xfrm>
          <a:prstGeom prst="rect">
            <a:avLst/>
          </a:prstGeom>
        </p:spPr>
      </p:pic>
      <p:sp>
        <p:nvSpPr>
          <p:cNvPr id="22" name="Oval 21"/>
          <p:cNvSpPr/>
          <p:nvPr/>
        </p:nvSpPr>
        <p:spPr bwMode="auto">
          <a:xfrm>
            <a:off x="10559827"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10131700" y="185358"/>
            <a:ext cx="2111303" cy="509259"/>
            <a:chOff x="7679467" y="1006263"/>
            <a:chExt cx="2111303" cy="509259"/>
          </a:xfrm>
        </p:grpSpPr>
        <p:sp>
          <p:nvSpPr>
            <p:cNvPr id="36" name="Oval 35"/>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7" name="TextBox 36"/>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38" name="Oval 37"/>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9" name="TextBox 38"/>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40" name="Oval 39"/>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1" name="Oval 40"/>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42" name="Oval 41"/>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TextBox 42"/>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44" name="Oval 43"/>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45" name="Oval 44"/>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46" name="TextBox 45"/>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47" name="Oval 46"/>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18712169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5732343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4441"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273050" y="2119178"/>
            <a:ext cx="6400736" cy="1841352"/>
          </a:xfrm>
        </p:spPr>
        <p:txBody>
          <a:bodyPr/>
          <a:lstStyle/>
          <a:p>
            <a:r>
              <a:rPr lang="en-US" sz="4800" dirty="0"/>
              <a:t>Windows 10 Enterprise Partner Deployment Guide</a:t>
            </a:r>
            <a:br>
              <a:rPr lang="en-US" sz="4800" dirty="0"/>
            </a:br>
            <a:endParaRPr lang="en-US" sz="4800" dirty="0"/>
          </a:p>
        </p:txBody>
      </p:sp>
      <p:sp>
        <p:nvSpPr>
          <p:cNvPr id="3" name="Subtitle 2"/>
          <p:cNvSpPr>
            <a:spLocks noGrp="1"/>
          </p:cNvSpPr>
          <p:nvPr>
            <p:ph type="body" sz="quarter" idx="14"/>
          </p:nvPr>
        </p:nvSpPr>
        <p:spPr>
          <a:xfrm>
            <a:off x="271398" y="4495799"/>
            <a:ext cx="6402388" cy="1287463"/>
          </a:xfrm>
        </p:spPr>
        <p:txBody>
          <a:bodyPr/>
          <a:lstStyle/>
          <a:p>
            <a:endParaRPr lang="en-US" dirty="0"/>
          </a:p>
          <a:p>
            <a:r>
              <a:rPr lang="en-US" dirty="0"/>
              <a:t>September 2016</a:t>
            </a:r>
          </a:p>
          <a:p>
            <a:endParaRPr lang="en-US" dirty="0"/>
          </a:p>
        </p:txBody>
      </p:sp>
    </p:spTree>
    <p:extLst>
      <p:ext uri="{BB962C8B-B14F-4D97-AF65-F5344CB8AC3E}">
        <p14:creationId xmlns:p14="http://schemas.microsoft.com/office/powerpoint/2010/main" val="95603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16237605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468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Title 9"/>
          <p:cNvSpPr>
            <a:spLocks noGrp="1"/>
          </p:cNvSpPr>
          <p:nvPr>
            <p:ph type="title"/>
          </p:nvPr>
        </p:nvSpPr>
        <p:spPr/>
        <p:txBody>
          <a:bodyPr/>
          <a:lstStyle/>
          <a:p>
            <a:r>
              <a:rPr lang="en-US" sz="4400" dirty="0"/>
              <a:t>Windows 10 ROCKS on new devices! </a:t>
            </a:r>
          </a:p>
        </p:txBody>
      </p:sp>
      <p:sp>
        <p:nvSpPr>
          <p:cNvPr id="19" name="Rectangle 18"/>
          <p:cNvSpPr/>
          <p:nvPr/>
        </p:nvSpPr>
        <p:spPr bwMode="auto">
          <a:xfrm>
            <a:off x="1031323" y="2354909"/>
            <a:ext cx="10947952" cy="524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06700" indent="-2806700" defTabSz="932472" fontAlgn="base">
              <a:spcBef>
                <a:spcPct val="0"/>
              </a:spcBef>
              <a:spcAft>
                <a:spcPct val="0"/>
              </a:spcAft>
            </a:pPr>
            <a:r>
              <a:rPr lang="en-US" sz="1600" b="1" dirty="0">
                <a:solidFill>
                  <a:schemeClr val="accent2"/>
                </a:solidFill>
              </a:rPr>
              <a:t>MOBILITY OF PC/TABLET 2-n-1 </a:t>
            </a:r>
            <a:r>
              <a:rPr lang="en-US" sz="1600" dirty="0">
                <a:solidFill>
                  <a:schemeClr val="tx1"/>
                </a:solidFill>
              </a:rPr>
              <a:t>– Seamless keyboard connection transition with Continuum</a:t>
            </a:r>
          </a:p>
        </p:txBody>
      </p:sp>
      <p:grpSp>
        <p:nvGrpSpPr>
          <p:cNvPr id="16" name="Group 15"/>
          <p:cNvGrpSpPr/>
          <p:nvPr/>
        </p:nvGrpSpPr>
        <p:grpSpPr>
          <a:xfrm>
            <a:off x="462354" y="2354205"/>
            <a:ext cx="561583" cy="524188"/>
            <a:chOff x="274638" y="3060525"/>
            <a:chExt cx="685800" cy="640134"/>
          </a:xfrm>
        </p:grpSpPr>
        <p:sp>
          <p:nvSpPr>
            <p:cNvPr id="31" name="Rectangle 30"/>
            <p:cNvSpPr/>
            <p:nvPr/>
          </p:nvSpPr>
          <p:spPr bwMode="auto">
            <a:xfrm>
              <a:off x="274638" y="3060525"/>
              <a:ext cx="685800" cy="6401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a:blip r:embed="rId7">
              <a:lum bright="100000"/>
            </a:blip>
            <a:stretch>
              <a:fillRect/>
            </a:stretch>
          </p:blipFill>
          <p:spPr>
            <a:xfrm>
              <a:off x="402389" y="3255347"/>
              <a:ext cx="430299" cy="250491"/>
            </a:xfrm>
            <a:prstGeom prst="rect">
              <a:avLst/>
            </a:prstGeom>
          </p:spPr>
        </p:pic>
      </p:grpSp>
      <p:sp>
        <p:nvSpPr>
          <p:cNvPr id="20" name="Rectangle 19"/>
          <p:cNvSpPr/>
          <p:nvPr/>
        </p:nvSpPr>
        <p:spPr bwMode="auto">
          <a:xfrm>
            <a:off x="1031323" y="2921970"/>
            <a:ext cx="10947952" cy="524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45720" bIns="146304" numCol="1" spcCol="0" rtlCol="0" fromWordArt="0" anchor="ctr" anchorCtr="0" forceAA="0" compatLnSpc="1">
            <a:prstTxWarp prst="textNoShape">
              <a:avLst/>
            </a:prstTxWarp>
            <a:noAutofit/>
          </a:bodyPr>
          <a:lstStyle/>
          <a:p>
            <a:pPr marL="2343150" indent="-2343150" defTabSz="932472" fontAlgn="base">
              <a:spcBef>
                <a:spcPct val="0"/>
              </a:spcBef>
              <a:spcAft>
                <a:spcPct val="0"/>
              </a:spcAft>
            </a:pPr>
            <a:r>
              <a:rPr lang="en-US" sz="1600" b="1" dirty="0">
                <a:solidFill>
                  <a:schemeClr val="accent2"/>
                </a:solidFill>
              </a:rPr>
              <a:t>TOUCH PRODUCTIVITY </a:t>
            </a:r>
            <a:r>
              <a:rPr lang="en-US" sz="1600" dirty="0">
                <a:solidFill>
                  <a:schemeClr val="tx1"/>
                </a:solidFill>
              </a:rPr>
              <a:t>– Windows and modern apps are designed for touch screen display and stylus (write, draw, annotate on screen)</a:t>
            </a:r>
          </a:p>
        </p:txBody>
      </p:sp>
      <p:grpSp>
        <p:nvGrpSpPr>
          <p:cNvPr id="22" name="Group 21"/>
          <p:cNvGrpSpPr/>
          <p:nvPr/>
        </p:nvGrpSpPr>
        <p:grpSpPr>
          <a:xfrm>
            <a:off x="462354" y="2922320"/>
            <a:ext cx="560075" cy="522781"/>
            <a:chOff x="274638" y="3784034"/>
            <a:chExt cx="685800" cy="640134"/>
          </a:xfrm>
        </p:grpSpPr>
        <p:sp>
          <p:nvSpPr>
            <p:cNvPr id="32" name="Rectangle 31"/>
            <p:cNvSpPr/>
            <p:nvPr/>
          </p:nvSpPr>
          <p:spPr bwMode="auto">
            <a:xfrm>
              <a:off x="274638" y="3784034"/>
              <a:ext cx="685800" cy="6401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a:blip r:embed="rId8">
              <a:lum bright="100000"/>
            </a:blip>
            <a:stretch>
              <a:fillRect/>
            </a:stretch>
          </p:blipFill>
          <p:spPr>
            <a:xfrm>
              <a:off x="424960" y="3936650"/>
              <a:ext cx="385157" cy="334903"/>
            </a:xfrm>
            <a:prstGeom prst="rect">
              <a:avLst/>
            </a:prstGeom>
          </p:spPr>
        </p:pic>
      </p:grpSp>
      <p:sp>
        <p:nvSpPr>
          <p:cNvPr id="7" name="Rectangle 6"/>
          <p:cNvSpPr/>
          <p:nvPr/>
        </p:nvSpPr>
        <p:spPr bwMode="auto">
          <a:xfrm>
            <a:off x="1031323" y="1220787"/>
            <a:ext cx="10947952" cy="524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b="1" dirty="0">
                <a:solidFill>
                  <a:schemeClr val="accent2"/>
                </a:solidFill>
              </a:rPr>
              <a:t>ENHANCED SECURITY </a:t>
            </a:r>
            <a:r>
              <a:rPr lang="en-US" sz="1600" dirty="0">
                <a:solidFill>
                  <a:schemeClr val="tx1"/>
                </a:solidFill>
              </a:rPr>
              <a:t>– TPM 2.0 processor, Biometric support</a:t>
            </a:r>
          </a:p>
        </p:txBody>
      </p:sp>
      <p:grpSp>
        <p:nvGrpSpPr>
          <p:cNvPr id="8" name="Group 7"/>
          <p:cNvGrpSpPr/>
          <p:nvPr/>
        </p:nvGrpSpPr>
        <p:grpSpPr>
          <a:xfrm>
            <a:off x="462354" y="1220787"/>
            <a:ext cx="560076" cy="522782"/>
            <a:chOff x="274638" y="1613510"/>
            <a:chExt cx="685800" cy="640134"/>
          </a:xfrm>
        </p:grpSpPr>
        <p:sp>
          <p:nvSpPr>
            <p:cNvPr id="2" name="Rectangle 1"/>
            <p:cNvSpPr/>
            <p:nvPr/>
          </p:nvSpPr>
          <p:spPr bwMode="auto">
            <a:xfrm>
              <a:off x="274638" y="1613510"/>
              <a:ext cx="685800" cy="6401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9">
              <a:lum bright="100000"/>
            </a:blip>
            <a:stretch>
              <a:fillRect/>
            </a:stretch>
          </p:blipFill>
          <p:spPr>
            <a:xfrm>
              <a:off x="450299" y="1750903"/>
              <a:ext cx="334479" cy="365349"/>
            </a:xfrm>
            <a:prstGeom prst="rect">
              <a:avLst/>
            </a:prstGeom>
          </p:spPr>
        </p:pic>
      </p:grpSp>
      <p:sp>
        <p:nvSpPr>
          <p:cNvPr id="21" name="Rectangle 20"/>
          <p:cNvSpPr/>
          <p:nvPr/>
        </p:nvSpPr>
        <p:spPr bwMode="auto">
          <a:xfrm>
            <a:off x="1031323" y="3489030"/>
            <a:ext cx="10947952" cy="524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171700" indent="-2171700" defTabSz="932472" fontAlgn="base">
              <a:spcBef>
                <a:spcPct val="0"/>
              </a:spcBef>
              <a:spcAft>
                <a:spcPct val="0"/>
              </a:spcAft>
            </a:pPr>
            <a:r>
              <a:rPr lang="en-US" sz="1600" b="1" dirty="0">
                <a:solidFill>
                  <a:schemeClr val="accent2"/>
                </a:solidFill>
              </a:rPr>
              <a:t>SPEECH PRODUCTIVITY </a:t>
            </a:r>
            <a:r>
              <a:rPr lang="en-US" sz="1600" dirty="0">
                <a:solidFill>
                  <a:schemeClr val="tx1"/>
                </a:solidFill>
              </a:rPr>
              <a:t>– Cortana* Personal Assistant uses array microphones to respond to your commands</a:t>
            </a:r>
          </a:p>
        </p:txBody>
      </p:sp>
      <p:grpSp>
        <p:nvGrpSpPr>
          <p:cNvPr id="23" name="Group 22"/>
          <p:cNvGrpSpPr/>
          <p:nvPr/>
        </p:nvGrpSpPr>
        <p:grpSpPr>
          <a:xfrm>
            <a:off x="462354" y="3489030"/>
            <a:ext cx="561583" cy="524188"/>
            <a:chOff x="274638" y="4507541"/>
            <a:chExt cx="685800" cy="640134"/>
          </a:xfrm>
        </p:grpSpPr>
        <p:sp>
          <p:nvSpPr>
            <p:cNvPr id="33" name="Rectangle 32"/>
            <p:cNvSpPr/>
            <p:nvPr/>
          </p:nvSpPr>
          <p:spPr bwMode="auto">
            <a:xfrm>
              <a:off x="274638" y="4507541"/>
              <a:ext cx="685800" cy="6401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p:cNvGrpSpPr/>
            <p:nvPr/>
          </p:nvGrpSpPr>
          <p:grpSpPr>
            <a:xfrm>
              <a:off x="457655" y="4667726"/>
              <a:ext cx="319766" cy="319764"/>
              <a:chOff x="576887" y="3244262"/>
              <a:chExt cx="368470" cy="368468"/>
            </a:xfrm>
          </p:grpSpPr>
          <p:sp>
            <p:nvSpPr>
              <p:cNvPr id="11" name="Oval 10"/>
              <p:cNvSpPr/>
              <p:nvPr/>
            </p:nvSpPr>
            <p:spPr bwMode="auto">
              <a:xfrm>
                <a:off x="576887" y="3244262"/>
                <a:ext cx="368470" cy="368468"/>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Oval 34"/>
              <p:cNvSpPr/>
              <p:nvPr/>
            </p:nvSpPr>
            <p:spPr bwMode="auto">
              <a:xfrm>
                <a:off x="672722" y="3340096"/>
                <a:ext cx="176801" cy="17680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18" name="Rectangle 17"/>
          <p:cNvSpPr/>
          <p:nvPr/>
        </p:nvSpPr>
        <p:spPr bwMode="auto">
          <a:xfrm>
            <a:off x="1031323" y="1787848"/>
            <a:ext cx="10947952" cy="5241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1663700" indent="-1663700" defTabSz="932472" fontAlgn="base">
              <a:spcBef>
                <a:spcPct val="0"/>
              </a:spcBef>
              <a:spcAft>
                <a:spcPct val="0"/>
              </a:spcAft>
            </a:pPr>
            <a:r>
              <a:rPr lang="en-US" sz="1600" b="1" dirty="0">
                <a:solidFill>
                  <a:schemeClr val="accent2"/>
                </a:solidFill>
              </a:rPr>
              <a:t>INSTANT ACCESS</a:t>
            </a:r>
            <a:r>
              <a:rPr lang="en-US" sz="1600" dirty="0">
                <a:solidFill>
                  <a:schemeClr val="accent2"/>
                </a:solidFill>
              </a:rPr>
              <a:t> </a:t>
            </a:r>
            <a:r>
              <a:rPr lang="en-US" sz="1600" dirty="0">
                <a:solidFill>
                  <a:schemeClr val="tx1"/>
                </a:solidFill>
              </a:rPr>
              <a:t>– Windows Hello* and Microsoft Passport multifactor credentials require modern hardware</a:t>
            </a:r>
          </a:p>
        </p:txBody>
      </p:sp>
      <p:grpSp>
        <p:nvGrpSpPr>
          <p:cNvPr id="9" name="Group 8"/>
          <p:cNvGrpSpPr/>
          <p:nvPr/>
        </p:nvGrpSpPr>
        <p:grpSpPr>
          <a:xfrm>
            <a:off x="462354" y="1787496"/>
            <a:ext cx="557784" cy="522782"/>
            <a:chOff x="274638" y="2337018"/>
            <a:chExt cx="693901" cy="640134"/>
          </a:xfrm>
        </p:grpSpPr>
        <p:sp>
          <p:nvSpPr>
            <p:cNvPr id="30" name="Rectangle 29"/>
            <p:cNvSpPr/>
            <p:nvPr/>
          </p:nvSpPr>
          <p:spPr bwMode="auto">
            <a:xfrm>
              <a:off x="274638" y="2337018"/>
              <a:ext cx="693901" cy="6401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17"/>
            <p:cNvGrpSpPr>
              <a:grpSpLocks noChangeAspect="1"/>
            </p:cNvGrpSpPr>
            <p:nvPr/>
          </p:nvGrpSpPr>
          <p:grpSpPr bwMode="auto">
            <a:xfrm>
              <a:off x="404470" y="2537166"/>
              <a:ext cx="426136" cy="239839"/>
              <a:chOff x="6615" y="1445"/>
              <a:chExt cx="581" cy="327"/>
            </a:xfrm>
          </p:grpSpPr>
          <p:sp>
            <p:nvSpPr>
              <p:cNvPr id="26" name="Oval 18"/>
              <p:cNvSpPr>
                <a:spLocks noChangeArrowheads="1"/>
              </p:cNvSpPr>
              <p:nvPr/>
            </p:nvSpPr>
            <p:spPr bwMode="auto">
              <a:xfrm>
                <a:off x="6870" y="1572"/>
                <a:ext cx="71" cy="7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noEditPoints="1"/>
              </p:cNvSpPr>
              <p:nvPr/>
            </p:nvSpPr>
            <p:spPr bwMode="auto">
              <a:xfrm>
                <a:off x="6615" y="1445"/>
                <a:ext cx="581" cy="327"/>
              </a:xfrm>
              <a:custGeom>
                <a:avLst/>
                <a:gdLst>
                  <a:gd name="T0" fmla="*/ 126 w 130"/>
                  <a:gd name="T1" fmla="*/ 28 h 72"/>
                  <a:gd name="T2" fmla="*/ 126 w 130"/>
                  <a:gd name="T3" fmla="*/ 28 h 72"/>
                  <a:gd name="T4" fmla="*/ 65 w 130"/>
                  <a:gd name="T5" fmla="*/ 0 h 72"/>
                  <a:gd name="T6" fmla="*/ 4 w 130"/>
                  <a:gd name="T7" fmla="*/ 28 h 72"/>
                  <a:gd name="T8" fmla="*/ 4 w 130"/>
                  <a:gd name="T9" fmla="*/ 28 h 72"/>
                  <a:gd name="T10" fmla="*/ 4 w 130"/>
                  <a:gd name="T11" fmla="*/ 44 h 72"/>
                  <a:gd name="T12" fmla="*/ 4 w 130"/>
                  <a:gd name="T13" fmla="*/ 44 h 72"/>
                  <a:gd name="T14" fmla="*/ 65 w 130"/>
                  <a:gd name="T15" fmla="*/ 72 h 72"/>
                  <a:gd name="T16" fmla="*/ 126 w 130"/>
                  <a:gd name="T17" fmla="*/ 44 h 72"/>
                  <a:gd name="T18" fmla="*/ 126 w 130"/>
                  <a:gd name="T19" fmla="*/ 44 h 72"/>
                  <a:gd name="T20" fmla="*/ 126 w 130"/>
                  <a:gd name="T21" fmla="*/ 28 h 72"/>
                  <a:gd name="T22" fmla="*/ 93 w 130"/>
                  <a:gd name="T23" fmla="*/ 36 h 72"/>
                  <a:gd name="T24" fmla="*/ 68 w 130"/>
                  <a:gd name="T25" fmla="*/ 64 h 72"/>
                  <a:gd name="T26" fmla="*/ 65 w 130"/>
                  <a:gd name="T27" fmla="*/ 64 h 72"/>
                  <a:gd name="T28" fmla="*/ 62 w 130"/>
                  <a:gd name="T29" fmla="*/ 64 h 72"/>
                  <a:gd name="T30" fmla="*/ 37 w 130"/>
                  <a:gd name="T31" fmla="*/ 36 h 72"/>
                  <a:gd name="T32" fmla="*/ 62 w 130"/>
                  <a:gd name="T33" fmla="*/ 8 h 72"/>
                  <a:gd name="T34" fmla="*/ 65 w 130"/>
                  <a:gd name="T35" fmla="*/ 8 h 72"/>
                  <a:gd name="T36" fmla="*/ 68 w 130"/>
                  <a:gd name="T37" fmla="*/ 8 h 72"/>
                  <a:gd name="T38" fmla="*/ 93 w 130"/>
                  <a:gd name="T39" fmla="*/ 36 h 72"/>
                  <a:gd name="T40" fmla="*/ 10 w 130"/>
                  <a:gd name="T41" fmla="*/ 39 h 72"/>
                  <a:gd name="T42" fmla="*/ 7 w 130"/>
                  <a:gd name="T43" fmla="*/ 41 h 72"/>
                  <a:gd name="T44" fmla="*/ 10 w 130"/>
                  <a:gd name="T45" fmla="*/ 39 h 72"/>
                  <a:gd name="T46" fmla="*/ 10 w 130"/>
                  <a:gd name="T47" fmla="*/ 33 h 72"/>
                  <a:gd name="T48" fmla="*/ 7 w 130"/>
                  <a:gd name="T49" fmla="*/ 31 h 72"/>
                  <a:gd name="T50" fmla="*/ 10 w 130"/>
                  <a:gd name="T51" fmla="*/ 33 h 72"/>
                  <a:gd name="T52" fmla="*/ 37 w 130"/>
                  <a:gd name="T53" fmla="*/ 14 h 72"/>
                  <a:gd name="T54" fmla="*/ 29 w 130"/>
                  <a:gd name="T55" fmla="*/ 36 h 72"/>
                  <a:gd name="T56" fmla="*/ 37 w 130"/>
                  <a:gd name="T57" fmla="*/ 58 h 72"/>
                  <a:gd name="T58" fmla="*/ 10 w 130"/>
                  <a:gd name="T59" fmla="*/ 39 h 72"/>
                  <a:gd name="T60" fmla="*/ 120 w 130"/>
                  <a:gd name="T61" fmla="*/ 39 h 72"/>
                  <a:gd name="T62" fmla="*/ 93 w 130"/>
                  <a:gd name="T63" fmla="*/ 58 h 72"/>
                  <a:gd name="T64" fmla="*/ 101 w 130"/>
                  <a:gd name="T65" fmla="*/ 36 h 72"/>
                  <a:gd name="T66" fmla="*/ 93 w 130"/>
                  <a:gd name="T67" fmla="*/ 14 h 72"/>
                  <a:gd name="T68" fmla="*/ 120 w 130"/>
                  <a:gd name="T69" fmla="*/ 33 h 72"/>
                  <a:gd name="T70" fmla="*/ 123 w 130"/>
                  <a:gd name="T71" fmla="*/ 31 h 72"/>
                  <a:gd name="T72" fmla="*/ 120 w 130"/>
                  <a:gd name="T73" fmla="*/ 33 h 72"/>
                  <a:gd name="T74" fmla="*/ 120 w 130"/>
                  <a:gd name="T75" fmla="*/ 39 h 72"/>
                  <a:gd name="T76" fmla="*/ 123 w 130"/>
                  <a:gd name="T77" fmla="*/ 41 h 72"/>
                  <a:gd name="T78" fmla="*/ 120 w 130"/>
                  <a:gd name="T79"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72">
                    <a:moveTo>
                      <a:pt x="126" y="28"/>
                    </a:moveTo>
                    <a:cubicBezTo>
                      <a:pt x="126" y="28"/>
                      <a:pt x="126" y="28"/>
                      <a:pt x="126" y="28"/>
                    </a:cubicBezTo>
                    <a:cubicBezTo>
                      <a:pt x="110" y="10"/>
                      <a:pt x="88" y="0"/>
                      <a:pt x="65" y="0"/>
                    </a:cubicBezTo>
                    <a:cubicBezTo>
                      <a:pt x="42" y="0"/>
                      <a:pt x="20" y="10"/>
                      <a:pt x="4" y="28"/>
                    </a:cubicBezTo>
                    <a:cubicBezTo>
                      <a:pt x="4" y="28"/>
                      <a:pt x="4" y="28"/>
                      <a:pt x="4" y="28"/>
                    </a:cubicBezTo>
                    <a:cubicBezTo>
                      <a:pt x="0" y="32"/>
                      <a:pt x="0" y="40"/>
                      <a:pt x="4" y="44"/>
                    </a:cubicBezTo>
                    <a:cubicBezTo>
                      <a:pt x="4" y="44"/>
                      <a:pt x="4" y="44"/>
                      <a:pt x="4" y="44"/>
                    </a:cubicBezTo>
                    <a:cubicBezTo>
                      <a:pt x="20" y="62"/>
                      <a:pt x="42" y="72"/>
                      <a:pt x="65" y="72"/>
                    </a:cubicBezTo>
                    <a:cubicBezTo>
                      <a:pt x="88" y="72"/>
                      <a:pt x="110" y="62"/>
                      <a:pt x="126" y="44"/>
                    </a:cubicBezTo>
                    <a:cubicBezTo>
                      <a:pt x="126" y="44"/>
                      <a:pt x="126" y="44"/>
                      <a:pt x="126" y="44"/>
                    </a:cubicBezTo>
                    <a:cubicBezTo>
                      <a:pt x="130" y="40"/>
                      <a:pt x="130" y="32"/>
                      <a:pt x="126" y="28"/>
                    </a:cubicBezTo>
                    <a:close/>
                    <a:moveTo>
                      <a:pt x="93" y="36"/>
                    </a:moveTo>
                    <a:cubicBezTo>
                      <a:pt x="93" y="50"/>
                      <a:pt x="82" y="62"/>
                      <a:pt x="68" y="64"/>
                    </a:cubicBezTo>
                    <a:cubicBezTo>
                      <a:pt x="67" y="64"/>
                      <a:pt x="66" y="64"/>
                      <a:pt x="65" y="64"/>
                    </a:cubicBezTo>
                    <a:cubicBezTo>
                      <a:pt x="64" y="64"/>
                      <a:pt x="63" y="64"/>
                      <a:pt x="62" y="64"/>
                    </a:cubicBezTo>
                    <a:cubicBezTo>
                      <a:pt x="48" y="62"/>
                      <a:pt x="37" y="50"/>
                      <a:pt x="37" y="36"/>
                    </a:cubicBezTo>
                    <a:cubicBezTo>
                      <a:pt x="37" y="22"/>
                      <a:pt x="48" y="10"/>
                      <a:pt x="62" y="8"/>
                    </a:cubicBezTo>
                    <a:cubicBezTo>
                      <a:pt x="63" y="8"/>
                      <a:pt x="64" y="8"/>
                      <a:pt x="65" y="8"/>
                    </a:cubicBezTo>
                    <a:cubicBezTo>
                      <a:pt x="66" y="8"/>
                      <a:pt x="67" y="8"/>
                      <a:pt x="68" y="8"/>
                    </a:cubicBezTo>
                    <a:cubicBezTo>
                      <a:pt x="82" y="10"/>
                      <a:pt x="93" y="22"/>
                      <a:pt x="93" y="36"/>
                    </a:cubicBezTo>
                    <a:close/>
                    <a:moveTo>
                      <a:pt x="10" y="39"/>
                    </a:moveTo>
                    <a:cubicBezTo>
                      <a:pt x="7" y="41"/>
                      <a:pt x="7" y="41"/>
                      <a:pt x="7" y="41"/>
                    </a:cubicBezTo>
                    <a:cubicBezTo>
                      <a:pt x="10" y="39"/>
                      <a:pt x="10" y="39"/>
                      <a:pt x="10" y="39"/>
                    </a:cubicBezTo>
                    <a:cubicBezTo>
                      <a:pt x="9" y="37"/>
                      <a:pt x="9" y="35"/>
                      <a:pt x="10" y="33"/>
                    </a:cubicBezTo>
                    <a:cubicBezTo>
                      <a:pt x="7" y="31"/>
                      <a:pt x="7" y="31"/>
                      <a:pt x="7" y="31"/>
                    </a:cubicBezTo>
                    <a:cubicBezTo>
                      <a:pt x="10" y="33"/>
                      <a:pt x="10" y="33"/>
                      <a:pt x="10" y="33"/>
                    </a:cubicBezTo>
                    <a:cubicBezTo>
                      <a:pt x="18" y="25"/>
                      <a:pt x="27" y="18"/>
                      <a:pt x="37" y="14"/>
                    </a:cubicBezTo>
                    <a:cubicBezTo>
                      <a:pt x="32" y="20"/>
                      <a:pt x="29" y="28"/>
                      <a:pt x="29" y="36"/>
                    </a:cubicBezTo>
                    <a:cubicBezTo>
                      <a:pt x="29" y="44"/>
                      <a:pt x="32" y="52"/>
                      <a:pt x="37" y="58"/>
                    </a:cubicBezTo>
                    <a:cubicBezTo>
                      <a:pt x="27" y="54"/>
                      <a:pt x="18" y="47"/>
                      <a:pt x="10" y="39"/>
                    </a:cubicBezTo>
                    <a:close/>
                    <a:moveTo>
                      <a:pt x="120" y="39"/>
                    </a:moveTo>
                    <a:cubicBezTo>
                      <a:pt x="112" y="47"/>
                      <a:pt x="103" y="54"/>
                      <a:pt x="93" y="58"/>
                    </a:cubicBezTo>
                    <a:cubicBezTo>
                      <a:pt x="98" y="52"/>
                      <a:pt x="101" y="44"/>
                      <a:pt x="101" y="36"/>
                    </a:cubicBezTo>
                    <a:cubicBezTo>
                      <a:pt x="101" y="28"/>
                      <a:pt x="98" y="20"/>
                      <a:pt x="93" y="14"/>
                    </a:cubicBezTo>
                    <a:cubicBezTo>
                      <a:pt x="103" y="18"/>
                      <a:pt x="112" y="25"/>
                      <a:pt x="120" y="33"/>
                    </a:cubicBezTo>
                    <a:cubicBezTo>
                      <a:pt x="123" y="31"/>
                      <a:pt x="123" y="31"/>
                      <a:pt x="123" y="31"/>
                    </a:cubicBezTo>
                    <a:cubicBezTo>
                      <a:pt x="120" y="33"/>
                      <a:pt x="120" y="33"/>
                      <a:pt x="120" y="33"/>
                    </a:cubicBezTo>
                    <a:cubicBezTo>
                      <a:pt x="121" y="35"/>
                      <a:pt x="121" y="37"/>
                      <a:pt x="120" y="39"/>
                    </a:cubicBezTo>
                    <a:cubicBezTo>
                      <a:pt x="123" y="41"/>
                      <a:pt x="123" y="41"/>
                      <a:pt x="123" y="41"/>
                    </a:cubicBezTo>
                    <a:lnTo>
                      <a:pt x="12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9" name="Rectangle 28"/>
          <p:cNvSpPr/>
          <p:nvPr/>
        </p:nvSpPr>
        <p:spPr bwMode="auto">
          <a:xfrm>
            <a:off x="475054" y="4133850"/>
            <a:ext cx="11504222" cy="22333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27502" t="20704" r="53121" b="19630"/>
          <a:stretch/>
        </p:blipFill>
        <p:spPr>
          <a:xfrm>
            <a:off x="654458" y="4199457"/>
            <a:ext cx="1472497" cy="1787635"/>
          </a:xfrm>
          <a:prstGeom prst="rect">
            <a:avLst/>
          </a:prstGeom>
          <a:ln w="3175" cap="sq">
            <a:noFill/>
            <a:miter lim="800000"/>
          </a:ln>
        </p:spPr>
      </p:pic>
      <p:pic>
        <p:nvPicPr>
          <p:cNvPr id="42" name="Picture 41"/>
          <p:cNvPicPr>
            <a:picLocks noChangeAspect="1"/>
          </p:cNvPicPr>
          <p:nvPr/>
        </p:nvPicPr>
        <p:blipFill rotWithShape="1">
          <a:blip r:embed="rId11"/>
          <a:srcRect l="49009" t="25655" r="32317" b="21262"/>
          <a:stretch/>
        </p:blipFill>
        <p:spPr>
          <a:xfrm>
            <a:off x="2603768" y="4336057"/>
            <a:ext cx="1472497" cy="1651035"/>
          </a:xfrm>
          <a:prstGeom prst="rect">
            <a:avLst/>
          </a:prstGeom>
        </p:spPr>
      </p:pic>
      <p:pic>
        <p:nvPicPr>
          <p:cNvPr id="45" name="Picture 44"/>
          <p:cNvPicPr>
            <a:picLocks noChangeAspect="1"/>
          </p:cNvPicPr>
          <p:nvPr/>
        </p:nvPicPr>
        <p:blipFill rotWithShape="1">
          <a:blip r:embed="rId12">
            <a:extLst>
              <a:ext uri="{28A0092B-C50C-407E-A947-70E740481C1C}">
                <a14:useLocalDpi xmlns:a14="http://schemas.microsoft.com/office/drawing/2010/main" val="0"/>
              </a:ext>
            </a:extLst>
          </a:blip>
          <a:srcRect l="31838" t="2309" r="31689" b="-6294"/>
          <a:stretch/>
        </p:blipFill>
        <p:spPr>
          <a:xfrm>
            <a:off x="4556724" y="4336057"/>
            <a:ext cx="1472487" cy="1651035"/>
          </a:xfrm>
          <a:prstGeom prst="rect">
            <a:avLst/>
          </a:prstGeom>
          <a:ln w="3175" cap="sq">
            <a:noFill/>
            <a:miter lim="800000"/>
          </a:ln>
        </p:spPr>
      </p:pic>
      <p:pic>
        <p:nvPicPr>
          <p:cNvPr id="48" name="Picture 47"/>
          <p:cNvPicPr>
            <a:picLocks noChangeAspect="1"/>
          </p:cNvPicPr>
          <p:nvPr/>
        </p:nvPicPr>
        <p:blipFill rotWithShape="1">
          <a:blip r:embed="rId13" cstate="print">
            <a:extLst>
              <a:ext uri="{28A0092B-C50C-407E-A947-70E740481C1C}">
                <a14:useLocalDpi xmlns:a14="http://schemas.microsoft.com/office/drawing/2010/main" val="0"/>
              </a:ext>
            </a:extLst>
          </a:blip>
          <a:srcRect l="29729" t="22408" r="52336" b="22408"/>
          <a:stretch/>
        </p:blipFill>
        <p:spPr>
          <a:xfrm>
            <a:off x="6487862" y="4199456"/>
            <a:ext cx="1472497" cy="1787636"/>
          </a:xfrm>
          <a:prstGeom prst="rect">
            <a:avLst/>
          </a:prstGeom>
          <a:ln w="3175" cap="sq">
            <a:noFill/>
            <a:miter lim="800000"/>
          </a:ln>
        </p:spPr>
      </p:pic>
      <p:pic>
        <p:nvPicPr>
          <p:cNvPr id="51" name="Picture 50"/>
          <p:cNvPicPr>
            <a:picLocks noChangeAspect="1"/>
          </p:cNvPicPr>
          <p:nvPr/>
        </p:nvPicPr>
        <p:blipFill rotWithShape="1">
          <a:blip r:embed="rId14" cstate="print">
            <a:extLst>
              <a:ext uri="{28A0092B-C50C-407E-A947-70E740481C1C}">
                <a14:useLocalDpi xmlns:a14="http://schemas.microsoft.com/office/drawing/2010/main" val="0"/>
              </a:ext>
            </a:extLst>
          </a:blip>
          <a:srcRect l="41312" t="27332" r="42054" b="25403"/>
          <a:stretch/>
        </p:blipFill>
        <p:spPr>
          <a:xfrm>
            <a:off x="8425319" y="4336056"/>
            <a:ext cx="1478209" cy="1651036"/>
          </a:xfrm>
          <a:prstGeom prst="rect">
            <a:avLst/>
          </a:prstGeom>
          <a:solidFill>
            <a:schemeClr val="bg1"/>
          </a:solidFill>
          <a:ln w="3175" cap="sq">
            <a:noFill/>
            <a:miter lim="800000"/>
          </a:ln>
        </p:spPr>
      </p:pic>
      <p:sp>
        <p:nvSpPr>
          <p:cNvPr id="40" name="Rectangle 39"/>
          <p:cNvSpPr/>
          <p:nvPr/>
        </p:nvSpPr>
        <p:spPr bwMode="auto">
          <a:xfrm>
            <a:off x="457201" y="5950267"/>
            <a:ext cx="1867010" cy="416492"/>
          </a:xfrm>
          <a:prstGeom prst="rect">
            <a:avLst/>
          </a:prstGeom>
          <a:solidFill>
            <a:srgbClr val="002050"/>
          </a:solidFill>
          <a:ln w="3175">
            <a:solidFill>
              <a:srgbClr val="002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marL="0" marR="0" lvl="0" indent="0" algn="ctr" defTabSz="950663" eaLnBrk="1" fontAlgn="base" latinLnBrk="0" hangingPunct="1">
              <a:spcBef>
                <a:spcPct val="0"/>
              </a:spcBef>
              <a:spcAft>
                <a:spcPct val="0"/>
              </a:spcAft>
              <a:buClrTx/>
              <a:buSzTx/>
              <a:buFontTx/>
              <a:buNone/>
              <a:tabLst/>
              <a:defRPr/>
            </a:pPr>
            <a:r>
              <a:rPr kumimoji="0" lang="en-US" sz="1200" b="0" i="0" u="none" strike="noStrike" kern="0" cap="none" normalizeH="0" baseline="0" noProof="0" dirty="0">
                <a:ln>
                  <a:noFill/>
                </a:ln>
                <a:solidFill>
                  <a:schemeClr val="bg1"/>
                </a:solidFill>
                <a:effectLst/>
                <a:uLnTx/>
                <a:uFillTx/>
                <a:ea typeface="Segoe UI" pitchFamily="34" charset="0"/>
                <a:cs typeface="Segoe UI" pitchFamily="34" charset="0"/>
              </a:rPr>
              <a:t>HP </a:t>
            </a:r>
            <a:r>
              <a:rPr kumimoji="0" lang="en-US" sz="1200" b="0" i="0" u="none" strike="noStrike" kern="0" cap="none" normalizeH="0" baseline="0" noProof="0" dirty="0" err="1">
                <a:ln>
                  <a:noFill/>
                </a:ln>
                <a:solidFill>
                  <a:schemeClr val="bg1"/>
                </a:solidFill>
                <a:effectLst/>
                <a:uLnTx/>
                <a:uFillTx/>
                <a:ea typeface="Segoe UI" pitchFamily="34" charset="0"/>
                <a:cs typeface="Segoe UI" pitchFamily="34" charset="0"/>
              </a:rPr>
              <a:t>EliteBook</a:t>
            </a:r>
            <a:r>
              <a:rPr kumimoji="0" lang="en-US" sz="1200" b="0" i="0" u="none" strike="noStrike" kern="0" cap="none" normalizeH="0" baseline="0" noProof="0" dirty="0">
                <a:ln>
                  <a:noFill/>
                </a:ln>
                <a:solidFill>
                  <a:schemeClr val="bg1"/>
                </a:solidFill>
                <a:effectLst/>
                <a:uLnTx/>
                <a:uFillTx/>
                <a:ea typeface="Segoe UI" pitchFamily="34" charset="0"/>
                <a:cs typeface="Segoe UI" pitchFamily="34" charset="0"/>
              </a:rPr>
              <a:t> Folio</a:t>
            </a:r>
          </a:p>
        </p:txBody>
      </p:sp>
      <p:sp>
        <p:nvSpPr>
          <p:cNvPr id="43" name="Rectangle 42"/>
          <p:cNvSpPr/>
          <p:nvPr/>
        </p:nvSpPr>
        <p:spPr bwMode="auto">
          <a:xfrm>
            <a:off x="2395602" y="5950267"/>
            <a:ext cx="1888828" cy="416492"/>
          </a:xfrm>
          <a:prstGeom prst="rect">
            <a:avLst/>
          </a:prstGeom>
          <a:solidFill>
            <a:srgbClr val="004BBB"/>
          </a:solidFill>
          <a:ln w="3175">
            <a:solidFill>
              <a:srgbClr val="004BB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marL="0" marR="0" lvl="0" indent="0" algn="ctr" defTabSz="950663" eaLnBrk="1" fontAlgn="base" latinLnBrk="0" hangingPunct="1">
              <a:spcBef>
                <a:spcPct val="0"/>
              </a:spcBef>
              <a:spcAft>
                <a:spcPct val="0"/>
              </a:spcAft>
              <a:buClrTx/>
              <a:buSzTx/>
              <a:buFontTx/>
              <a:buNone/>
              <a:tabLst/>
              <a:defRPr/>
            </a:pPr>
            <a:r>
              <a:rPr kumimoji="0" lang="en-US" sz="1200" b="0" i="0" u="none" strike="noStrike" kern="0" cap="none" normalizeH="0" baseline="0" noProof="0" dirty="0">
                <a:ln>
                  <a:noFill/>
                </a:ln>
                <a:solidFill>
                  <a:schemeClr val="bg1"/>
                </a:solidFill>
                <a:effectLst/>
                <a:uLnTx/>
                <a:uFillTx/>
                <a:ea typeface="Segoe UI" pitchFamily="34" charset="0"/>
                <a:cs typeface="Segoe UI" pitchFamily="34" charset="0"/>
              </a:rPr>
              <a:t>HP Elite X2 1012</a:t>
            </a:r>
          </a:p>
        </p:txBody>
      </p:sp>
      <p:sp>
        <p:nvSpPr>
          <p:cNvPr id="46" name="Rectangle 45"/>
          <p:cNvSpPr/>
          <p:nvPr/>
        </p:nvSpPr>
        <p:spPr bwMode="auto">
          <a:xfrm>
            <a:off x="4355820" y="5950267"/>
            <a:ext cx="1874295" cy="416492"/>
          </a:xfrm>
          <a:prstGeom prst="rect">
            <a:avLst/>
          </a:prstGeom>
          <a:solidFill>
            <a:srgbClr val="0070C0"/>
          </a:solidFill>
          <a:ln w="3175">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marL="0" marR="0" lvl="0" indent="0" algn="ctr" defTabSz="950663" eaLnBrk="1" fontAlgn="base" latinLnBrk="0" hangingPunct="1">
              <a:spcBef>
                <a:spcPct val="0"/>
              </a:spcBef>
              <a:spcAft>
                <a:spcPct val="0"/>
              </a:spcAft>
              <a:buClrTx/>
              <a:buSzTx/>
              <a:buFontTx/>
              <a:buNone/>
              <a:tabLst/>
              <a:defRPr/>
            </a:pPr>
            <a:r>
              <a:rPr kumimoji="0" lang="en-US" sz="1200" b="0" i="0" u="none" strike="noStrike" kern="0" cap="none" normalizeH="0" baseline="0" noProof="0" dirty="0">
                <a:ln>
                  <a:noFill/>
                </a:ln>
                <a:solidFill>
                  <a:schemeClr val="bg1"/>
                </a:solidFill>
                <a:effectLst/>
                <a:uLnTx/>
                <a:uFillTx/>
                <a:ea typeface="Segoe UI" pitchFamily="34" charset="0"/>
                <a:cs typeface="Segoe UI" pitchFamily="34" charset="0"/>
              </a:rPr>
              <a:t>Dell Latitude 13 7000</a:t>
            </a:r>
          </a:p>
        </p:txBody>
      </p:sp>
      <p:sp>
        <p:nvSpPr>
          <p:cNvPr id="49" name="Rectangle 48"/>
          <p:cNvSpPr/>
          <p:nvPr/>
        </p:nvSpPr>
        <p:spPr bwMode="auto">
          <a:xfrm>
            <a:off x="6301505" y="5950267"/>
            <a:ext cx="1845210" cy="416492"/>
          </a:xfrm>
          <a:prstGeom prst="rect">
            <a:avLst/>
          </a:prstGeom>
          <a:solidFill>
            <a:srgbClr val="4EB1FF"/>
          </a:solidFill>
          <a:ln w="3175">
            <a:solidFill>
              <a:srgbClr val="4EB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marL="0" marR="0" lvl="0" indent="0" algn="ctr" defTabSz="950663" eaLnBrk="1" fontAlgn="base" latinLnBrk="0" hangingPunct="1">
              <a:spcBef>
                <a:spcPct val="0"/>
              </a:spcBef>
              <a:spcAft>
                <a:spcPct val="0"/>
              </a:spcAft>
              <a:buClrTx/>
              <a:buSzTx/>
              <a:buFontTx/>
              <a:buNone/>
              <a:tabLst/>
              <a:defRPr/>
            </a:pPr>
            <a:r>
              <a:rPr kumimoji="0" lang="it-IT" sz="1200" b="0" i="0" u="none" strike="noStrike" kern="0" cap="none" normalizeH="0" baseline="0" noProof="0" dirty="0">
                <a:ln>
                  <a:noFill/>
                </a:ln>
                <a:solidFill>
                  <a:schemeClr val="bg1"/>
                </a:solidFill>
                <a:effectLst/>
                <a:uLnTx/>
                <a:uFillTx/>
                <a:ea typeface="Segoe UI" pitchFamily="34" charset="0"/>
                <a:cs typeface="Segoe UI" pitchFamily="34" charset="0"/>
              </a:rPr>
              <a:t>Dell Latitude</a:t>
            </a:r>
            <a:br>
              <a:rPr kumimoji="0" lang="it-IT" sz="1200" b="0" i="0" u="none" strike="noStrike" kern="0" cap="none" normalizeH="0" baseline="0" noProof="0" dirty="0">
                <a:ln>
                  <a:noFill/>
                </a:ln>
                <a:solidFill>
                  <a:schemeClr val="bg1"/>
                </a:solidFill>
                <a:effectLst/>
                <a:uLnTx/>
                <a:uFillTx/>
                <a:ea typeface="Segoe UI" pitchFamily="34" charset="0"/>
                <a:cs typeface="Segoe UI" pitchFamily="34" charset="0"/>
              </a:rPr>
            </a:br>
            <a:r>
              <a:rPr kumimoji="0" lang="it-IT" sz="1200" b="0" i="0" u="none" strike="noStrike" kern="0" cap="none" normalizeH="0" baseline="0" noProof="0" dirty="0">
                <a:ln>
                  <a:noFill/>
                </a:ln>
                <a:solidFill>
                  <a:schemeClr val="bg1"/>
                </a:solidFill>
                <a:effectLst/>
                <a:uLnTx/>
                <a:uFillTx/>
                <a:ea typeface="Segoe UI" pitchFamily="34" charset="0"/>
                <a:cs typeface="Segoe UI" pitchFamily="34" charset="0"/>
              </a:rPr>
              <a:t>12 7000 2in1</a:t>
            </a:r>
          </a:p>
        </p:txBody>
      </p:sp>
      <p:sp>
        <p:nvSpPr>
          <p:cNvPr id="52" name="Rectangle 51"/>
          <p:cNvSpPr/>
          <p:nvPr/>
        </p:nvSpPr>
        <p:spPr bwMode="auto">
          <a:xfrm>
            <a:off x="8218106" y="5950267"/>
            <a:ext cx="1892634" cy="416492"/>
          </a:xfrm>
          <a:prstGeom prst="rect">
            <a:avLst/>
          </a:prstGeom>
          <a:solidFill>
            <a:srgbClr val="2DA0FF"/>
          </a:solidFill>
          <a:ln w="3175">
            <a:solidFill>
              <a:srgbClr val="2DA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marL="0" marR="0" lvl="0" indent="0" algn="ctr" defTabSz="950663" eaLnBrk="1" fontAlgn="base" latinLnBrk="0" hangingPunct="1">
              <a:spcBef>
                <a:spcPct val="0"/>
              </a:spcBef>
              <a:spcAft>
                <a:spcPct val="0"/>
              </a:spcAft>
              <a:buClrTx/>
              <a:buSzTx/>
              <a:buFontTx/>
              <a:buNone/>
              <a:tabLst/>
              <a:defRPr/>
            </a:pPr>
            <a:r>
              <a:rPr kumimoji="0" lang="en-US" sz="1200" b="0" i="0" u="none" strike="noStrike" kern="0" cap="none" normalizeH="0" baseline="0" noProof="0" dirty="0">
                <a:ln>
                  <a:noFill/>
                </a:ln>
                <a:solidFill>
                  <a:schemeClr val="bg1"/>
                </a:solidFill>
                <a:effectLst/>
                <a:uLnTx/>
                <a:uFillTx/>
                <a:ea typeface="Segoe UI" pitchFamily="34" charset="0"/>
                <a:cs typeface="Segoe UI" pitchFamily="34" charset="0"/>
              </a:rPr>
              <a:t>Lenovo X1 Yoga</a:t>
            </a:r>
          </a:p>
        </p:txBody>
      </p:sp>
      <p:sp>
        <p:nvSpPr>
          <p:cNvPr id="54" name="Rectangle 53"/>
          <p:cNvSpPr/>
          <p:nvPr/>
        </p:nvSpPr>
        <p:spPr bwMode="auto">
          <a:xfrm>
            <a:off x="10182133" y="5950267"/>
            <a:ext cx="1797142" cy="416892"/>
          </a:xfrm>
          <a:prstGeom prst="rect">
            <a:avLst/>
          </a:prstGeom>
          <a:solidFill>
            <a:srgbClr val="0078D7"/>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marL="0" marR="0" lvl="0" indent="0" algn="ctr" defTabSz="950663" eaLnBrk="1" fontAlgn="base" latinLnBrk="0" hangingPunct="1">
              <a:spcBef>
                <a:spcPct val="0"/>
              </a:spcBef>
              <a:spcAft>
                <a:spcPct val="0"/>
              </a:spcAft>
              <a:buClrTx/>
              <a:buSzTx/>
              <a:buFontTx/>
              <a:buNone/>
              <a:tabLst/>
              <a:defRPr/>
            </a:pPr>
            <a:r>
              <a:rPr kumimoji="0" lang="en-US" sz="1200" b="0" i="0" u="none" strike="noStrike" kern="0" cap="none" normalizeH="0" baseline="0" noProof="0" dirty="0">
                <a:ln>
                  <a:noFill/>
                </a:ln>
                <a:solidFill>
                  <a:schemeClr val="bg1"/>
                </a:solidFill>
                <a:effectLst/>
                <a:uLnTx/>
                <a:uFillTx/>
                <a:ea typeface="Segoe UI" pitchFamily="34" charset="0"/>
                <a:cs typeface="Segoe UI" pitchFamily="34" charset="0"/>
              </a:rPr>
              <a:t>Lenovo X1 Tablet</a:t>
            </a:r>
          </a:p>
        </p:txBody>
      </p:sp>
      <p:pic>
        <p:nvPicPr>
          <p:cNvPr id="55" name="Picture 54"/>
          <p:cNvPicPr>
            <a:picLocks noChangeAspect="1"/>
          </p:cNvPicPr>
          <p:nvPr/>
        </p:nvPicPr>
        <p:blipFill rotWithShape="1">
          <a:blip r:embed="rId15" cstate="print">
            <a:extLst>
              <a:ext uri="{28A0092B-C50C-407E-A947-70E740481C1C}">
                <a14:useLocalDpi xmlns:a14="http://schemas.microsoft.com/office/drawing/2010/main" val="0"/>
              </a:ext>
            </a:extLst>
          </a:blip>
          <a:srcRect l="41597" t="-5296" r="30029" b="1861"/>
          <a:stretch/>
        </p:blipFill>
        <p:spPr>
          <a:xfrm>
            <a:off x="10377611" y="4199456"/>
            <a:ext cx="1406187" cy="1787636"/>
          </a:xfrm>
          <a:prstGeom prst="rect">
            <a:avLst/>
          </a:prstGeom>
          <a:ln w="3175" cap="sq">
            <a:noFill/>
            <a:miter lim="800000"/>
          </a:ln>
        </p:spPr>
      </p:pic>
      <p:sp>
        <p:nvSpPr>
          <p:cNvPr id="50" name="TextBox 49"/>
          <p:cNvSpPr txBox="1"/>
          <p:nvPr/>
        </p:nvSpPr>
        <p:spPr>
          <a:xfrm>
            <a:off x="457200" y="6517812"/>
            <a:ext cx="11521258" cy="194453"/>
          </a:xfrm>
          <a:prstGeom prst="rect">
            <a:avLst/>
          </a:prstGeom>
          <a:noFill/>
        </p:spPr>
        <p:txBody>
          <a:bodyPr wrap="square" lIns="0" tIns="0" rIns="0" bIns="0" rtlCol="0">
            <a:noAutofit/>
          </a:bodyPr>
          <a:lstStyle/>
          <a:p>
            <a:pPr marL="114300" lvl="0" indent="-114300" defTabSz="932563">
              <a:buFont typeface="Arial" panose="020B0604020202020204" pitchFamily="34" charset="0"/>
              <a:buChar char="•"/>
              <a:defRPr/>
            </a:pPr>
            <a:r>
              <a:rPr lang="en-US" sz="900" kern="0" dirty="0"/>
              <a:t>Windows Hello requires specialized hardware, including fingerprint reader, illuminated IR sensor or other biometric sensors</a:t>
            </a:r>
          </a:p>
          <a:p>
            <a:pPr marL="114300" lvl="0" indent="-114300" defTabSz="932563">
              <a:buFont typeface="Arial" panose="020B0604020202020204" pitchFamily="34" charset="0"/>
              <a:buChar char="•"/>
              <a:defRPr/>
            </a:pPr>
            <a:r>
              <a:rPr lang="en-US" sz="900" kern="0" dirty="0"/>
              <a:t>Cortana available in select markets at launch; experience may vary by region and device..</a:t>
            </a:r>
          </a:p>
        </p:txBody>
      </p:sp>
      <p:sp>
        <p:nvSpPr>
          <p:cNvPr id="67" name="Oval 66"/>
          <p:cNvSpPr/>
          <p:nvPr/>
        </p:nvSpPr>
        <p:spPr bwMode="auto">
          <a:xfrm>
            <a:off x="10559827"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6" name="Group 55"/>
          <p:cNvGrpSpPr/>
          <p:nvPr/>
        </p:nvGrpSpPr>
        <p:grpSpPr>
          <a:xfrm>
            <a:off x="10131700" y="185358"/>
            <a:ext cx="2111303" cy="509259"/>
            <a:chOff x="7679467" y="1006263"/>
            <a:chExt cx="2111303" cy="509259"/>
          </a:xfrm>
        </p:grpSpPr>
        <p:sp>
          <p:nvSpPr>
            <p:cNvPr id="57" name="Oval 56"/>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8" name="TextBox 57"/>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59" name="Oval 58"/>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0" name="TextBox 59"/>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61" name="Oval 60"/>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2" name="Oval 61"/>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63" name="Oval 62"/>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4" name="TextBox 63"/>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65" name="Oval 64"/>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66" name="Oval 65"/>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81" name="TextBox 80"/>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82" name="Oval 81"/>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35259820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4305003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5706"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p:cNvSpPr/>
          <p:nvPr/>
        </p:nvSpPr>
        <p:spPr bwMode="auto">
          <a:xfrm>
            <a:off x="881" y="2083"/>
            <a:ext cx="12434713" cy="6991947"/>
          </a:xfrm>
          <a:prstGeom prst="rect">
            <a:avLst/>
          </a:prstGeom>
          <a:gradFill flip="none" rotWithShape="1">
            <a:gsLst>
              <a:gs pos="0">
                <a:schemeClr val="tx2">
                  <a:alpha val="20000"/>
                </a:schemeClr>
              </a:gs>
              <a:gs pos="46000">
                <a:schemeClr val="tx2">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bg1"/>
              </a:solidFill>
              <a:effectLst/>
              <a:uLnTx/>
              <a:uFillTx/>
              <a:ea typeface="Segoe UI" pitchFamily="34" charset="0"/>
              <a:cs typeface="Segoe UI" pitchFamily="34" charset="0"/>
            </a:endParaRPr>
          </a:p>
        </p:txBody>
      </p:sp>
      <p:grpSp>
        <p:nvGrpSpPr>
          <p:cNvPr id="6" name="Group 5"/>
          <p:cNvGrpSpPr/>
          <p:nvPr/>
        </p:nvGrpSpPr>
        <p:grpSpPr>
          <a:xfrm>
            <a:off x="1863468" y="2091114"/>
            <a:ext cx="7898141" cy="4015957"/>
            <a:chOff x="220946" y="1263825"/>
            <a:chExt cx="11152515" cy="5670704"/>
          </a:xfrm>
        </p:grpSpPr>
        <p:pic>
          <p:nvPicPr>
            <p:cNvPr id="4" name="Picture 3"/>
            <p:cNvPicPr>
              <a:picLocks noChangeAspect="1"/>
            </p:cNvPicPr>
            <p:nvPr/>
          </p:nvPicPr>
          <p:blipFill rotWithShape="1">
            <a:blip r:embed="rId7">
              <a:clrChange>
                <a:clrFrom>
                  <a:srgbClr val="000000">
                    <a:alpha val="7451"/>
                  </a:srgbClr>
                </a:clrFrom>
                <a:clrTo>
                  <a:srgbClr val="000000">
                    <a:alpha val="0"/>
                  </a:srgbClr>
                </a:clrTo>
              </a:clrChange>
              <a:extLst>
                <a:ext uri="{28A0092B-C50C-407E-A947-70E740481C1C}">
                  <a14:useLocalDpi xmlns:a14="http://schemas.microsoft.com/office/drawing/2010/main" val="0"/>
                </a:ext>
              </a:extLst>
            </a:blip>
            <a:srcRect/>
            <a:stretch/>
          </p:blipFill>
          <p:spPr>
            <a:xfrm>
              <a:off x="2925269" y="1263825"/>
              <a:ext cx="6585936" cy="3693976"/>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0946" y="3325691"/>
              <a:ext cx="11152515" cy="3608838"/>
            </a:xfrm>
            <a:prstGeom prst="rect">
              <a:avLst/>
            </a:prstGeom>
          </p:spPr>
        </p:pic>
      </p:grpSp>
      <p:sp>
        <p:nvSpPr>
          <p:cNvPr id="7" name="Rectangle 6"/>
          <p:cNvSpPr/>
          <p:nvPr/>
        </p:nvSpPr>
        <p:spPr>
          <a:xfrm>
            <a:off x="475550" y="3518544"/>
            <a:ext cx="3147970" cy="721978"/>
          </a:xfrm>
          <a:prstGeom prst="rect">
            <a:avLst/>
          </a:prstGeom>
        </p:spPr>
        <p:txBody>
          <a:bodyPr wrap="square">
            <a:spAutoFit/>
          </a:bodyPr>
          <a:lstStyle/>
          <a:p>
            <a:pPr marL="0" marR="0" lvl="0" indent="0" algn="r" defTabSz="969767"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Breakthrough </a:t>
            </a:r>
            <a:b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b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Categories</a:t>
            </a:r>
          </a:p>
        </p:txBody>
      </p:sp>
      <p:sp>
        <p:nvSpPr>
          <p:cNvPr id="8" name="Rectangle 7"/>
          <p:cNvSpPr/>
          <p:nvPr/>
        </p:nvSpPr>
        <p:spPr>
          <a:xfrm>
            <a:off x="8550296" y="3518544"/>
            <a:ext cx="3534510" cy="721978"/>
          </a:xfrm>
          <a:prstGeom prst="rect">
            <a:avLst/>
          </a:prstGeom>
        </p:spPr>
        <p:txBody>
          <a:bodyPr wrap="square">
            <a:spAutoFit/>
          </a:bodyPr>
          <a:lstStyle/>
          <a:p>
            <a:pPr marL="0" marR="0" lvl="0" indent="0" defTabSz="969767"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Versatile </a:t>
            </a:r>
            <a:b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b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Form Factors</a:t>
            </a:r>
          </a:p>
        </p:txBody>
      </p:sp>
      <p:sp>
        <p:nvSpPr>
          <p:cNvPr id="9" name="Rectangle 8"/>
          <p:cNvSpPr/>
          <p:nvPr/>
        </p:nvSpPr>
        <p:spPr>
          <a:xfrm>
            <a:off x="8550296" y="2430760"/>
            <a:ext cx="3534510" cy="721978"/>
          </a:xfrm>
          <a:prstGeom prst="rect">
            <a:avLst/>
          </a:prstGeom>
        </p:spPr>
        <p:txBody>
          <a:bodyPr wrap="square">
            <a:spAutoFit/>
          </a:bodyPr>
          <a:lstStyle/>
          <a:p>
            <a:pPr marL="0" marR="0" lvl="0" indent="0" defTabSz="969767"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Mobility of </a:t>
            </a:r>
            <a:b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b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Experience </a:t>
            </a:r>
          </a:p>
        </p:txBody>
      </p:sp>
      <p:sp>
        <p:nvSpPr>
          <p:cNvPr id="10" name="Rectangle 9"/>
          <p:cNvSpPr/>
          <p:nvPr/>
        </p:nvSpPr>
        <p:spPr>
          <a:xfrm>
            <a:off x="515611" y="2430760"/>
            <a:ext cx="3084903" cy="721978"/>
          </a:xfrm>
          <a:prstGeom prst="rect">
            <a:avLst/>
          </a:prstGeom>
        </p:spPr>
        <p:txBody>
          <a:bodyPr wrap="square">
            <a:spAutoFit/>
          </a:bodyPr>
          <a:lstStyle/>
          <a:p>
            <a:pPr marL="0" marR="0" lvl="0" indent="0" algn="r" defTabSz="969767"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Quality Craftsmanship </a:t>
            </a:r>
            <a:b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br>
            <a:r>
              <a:rPr kumimoji="0" lang="en-US" sz="2000" b="0" i="0" u="none" strike="noStrike" kern="0" cap="none" spc="0" normalizeH="0" baseline="0" noProof="0" dirty="0">
                <a:ln>
                  <a:noFill/>
                </a:ln>
                <a:effectLst/>
                <a:uLnTx/>
                <a:uFillTx/>
                <a:latin typeface="+mj-lt"/>
                <a:ea typeface="Segoe UI" pitchFamily="34" charset="0"/>
                <a:cs typeface="Segoe UI Semibold" panose="020B0702040204020203" pitchFamily="34" charset="0"/>
              </a:rPr>
              <a:t>&amp; Design</a:t>
            </a:r>
          </a:p>
        </p:txBody>
      </p:sp>
      <p:sp>
        <p:nvSpPr>
          <p:cNvPr id="11" name="Title 4"/>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Powerful, modern Microsoft</a:t>
            </a:r>
            <a:r>
              <a:rPr kumimoji="0" lang="en-US" sz="4800" b="0" i="0" u="none" strike="noStrike" kern="1200" cap="none" spc="-102" normalizeH="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 </a:t>
            </a:r>
            <a:r>
              <a:rPr kumimoji="0" lang="en-US" sz="48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devices</a:t>
            </a:r>
            <a:endParaRPr kumimoji="0" lang="en-US" sz="2400" b="0" i="0" u="none" strike="noStrike" kern="1200" cap="none" spc="0" normalizeH="0" baseline="0" noProof="0" dirty="0">
              <a:ln w="3175">
                <a:noFill/>
              </a:ln>
              <a:gradFill>
                <a:gsLst>
                  <a:gs pos="1250">
                    <a:schemeClr val="accent2"/>
                  </a:gs>
                  <a:gs pos="100000">
                    <a:schemeClr val="accent2"/>
                  </a:gs>
                </a:gsLst>
                <a:lin ang="5400000" scaled="0"/>
              </a:gradFill>
              <a:effectLst/>
              <a:uLnTx/>
              <a:uFillTx/>
              <a:latin typeface="+mj-lt"/>
              <a:ea typeface="+mn-ea"/>
              <a:cs typeface="Segoe UI" pitchFamily="34" charset="0"/>
            </a:endParaRPr>
          </a:p>
        </p:txBody>
      </p:sp>
      <p:sp>
        <p:nvSpPr>
          <p:cNvPr id="12" name="Oval 11"/>
          <p:cNvSpPr/>
          <p:nvPr/>
        </p:nvSpPr>
        <p:spPr bwMode="auto">
          <a:xfrm>
            <a:off x="10559827"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6" name="Group 25"/>
          <p:cNvGrpSpPr/>
          <p:nvPr/>
        </p:nvGrpSpPr>
        <p:grpSpPr>
          <a:xfrm>
            <a:off x="10131700" y="185358"/>
            <a:ext cx="2111303" cy="509259"/>
            <a:chOff x="7679467" y="1006263"/>
            <a:chExt cx="2111303" cy="509259"/>
          </a:xfrm>
        </p:grpSpPr>
        <p:sp>
          <p:nvSpPr>
            <p:cNvPr id="27" name="Oval 26"/>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8" name="TextBox 27"/>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29" name="Oval 28"/>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0" name="TextBox 29"/>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31" name="Oval 30"/>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2" name="Oval 31"/>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33" name="Oval 32"/>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4" name="TextBox 33"/>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35" name="Oval 34"/>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36" name="Oval 35"/>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37" name="TextBox 36"/>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38" name="Oval 37"/>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22649646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35137695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2637"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274639" y="106586"/>
            <a:ext cx="11889564" cy="917575"/>
          </a:xfrm>
        </p:spPr>
        <p:txBody>
          <a:bodyPr/>
          <a:lstStyle/>
          <a:p>
            <a:r>
              <a:rPr lang="en-US" sz="4399" dirty="0"/>
              <a:t>Windows 10 deployment pays for itself </a:t>
            </a:r>
            <a:br>
              <a:rPr lang="en-US" sz="4399" dirty="0"/>
            </a:br>
            <a:r>
              <a:rPr lang="en-US" sz="4399" dirty="0"/>
              <a:t>in just 13 months</a:t>
            </a:r>
          </a:p>
        </p:txBody>
      </p:sp>
      <p:sp>
        <p:nvSpPr>
          <p:cNvPr id="3" name="Rectangle 2"/>
          <p:cNvSpPr/>
          <p:nvPr/>
        </p:nvSpPr>
        <p:spPr>
          <a:xfrm>
            <a:off x="348253" y="6493135"/>
            <a:ext cx="7241388" cy="345294"/>
          </a:xfrm>
          <a:prstGeom prst="rect">
            <a:avLst/>
          </a:prstGeom>
        </p:spPr>
        <p:txBody>
          <a:bodyPr wrap="square">
            <a:spAutoFit/>
          </a:bodyPr>
          <a:lstStyle/>
          <a:p>
            <a:pPr defTabSz="932597"/>
            <a:r>
              <a:rPr lang="en-US" sz="800" i="1" kern="0" dirty="0"/>
              <a:t>Source: “The Total Economic Impact</a:t>
            </a:r>
            <a:r>
              <a:rPr lang="en-US" sz="800" i="1" kern="0" baseline="30000" dirty="0"/>
              <a:t>(TM) </a:t>
            </a:r>
            <a:r>
              <a:rPr lang="en-US" sz="800" i="1" kern="0" dirty="0"/>
              <a:t>Of Windows 10, a commissioned study conducted by Forrester Consulting on behalf of Microsoft, June 2016. </a:t>
            </a:r>
            <a:br>
              <a:rPr lang="en-US" sz="800" i="1" kern="0" dirty="0"/>
            </a:br>
            <a:r>
              <a:rPr lang="en-US" sz="800" i="1" kern="0" dirty="0"/>
              <a:t>Results are for a risk adjusted composite organization based on customer interviews.</a:t>
            </a:r>
          </a:p>
        </p:txBody>
      </p:sp>
      <p:sp>
        <p:nvSpPr>
          <p:cNvPr id="4" name="TextBox 3"/>
          <p:cNvSpPr txBox="1"/>
          <p:nvPr/>
        </p:nvSpPr>
        <p:spPr>
          <a:xfrm>
            <a:off x="311868" y="1416045"/>
            <a:ext cx="10026815" cy="726310"/>
          </a:xfrm>
          <a:prstGeom prst="rect">
            <a:avLst/>
          </a:prstGeom>
          <a:noFill/>
        </p:spPr>
        <p:txBody>
          <a:bodyPr wrap="square" lIns="182854" tIns="146283" rIns="182854" bIns="146283" rtlCol="0">
            <a:spAutoFit/>
          </a:bodyPr>
          <a:lstStyle/>
          <a:p>
            <a:pPr defTabSz="932597">
              <a:spcAft>
                <a:spcPts val="600"/>
              </a:spcAft>
            </a:pPr>
            <a:r>
              <a:rPr lang="en-US" sz="2800" kern="0" dirty="0">
                <a:latin typeface="+mj-lt"/>
                <a:hlinkClick r:id="rId7"/>
              </a:rPr>
              <a:t>Forrester Consulting Total Economic Impact</a:t>
            </a:r>
            <a:r>
              <a:rPr lang="en-US" sz="2800" kern="0" dirty="0">
                <a:latin typeface="+mj-lt"/>
              </a:rPr>
              <a:t> </a:t>
            </a:r>
            <a:r>
              <a:rPr lang="en-US" sz="2800" kern="0" dirty="0">
                <a:solidFill>
                  <a:schemeClr val="accent2"/>
                </a:solidFill>
                <a:latin typeface="+mj-lt"/>
              </a:rPr>
              <a:t>findings</a:t>
            </a:r>
            <a:r>
              <a:rPr lang="en-US" sz="2800" kern="0" dirty="0">
                <a:solidFill>
                  <a:schemeClr val="accent1"/>
                </a:solidFill>
                <a:latin typeface="+mj-lt"/>
              </a:rPr>
              <a:t>:</a:t>
            </a:r>
          </a:p>
        </p:txBody>
      </p:sp>
      <p:pic>
        <p:nvPicPr>
          <p:cNvPr id="172" name="Picture 171"/>
          <p:cNvPicPr>
            <a:picLocks noChangeAspect="1"/>
          </p:cNvPicPr>
          <p:nvPr/>
        </p:nvPicPr>
        <p:blipFill>
          <a:blip r:embed="rId8"/>
          <a:stretch>
            <a:fillRect/>
          </a:stretch>
        </p:blipFill>
        <p:spPr>
          <a:xfrm>
            <a:off x="4426081" y="2259080"/>
            <a:ext cx="3065209" cy="3958472"/>
          </a:xfrm>
          <a:prstGeom prst="rect">
            <a:avLst/>
          </a:prstGeom>
          <a:ln w="19050">
            <a:solidFill>
              <a:schemeClr val="accent1"/>
            </a:solidFill>
          </a:ln>
        </p:spPr>
      </p:pic>
      <p:sp>
        <p:nvSpPr>
          <p:cNvPr id="7" name="TextBox 6"/>
          <p:cNvSpPr txBox="1"/>
          <p:nvPr/>
        </p:nvSpPr>
        <p:spPr>
          <a:xfrm>
            <a:off x="8397379" y="4047646"/>
            <a:ext cx="3474545" cy="1280308"/>
          </a:xfrm>
          <a:prstGeom prst="rect">
            <a:avLst/>
          </a:prstGeom>
          <a:noFill/>
        </p:spPr>
        <p:txBody>
          <a:bodyPr wrap="square" lIns="182854" tIns="146283" rIns="182854" bIns="146283" rtlCol="0">
            <a:spAutoFit/>
          </a:bodyPr>
          <a:lstStyle/>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$403 per user 3 year NPV</a:t>
            </a:r>
          </a:p>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188% ROI</a:t>
            </a:r>
          </a:p>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13 month payback</a:t>
            </a:r>
          </a:p>
        </p:txBody>
      </p:sp>
      <p:cxnSp>
        <p:nvCxnSpPr>
          <p:cNvPr id="10" name="Straight Connector 9"/>
          <p:cNvCxnSpPr/>
          <p:nvPr/>
        </p:nvCxnSpPr>
        <p:spPr>
          <a:xfrm flipH="1">
            <a:off x="480118" y="3473154"/>
            <a:ext cx="393167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4402" y="2618357"/>
            <a:ext cx="3474545" cy="849421"/>
          </a:xfrm>
          <a:prstGeom prst="rect">
            <a:avLst/>
          </a:prstGeom>
          <a:noFill/>
        </p:spPr>
        <p:txBody>
          <a:bodyPr wrap="square" lIns="182854" tIns="146283" rIns="182854" bIns="146283" rtlCol="0">
            <a:spAutoFit/>
          </a:bodyPr>
          <a:lstStyle/>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15% savings in </a:t>
            </a:r>
            <a:br>
              <a:rPr lang="en-US" kern="0" dirty="0">
                <a:ea typeface="Segoe UI" pitchFamily="34" charset="0"/>
                <a:cs typeface="Segoe UI" pitchFamily="34" charset="0"/>
              </a:rPr>
            </a:br>
            <a:r>
              <a:rPr lang="en-US" kern="0" dirty="0">
                <a:ea typeface="Segoe UI" pitchFamily="34" charset="0"/>
                <a:cs typeface="Segoe UI" pitchFamily="34" charset="0"/>
              </a:rPr>
              <a:t>IT Desktop Management</a:t>
            </a:r>
          </a:p>
        </p:txBody>
      </p:sp>
      <p:cxnSp>
        <p:nvCxnSpPr>
          <p:cNvPr id="18" name="Straight Connector 17"/>
          <p:cNvCxnSpPr/>
          <p:nvPr/>
        </p:nvCxnSpPr>
        <p:spPr>
          <a:xfrm flipH="1">
            <a:off x="480118" y="5293758"/>
            <a:ext cx="3931678"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487935" y="3473154"/>
            <a:ext cx="4527725"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4403" y="3891186"/>
            <a:ext cx="3199946" cy="1480363"/>
          </a:xfrm>
          <a:prstGeom prst="rect">
            <a:avLst/>
          </a:prstGeom>
          <a:noFill/>
        </p:spPr>
        <p:txBody>
          <a:bodyPr wrap="square" lIns="182854" tIns="146283" rIns="182854" bIns="146283" rtlCol="0">
            <a:spAutoFit/>
          </a:bodyPr>
          <a:lstStyle/>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33% reduction in security </a:t>
            </a:r>
            <a:br>
              <a:rPr lang="en-US" kern="0" dirty="0">
                <a:ea typeface="Segoe UI" pitchFamily="34" charset="0"/>
                <a:cs typeface="Segoe UI" pitchFamily="34" charset="0"/>
              </a:rPr>
            </a:br>
            <a:r>
              <a:rPr lang="en-US" kern="0" dirty="0">
                <a:ea typeface="Segoe UI" pitchFamily="34" charset="0"/>
                <a:cs typeface="Segoe UI" pitchFamily="34" charset="0"/>
              </a:rPr>
              <a:t>issues and time to resolve</a:t>
            </a:r>
          </a:p>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$710K in security issue </a:t>
            </a:r>
            <a:br>
              <a:rPr lang="en-US" kern="0" dirty="0">
                <a:ea typeface="Segoe UI" pitchFamily="34" charset="0"/>
                <a:cs typeface="Segoe UI" pitchFamily="34" charset="0"/>
              </a:rPr>
            </a:br>
            <a:r>
              <a:rPr lang="en-US" kern="0" dirty="0">
                <a:ea typeface="Segoe UI" pitchFamily="34" charset="0"/>
                <a:cs typeface="Segoe UI" pitchFamily="34" charset="0"/>
              </a:rPr>
              <a:t>remediation savings</a:t>
            </a:r>
          </a:p>
        </p:txBody>
      </p:sp>
      <p:cxnSp>
        <p:nvCxnSpPr>
          <p:cNvPr id="21" name="Straight Connector 20"/>
          <p:cNvCxnSpPr/>
          <p:nvPr/>
        </p:nvCxnSpPr>
        <p:spPr>
          <a:xfrm flipH="1">
            <a:off x="7487935" y="5285822"/>
            <a:ext cx="4527725"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87920" y="2136841"/>
            <a:ext cx="3199946" cy="1403419"/>
          </a:xfrm>
          <a:prstGeom prst="rect">
            <a:avLst/>
          </a:prstGeom>
          <a:noFill/>
        </p:spPr>
        <p:txBody>
          <a:bodyPr wrap="square" lIns="182854" tIns="146283" rIns="182854" bIns="146283" rtlCol="0">
            <a:spAutoFit/>
          </a:bodyPr>
          <a:lstStyle/>
          <a:p>
            <a:pPr marL="174625" indent="-174625" defTabSz="932293" fontAlgn="base">
              <a:spcBef>
                <a:spcPts val="600"/>
              </a:spcBef>
              <a:spcAft>
                <a:spcPct val="0"/>
              </a:spcAft>
              <a:buFont typeface="Arial" panose="020B0604020202020204" pitchFamily="34" charset="0"/>
              <a:buChar char="•"/>
            </a:pPr>
            <a:r>
              <a:rPr lang="en-US" kern="0" dirty="0">
                <a:ea typeface="Segoe UI" pitchFamily="34" charset="0"/>
                <a:cs typeface="Segoe UI" pitchFamily="34" charset="0"/>
              </a:rPr>
              <a:t>Improved productivity, mobile workers gain </a:t>
            </a:r>
            <a:br>
              <a:rPr lang="en-US" kern="0" dirty="0">
                <a:ea typeface="Segoe UI" pitchFamily="34" charset="0"/>
                <a:cs typeface="Segoe UI" pitchFamily="34" charset="0"/>
              </a:rPr>
            </a:br>
            <a:r>
              <a:rPr lang="en-US" kern="0" dirty="0">
                <a:ea typeface="Segoe UI" pitchFamily="34" charset="0"/>
                <a:cs typeface="Segoe UI" pitchFamily="34" charset="0"/>
              </a:rPr>
              <a:t>25% of time previously unavailable for work</a:t>
            </a:r>
          </a:p>
        </p:txBody>
      </p:sp>
      <p:sp>
        <p:nvSpPr>
          <p:cNvPr id="15" name="Oval 14"/>
          <p:cNvSpPr/>
          <p:nvPr/>
        </p:nvSpPr>
        <p:spPr bwMode="auto">
          <a:xfrm>
            <a:off x="11102752"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10131700" y="185358"/>
            <a:ext cx="2111303" cy="509259"/>
            <a:chOff x="7679467" y="1006263"/>
            <a:chExt cx="2111303" cy="509259"/>
          </a:xfrm>
        </p:grpSpPr>
        <p:sp>
          <p:nvSpPr>
            <p:cNvPr id="36" name="Oval 35"/>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7" name="TextBox 36"/>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38" name="Oval 37"/>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9" name="TextBox 38"/>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40" name="Oval 39"/>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1" name="Oval 40"/>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42" name="Oval 41"/>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TextBox 42"/>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44" name="Oval 43"/>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45" name="Oval 44"/>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46" name="TextBox 45"/>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47" name="Oval 46"/>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109345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par>
                                <p:cTn id="12" presetID="22" presetClass="entr" presetSubtype="2"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22" presetClass="entr" presetSubtype="8"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6642956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1610"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8" name="Rectangle 57"/>
          <p:cNvSpPr/>
          <p:nvPr/>
        </p:nvSpPr>
        <p:spPr bwMode="auto">
          <a:xfrm>
            <a:off x="3453473" y="1739872"/>
            <a:ext cx="2670169" cy="44665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p:nvSpPr>
        <p:spPr bwMode="auto">
          <a:xfrm>
            <a:off x="6220715" y="4849430"/>
            <a:ext cx="5757743" cy="135699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r>
              <a:rPr lang="en-US" sz="1400" b="1" dirty="0">
                <a:solidFill>
                  <a:schemeClr val="tx1"/>
                </a:solidFill>
              </a:rPr>
              <a:t>“Windows 10 was easier and quicker to deploy compared with earlier operating system upgrades. </a:t>
            </a:r>
            <a:r>
              <a:rPr lang="en-US" sz="1400" dirty="0">
                <a:solidFill>
                  <a:schemeClr val="tx1"/>
                </a:solidFill>
              </a:rPr>
              <a:t>Deployment tasks are able to be completed by more end users in a self-service fashion, or by unattended automated IT processes. And even attended installations are much quicker, with fewer clicks needed.”  </a:t>
            </a:r>
          </a:p>
        </p:txBody>
      </p:sp>
      <p:sp>
        <p:nvSpPr>
          <p:cNvPr id="3" name="Title 2"/>
          <p:cNvSpPr>
            <a:spLocks noGrp="1"/>
          </p:cNvSpPr>
          <p:nvPr>
            <p:ph type="title"/>
          </p:nvPr>
        </p:nvSpPr>
        <p:spPr>
          <a:xfrm>
            <a:off x="274639" y="222704"/>
            <a:ext cx="11889564" cy="917575"/>
          </a:xfrm>
        </p:spPr>
        <p:txBody>
          <a:bodyPr/>
          <a:lstStyle/>
          <a:p>
            <a:r>
              <a:rPr lang="en-US" sz="4400" dirty="0"/>
              <a:t>Windows 10 deployment is easy and fast! </a:t>
            </a:r>
          </a:p>
        </p:txBody>
      </p:sp>
      <p:sp>
        <p:nvSpPr>
          <p:cNvPr id="10" name="Rectangle 9"/>
          <p:cNvSpPr/>
          <p:nvPr/>
        </p:nvSpPr>
        <p:spPr>
          <a:xfrm>
            <a:off x="3453472" y="2087357"/>
            <a:ext cx="2670169" cy="1200329"/>
          </a:xfrm>
          <a:prstGeom prst="rect">
            <a:avLst/>
          </a:prstGeom>
          <a:noFill/>
        </p:spPr>
        <p:txBody>
          <a:bodyPr wrap="square">
            <a:spAutoFit/>
          </a:bodyPr>
          <a:lstStyle/>
          <a:p>
            <a:pPr marL="228557" indent="-228557" defTabSz="914224">
              <a:spcBef>
                <a:spcPts val="1199"/>
              </a:spcBef>
              <a:spcAft>
                <a:spcPts val="2000"/>
              </a:spcAft>
              <a:buFont typeface="Arial" panose="020B0604020202020204" pitchFamily="34" charset="0"/>
              <a:buChar char="•"/>
              <a:defRPr/>
            </a:pPr>
            <a:r>
              <a:rPr lang="en-US" kern="0" dirty="0">
                <a:latin typeface="+mj-lt"/>
              </a:rPr>
              <a:t>Only the OS is swapped out—data, apps, and device are unchanged </a:t>
            </a:r>
          </a:p>
        </p:txBody>
      </p:sp>
      <p:sp>
        <p:nvSpPr>
          <p:cNvPr id="37" name="Rectangle 36"/>
          <p:cNvSpPr/>
          <p:nvPr/>
        </p:nvSpPr>
        <p:spPr bwMode="auto">
          <a:xfrm>
            <a:off x="6220715" y="1739872"/>
            <a:ext cx="5757743" cy="30065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Content Placeholder 2"/>
          <p:cNvSpPr txBox="1">
            <a:spLocks/>
          </p:cNvSpPr>
          <p:nvPr/>
        </p:nvSpPr>
        <p:spPr>
          <a:xfrm>
            <a:off x="6220715" y="1393526"/>
            <a:ext cx="5757743" cy="338426"/>
          </a:xfrm>
          <a:prstGeom prst="rect">
            <a:avLst/>
          </a:prstGeom>
          <a:solidFill>
            <a:srgbClr val="F8F8F8"/>
          </a:solidFill>
        </p:spPr>
        <p:txBody>
          <a:bodyPr wrap="square">
            <a:spAutoFit/>
          </a:bodyPr>
          <a:lstStyle>
            <a:defPPr>
              <a:defRPr lang="en-US"/>
            </a:defPPr>
            <a:lvl1pPr defTabSz="914224">
              <a:lnSpc>
                <a:spcPct val="90000"/>
              </a:lnSpc>
              <a:spcBef>
                <a:spcPct val="20000"/>
              </a:spcBef>
              <a:buSzPct val="90000"/>
              <a:defRPr sz="1599" kern="0">
                <a:solidFill>
                  <a:schemeClr val="accent2"/>
                </a:solidFill>
                <a:latin typeface="Segoe UI Semibold" panose="020B0702040204020203" pitchFamily="34" charset="0"/>
                <a:cs typeface="Segoe UI Semibold" panose="020B0702040204020203" pitchFamily="34" charset="0"/>
              </a:defRPr>
            </a:lvl1pPr>
          </a:lstStyle>
          <a:p>
            <a:pPr>
              <a:lnSpc>
                <a:spcPct val="100000"/>
              </a:lnSpc>
            </a:pPr>
            <a:r>
              <a:rPr lang="en-US" dirty="0"/>
              <a:t>IT INSTALLATION TIME (LABOR MINUTES) FORRESTER**</a:t>
            </a:r>
          </a:p>
        </p:txBody>
      </p:sp>
      <p:grpSp>
        <p:nvGrpSpPr>
          <p:cNvPr id="2" name="Group 1"/>
          <p:cNvGrpSpPr/>
          <p:nvPr/>
        </p:nvGrpSpPr>
        <p:grpSpPr>
          <a:xfrm>
            <a:off x="6827751" y="1942529"/>
            <a:ext cx="4033024" cy="2594497"/>
            <a:chOff x="4503353" y="2223624"/>
            <a:chExt cx="1883465" cy="972027"/>
          </a:xfrm>
        </p:grpSpPr>
        <p:sp>
          <p:nvSpPr>
            <p:cNvPr id="52" name="Rectangle 51"/>
            <p:cNvSpPr/>
            <p:nvPr/>
          </p:nvSpPr>
          <p:spPr bwMode="auto">
            <a:xfrm>
              <a:off x="5370850" y="2362213"/>
              <a:ext cx="1015968" cy="30480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91427" bIns="146283" numCol="1" spcCol="0" rtlCol="0" fromWordArt="0" anchor="ctr" anchorCtr="0" forceAA="0" compatLnSpc="1">
              <a:prstTxWarp prst="textNoShape">
                <a:avLst/>
              </a:prstTxWarp>
              <a:noAutofit/>
            </a:bodyPr>
            <a:lstStyle/>
            <a:p>
              <a:pPr algn="r" defTabSz="932293" fontAlgn="base">
                <a:spcBef>
                  <a:spcPct val="0"/>
                </a:spcBef>
                <a:spcAft>
                  <a:spcPct val="0"/>
                </a:spcAft>
              </a:pPr>
              <a:r>
                <a:rPr lang="en-US" sz="2000" b="1" kern="0" dirty="0">
                  <a:gradFill>
                    <a:gsLst>
                      <a:gs pos="0">
                        <a:srgbClr val="FFFFFF"/>
                      </a:gs>
                      <a:gs pos="100000">
                        <a:srgbClr val="FFFFFF"/>
                      </a:gs>
                    </a:gsLst>
                    <a:lin ang="5400000" scaled="0"/>
                  </a:gradFill>
                  <a:ea typeface="Segoe UI" pitchFamily="34" charset="0"/>
                  <a:cs typeface="Segoe UI" pitchFamily="34" charset="0"/>
                </a:rPr>
                <a:t>60</a:t>
              </a:r>
            </a:p>
          </p:txBody>
        </p:sp>
        <p:sp>
          <p:nvSpPr>
            <p:cNvPr id="53" name="Rectangle 52"/>
            <p:cNvSpPr/>
            <p:nvPr/>
          </p:nvSpPr>
          <p:spPr bwMode="auto">
            <a:xfrm>
              <a:off x="5370850" y="2750117"/>
              <a:ext cx="101568" cy="30480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91427" bIns="146283" numCol="1" spcCol="0" rtlCol="0" fromWordArt="0" anchor="ctr" anchorCtr="0" forceAA="0" compatLnSpc="1">
              <a:prstTxWarp prst="textNoShape">
                <a:avLst/>
              </a:prstTxWarp>
              <a:noAutofit/>
            </a:bodyPr>
            <a:lstStyle/>
            <a:p>
              <a:pPr algn="r" defTabSz="932293" fontAlgn="base">
                <a:spcBef>
                  <a:spcPct val="0"/>
                </a:spcBef>
                <a:spcAft>
                  <a:spcPct val="0"/>
                </a:spcAft>
              </a:pPr>
              <a:endParaRPr lang="en-US" sz="1399"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54" name="Content Placeholder 2"/>
            <p:cNvSpPr txBox="1">
              <a:spLocks/>
            </p:cNvSpPr>
            <p:nvPr/>
          </p:nvSpPr>
          <p:spPr>
            <a:xfrm>
              <a:off x="4619999" y="2434019"/>
              <a:ext cx="701098" cy="149843"/>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32563">
                <a:lnSpc>
                  <a:spcPct val="100000"/>
                </a:lnSpc>
                <a:buNone/>
                <a:defRPr/>
              </a:pPr>
              <a:r>
                <a:rPr lang="en-US" sz="1399" b="1" kern="0" cap="all" dirty="0">
                  <a:solidFill>
                    <a:schemeClr val="tx1"/>
                  </a:solidFill>
                  <a:latin typeface="+mn-lt"/>
                  <a:ea typeface="Segoe UI" pitchFamily="34" charset="0"/>
                  <a:cs typeface="Segoe UI" pitchFamily="34" charset="0"/>
                </a:rPr>
                <a:t>BEFORE</a:t>
              </a:r>
            </a:p>
          </p:txBody>
        </p:sp>
        <p:sp>
          <p:nvSpPr>
            <p:cNvPr id="55" name="Content Placeholder 2"/>
            <p:cNvSpPr txBox="1">
              <a:spLocks/>
            </p:cNvSpPr>
            <p:nvPr/>
          </p:nvSpPr>
          <p:spPr>
            <a:xfrm>
              <a:off x="4503353" y="2833028"/>
              <a:ext cx="817744" cy="149843"/>
            </a:xfrm>
            <a:prstGeom prst="rect">
              <a:avLst/>
            </a:prstGeom>
          </p:spPr>
          <p:txBody>
            <a:bodyPr vert="horz" wrap="square" lIns="146283" tIns="91427" rIns="146283" bIns="91427" rtlCol="0" anchor="ctr">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951304">
                <a:lnSpc>
                  <a:spcPct val="100000"/>
                </a:lnSpc>
                <a:buNone/>
              </a:pPr>
              <a:r>
                <a:rPr lang="en-US" sz="1399" b="1" kern="0" cap="all" dirty="0">
                  <a:solidFill>
                    <a:schemeClr val="tx1"/>
                  </a:solidFill>
                  <a:latin typeface="+mn-lt"/>
                  <a:ea typeface="Segoe UI" pitchFamily="34" charset="0"/>
                  <a:cs typeface="Segoe UI" pitchFamily="34" charset="0"/>
                </a:rPr>
                <a:t>WINDOWS 10</a:t>
              </a:r>
            </a:p>
          </p:txBody>
        </p:sp>
        <p:cxnSp>
          <p:nvCxnSpPr>
            <p:cNvPr id="56" name="Straight Connector 55"/>
            <p:cNvCxnSpPr/>
            <p:nvPr/>
          </p:nvCxnSpPr>
          <p:spPr>
            <a:xfrm>
              <a:off x="5366431" y="2223624"/>
              <a:ext cx="0" cy="97202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bwMode="auto">
            <a:xfrm>
              <a:off x="5472419" y="2765519"/>
              <a:ext cx="308636" cy="3048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46283" rIns="91427" bIns="146283"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b="1" kern="0" dirty="0">
                  <a:gradFill>
                    <a:gsLst>
                      <a:gs pos="0">
                        <a:schemeClr val="tx1"/>
                      </a:gs>
                      <a:gs pos="100000">
                        <a:schemeClr val="tx1"/>
                      </a:gs>
                    </a:gsLst>
                    <a:lin ang="5400000" scaled="0"/>
                  </a:gradFill>
                  <a:ea typeface="Segoe UI" pitchFamily="34" charset="0"/>
                  <a:cs typeface="Segoe UI" pitchFamily="34" charset="0"/>
                </a:rPr>
                <a:t>5</a:t>
              </a:r>
            </a:p>
          </p:txBody>
        </p:sp>
      </p:grpSp>
      <p:sp>
        <p:nvSpPr>
          <p:cNvPr id="28" name="TextBox 27"/>
          <p:cNvSpPr txBox="1"/>
          <p:nvPr/>
        </p:nvSpPr>
        <p:spPr>
          <a:xfrm>
            <a:off x="153314" y="6219963"/>
            <a:ext cx="11825144" cy="572422"/>
          </a:xfrm>
          <a:prstGeom prst="rect">
            <a:avLst/>
          </a:prstGeom>
          <a:noFill/>
        </p:spPr>
        <p:txBody>
          <a:bodyPr wrap="square" lIns="182854" tIns="146283" rIns="182854" bIns="146283" rtlCol="0">
            <a:spAutoFit/>
          </a:bodyPr>
          <a:lstStyle/>
          <a:p>
            <a:pPr defTabSz="914224">
              <a:defRPr/>
            </a:pPr>
            <a:r>
              <a:rPr lang="en-US" sz="900" kern="0" dirty="0"/>
              <a:t>*Note “In Place Upgrade” does not guarantee that all new Windows 10 Enterprise features will be enabled – dependent on hard drive partitioning and hardware</a:t>
            </a:r>
          </a:p>
          <a:p>
            <a:pPr defTabSz="914224">
              <a:defRPr/>
            </a:pPr>
            <a:r>
              <a:rPr lang="en-US" sz="900" kern="0" dirty="0"/>
              <a:t>**The Total Economic Impact™ Of Microsoft Windows 10, Cost Savings And Business Benefits Enabled By Windows 10, Forrester Research June 2016</a:t>
            </a:r>
          </a:p>
        </p:txBody>
      </p:sp>
      <p:sp>
        <p:nvSpPr>
          <p:cNvPr id="65" name="Rectangle 64"/>
          <p:cNvSpPr/>
          <p:nvPr/>
        </p:nvSpPr>
        <p:spPr>
          <a:xfrm>
            <a:off x="3453472" y="3447651"/>
            <a:ext cx="2670169" cy="1200329"/>
          </a:xfrm>
          <a:prstGeom prst="rect">
            <a:avLst/>
          </a:prstGeom>
          <a:noFill/>
        </p:spPr>
        <p:txBody>
          <a:bodyPr wrap="square">
            <a:spAutoFit/>
          </a:bodyPr>
          <a:lstStyle/>
          <a:p>
            <a:pPr marL="228557" indent="-228557" defTabSz="914224">
              <a:spcBef>
                <a:spcPts val="1199"/>
              </a:spcBef>
              <a:spcAft>
                <a:spcPts val="2000"/>
              </a:spcAft>
              <a:buFont typeface="Arial" panose="020B0604020202020204" pitchFamily="34" charset="0"/>
              <a:buChar char="•"/>
              <a:defRPr/>
            </a:pPr>
            <a:r>
              <a:rPr lang="en-US" kern="0" dirty="0">
                <a:latin typeface="+mj-lt"/>
              </a:rPr>
              <a:t>Automated upgrade (Upgrade Analytics Service—app utilization telemetry)</a:t>
            </a:r>
          </a:p>
        </p:txBody>
      </p:sp>
      <p:sp>
        <p:nvSpPr>
          <p:cNvPr id="67" name="Rectangle 66"/>
          <p:cNvSpPr/>
          <p:nvPr/>
        </p:nvSpPr>
        <p:spPr>
          <a:xfrm>
            <a:off x="3453472" y="4807944"/>
            <a:ext cx="2670169" cy="1200329"/>
          </a:xfrm>
          <a:prstGeom prst="rect">
            <a:avLst/>
          </a:prstGeom>
          <a:noFill/>
        </p:spPr>
        <p:txBody>
          <a:bodyPr wrap="square">
            <a:spAutoFit/>
          </a:bodyPr>
          <a:lstStyle/>
          <a:p>
            <a:pPr marL="228557" indent="-228557" defTabSz="914224">
              <a:spcBef>
                <a:spcPts val="1199"/>
              </a:spcBef>
              <a:spcAft>
                <a:spcPts val="2000"/>
              </a:spcAft>
              <a:buFont typeface="Arial" panose="020B0604020202020204" pitchFamily="34" charset="0"/>
              <a:buChar char="•"/>
              <a:defRPr/>
            </a:pPr>
            <a:r>
              <a:rPr lang="en-US" kern="0" dirty="0">
                <a:latin typeface="+mj-lt"/>
              </a:rPr>
              <a:t>Upgrading to 10 is </a:t>
            </a:r>
            <a:br>
              <a:rPr lang="en-US" kern="0" dirty="0">
                <a:latin typeface="+mj-lt"/>
              </a:rPr>
            </a:br>
            <a:r>
              <a:rPr lang="en-US" kern="0" dirty="0">
                <a:latin typeface="+mj-lt"/>
              </a:rPr>
              <a:t>like a current branch update, minimal change to users</a:t>
            </a:r>
          </a:p>
        </p:txBody>
      </p:sp>
      <p:sp>
        <p:nvSpPr>
          <p:cNvPr id="39" name="Rectangle 38"/>
          <p:cNvSpPr/>
          <p:nvPr/>
        </p:nvSpPr>
        <p:spPr>
          <a:xfrm>
            <a:off x="275483" y="1393527"/>
            <a:ext cx="3504701" cy="338426"/>
          </a:xfrm>
          <a:prstGeom prst="rect">
            <a:avLst/>
          </a:prstGeom>
          <a:solidFill>
            <a:srgbClr val="F8F8F8"/>
          </a:solidFill>
        </p:spPr>
        <p:txBody>
          <a:bodyPr wrap="square">
            <a:spAutoFit/>
          </a:bodyPr>
          <a:lstStyle/>
          <a:p>
            <a:pPr defTabSz="914224">
              <a:spcBef>
                <a:spcPct val="20000"/>
              </a:spcBef>
              <a:buSzPct val="90000"/>
              <a:defRPr/>
            </a:pPr>
            <a:r>
              <a:rPr lang="en-US" sz="1599" kern="0" dirty="0">
                <a:gradFill>
                  <a:gsLst>
                    <a:gs pos="1250">
                      <a:schemeClr val="accent2"/>
                    </a:gs>
                    <a:gs pos="97000">
                      <a:schemeClr val="accent2"/>
                    </a:gs>
                  </a:gsLst>
                  <a:lin ang="5400000" scaled="0"/>
                </a:gradFill>
                <a:latin typeface="Segoe UI Semibold" panose="020B0702040204020203" pitchFamily="34" charset="0"/>
                <a:cs typeface="Segoe UI Semibold" panose="020B0702040204020203" pitchFamily="34" charset="0"/>
              </a:rPr>
              <a:t>DEPLOYMENT TASKS</a:t>
            </a:r>
          </a:p>
        </p:txBody>
      </p:sp>
      <p:sp>
        <p:nvSpPr>
          <p:cNvPr id="40" name="Rectangle 39"/>
          <p:cNvSpPr/>
          <p:nvPr/>
        </p:nvSpPr>
        <p:spPr bwMode="auto">
          <a:xfrm>
            <a:off x="275483" y="1739871"/>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chemeClr val="bg1"/>
                    </a:gs>
                    <a:gs pos="100000">
                      <a:schemeClr val="bg1"/>
                    </a:gs>
                  </a:gsLst>
                  <a:lin ang="5400000" scaled="0"/>
                </a:gradFill>
                <a:ea typeface="Segoe UI" pitchFamily="34" charset="0"/>
                <a:cs typeface="Segoe UI" pitchFamily="34" charset="0"/>
              </a:rPr>
              <a:t>DATA</a:t>
            </a:r>
          </a:p>
        </p:txBody>
      </p:sp>
      <p:sp>
        <p:nvSpPr>
          <p:cNvPr id="41" name="Rectangle 40"/>
          <p:cNvSpPr/>
          <p:nvPr/>
        </p:nvSpPr>
        <p:spPr bwMode="auto">
          <a:xfrm>
            <a:off x="275483" y="2650966"/>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chemeClr val="bg1"/>
                    </a:gs>
                    <a:gs pos="100000">
                      <a:schemeClr val="bg1"/>
                    </a:gs>
                  </a:gsLst>
                  <a:lin ang="5400000" scaled="0"/>
                </a:gradFill>
                <a:ea typeface="Segoe UI" pitchFamily="34" charset="0"/>
                <a:cs typeface="Segoe UI" pitchFamily="34" charset="0"/>
              </a:rPr>
              <a:t>APPS</a:t>
            </a:r>
          </a:p>
        </p:txBody>
      </p:sp>
      <p:sp>
        <p:nvSpPr>
          <p:cNvPr id="42" name="Rectangle 41"/>
          <p:cNvSpPr/>
          <p:nvPr/>
        </p:nvSpPr>
        <p:spPr bwMode="auto">
          <a:xfrm>
            <a:off x="275483" y="3562062"/>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rgbClr val="FFFFFF"/>
                    </a:gs>
                    <a:gs pos="100000">
                      <a:srgbClr val="FFFFFF"/>
                    </a:gs>
                  </a:gsLst>
                  <a:lin ang="5400000" scaled="0"/>
                </a:gradFill>
                <a:ea typeface="Segoe UI" pitchFamily="34" charset="0"/>
                <a:cs typeface="Segoe UI" pitchFamily="34" charset="0"/>
              </a:rPr>
              <a:t>OS</a:t>
            </a:r>
          </a:p>
        </p:txBody>
      </p:sp>
      <p:sp>
        <p:nvSpPr>
          <p:cNvPr id="43" name="Rectangle 42"/>
          <p:cNvSpPr/>
          <p:nvPr/>
        </p:nvSpPr>
        <p:spPr bwMode="auto">
          <a:xfrm>
            <a:off x="275483" y="4473157"/>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rgbClr val="FFFFFF"/>
                    </a:gs>
                    <a:gs pos="100000">
                      <a:srgbClr val="FFFFFF"/>
                    </a:gs>
                  </a:gsLst>
                  <a:lin ang="5400000" scaled="0"/>
                </a:gradFill>
                <a:ea typeface="Segoe UI" pitchFamily="34" charset="0"/>
                <a:cs typeface="Segoe UI" pitchFamily="34" charset="0"/>
              </a:rPr>
              <a:t>DEVICE</a:t>
            </a:r>
          </a:p>
        </p:txBody>
      </p:sp>
      <p:sp>
        <p:nvSpPr>
          <p:cNvPr id="44" name="Rectangle 43"/>
          <p:cNvSpPr/>
          <p:nvPr/>
        </p:nvSpPr>
        <p:spPr bwMode="auto">
          <a:xfrm>
            <a:off x="275483" y="5384252"/>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rgbClr val="FFFFFF"/>
                    </a:gs>
                    <a:gs pos="100000">
                      <a:srgbClr val="FFFFFF"/>
                    </a:gs>
                  </a:gsLst>
                  <a:lin ang="5400000" scaled="0"/>
                </a:gradFill>
                <a:ea typeface="Segoe UI" pitchFamily="34" charset="0"/>
                <a:cs typeface="Segoe UI" pitchFamily="34" charset="0"/>
              </a:rPr>
              <a:t>UI</a:t>
            </a:r>
          </a:p>
        </p:txBody>
      </p:sp>
      <p:sp>
        <p:nvSpPr>
          <p:cNvPr id="45" name="Rectangle 44"/>
          <p:cNvSpPr/>
          <p:nvPr/>
        </p:nvSpPr>
        <p:spPr bwMode="auto">
          <a:xfrm>
            <a:off x="275483" y="1739871"/>
            <a:ext cx="3078268" cy="82217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chemeClr val="bg1"/>
                    </a:gs>
                    <a:gs pos="100000">
                      <a:schemeClr val="bg1"/>
                    </a:gs>
                  </a:gsLst>
                  <a:lin ang="5400000" scaled="0"/>
                </a:gradFill>
                <a:ea typeface="Segoe UI" pitchFamily="34" charset="0"/>
                <a:cs typeface="Segoe UI" pitchFamily="34" charset="0"/>
              </a:rPr>
              <a:t>DATA – WIPE AND RELOAD</a:t>
            </a:r>
          </a:p>
        </p:txBody>
      </p:sp>
      <p:sp>
        <p:nvSpPr>
          <p:cNvPr id="46" name="Rectangle 45"/>
          <p:cNvSpPr/>
          <p:nvPr/>
        </p:nvSpPr>
        <p:spPr bwMode="auto">
          <a:xfrm>
            <a:off x="275483" y="2650966"/>
            <a:ext cx="3078268" cy="82217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chemeClr val="bg1"/>
                    </a:gs>
                    <a:gs pos="100000">
                      <a:schemeClr val="bg1"/>
                    </a:gs>
                  </a:gsLst>
                  <a:lin ang="5400000" scaled="0"/>
                </a:gradFill>
                <a:ea typeface="Segoe UI" pitchFamily="34" charset="0"/>
                <a:cs typeface="Segoe UI" pitchFamily="34" charset="0"/>
              </a:rPr>
              <a:t>APPS – REINSTALL COMPATIBLE APPS</a:t>
            </a:r>
          </a:p>
        </p:txBody>
      </p:sp>
      <p:sp>
        <p:nvSpPr>
          <p:cNvPr id="47" name="Rectangle 46"/>
          <p:cNvSpPr/>
          <p:nvPr/>
        </p:nvSpPr>
        <p:spPr bwMode="auto">
          <a:xfrm>
            <a:off x="275483" y="3562062"/>
            <a:ext cx="3078268" cy="82217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rgbClr val="FFFFFF"/>
                    </a:gs>
                    <a:gs pos="100000">
                      <a:srgbClr val="FFFFFF"/>
                    </a:gs>
                  </a:gsLst>
                  <a:lin ang="5400000" scaled="0"/>
                </a:gradFill>
                <a:ea typeface="Segoe UI" pitchFamily="34" charset="0"/>
                <a:cs typeface="Segoe UI" pitchFamily="34" charset="0"/>
              </a:rPr>
              <a:t>OS – REPLACE</a:t>
            </a:r>
          </a:p>
        </p:txBody>
      </p:sp>
      <p:sp>
        <p:nvSpPr>
          <p:cNvPr id="48" name="Rectangle 47"/>
          <p:cNvSpPr/>
          <p:nvPr/>
        </p:nvSpPr>
        <p:spPr bwMode="auto">
          <a:xfrm>
            <a:off x="275483" y="4473157"/>
            <a:ext cx="3078268" cy="82217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rgbClr val="FFFFFF"/>
                    </a:gs>
                    <a:gs pos="100000">
                      <a:srgbClr val="FFFFFF"/>
                    </a:gs>
                  </a:gsLst>
                  <a:lin ang="5400000" scaled="0"/>
                </a:gradFill>
                <a:ea typeface="Segoe UI" pitchFamily="34" charset="0"/>
                <a:cs typeface="Segoe UI" pitchFamily="34" charset="0"/>
              </a:rPr>
              <a:t>DEVICE – NEW DRIVERS</a:t>
            </a:r>
          </a:p>
        </p:txBody>
      </p:sp>
      <p:sp>
        <p:nvSpPr>
          <p:cNvPr id="49" name="Rectangle 48"/>
          <p:cNvSpPr/>
          <p:nvPr/>
        </p:nvSpPr>
        <p:spPr bwMode="auto">
          <a:xfrm>
            <a:off x="275483" y="5384252"/>
            <a:ext cx="3078268" cy="82217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gradFill>
                  <a:gsLst>
                    <a:gs pos="0">
                      <a:srgbClr val="FFFFFF"/>
                    </a:gs>
                    <a:gs pos="100000">
                      <a:srgbClr val="FFFFFF"/>
                    </a:gs>
                  </a:gsLst>
                  <a:lin ang="5400000" scaled="0"/>
                </a:gradFill>
                <a:ea typeface="Segoe UI" pitchFamily="34" charset="0"/>
                <a:cs typeface="Segoe UI" pitchFamily="34" charset="0"/>
              </a:rPr>
              <a:t>UI – RETRAINING</a:t>
            </a:r>
          </a:p>
        </p:txBody>
      </p:sp>
      <p:sp useBgFill="1">
        <p:nvSpPr>
          <p:cNvPr id="50" name="Rectangle 49"/>
          <p:cNvSpPr/>
          <p:nvPr/>
        </p:nvSpPr>
        <p:spPr bwMode="auto">
          <a:xfrm>
            <a:off x="882" y="1338569"/>
            <a:ext cx="274600" cy="486786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a:xfrm>
            <a:off x="275483" y="1393527"/>
            <a:ext cx="3504701" cy="338426"/>
          </a:xfrm>
          <a:prstGeom prst="rect">
            <a:avLst/>
          </a:prstGeom>
          <a:solidFill>
            <a:srgbClr val="F8F8F8"/>
          </a:solidFill>
        </p:spPr>
        <p:txBody>
          <a:bodyPr wrap="square">
            <a:spAutoFit/>
          </a:bodyPr>
          <a:lstStyle/>
          <a:p>
            <a:pPr defTabSz="914224">
              <a:spcBef>
                <a:spcPct val="20000"/>
              </a:spcBef>
              <a:buSzPct val="90000"/>
              <a:defRPr/>
            </a:pPr>
            <a:r>
              <a:rPr lang="en-US" sz="1599" kern="0" dirty="0">
                <a:gradFill>
                  <a:gsLst>
                    <a:gs pos="1250">
                      <a:schemeClr val="accent2"/>
                    </a:gs>
                    <a:gs pos="100000">
                      <a:schemeClr val="accent2"/>
                    </a:gs>
                  </a:gsLst>
                  <a:lin ang="5400000" scaled="0"/>
                </a:gradFill>
                <a:latin typeface="Segoe UI Semibold" panose="020B0702040204020203" pitchFamily="34" charset="0"/>
                <a:cs typeface="Segoe UI Semibold" panose="020B0702040204020203" pitchFamily="34" charset="0"/>
              </a:rPr>
              <a:t>WINDOWS 7/8</a:t>
            </a:r>
          </a:p>
        </p:txBody>
      </p:sp>
      <p:sp>
        <p:nvSpPr>
          <p:cNvPr id="60" name="Rectangle 59"/>
          <p:cNvSpPr/>
          <p:nvPr/>
        </p:nvSpPr>
        <p:spPr>
          <a:xfrm>
            <a:off x="275483" y="1393526"/>
            <a:ext cx="3496417" cy="338426"/>
          </a:xfrm>
          <a:prstGeom prst="rect">
            <a:avLst/>
          </a:prstGeom>
          <a:solidFill>
            <a:srgbClr val="F8F8F8"/>
          </a:solidFill>
        </p:spPr>
        <p:txBody>
          <a:bodyPr wrap="square">
            <a:spAutoFit/>
          </a:bodyPr>
          <a:lstStyle/>
          <a:p>
            <a:pPr defTabSz="914224">
              <a:spcBef>
                <a:spcPct val="20000"/>
              </a:spcBef>
              <a:buSzPct val="90000"/>
              <a:defRPr/>
            </a:pPr>
            <a:r>
              <a:rPr lang="en-US" sz="1599" kern="0" dirty="0">
                <a:solidFill>
                  <a:schemeClr val="accent2"/>
                </a:solidFill>
                <a:latin typeface="Segoe UI Semibold" panose="020B0702040204020203" pitchFamily="34" charset="0"/>
                <a:cs typeface="Segoe UI Semibold" panose="020B0702040204020203" pitchFamily="34" charset="0"/>
              </a:rPr>
              <a:t>WINDOWS 10 IN-PLACE UPGRADE*</a:t>
            </a:r>
          </a:p>
        </p:txBody>
      </p:sp>
      <p:sp>
        <p:nvSpPr>
          <p:cNvPr id="62" name="Rectangle 61"/>
          <p:cNvSpPr/>
          <p:nvPr/>
        </p:nvSpPr>
        <p:spPr bwMode="auto">
          <a:xfrm>
            <a:off x="275483" y="1739871"/>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DATA – STAYS IN PLACE</a:t>
            </a:r>
          </a:p>
        </p:txBody>
      </p:sp>
      <p:sp>
        <p:nvSpPr>
          <p:cNvPr id="63" name="Rectangle 62"/>
          <p:cNvSpPr/>
          <p:nvPr/>
        </p:nvSpPr>
        <p:spPr bwMode="auto">
          <a:xfrm>
            <a:off x="275483" y="2650966"/>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APPS – ASSESS/PILOT</a:t>
            </a:r>
          </a:p>
        </p:txBody>
      </p:sp>
      <p:sp>
        <p:nvSpPr>
          <p:cNvPr id="64" name="Rectangle 63"/>
          <p:cNvSpPr/>
          <p:nvPr/>
        </p:nvSpPr>
        <p:spPr bwMode="auto">
          <a:xfrm>
            <a:off x="275483" y="3562062"/>
            <a:ext cx="3078268" cy="82217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OS – AUTOMATED UPGRADE</a:t>
            </a:r>
          </a:p>
        </p:txBody>
      </p:sp>
      <p:sp>
        <p:nvSpPr>
          <p:cNvPr id="66" name="Rectangle 65"/>
          <p:cNvSpPr/>
          <p:nvPr/>
        </p:nvSpPr>
        <p:spPr bwMode="auto">
          <a:xfrm>
            <a:off x="275483" y="4473157"/>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DEVICE – COMPATIBLE</a:t>
            </a:r>
          </a:p>
        </p:txBody>
      </p:sp>
      <p:sp>
        <p:nvSpPr>
          <p:cNvPr id="68" name="Rectangle 67"/>
          <p:cNvSpPr/>
          <p:nvPr/>
        </p:nvSpPr>
        <p:spPr bwMode="auto">
          <a:xfrm>
            <a:off x="275483" y="5384252"/>
            <a:ext cx="3078268"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UI – FAMILIAR</a:t>
            </a:r>
          </a:p>
        </p:txBody>
      </p:sp>
      <p:pic>
        <p:nvPicPr>
          <p:cNvPr id="59" name="Picture 58"/>
          <p:cNvPicPr>
            <a:picLocks noChangeAspect="1"/>
          </p:cNvPicPr>
          <p:nvPr/>
        </p:nvPicPr>
        <p:blipFill>
          <a:blip r:embed="rId7">
            <a:clrChange>
              <a:clrFrom>
                <a:srgbClr val="FFFFFF"/>
              </a:clrFrom>
              <a:clrTo>
                <a:srgbClr val="FFFFFF">
                  <a:alpha val="0"/>
                </a:srgbClr>
              </a:clrTo>
            </a:clrChange>
          </a:blip>
          <a:stretch>
            <a:fillRect/>
          </a:stretch>
        </p:blipFill>
        <p:spPr>
          <a:xfrm>
            <a:off x="10661649" y="5933190"/>
            <a:ext cx="1088975" cy="171706"/>
          </a:xfrm>
          <a:prstGeom prst="rect">
            <a:avLst/>
          </a:prstGeom>
        </p:spPr>
      </p:pic>
      <p:sp>
        <p:nvSpPr>
          <p:cNvPr id="69" name="Oval 68"/>
          <p:cNvSpPr/>
          <p:nvPr/>
        </p:nvSpPr>
        <p:spPr bwMode="auto">
          <a:xfrm>
            <a:off x="11645677"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3" name="Group 82"/>
          <p:cNvGrpSpPr/>
          <p:nvPr/>
        </p:nvGrpSpPr>
        <p:grpSpPr>
          <a:xfrm>
            <a:off x="10131700" y="185358"/>
            <a:ext cx="2111303" cy="509259"/>
            <a:chOff x="7679467" y="1006263"/>
            <a:chExt cx="2111303" cy="509259"/>
          </a:xfrm>
        </p:grpSpPr>
        <p:sp>
          <p:nvSpPr>
            <p:cNvPr id="84" name="Oval 83"/>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5" name="TextBox 84"/>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86" name="Oval 85"/>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7" name="TextBox 86"/>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88" name="Oval 87"/>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9" name="Oval 88"/>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90" name="Oval 89"/>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1" name="TextBox 90"/>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92" name="Oval 91"/>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93" name="Oval 92"/>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94" name="TextBox 93"/>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95" name="Oval 94"/>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656830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750" fill="hold"/>
                                        <p:tgtEl>
                                          <p:spTgt spid="45"/>
                                        </p:tgtEl>
                                        <p:attrNameLst>
                                          <p:attrName>ppt_x</p:attrName>
                                        </p:attrNameLst>
                                      </p:cBhvr>
                                      <p:tavLst>
                                        <p:tav tm="0">
                                          <p:val>
                                            <p:strVal val="0-#ppt_w/2"/>
                                          </p:val>
                                        </p:tav>
                                        <p:tav tm="100000">
                                          <p:val>
                                            <p:strVal val="#ppt_x"/>
                                          </p:val>
                                        </p:tav>
                                      </p:tavLst>
                                    </p:anim>
                                    <p:anim calcmode="lin" valueType="num">
                                      <p:cBhvr additive="base">
                                        <p:cTn id="12" dur="75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decel="10000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750" fill="hold"/>
                                        <p:tgtEl>
                                          <p:spTgt spid="46"/>
                                        </p:tgtEl>
                                        <p:attrNameLst>
                                          <p:attrName>ppt_x</p:attrName>
                                        </p:attrNameLst>
                                      </p:cBhvr>
                                      <p:tavLst>
                                        <p:tav tm="0">
                                          <p:val>
                                            <p:strVal val="0-#ppt_w/2"/>
                                          </p:val>
                                        </p:tav>
                                        <p:tav tm="100000">
                                          <p:val>
                                            <p:strVal val="#ppt_x"/>
                                          </p:val>
                                        </p:tav>
                                      </p:tavLst>
                                    </p:anim>
                                    <p:anim calcmode="lin" valueType="num">
                                      <p:cBhvr additive="base">
                                        <p:cTn id="17" dur="75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decel="10000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750" fill="hold"/>
                                        <p:tgtEl>
                                          <p:spTgt spid="47"/>
                                        </p:tgtEl>
                                        <p:attrNameLst>
                                          <p:attrName>ppt_x</p:attrName>
                                        </p:attrNameLst>
                                      </p:cBhvr>
                                      <p:tavLst>
                                        <p:tav tm="0">
                                          <p:val>
                                            <p:strVal val="0-#ppt_w/2"/>
                                          </p:val>
                                        </p:tav>
                                        <p:tav tm="100000">
                                          <p:val>
                                            <p:strVal val="#ppt_x"/>
                                          </p:val>
                                        </p:tav>
                                      </p:tavLst>
                                    </p:anim>
                                    <p:anim calcmode="lin" valueType="num">
                                      <p:cBhvr additive="base">
                                        <p:cTn id="22" dur="750" fill="hold"/>
                                        <p:tgtEl>
                                          <p:spTgt spid="47"/>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8" decel="100000"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750" fill="hold"/>
                                        <p:tgtEl>
                                          <p:spTgt spid="48"/>
                                        </p:tgtEl>
                                        <p:attrNameLst>
                                          <p:attrName>ppt_x</p:attrName>
                                        </p:attrNameLst>
                                      </p:cBhvr>
                                      <p:tavLst>
                                        <p:tav tm="0">
                                          <p:val>
                                            <p:strVal val="0-#ppt_w/2"/>
                                          </p:val>
                                        </p:tav>
                                        <p:tav tm="100000">
                                          <p:val>
                                            <p:strVal val="#ppt_x"/>
                                          </p:val>
                                        </p:tav>
                                      </p:tavLst>
                                    </p:anim>
                                    <p:anim calcmode="lin" valueType="num">
                                      <p:cBhvr additive="base">
                                        <p:cTn id="27" dur="750" fill="hold"/>
                                        <p:tgtEl>
                                          <p:spTgt spid="48"/>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8" decel="10000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750" fill="hold"/>
                                        <p:tgtEl>
                                          <p:spTgt spid="49"/>
                                        </p:tgtEl>
                                        <p:attrNameLst>
                                          <p:attrName>ppt_x</p:attrName>
                                        </p:attrNameLst>
                                      </p:cBhvr>
                                      <p:tavLst>
                                        <p:tav tm="0">
                                          <p:val>
                                            <p:strVal val="0-#ppt_w/2"/>
                                          </p:val>
                                        </p:tav>
                                        <p:tav tm="100000">
                                          <p:val>
                                            <p:strVal val="#ppt_x"/>
                                          </p:val>
                                        </p:tav>
                                      </p:tavLst>
                                    </p:anim>
                                    <p:anim calcmode="lin" valueType="num">
                                      <p:cBhvr additive="base">
                                        <p:cTn id="32"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xit" presetSubtype="0" fill="hold" grpId="1"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500"/>
                                        <p:tgtEl>
                                          <p:spTgt spid="62"/>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500"/>
                                        <p:tgtEl>
                                          <p:spTgt spid="63"/>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left)">
                                      <p:cBhvr>
                                        <p:cTn id="64" dur="500"/>
                                        <p:tgtEl>
                                          <p:spTgt spid="64"/>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left)">
                                      <p:cBhvr>
                                        <p:cTn id="68" dur="500"/>
                                        <p:tgtEl>
                                          <p:spTgt spid="66"/>
                                        </p:tgtEl>
                                      </p:cBhvr>
                                    </p:animEffect>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wipe(left)">
                                      <p:cBhvr>
                                        <p:cTn id="7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1" grpId="0" animBg="1"/>
      <p:bldP spid="60" grpId="0" animBg="1"/>
      <p:bldP spid="62" grpId="0" animBg="1"/>
      <p:bldP spid="63" grpId="0" animBg="1"/>
      <p:bldP spid="64" grpId="0" animBg="1"/>
      <p:bldP spid="66"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35259977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3658"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 name="Group 3"/>
          <p:cNvGrpSpPr/>
          <p:nvPr/>
        </p:nvGrpSpPr>
        <p:grpSpPr>
          <a:xfrm>
            <a:off x="-1" y="1776777"/>
            <a:ext cx="12436476" cy="5221412"/>
            <a:chOff x="-1" y="2427353"/>
            <a:chExt cx="12436476" cy="4570835"/>
          </a:xfrm>
        </p:grpSpPr>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2427353"/>
              <a:ext cx="12436475" cy="4567172"/>
            </a:xfrm>
            <a:prstGeom prst="rect">
              <a:avLst/>
            </a:prstGeom>
          </p:spPr>
        </p:pic>
        <p:sp>
          <p:nvSpPr>
            <p:cNvPr id="16" name="Rectangle 15"/>
            <p:cNvSpPr/>
            <p:nvPr/>
          </p:nvSpPr>
          <p:spPr bwMode="auto">
            <a:xfrm>
              <a:off x="0" y="2427353"/>
              <a:ext cx="12436475" cy="4570835"/>
            </a:xfrm>
            <a:prstGeom prst="rect">
              <a:avLst/>
            </a:prstGeom>
            <a:solidFill>
              <a:srgbClr val="010A07">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r>
              <a:rPr lang="en-US" dirty="0"/>
              <a:t>Compatibility in Windows 10</a:t>
            </a:r>
          </a:p>
        </p:txBody>
      </p:sp>
      <p:sp>
        <p:nvSpPr>
          <p:cNvPr id="19" name="TextBox 18"/>
          <p:cNvSpPr txBox="1"/>
          <p:nvPr/>
        </p:nvSpPr>
        <p:spPr>
          <a:xfrm>
            <a:off x="274639" y="1135062"/>
            <a:ext cx="12161835" cy="641714"/>
          </a:xfrm>
          <a:prstGeom prst="rect">
            <a:avLst/>
          </a:prstGeom>
          <a:noFill/>
        </p:spPr>
        <p:txBody>
          <a:bodyPr wrap="square" lIns="182880" tIns="146304" rIns="182880" bIns="146304" rtlCol="0" anchor="ctr">
            <a:spAutoFit/>
          </a:bodyPr>
          <a:lstStyle/>
          <a:p>
            <a:pPr>
              <a:lnSpc>
                <a:spcPct val="90000"/>
              </a:lnSpc>
              <a:spcAft>
                <a:spcPts val="600"/>
              </a:spcAft>
            </a:pPr>
            <a:r>
              <a:rPr lang="en-US" sz="2400" b="1" dirty="0">
                <a:solidFill>
                  <a:schemeClr val="accent2"/>
                </a:solidFill>
                <a:latin typeface="Segoe UI Light"/>
                <a:ea typeface="Segoe UI" pitchFamily="34" charset="0"/>
                <a:cs typeface="Segoe UI" pitchFamily="34" charset="0"/>
              </a:rPr>
              <a:t>Outstanding compatibility means a smooth migration from Windows 7 or Windows 8.1</a:t>
            </a:r>
          </a:p>
        </p:txBody>
      </p:sp>
      <p:grpSp>
        <p:nvGrpSpPr>
          <p:cNvPr id="9" name="Group 8"/>
          <p:cNvGrpSpPr/>
          <p:nvPr/>
        </p:nvGrpSpPr>
        <p:grpSpPr>
          <a:xfrm>
            <a:off x="457201" y="2354262"/>
            <a:ext cx="11522074" cy="4343400"/>
            <a:chOff x="544242" y="2354262"/>
            <a:chExt cx="11214512" cy="4343400"/>
          </a:xfrm>
        </p:grpSpPr>
        <p:grpSp>
          <p:nvGrpSpPr>
            <p:cNvPr id="8" name="Group 7"/>
            <p:cNvGrpSpPr/>
            <p:nvPr/>
          </p:nvGrpSpPr>
          <p:grpSpPr>
            <a:xfrm>
              <a:off x="544242" y="2354263"/>
              <a:ext cx="2743201" cy="4343399"/>
              <a:chOff x="544242" y="2354263"/>
              <a:chExt cx="2743201" cy="4343399"/>
            </a:xfrm>
          </p:grpSpPr>
          <p:sp>
            <p:nvSpPr>
              <p:cNvPr id="17" name="TextBox 16"/>
              <p:cNvSpPr txBox="1"/>
              <p:nvPr/>
            </p:nvSpPr>
            <p:spPr>
              <a:xfrm>
                <a:off x="544243" y="2354263"/>
                <a:ext cx="2743200" cy="430887"/>
              </a:xfrm>
              <a:prstGeom prst="rect">
                <a:avLst/>
              </a:prstGeom>
              <a:noFill/>
            </p:spPr>
            <p:txBody>
              <a:bodyPr wrap="square" lIns="0" tIns="0" rIns="0" bIns="0" rtlCol="0" anchor="t" anchorCtr="0">
                <a:spAutoFit/>
              </a:bodyPr>
              <a:lstStyle/>
              <a:p>
                <a:pPr algn="ctr"/>
                <a:r>
                  <a:rPr lang="en-US" sz="2800"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Desktop apps</a:t>
                </a:r>
              </a:p>
            </p:txBody>
          </p:sp>
          <p:sp>
            <p:nvSpPr>
              <p:cNvPr id="20" name="Rectangle 19"/>
              <p:cNvSpPr/>
              <p:nvPr/>
            </p:nvSpPr>
            <p:spPr bwMode="auto">
              <a:xfrm>
                <a:off x="544242" y="2918046"/>
                <a:ext cx="2743200" cy="3779616"/>
              </a:xfrm>
              <a:prstGeom prst="rect">
                <a:avLst/>
              </a:prstGeom>
              <a:solidFill>
                <a:srgbClr val="0078D7">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91440" bIns="146304" numCol="1" spcCol="0" rtlCol="0" fromWordArt="0" anchor="t" anchorCtr="0" forceAA="0" compatLnSpc="1">
                <a:prstTxWarp prst="textNoShape">
                  <a:avLst/>
                </a:prstTxWarp>
                <a:noAutofit/>
              </a:bodyPr>
              <a:lstStyle/>
              <a:p>
                <a:pPr defTabSz="932472" fontAlgn="base">
                  <a:spcBef>
                    <a:spcPct val="0"/>
                  </a:spcBef>
                  <a:spcAft>
                    <a:spcPts val="600"/>
                  </a:spcAft>
                </a:pPr>
                <a:r>
                  <a:rPr lang="en-US" dirty="0">
                    <a:solidFill>
                      <a:schemeClr val="bg1"/>
                    </a:solidFill>
                    <a:ea typeface="Segoe UI" pitchFamily="34" charset="0"/>
                    <a:cs typeface="Segoe UI" pitchFamily="34" charset="0"/>
                  </a:rPr>
                  <a:t>Organizations are observing compatibility rates above 99%</a:t>
                </a:r>
              </a:p>
              <a:p>
                <a:pPr defTabSz="932472" fontAlgn="base">
                  <a:spcBef>
                    <a:spcPct val="0"/>
                  </a:spcBef>
                  <a:spcAft>
                    <a:spcPts val="600"/>
                  </a:spcAft>
                </a:pPr>
                <a:r>
                  <a:rPr lang="en-US" dirty="0">
                    <a:solidFill>
                      <a:schemeClr val="bg1"/>
                    </a:solidFill>
                    <a:ea typeface="Segoe UI" pitchFamily="34" charset="0"/>
                    <a:cs typeface="Segoe UI" pitchFamily="34" charset="0"/>
                  </a:rPr>
                  <a:t>High compatibility achieved through:</a:t>
                </a:r>
              </a:p>
              <a:p>
                <a:pPr marL="173038" indent="-173038" defTabSz="932472" fontAlgn="base">
                  <a:spcBef>
                    <a:spcPct val="0"/>
                  </a:spcBef>
                  <a:spcAft>
                    <a:spcPts val="600"/>
                  </a:spcAft>
                  <a:buFont typeface="Arial" panose="020B0604020202020204" pitchFamily="34" charset="0"/>
                  <a:buChar char="•"/>
                </a:pPr>
                <a:r>
                  <a:rPr lang="en-US" sz="1600" dirty="0">
                    <a:solidFill>
                      <a:schemeClr val="bg1"/>
                    </a:solidFill>
                    <a:ea typeface="Segoe UI" pitchFamily="34" charset="0"/>
                    <a:cs typeface="Segoe UI" pitchFamily="34" charset="0"/>
                  </a:rPr>
                  <a:t>Minimal changes </a:t>
                </a:r>
                <a:br>
                  <a:rPr lang="en-US" sz="1600" dirty="0">
                    <a:solidFill>
                      <a:schemeClr val="bg1"/>
                    </a:solidFill>
                    <a:ea typeface="Segoe UI" pitchFamily="34" charset="0"/>
                    <a:cs typeface="Segoe UI" pitchFamily="34" charset="0"/>
                  </a:rPr>
                </a:br>
                <a:r>
                  <a:rPr lang="en-US" sz="1600" dirty="0">
                    <a:solidFill>
                      <a:schemeClr val="bg1"/>
                    </a:solidFill>
                    <a:ea typeface="Segoe UI" pitchFamily="34" charset="0"/>
                    <a:cs typeface="Segoe UI" pitchFamily="34" charset="0"/>
                  </a:rPr>
                  <a:t>to Win32 APIs</a:t>
                </a:r>
              </a:p>
              <a:p>
                <a:pPr marL="173038" indent="-173038" defTabSz="932472" fontAlgn="base">
                  <a:spcBef>
                    <a:spcPct val="0"/>
                  </a:spcBef>
                  <a:spcAft>
                    <a:spcPts val="600"/>
                  </a:spcAft>
                  <a:buFont typeface="Arial" panose="020B0604020202020204" pitchFamily="34" charset="0"/>
                  <a:buChar char="•"/>
                </a:pPr>
                <a:r>
                  <a:rPr lang="en-US" sz="1600" dirty="0">
                    <a:solidFill>
                      <a:schemeClr val="bg1"/>
                    </a:solidFill>
                    <a:ea typeface="Segoe UI" pitchFamily="34" charset="0"/>
                    <a:cs typeface="Segoe UI" pitchFamily="34" charset="0"/>
                  </a:rPr>
                  <a:t>Insider feedback during development</a:t>
                </a:r>
              </a:p>
              <a:p>
                <a:pPr marL="173038" indent="-173038" defTabSz="932472" fontAlgn="base">
                  <a:spcBef>
                    <a:spcPct val="0"/>
                  </a:spcBef>
                  <a:spcAft>
                    <a:spcPts val="600"/>
                  </a:spcAft>
                  <a:buFont typeface="Arial" panose="020B0604020202020204" pitchFamily="34" charset="0"/>
                  <a:buChar char="•"/>
                </a:pPr>
                <a:r>
                  <a:rPr lang="en-US" sz="1600" dirty="0">
                    <a:solidFill>
                      <a:schemeClr val="bg1"/>
                    </a:solidFill>
                    <a:ea typeface="Segoe UI" pitchFamily="34" charset="0"/>
                    <a:cs typeface="Segoe UI" pitchFamily="34" charset="0"/>
                  </a:rPr>
                  <a:t>Telemetry</a:t>
                </a:r>
              </a:p>
            </p:txBody>
          </p:sp>
        </p:grpSp>
        <p:grpSp>
          <p:nvGrpSpPr>
            <p:cNvPr id="7" name="Group 6"/>
            <p:cNvGrpSpPr/>
            <p:nvPr/>
          </p:nvGrpSpPr>
          <p:grpSpPr>
            <a:xfrm>
              <a:off x="3368013" y="2354262"/>
              <a:ext cx="2743201" cy="4343400"/>
              <a:chOff x="3368013" y="2354262"/>
              <a:chExt cx="2743201" cy="4343400"/>
            </a:xfrm>
          </p:grpSpPr>
          <p:sp>
            <p:nvSpPr>
              <p:cNvPr id="23" name="Rectangle 22"/>
              <p:cNvSpPr/>
              <p:nvPr/>
            </p:nvSpPr>
            <p:spPr bwMode="auto">
              <a:xfrm>
                <a:off x="3368014" y="2354262"/>
                <a:ext cx="2743200"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fontAlgn="base"/>
                <a:r>
                  <a:rPr lang="en-US" sz="2800" b="1"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Web sites</a:t>
                </a:r>
              </a:p>
            </p:txBody>
          </p:sp>
          <p:sp>
            <p:nvSpPr>
              <p:cNvPr id="30" name="Rectangle 29"/>
              <p:cNvSpPr/>
              <p:nvPr/>
            </p:nvSpPr>
            <p:spPr bwMode="auto">
              <a:xfrm>
                <a:off x="3368013" y="2918046"/>
                <a:ext cx="2743200" cy="3779616"/>
              </a:xfrm>
              <a:prstGeom prst="rect">
                <a:avLst/>
              </a:prstGeom>
              <a:solidFill>
                <a:srgbClr val="0078D7">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91440" bIns="146304" numCol="1" spcCol="0" rtlCol="0" fromWordArt="0" anchor="t" anchorCtr="0" forceAA="0" compatLnSpc="1">
                <a:prstTxWarp prst="textNoShape">
                  <a:avLst/>
                </a:prstTxWarp>
                <a:noAutofit/>
              </a:bodyPr>
              <a:lstStyle/>
              <a:p>
                <a:pPr defTabSz="932472" fontAlgn="base">
                  <a:spcBef>
                    <a:spcPct val="0"/>
                  </a:spcBef>
                  <a:spcAft>
                    <a:spcPts val="600"/>
                  </a:spcAft>
                </a:pPr>
                <a:r>
                  <a:rPr lang="en-US" dirty="0">
                    <a:solidFill>
                      <a:schemeClr val="bg1"/>
                    </a:solidFill>
                    <a:ea typeface="Segoe UI" pitchFamily="34" charset="0"/>
                    <a:cs typeface="Segoe UI" pitchFamily="34" charset="0"/>
                  </a:rPr>
                  <a:t>Internet Explorer 11 included (unchanged) for backwards compatibility</a:t>
                </a:r>
              </a:p>
              <a:p>
                <a:pPr defTabSz="932472" fontAlgn="base">
                  <a:spcBef>
                    <a:spcPct val="0"/>
                  </a:spcBef>
                  <a:spcAft>
                    <a:spcPts val="600"/>
                  </a:spcAft>
                </a:pPr>
                <a:r>
                  <a:rPr lang="en-US" dirty="0">
                    <a:solidFill>
                      <a:schemeClr val="bg1"/>
                    </a:solidFill>
                    <a:ea typeface="Segoe UI" pitchFamily="34" charset="0"/>
                    <a:cs typeface="Segoe UI" pitchFamily="34" charset="0"/>
                  </a:rPr>
                  <a:t>New Microsoft Edge browser for modern HTML5-based web sites</a:t>
                </a:r>
              </a:p>
              <a:p>
                <a:pPr defTabSz="932472" fontAlgn="base">
                  <a:spcBef>
                    <a:spcPct val="0"/>
                  </a:spcBef>
                  <a:spcAft>
                    <a:spcPts val="600"/>
                  </a:spcAft>
                </a:pPr>
                <a:r>
                  <a:rPr lang="en-US" dirty="0">
                    <a:solidFill>
                      <a:schemeClr val="bg1"/>
                    </a:solidFill>
                    <a:ea typeface="Segoe UI" pitchFamily="34" charset="0"/>
                    <a:cs typeface="Segoe UI" pitchFamily="34" charset="0"/>
                  </a:rPr>
                  <a:t>Enterprise Mode features to ensure proper use</a:t>
                </a:r>
              </a:p>
            </p:txBody>
          </p:sp>
        </p:grpSp>
        <p:grpSp>
          <p:nvGrpSpPr>
            <p:cNvPr id="6" name="Group 5"/>
            <p:cNvGrpSpPr/>
            <p:nvPr/>
          </p:nvGrpSpPr>
          <p:grpSpPr>
            <a:xfrm>
              <a:off x="6191784" y="2354262"/>
              <a:ext cx="2743200" cy="4343400"/>
              <a:chOff x="6191784" y="2354262"/>
              <a:chExt cx="2743200" cy="4343400"/>
            </a:xfrm>
          </p:grpSpPr>
          <p:sp>
            <p:nvSpPr>
              <p:cNvPr id="18" name="TextBox 17"/>
              <p:cNvSpPr txBox="1"/>
              <p:nvPr/>
            </p:nvSpPr>
            <p:spPr>
              <a:xfrm>
                <a:off x="6191784" y="2354262"/>
                <a:ext cx="2743200" cy="430887"/>
              </a:xfrm>
              <a:prstGeom prst="rect">
                <a:avLst/>
              </a:prstGeom>
              <a:noFill/>
            </p:spPr>
            <p:txBody>
              <a:bodyPr wrap="square" lIns="0" tIns="0" rIns="0" bIns="0" rtlCol="0" anchor="t" anchorCtr="0">
                <a:spAutoFit/>
              </a:bodyPr>
              <a:lstStyle>
                <a:defPPr>
                  <a:defRPr lang="en-US"/>
                </a:defPPr>
                <a:lvl1pPr>
                  <a:lnSpc>
                    <a:spcPct val="90000"/>
                  </a:lnSpc>
                  <a:spcAft>
                    <a:spcPts val="600"/>
                  </a:spcAft>
                  <a:defRPr sz="3200">
                    <a:gradFill>
                      <a:gsLst>
                        <a:gs pos="0">
                          <a:srgbClr val="FFFFFF"/>
                        </a:gs>
                        <a:gs pos="100000">
                          <a:srgbClr val="FFFFFF"/>
                        </a:gs>
                      </a:gsLst>
                      <a:lin ang="5400000" scaled="0"/>
                    </a:gradFill>
                    <a:latin typeface="Segoe UI Light"/>
                    <a:ea typeface="Segoe UI" pitchFamily="34" charset="0"/>
                    <a:cs typeface="Segoe UI" pitchFamily="34" charset="0"/>
                  </a:defRPr>
                </a:lvl1pPr>
              </a:lstStyle>
              <a:p>
                <a:pPr algn="ctr">
                  <a:lnSpc>
                    <a:spcPct val="100000"/>
                  </a:lnSpc>
                  <a:spcAft>
                    <a:spcPts val="0"/>
                  </a:spcAft>
                </a:pPr>
                <a:r>
                  <a:rPr lang="en-US" sz="2800" b="1" dirty="0">
                    <a:latin typeface="Segoe UI" panose="020B0502040204020203" pitchFamily="34" charset="0"/>
                  </a:rPr>
                  <a:t>Modern apps</a:t>
                </a:r>
              </a:p>
            </p:txBody>
          </p:sp>
          <p:sp>
            <p:nvSpPr>
              <p:cNvPr id="31" name="Rectangle 30"/>
              <p:cNvSpPr/>
              <p:nvPr/>
            </p:nvSpPr>
            <p:spPr bwMode="auto">
              <a:xfrm>
                <a:off x="6191784" y="2918046"/>
                <a:ext cx="2743200" cy="3779616"/>
              </a:xfrm>
              <a:prstGeom prst="rect">
                <a:avLst/>
              </a:prstGeom>
              <a:solidFill>
                <a:srgbClr val="0078D7">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91440" bIns="146304" numCol="1" spcCol="0" rtlCol="0" fromWordArt="0" anchor="t" anchorCtr="0" forceAA="0" compatLnSpc="1">
                <a:prstTxWarp prst="textNoShape">
                  <a:avLst/>
                </a:prstTxWarp>
                <a:noAutofit/>
              </a:bodyPr>
              <a:lstStyle/>
              <a:p>
                <a:pPr defTabSz="932472" fontAlgn="base">
                  <a:spcBef>
                    <a:spcPct val="0"/>
                  </a:spcBef>
                  <a:spcAft>
                    <a:spcPts val="600"/>
                  </a:spcAft>
                </a:pPr>
                <a:r>
                  <a:rPr lang="en-US" dirty="0">
                    <a:solidFill>
                      <a:schemeClr val="bg1"/>
                    </a:solidFill>
                    <a:ea typeface="Segoe UI" pitchFamily="34" charset="0"/>
                    <a:cs typeface="Segoe UI" pitchFamily="34" charset="0"/>
                  </a:rPr>
                  <a:t>High compatibility achieved through:</a:t>
                </a:r>
              </a:p>
              <a:p>
                <a:pPr marL="173038" indent="-173038" defTabSz="932472" fontAlgn="base">
                  <a:spcBef>
                    <a:spcPct val="0"/>
                  </a:spcBef>
                  <a:spcAft>
                    <a:spcPts val="600"/>
                  </a:spcAft>
                  <a:buFont typeface="Arial" panose="020B0604020202020204" pitchFamily="34" charset="0"/>
                  <a:buChar char="•"/>
                </a:pPr>
                <a:r>
                  <a:rPr lang="en-US" sz="1600" dirty="0">
                    <a:solidFill>
                      <a:schemeClr val="bg1"/>
                    </a:solidFill>
                    <a:ea typeface="Segoe UI" pitchFamily="34" charset="0"/>
                    <a:cs typeface="Segoe UI" pitchFamily="34" charset="0"/>
                  </a:rPr>
                  <a:t>Validation of </a:t>
                </a:r>
                <a:br>
                  <a:rPr lang="en-US" sz="1600" dirty="0">
                    <a:solidFill>
                      <a:schemeClr val="bg1"/>
                    </a:solidFill>
                    <a:ea typeface="Segoe UI" pitchFamily="34" charset="0"/>
                    <a:cs typeface="Segoe UI" pitchFamily="34" charset="0"/>
                  </a:rPr>
                </a:br>
                <a:r>
                  <a:rPr lang="en-US" sz="1600" dirty="0">
                    <a:solidFill>
                      <a:schemeClr val="bg1"/>
                    </a:solidFill>
                    <a:ea typeface="Segoe UI" pitchFamily="34" charset="0"/>
                    <a:cs typeface="Segoe UI" pitchFamily="34" charset="0"/>
                  </a:rPr>
                  <a:t>Windows Store apps</a:t>
                </a:r>
              </a:p>
              <a:p>
                <a:pPr marL="173038" indent="-173038" defTabSz="932472" fontAlgn="base">
                  <a:spcBef>
                    <a:spcPct val="0"/>
                  </a:spcBef>
                  <a:spcAft>
                    <a:spcPts val="600"/>
                  </a:spcAft>
                  <a:buFont typeface="Arial" panose="020B0604020202020204" pitchFamily="34" charset="0"/>
                  <a:buChar char="•"/>
                </a:pPr>
                <a:r>
                  <a:rPr lang="en-US" sz="1600" dirty="0">
                    <a:solidFill>
                      <a:schemeClr val="bg1"/>
                    </a:solidFill>
                    <a:ea typeface="Segoe UI" pitchFamily="34" charset="0"/>
                    <a:cs typeface="Segoe UI" pitchFamily="34" charset="0"/>
                  </a:rPr>
                  <a:t>Insider feedback during development</a:t>
                </a:r>
              </a:p>
              <a:p>
                <a:pPr marL="173038" indent="-173038" defTabSz="932472" fontAlgn="base">
                  <a:spcBef>
                    <a:spcPct val="0"/>
                  </a:spcBef>
                  <a:spcAft>
                    <a:spcPts val="600"/>
                  </a:spcAft>
                  <a:buFont typeface="Arial" panose="020B0604020202020204" pitchFamily="34" charset="0"/>
                  <a:buChar char="•"/>
                </a:pPr>
                <a:r>
                  <a:rPr lang="en-US" sz="1600" dirty="0">
                    <a:solidFill>
                      <a:schemeClr val="bg1"/>
                    </a:solidFill>
                    <a:ea typeface="Segoe UI" pitchFamily="34" charset="0"/>
                    <a:cs typeface="Segoe UI" pitchFamily="34" charset="0"/>
                  </a:rPr>
                  <a:t>Telemetry</a:t>
                </a:r>
              </a:p>
              <a:p>
                <a:pPr defTabSz="932472" fontAlgn="base">
                  <a:spcBef>
                    <a:spcPct val="0"/>
                  </a:spcBef>
                  <a:spcAft>
                    <a:spcPts val="600"/>
                  </a:spcAft>
                </a:pPr>
                <a:r>
                  <a:rPr lang="en-US" dirty="0">
                    <a:solidFill>
                      <a:schemeClr val="bg1"/>
                    </a:solidFill>
                    <a:ea typeface="Segoe UI" pitchFamily="34" charset="0"/>
                    <a:cs typeface="Segoe UI" pitchFamily="34" charset="0"/>
                  </a:rPr>
                  <a:t>Significant investments, enhancements in each release</a:t>
                </a:r>
              </a:p>
            </p:txBody>
          </p:sp>
        </p:grpSp>
        <p:grpSp>
          <p:nvGrpSpPr>
            <p:cNvPr id="5" name="Group 4"/>
            <p:cNvGrpSpPr/>
            <p:nvPr/>
          </p:nvGrpSpPr>
          <p:grpSpPr>
            <a:xfrm>
              <a:off x="9015554" y="2354262"/>
              <a:ext cx="2743200" cy="4343400"/>
              <a:chOff x="9015554" y="2354262"/>
              <a:chExt cx="2743200" cy="4343400"/>
            </a:xfrm>
          </p:grpSpPr>
          <p:sp>
            <p:nvSpPr>
              <p:cNvPr id="21" name="TextBox 20"/>
              <p:cNvSpPr txBox="1"/>
              <p:nvPr/>
            </p:nvSpPr>
            <p:spPr>
              <a:xfrm>
                <a:off x="9015554" y="2354262"/>
                <a:ext cx="2743199" cy="430887"/>
              </a:xfrm>
              <a:prstGeom prst="rect">
                <a:avLst/>
              </a:prstGeom>
              <a:noFill/>
            </p:spPr>
            <p:txBody>
              <a:bodyPr wrap="square" lIns="0" tIns="0" rIns="0" bIns="0" rtlCol="0" anchor="t" anchorCtr="0">
                <a:spAutoFit/>
              </a:bodyPr>
              <a:lstStyle>
                <a:defPPr>
                  <a:defRPr lang="en-US"/>
                </a:defPPr>
                <a:lvl1pPr>
                  <a:lnSpc>
                    <a:spcPct val="90000"/>
                  </a:lnSpc>
                  <a:spcAft>
                    <a:spcPts val="600"/>
                  </a:spcAft>
                  <a:defRPr sz="3200">
                    <a:gradFill>
                      <a:gsLst>
                        <a:gs pos="0">
                          <a:srgbClr val="FFFFFF"/>
                        </a:gs>
                        <a:gs pos="100000">
                          <a:srgbClr val="FFFFFF"/>
                        </a:gs>
                      </a:gsLst>
                      <a:lin ang="5400000" scaled="0"/>
                    </a:gradFill>
                    <a:latin typeface="Segoe UI Light"/>
                    <a:ea typeface="Segoe UI" pitchFamily="34" charset="0"/>
                    <a:cs typeface="Segoe UI" pitchFamily="34" charset="0"/>
                  </a:defRPr>
                </a:lvl1pPr>
              </a:lstStyle>
              <a:p>
                <a:pPr algn="ctr">
                  <a:lnSpc>
                    <a:spcPct val="100000"/>
                  </a:lnSpc>
                  <a:spcAft>
                    <a:spcPts val="0"/>
                  </a:spcAft>
                </a:pPr>
                <a:r>
                  <a:rPr lang="en-US" sz="2800" b="1" dirty="0">
                    <a:latin typeface="Segoe UI" panose="020B0502040204020203" pitchFamily="34" charset="0"/>
                  </a:rPr>
                  <a:t>Hardware</a:t>
                </a:r>
              </a:p>
            </p:txBody>
          </p:sp>
          <p:sp>
            <p:nvSpPr>
              <p:cNvPr id="22" name="Rectangle 21"/>
              <p:cNvSpPr/>
              <p:nvPr/>
            </p:nvSpPr>
            <p:spPr bwMode="auto">
              <a:xfrm>
                <a:off x="9015554" y="2918046"/>
                <a:ext cx="2743200" cy="3779616"/>
              </a:xfrm>
              <a:prstGeom prst="rect">
                <a:avLst/>
              </a:prstGeom>
              <a:solidFill>
                <a:srgbClr val="0078D7">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91440" bIns="146304" numCol="1" spcCol="0" rtlCol="0" fromWordArt="0" anchor="t" anchorCtr="0" forceAA="0" compatLnSpc="1">
                <a:prstTxWarp prst="textNoShape">
                  <a:avLst/>
                </a:prstTxWarp>
                <a:noAutofit/>
              </a:bodyPr>
              <a:lstStyle/>
              <a:p>
                <a:pPr defTabSz="932472" fontAlgn="base">
                  <a:spcBef>
                    <a:spcPct val="0"/>
                  </a:spcBef>
                  <a:spcAft>
                    <a:spcPts val="600"/>
                  </a:spcAft>
                </a:pPr>
                <a:r>
                  <a:rPr lang="en-US" dirty="0">
                    <a:solidFill>
                      <a:schemeClr val="bg1"/>
                    </a:solidFill>
                    <a:ea typeface="Segoe UI" pitchFamily="34" charset="0"/>
                    <a:cs typeface="Segoe UI" pitchFamily="34" charset="0"/>
                  </a:rPr>
                  <a:t>Windows 10 supports all devices capable of running Windows 7 and above</a:t>
                </a:r>
              </a:p>
              <a:p>
                <a:pPr defTabSz="932472" fontAlgn="base">
                  <a:spcBef>
                    <a:spcPct val="0"/>
                  </a:spcBef>
                  <a:spcAft>
                    <a:spcPts val="600"/>
                  </a:spcAft>
                </a:pPr>
                <a:r>
                  <a:rPr lang="en-US" dirty="0">
                    <a:solidFill>
                      <a:schemeClr val="bg1"/>
                    </a:solidFill>
                    <a:ea typeface="Segoe UI" pitchFamily="34" charset="0"/>
                    <a:cs typeface="Segoe UI" pitchFamily="34" charset="0"/>
                  </a:rPr>
                  <a:t>Identical hardware minimum requirements </a:t>
                </a:r>
                <a:br>
                  <a:rPr lang="en-US" dirty="0">
                    <a:solidFill>
                      <a:schemeClr val="bg1"/>
                    </a:solidFill>
                    <a:ea typeface="Segoe UI" pitchFamily="34" charset="0"/>
                    <a:cs typeface="Segoe UI" pitchFamily="34" charset="0"/>
                  </a:rPr>
                </a:br>
                <a:r>
                  <a:rPr lang="en-US" dirty="0">
                    <a:solidFill>
                      <a:schemeClr val="bg1"/>
                    </a:solidFill>
                    <a:ea typeface="Segoe UI" pitchFamily="34" charset="0"/>
                    <a:cs typeface="Segoe UI" pitchFamily="34" charset="0"/>
                  </a:rPr>
                  <a:t>as Windows 7</a:t>
                </a:r>
              </a:p>
              <a:p>
                <a:pPr defTabSz="932472" fontAlgn="base">
                  <a:spcBef>
                    <a:spcPct val="0"/>
                  </a:spcBef>
                  <a:spcAft>
                    <a:spcPts val="600"/>
                  </a:spcAft>
                </a:pPr>
                <a:r>
                  <a:rPr lang="en-US" dirty="0">
                    <a:solidFill>
                      <a:schemeClr val="bg1"/>
                    </a:solidFill>
                    <a:ea typeface="Segoe UI" pitchFamily="34" charset="0"/>
                    <a:cs typeface="Segoe UI" pitchFamily="34" charset="0"/>
                  </a:rPr>
                  <a:t>Strong driver compatibility, with updates delivered as needed through </a:t>
                </a:r>
                <a:br>
                  <a:rPr lang="en-US" dirty="0">
                    <a:solidFill>
                      <a:schemeClr val="bg1"/>
                    </a:solidFill>
                    <a:ea typeface="Segoe UI" pitchFamily="34" charset="0"/>
                    <a:cs typeface="Segoe UI" pitchFamily="34" charset="0"/>
                  </a:rPr>
                </a:br>
                <a:r>
                  <a:rPr lang="en-US" dirty="0">
                    <a:solidFill>
                      <a:schemeClr val="bg1"/>
                    </a:solidFill>
                    <a:ea typeface="Segoe UI" pitchFamily="34" charset="0"/>
                    <a:cs typeface="Segoe UI" pitchFamily="34" charset="0"/>
                  </a:rPr>
                  <a:t>Windows Update</a:t>
                </a:r>
              </a:p>
            </p:txBody>
          </p:sp>
        </p:grpSp>
      </p:grpSp>
      <p:sp>
        <p:nvSpPr>
          <p:cNvPr id="24" name="Oval 23"/>
          <p:cNvSpPr/>
          <p:nvPr/>
        </p:nvSpPr>
        <p:spPr bwMode="auto">
          <a:xfrm>
            <a:off x="11645677" y="97925"/>
            <a:ext cx="703194" cy="703194"/>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0" name="Group 39"/>
          <p:cNvGrpSpPr/>
          <p:nvPr/>
        </p:nvGrpSpPr>
        <p:grpSpPr>
          <a:xfrm>
            <a:off x="10131700" y="185358"/>
            <a:ext cx="2111303" cy="509259"/>
            <a:chOff x="7679467" y="1006263"/>
            <a:chExt cx="2111303" cy="509259"/>
          </a:xfrm>
        </p:grpSpPr>
        <p:sp>
          <p:nvSpPr>
            <p:cNvPr id="41" name="Oval 40"/>
            <p:cNvSpPr/>
            <p:nvPr/>
          </p:nvSpPr>
          <p:spPr bwMode="auto">
            <a:xfrm>
              <a:off x="7679467"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2" name="TextBox 41"/>
            <p:cNvSpPr txBox="1"/>
            <p:nvPr/>
          </p:nvSpPr>
          <p:spPr>
            <a:xfrm>
              <a:off x="7722974" y="1032283"/>
              <a:ext cx="39649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00" b="1" i="0" u="none" strike="noStrike" kern="0" cap="none" spc="0" normalizeH="0" baseline="0" noProof="0" dirty="0">
                  <a:ln>
                    <a:noFill/>
                  </a:ln>
                  <a:solidFill>
                    <a:schemeClr val="bg1"/>
                  </a:solidFill>
                  <a:effectLst/>
                  <a:uLnTx/>
                  <a:uFillTx/>
                </a:rPr>
                <a:t>It’s safer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against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modern </a:t>
              </a:r>
              <a:br>
                <a:rPr kumimoji="0" lang="en-US" sz="400" b="1" i="0" u="none" strike="noStrike" kern="0" cap="none" spc="0" normalizeH="0" baseline="0" noProof="0" dirty="0">
                  <a:ln>
                    <a:noFill/>
                  </a:ln>
                  <a:solidFill>
                    <a:schemeClr val="bg1"/>
                  </a:solidFill>
                  <a:effectLst/>
                  <a:uLnTx/>
                  <a:uFillTx/>
                </a:rPr>
              </a:br>
              <a:r>
                <a:rPr kumimoji="0" lang="en-US" sz="400" b="1" i="0" u="none" strike="noStrike" kern="0" cap="none" spc="0" normalizeH="0" baseline="0" noProof="0" dirty="0">
                  <a:ln>
                    <a:noFill/>
                  </a:ln>
                  <a:solidFill>
                    <a:schemeClr val="bg1"/>
                  </a:solidFill>
                  <a:effectLst/>
                  <a:uLnTx/>
                  <a:uFillTx/>
                </a:rPr>
                <a:t>threats</a:t>
              </a:r>
            </a:p>
          </p:txBody>
        </p:sp>
        <p:sp>
          <p:nvSpPr>
            <p:cNvPr id="43" name="Oval 42"/>
            <p:cNvSpPr/>
            <p:nvPr/>
          </p:nvSpPr>
          <p:spPr bwMode="auto">
            <a:xfrm>
              <a:off x="8220768" y="1028405"/>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 name="TextBox 43"/>
            <p:cNvSpPr txBox="1"/>
            <p:nvPr/>
          </p:nvSpPr>
          <p:spPr>
            <a:xfrm>
              <a:off x="8227715" y="1100742"/>
              <a:ext cx="477694" cy="39459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Customers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love its interface, mobility, and modern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devices</a:t>
              </a:r>
            </a:p>
          </p:txBody>
        </p:sp>
        <p:sp>
          <p:nvSpPr>
            <p:cNvPr id="45" name="Oval 44"/>
            <p:cNvSpPr/>
            <p:nvPr/>
          </p:nvSpPr>
          <p:spPr bwMode="auto">
            <a:xfrm>
              <a:off x="8763448" y="1029501"/>
              <a:ext cx="486020" cy="486021"/>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6" name="Oval 45"/>
            <p:cNvSpPr/>
            <p:nvPr/>
          </p:nvSpPr>
          <p:spPr bwMode="auto">
            <a:xfrm>
              <a:off x="8763448" y="1008348"/>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3</a:t>
              </a:r>
            </a:p>
          </p:txBody>
        </p:sp>
        <p:sp>
          <p:nvSpPr>
            <p:cNvPr id="47" name="Oval 46"/>
            <p:cNvSpPr/>
            <p:nvPr/>
          </p:nvSpPr>
          <p:spPr bwMode="auto">
            <a:xfrm>
              <a:off x="9304749" y="1027417"/>
              <a:ext cx="486021" cy="486020"/>
            </a:xfrm>
            <a:prstGeom prst="ellipse">
              <a:avLst/>
            </a:prstGeom>
            <a:solidFill>
              <a:schemeClr val="accent3">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endParaRPr kumimoji="0" lang="en-US" sz="6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8" name="TextBox 47"/>
            <p:cNvSpPr txBox="1"/>
            <p:nvPr/>
          </p:nvSpPr>
          <p:spPr>
            <a:xfrm>
              <a:off x="9355909" y="1012984"/>
              <a:ext cx="383700" cy="482633"/>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much easier and faster to deploy</a:t>
              </a:r>
            </a:p>
          </p:txBody>
        </p:sp>
        <p:sp>
          <p:nvSpPr>
            <p:cNvPr id="49" name="Oval 48"/>
            <p:cNvSpPr/>
            <p:nvPr/>
          </p:nvSpPr>
          <p:spPr bwMode="auto">
            <a:xfrm>
              <a:off x="7679467"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sp>
          <p:nvSpPr>
            <p:cNvPr id="50" name="Oval 49"/>
            <p:cNvSpPr/>
            <p:nvPr/>
          </p:nvSpPr>
          <p:spPr bwMode="auto">
            <a:xfrm>
              <a:off x="8220768" y="1007252"/>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51" name="TextBox 50"/>
            <p:cNvSpPr txBox="1"/>
            <p:nvPr/>
          </p:nvSpPr>
          <p:spPr>
            <a:xfrm>
              <a:off x="8762069" y="1021230"/>
              <a:ext cx="486020" cy="482634"/>
            </a:xfrm>
            <a:prstGeom prst="rect">
              <a:avLst/>
            </a:prstGeom>
            <a:noFill/>
          </p:spPr>
          <p:txBody>
            <a:bodyPr wrap="square" lIns="0" tIns="0" rIns="0" bIns="0"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450" b="1" i="0" u="none" strike="noStrike" kern="0" cap="none" spc="0" normalizeH="0" baseline="0" noProof="0" dirty="0">
                  <a:ln>
                    <a:noFill/>
                  </a:ln>
                  <a:solidFill>
                    <a:schemeClr val="bg1"/>
                  </a:solidFill>
                  <a:effectLst/>
                  <a:uLnTx/>
                  <a:uFillTx/>
                </a:rPr>
                <a:t>It’s easier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and cheaper </a:t>
              </a:r>
              <a:br>
                <a:rPr kumimoji="0" lang="en-US" sz="450" b="1" i="0" u="none" strike="noStrike" kern="0" cap="none" spc="0" normalizeH="0" baseline="0" noProof="0" dirty="0">
                  <a:ln>
                    <a:noFill/>
                  </a:ln>
                  <a:solidFill>
                    <a:schemeClr val="bg1"/>
                  </a:solidFill>
                  <a:effectLst/>
                  <a:uLnTx/>
                  <a:uFillTx/>
                </a:rPr>
              </a:br>
              <a:r>
                <a:rPr kumimoji="0" lang="en-US" sz="450" b="1" i="0" u="none" strike="noStrike" kern="0" cap="none" spc="0" normalizeH="0" baseline="0" noProof="0" dirty="0">
                  <a:ln>
                    <a:noFill/>
                  </a:ln>
                  <a:solidFill>
                    <a:schemeClr val="bg1"/>
                  </a:solidFill>
                  <a:effectLst/>
                  <a:uLnTx/>
                  <a:uFillTx/>
                </a:rPr>
                <a:t>to manage</a:t>
              </a:r>
            </a:p>
          </p:txBody>
        </p:sp>
        <p:sp>
          <p:nvSpPr>
            <p:cNvPr id="52" name="Oval 51"/>
            <p:cNvSpPr/>
            <p:nvPr/>
          </p:nvSpPr>
          <p:spPr bwMode="auto">
            <a:xfrm>
              <a:off x="9304749" y="1006263"/>
              <a:ext cx="139431" cy="139431"/>
            </a:xfrm>
            <a:prstGeom prst="ellipse">
              <a:avLst/>
            </a:prstGeom>
            <a:solidFill>
              <a:schemeClr val="accent2"/>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8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4</a:t>
              </a:r>
            </a:p>
          </p:txBody>
        </p:sp>
      </p:grpSp>
    </p:spTree>
    <p:extLst>
      <p:ext uri="{BB962C8B-B14F-4D97-AF65-F5344CB8AC3E}">
        <p14:creationId xmlns:p14="http://schemas.microsoft.com/office/powerpoint/2010/main" val="31314886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0935643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672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6239" y="58406"/>
            <a:ext cx="11889564" cy="917575"/>
          </a:xfrm>
        </p:spPr>
        <p:txBody>
          <a:bodyPr/>
          <a:lstStyle/>
          <a:p>
            <a:r>
              <a:rPr lang="en-US" sz="4400" dirty="0"/>
              <a:t>How to overcome customer objections to deploy</a:t>
            </a:r>
          </a:p>
        </p:txBody>
      </p:sp>
      <p:graphicFrame>
        <p:nvGraphicFramePr>
          <p:cNvPr id="3" name="Table 2"/>
          <p:cNvGraphicFramePr>
            <a:graphicFrameLocks noGrp="1"/>
          </p:cNvGraphicFramePr>
          <p:nvPr>
            <p:extLst>
              <p:ext uri="{D42A27DB-BD31-4B8C-83A1-F6EECF244321}">
                <p14:modId xmlns:p14="http://schemas.microsoft.com/office/powerpoint/2010/main" val="9242912"/>
              </p:ext>
            </p:extLst>
          </p:nvPr>
        </p:nvGraphicFramePr>
        <p:xfrm>
          <a:off x="465958" y="891638"/>
          <a:ext cx="11513708" cy="5699662"/>
        </p:xfrm>
        <a:graphic>
          <a:graphicData uri="http://schemas.openxmlformats.org/drawingml/2006/table">
            <a:tbl>
              <a:tblPr firstRow="1" bandRow="1">
                <a:tableStyleId>{21E4AEA4-8DFA-4A89-87EB-49C32662AFE0}</a:tableStyleId>
              </a:tblPr>
              <a:tblGrid>
                <a:gridCol w="1485129">
                  <a:extLst>
                    <a:ext uri="{9D8B030D-6E8A-4147-A177-3AD203B41FA5}">
                      <a16:colId xmlns:a16="http://schemas.microsoft.com/office/drawing/2014/main" val="20000"/>
                    </a:ext>
                  </a:extLst>
                </a:gridCol>
                <a:gridCol w="10028579">
                  <a:extLst>
                    <a:ext uri="{9D8B030D-6E8A-4147-A177-3AD203B41FA5}">
                      <a16:colId xmlns:a16="http://schemas.microsoft.com/office/drawing/2014/main" val="20001"/>
                    </a:ext>
                  </a:extLst>
                </a:gridCol>
              </a:tblGrid>
              <a:tr h="0">
                <a:tc>
                  <a:txBody>
                    <a:bodyPr/>
                    <a:lstStyle/>
                    <a:p>
                      <a:pPr algn="ctr"/>
                      <a:r>
                        <a:rPr lang="en-US" sz="1600" b="1" dirty="0">
                          <a:solidFill>
                            <a:schemeClr val="bg1"/>
                          </a:solidFill>
                        </a:rPr>
                        <a:t>OBJECTION</a:t>
                      </a:r>
                    </a:p>
                  </a:txBody>
                  <a:tcPr marL="91427" marR="91427" marT="45713" marB="45713">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2"/>
                    </a:solidFill>
                  </a:tcPr>
                </a:tc>
                <a:tc>
                  <a:txBody>
                    <a:bodyPr/>
                    <a:lstStyle/>
                    <a:p>
                      <a:pPr algn="ctr"/>
                      <a:r>
                        <a:rPr lang="en-US" sz="1600" b="1" dirty="0">
                          <a:solidFill>
                            <a:schemeClr val="bg1"/>
                          </a:solidFill>
                        </a:rPr>
                        <a:t>RESPONSE</a:t>
                      </a:r>
                    </a:p>
                  </a:txBody>
                  <a:tcPr marL="91427" marR="91427" marT="45713" marB="45713">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83632">
                <a:tc>
                  <a:txBody>
                    <a:bodyPr/>
                    <a:lstStyle/>
                    <a:p>
                      <a:r>
                        <a:rPr lang="en-US" sz="1600" b="1" dirty="0">
                          <a:solidFill>
                            <a:schemeClr val="tx1"/>
                          </a:solidFill>
                        </a:rPr>
                        <a:t>Application Compatibility</a:t>
                      </a:r>
                    </a:p>
                  </a:txBody>
                  <a:tcPr marL="91427" marR="91427" marT="45713" marB="45713"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37160" indent="-137160">
                        <a:lnSpc>
                          <a:spcPct val="100000"/>
                        </a:lnSpc>
                        <a:spcBef>
                          <a:spcPts val="400"/>
                        </a:spcBef>
                        <a:spcAft>
                          <a:spcPts val="0"/>
                        </a:spcAft>
                        <a:buFont typeface="Arial" panose="020B0604020202020204" pitchFamily="34" charset="0"/>
                        <a:buChar char="•"/>
                      </a:pPr>
                      <a:r>
                        <a:rPr lang="en-US" sz="1200" dirty="0">
                          <a:solidFill>
                            <a:schemeClr val="tx1"/>
                          </a:solidFill>
                        </a:rPr>
                        <a:t>Windows</a:t>
                      </a:r>
                      <a:r>
                        <a:rPr lang="en-US" sz="1200" baseline="0" dirty="0">
                          <a:solidFill>
                            <a:schemeClr val="tx1"/>
                          </a:solidFill>
                        </a:rPr>
                        <a:t> 10 is designed to be compatible with software that runs on Windows 7/8</a:t>
                      </a:r>
                    </a:p>
                    <a:p>
                      <a:pPr marL="137160" indent="-137160">
                        <a:lnSpc>
                          <a:spcPct val="100000"/>
                        </a:lnSpc>
                        <a:spcBef>
                          <a:spcPts val="400"/>
                        </a:spcBef>
                        <a:spcAft>
                          <a:spcPts val="0"/>
                        </a:spcAft>
                        <a:buFont typeface="Arial" panose="020B0604020202020204" pitchFamily="34" charset="0"/>
                        <a:buChar char="•"/>
                      </a:pPr>
                      <a:r>
                        <a:rPr lang="en-US" sz="1200" baseline="0" dirty="0">
                          <a:solidFill>
                            <a:schemeClr val="tx1"/>
                          </a:solidFill>
                        </a:rPr>
                        <a:t>Use a pilot approach rather than pre-testing applications</a:t>
                      </a:r>
                    </a:p>
                    <a:p>
                      <a:pPr marL="137160" marR="0" lvl="0" indent="-137160" algn="l" defTabSz="932742"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aseline="0" dirty="0">
                          <a:solidFill>
                            <a:schemeClr val="tx1"/>
                          </a:solidFill>
                        </a:rPr>
                        <a:t>Upgrade Analytics Service provides telemetry data on who is using what applications, known compatibility, and machine capacity for upgrade</a:t>
                      </a:r>
                    </a:p>
                    <a:p>
                      <a:pPr marL="176213" marR="0" lvl="0" indent="-176213" algn="l" defTabSz="932742"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aseline="0" dirty="0">
                          <a:solidFill>
                            <a:schemeClr val="tx1"/>
                          </a:solidFill>
                        </a:rPr>
                        <a:t>With In-Place upgrade, the applications and data stay where they are on the hard drive, only the OS is replaced</a:t>
                      </a:r>
                    </a:p>
                  </a:txBody>
                  <a:tcPr marL="91427" marR="91427" marT="45713" marB="45713">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74543">
                <a:tc>
                  <a:txBody>
                    <a:bodyPr/>
                    <a:lstStyle/>
                    <a:p>
                      <a:r>
                        <a:rPr lang="en-US" sz="1600" b="1" dirty="0">
                          <a:solidFill>
                            <a:schemeClr val="tx1"/>
                          </a:solidFill>
                        </a:rPr>
                        <a:t>Time Limitations</a:t>
                      </a:r>
                    </a:p>
                  </a:txBody>
                  <a:tcPr marL="91427" marR="91427" marT="45713" marB="45713"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Forrester found: Windows 10 takes 1/10</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the IT time to deploy, 1/3 the number of FTE project resources, and one half the project duration</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With partner support and expertise, leveraging tools like SCCM, the deployment is fully or highly automated, more like a patch than an OS upgrade. In-Place Upgrade does not require the machines to be brought in or reimaged. The time required from your people is minimal</a:t>
                      </a:r>
                    </a:p>
                  </a:txBody>
                  <a:tcPr marL="91427" marR="91427" marT="45713" marB="45713">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74543">
                <a:tc>
                  <a:txBody>
                    <a:bodyPr/>
                    <a:lstStyle/>
                    <a:p>
                      <a:r>
                        <a:rPr lang="en-US" sz="1600" b="1" dirty="0">
                          <a:solidFill>
                            <a:schemeClr val="tx1"/>
                          </a:solidFill>
                        </a:rPr>
                        <a:t>Need</a:t>
                      </a:r>
                      <a:r>
                        <a:rPr lang="en-US" sz="1600" b="1" baseline="0" dirty="0">
                          <a:solidFill>
                            <a:schemeClr val="tx1"/>
                          </a:solidFill>
                        </a:rPr>
                        <a:t> to Retrain Staff</a:t>
                      </a:r>
                      <a:endParaRPr lang="en-US" sz="1600" b="1" dirty="0">
                        <a:solidFill>
                          <a:schemeClr val="tx1"/>
                        </a:solidFill>
                      </a:endParaRPr>
                    </a:p>
                  </a:txBody>
                  <a:tcPr marL="91427" marR="91427" marT="45713" marB="45713"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Existing functionality does not require extensive retraining, highly intuitive</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Materials are available online for reference</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Partner can support the complex elements</a:t>
                      </a:r>
                    </a:p>
                  </a:txBody>
                  <a:tcPr marL="91427" marR="91427" marT="45713" marB="45713">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18179">
                <a:tc>
                  <a:txBody>
                    <a:bodyPr/>
                    <a:lstStyle/>
                    <a:p>
                      <a:r>
                        <a:rPr lang="en-US" sz="1600" b="1" dirty="0">
                          <a:solidFill>
                            <a:schemeClr val="tx1"/>
                          </a:solidFill>
                        </a:rPr>
                        <a:t>Product Maturity</a:t>
                      </a:r>
                    </a:p>
                  </a:txBody>
                  <a:tcPr marL="91427" marR="91427" marT="45713" marB="45713"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Windows 10 was released a year ago, the Anniversary Update is being released in August</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Enterprise deployment options give you control: LTSB for no changes, CBB for controlled pilot waves even after the product has been tested, then validated by consumers and SMB globally</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Reviews have been stellar, 350M machines deployed, rollout 145% faster than Windows 7. This product is a winner</a:t>
                      </a:r>
                    </a:p>
                  </a:txBody>
                  <a:tcPr marL="91427" marR="91427" marT="45713" marB="45713">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49086">
                <a:tc>
                  <a:txBody>
                    <a:bodyPr/>
                    <a:lstStyle/>
                    <a:p>
                      <a:r>
                        <a:rPr lang="en-US" sz="1600" b="1" dirty="0">
                          <a:solidFill>
                            <a:schemeClr val="tx1"/>
                          </a:solidFill>
                        </a:rPr>
                        <a:t>Associated Costs</a:t>
                      </a:r>
                    </a:p>
                  </a:txBody>
                  <a:tcPr marL="91427" marR="91427" marT="45713" marB="45713"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Deployment costs are far less than prior versions because 90% less IT time is required, application compatibility uses a pilot rather than pre-test approach, and the project is far quicker</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Forrester found 15 % savings in desktop management, 33% reduction in security issues and time to resolve, 25% reduction in employee time previously unavailable for work delivering a positive NPV of $403 per user over 3 years, a dramatic 188% ROI, and payback in only 13 Months. You can’t afford NOT to deploy the Windows 10 system that you already own – use the TCO calculator to learn how much you will save</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Many Partners bundle deployment as part of a managed service offering paid monthly with no upfront cost</a:t>
                      </a:r>
                    </a:p>
                  </a:txBody>
                  <a:tcPr marL="91427" marR="91427" marT="45713" marB="45713">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49086">
                <a:tc>
                  <a:txBody>
                    <a:bodyPr/>
                    <a:lstStyle/>
                    <a:p>
                      <a:r>
                        <a:rPr lang="en-US" sz="1600" b="1" dirty="0">
                          <a:solidFill>
                            <a:schemeClr val="tx1"/>
                          </a:solidFill>
                        </a:rPr>
                        <a:t>Telemetry</a:t>
                      </a:r>
                    </a:p>
                  </a:txBody>
                  <a:tcPr marL="91427" marR="91427" marT="45713" marB="45713"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Only application performance and crash data is shared to validate compatibility, no application content data is accessible</a:t>
                      </a:r>
                    </a:p>
                    <a:p>
                      <a:pPr marL="137160" marR="0" lvl="0" indent="-137160" algn="l" defTabSz="932563"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Used by Upgrade Analytics Service to identify what applications are used, and if their compatibility has been validated</a:t>
                      </a:r>
                    </a:p>
                    <a:p>
                      <a:pPr marL="137160" indent="-137160" algn="l" rtl="0" eaLnBrk="1" latinLnBrk="0" hangingPunct="1">
                        <a:lnSpc>
                          <a:spcPct val="10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Users have option to share more information (E.g. Cortana knowing location for local insights, or Data dump for diagnostics)</a:t>
                      </a:r>
                    </a:p>
                  </a:txBody>
                  <a:tcPr marL="91427" marR="91427" marT="45713" marB="45713">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03106909"/>
                  </a:ext>
                </a:extLst>
              </a:tr>
            </a:tbl>
          </a:graphicData>
        </a:graphic>
      </p:graphicFrame>
      <p:sp>
        <p:nvSpPr>
          <p:cNvPr id="4" name="TextBox 3"/>
          <p:cNvSpPr txBox="1"/>
          <p:nvPr/>
        </p:nvSpPr>
        <p:spPr>
          <a:xfrm>
            <a:off x="343806" y="6533244"/>
            <a:ext cx="11287517" cy="544765"/>
          </a:xfrm>
          <a:prstGeom prst="rect">
            <a:avLst/>
          </a:prstGeom>
          <a:noFill/>
        </p:spPr>
        <p:txBody>
          <a:bodyPr wrap="square" lIns="182880" tIns="146304" rIns="182880" bIns="146304" rtlCol="0">
            <a:spAutoFit/>
          </a:bodyPr>
          <a:lstStyle/>
          <a:p>
            <a:pPr>
              <a:lnSpc>
                <a:spcPct val="90000"/>
              </a:lnSpc>
              <a:spcAft>
                <a:spcPts val="600"/>
              </a:spcAft>
            </a:pPr>
            <a:r>
              <a:rPr lang="en-US" dirty="0">
                <a:solidFill>
                  <a:srgbClr val="FF0000"/>
                </a:solidFill>
              </a:rPr>
              <a:t>Note:  For Partner-Reference ONLY.  Do NOT present this slide to customers!  </a:t>
            </a:r>
          </a:p>
        </p:txBody>
      </p:sp>
    </p:spTree>
    <p:extLst>
      <p:ext uri="{BB962C8B-B14F-4D97-AF65-F5344CB8AC3E}">
        <p14:creationId xmlns:p14="http://schemas.microsoft.com/office/powerpoint/2010/main" val="407712115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4328597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80"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7"/>
          <a:stretch>
            <a:fillRect/>
          </a:stretch>
        </p:blipFill>
        <p:spPr>
          <a:xfrm>
            <a:off x="-3493" y="0"/>
            <a:ext cx="12443460" cy="6995160"/>
          </a:xfrm>
          <a:prstGeom prst="rect">
            <a:avLst/>
          </a:prstGeom>
        </p:spPr>
      </p:pic>
      <p:sp>
        <p:nvSpPr>
          <p:cNvPr id="3" name="Title 2"/>
          <p:cNvSpPr>
            <a:spLocks noGrp="1"/>
          </p:cNvSpPr>
          <p:nvPr>
            <p:ph type="title" idx="4294967295"/>
          </p:nvPr>
        </p:nvSpPr>
        <p:spPr>
          <a:xfrm>
            <a:off x="241300" y="220663"/>
            <a:ext cx="10642600" cy="1403350"/>
          </a:xfrm>
          <a:solidFill>
            <a:srgbClr val="0078D7">
              <a:alpha val="85098"/>
            </a:srgbClr>
          </a:solidFill>
        </p:spPr>
        <p:txBody>
          <a:bodyPr/>
          <a:lstStyle/>
          <a:p>
            <a:r>
              <a:rPr lang="en-US" sz="4400" dirty="0"/>
              <a:t>Deployment, Updates and Servicing Options: What’s New in Windows 10</a:t>
            </a:r>
          </a:p>
        </p:txBody>
      </p:sp>
    </p:spTree>
    <p:extLst>
      <p:ext uri="{BB962C8B-B14F-4D97-AF65-F5344CB8AC3E}">
        <p14:creationId xmlns:p14="http://schemas.microsoft.com/office/powerpoint/2010/main" val="27465645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ext uri="{D42A27DB-BD31-4B8C-83A1-F6EECF244321}">
                <p14:modId xmlns:p14="http://schemas.microsoft.com/office/powerpoint/2010/main" val="39060238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52"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3600" dirty="0"/>
              <a:t>Now there are 3 Windows 10 deployment choices for different customer situations</a:t>
            </a:r>
          </a:p>
        </p:txBody>
      </p:sp>
      <p:sp>
        <p:nvSpPr>
          <p:cNvPr id="6" name="Title 4"/>
          <p:cNvSpPr txBox="1">
            <a:spLocks/>
          </p:cNvSpPr>
          <p:nvPr/>
        </p:nvSpPr>
        <p:spPr>
          <a:xfrm>
            <a:off x="274639" y="68262"/>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p>
        </p:txBody>
      </p:sp>
      <p:sp>
        <p:nvSpPr>
          <p:cNvPr id="4" name="Text Placeholder 5"/>
          <p:cNvSpPr txBox="1">
            <a:spLocks/>
          </p:cNvSpPr>
          <p:nvPr/>
        </p:nvSpPr>
        <p:spPr>
          <a:xfrm>
            <a:off x="457200" y="3275282"/>
            <a:ext cx="3784955" cy="3422380"/>
          </a:xfrm>
          <a:prstGeom prst="rect">
            <a:avLst/>
          </a:prstGeom>
          <a:solidFill>
            <a:schemeClr val="accent2"/>
          </a:solidFill>
        </p:spPr>
        <p:txBody>
          <a:bodyPr vert="horz" wrap="square" lIns="137160" tIns="91440" rIns="91440"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ts val="600"/>
              </a:spcBef>
              <a:spcAft>
                <a:spcPts val="600"/>
              </a:spcAft>
            </a:pPr>
            <a:r>
              <a:rPr sz="2800" dirty="0">
                <a:solidFill>
                  <a:schemeClr val="bg1"/>
                </a:solidFill>
                <a:cs typeface="Segoe UI Semibold" panose="020B0702040204020203" pitchFamily="34" charset="0"/>
              </a:rPr>
              <a:t>In-Place Upgrade</a:t>
            </a:r>
          </a:p>
          <a:p>
            <a:pPr defTabSz="913703" fontAlgn="base">
              <a:lnSpc>
                <a:spcPct val="100000"/>
              </a:lnSpc>
              <a:spcBef>
                <a:spcPts val="600"/>
              </a:spcBef>
              <a:buSzTx/>
            </a:pPr>
            <a:r>
              <a:rPr sz="1800" b="1" spc="-50" dirty="0">
                <a:solidFill>
                  <a:schemeClr val="bg1"/>
                </a:solidFill>
              </a:rPr>
              <a:t>Let Windows do the work</a:t>
            </a:r>
          </a:p>
          <a:p>
            <a:pPr marL="292100" indent="-238125" defTabSz="913703" fontAlgn="base">
              <a:lnSpc>
                <a:spcPct val="100000"/>
              </a:lnSpc>
              <a:spcBef>
                <a:spcPts val="600"/>
              </a:spcBef>
              <a:buSzTx/>
              <a:buFont typeface="Arial" pitchFamily="34" charset="0"/>
              <a:buChar char="•"/>
            </a:pPr>
            <a:r>
              <a:rPr sz="1800" spc="-50" dirty="0">
                <a:solidFill>
                  <a:schemeClr val="bg1"/>
                </a:solidFill>
              </a:rPr>
              <a:t>Preserve all data, settings, </a:t>
            </a:r>
            <a:br>
              <a:rPr sz="1800" spc="-50" dirty="0">
                <a:solidFill>
                  <a:schemeClr val="bg1"/>
                </a:solidFill>
              </a:rPr>
            </a:br>
            <a:r>
              <a:rPr sz="1800" spc="-50" dirty="0">
                <a:solidFill>
                  <a:schemeClr val="bg1"/>
                </a:solidFill>
              </a:rPr>
              <a:t>apps, drivers</a:t>
            </a:r>
          </a:p>
          <a:p>
            <a:pPr marL="292100" indent="-238125" defTabSz="913703" fontAlgn="base">
              <a:lnSpc>
                <a:spcPct val="100000"/>
              </a:lnSpc>
              <a:spcBef>
                <a:spcPts val="600"/>
              </a:spcBef>
              <a:buSzTx/>
              <a:buFont typeface="Arial" pitchFamily="34" charset="0"/>
              <a:buChar char="•"/>
            </a:pPr>
            <a:r>
              <a:rPr sz="1800" spc="-50" dirty="0">
                <a:solidFill>
                  <a:schemeClr val="bg1"/>
                </a:solidFill>
              </a:rPr>
              <a:t>Install (standard) OS image</a:t>
            </a:r>
          </a:p>
          <a:p>
            <a:pPr marL="292100" indent="-238125" defTabSz="913703" fontAlgn="base">
              <a:lnSpc>
                <a:spcPct val="100000"/>
              </a:lnSpc>
              <a:spcBef>
                <a:spcPts val="600"/>
              </a:spcBef>
              <a:buSzTx/>
              <a:buFont typeface="Arial" pitchFamily="34" charset="0"/>
              <a:buChar char="•"/>
            </a:pPr>
            <a:r>
              <a:rPr sz="1800" spc="-50" dirty="0">
                <a:solidFill>
                  <a:schemeClr val="bg1"/>
                </a:solidFill>
              </a:rPr>
              <a:t>Restore everything</a:t>
            </a:r>
          </a:p>
          <a:p>
            <a:pPr marL="0" indent="0" defTabSz="913703" fontAlgn="base">
              <a:lnSpc>
                <a:spcPct val="100000"/>
              </a:lnSpc>
              <a:spcBef>
                <a:spcPts val="600"/>
              </a:spcBef>
              <a:buSzTx/>
            </a:pPr>
            <a:r>
              <a:rPr sz="2000" b="1" spc="-50" dirty="0">
                <a:solidFill>
                  <a:schemeClr val="bg1"/>
                </a:solidFill>
                <a:cs typeface="Segoe UI Semibold" panose="020B0702040204020203" pitchFamily="34" charset="0"/>
              </a:rPr>
              <a:t>Recommended for existing devices (Windows 7/8/8.1)</a:t>
            </a:r>
          </a:p>
        </p:txBody>
      </p:sp>
      <p:sp>
        <p:nvSpPr>
          <p:cNvPr id="5" name="Text Placeholder 5"/>
          <p:cNvSpPr txBox="1">
            <a:spLocks/>
          </p:cNvSpPr>
          <p:nvPr/>
        </p:nvSpPr>
        <p:spPr>
          <a:xfrm>
            <a:off x="4325760" y="3275282"/>
            <a:ext cx="3784955" cy="3422380"/>
          </a:xfrm>
          <a:prstGeom prst="rect">
            <a:avLst/>
          </a:prstGeom>
          <a:solidFill>
            <a:schemeClr val="accent3"/>
          </a:solidFill>
        </p:spPr>
        <p:txBody>
          <a:bodyPr vert="horz" wrap="square" lIns="137160" tIns="91440" rIns="91440"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ts val="600"/>
              </a:spcBef>
              <a:spcAft>
                <a:spcPts val="600"/>
              </a:spcAft>
            </a:pPr>
            <a:r>
              <a:rPr sz="2800" dirty="0">
                <a:solidFill>
                  <a:schemeClr val="bg1"/>
                </a:solidFill>
                <a:cs typeface="Segoe UI Semibold" panose="020B0702040204020203" pitchFamily="34" charset="0"/>
              </a:rPr>
              <a:t>Provisioning</a:t>
            </a:r>
          </a:p>
          <a:p>
            <a:pPr defTabSz="913703" fontAlgn="base">
              <a:lnSpc>
                <a:spcPct val="100000"/>
              </a:lnSpc>
              <a:spcBef>
                <a:spcPts val="600"/>
              </a:spcBef>
              <a:buSzTx/>
            </a:pPr>
            <a:r>
              <a:rPr sz="1800" b="1" spc="-50" dirty="0">
                <a:solidFill>
                  <a:schemeClr val="bg1"/>
                </a:solidFill>
              </a:rPr>
              <a:t>Configure new devices out of box</a:t>
            </a:r>
          </a:p>
          <a:p>
            <a:pPr marL="292100" indent="-238125" defTabSz="913703" fontAlgn="base">
              <a:lnSpc>
                <a:spcPct val="100000"/>
              </a:lnSpc>
              <a:spcBef>
                <a:spcPts val="600"/>
              </a:spcBef>
              <a:buSzTx/>
              <a:buFont typeface="Arial" pitchFamily="34" charset="0"/>
              <a:buChar char="•"/>
            </a:pPr>
            <a:r>
              <a:rPr lang="en-US" sz="1800" spc="-50" dirty="0">
                <a:solidFill>
                  <a:schemeClr val="bg1"/>
                </a:solidFill>
              </a:rPr>
              <a:t>Upgrade OS to Windows Enterprise</a:t>
            </a:r>
          </a:p>
          <a:p>
            <a:pPr marL="292100" indent="-238125" defTabSz="913703" fontAlgn="base">
              <a:lnSpc>
                <a:spcPct val="100000"/>
              </a:lnSpc>
              <a:spcBef>
                <a:spcPts val="600"/>
              </a:spcBef>
              <a:buSzTx/>
              <a:buFont typeface="Arial" pitchFamily="34" charset="0"/>
              <a:buChar char="•"/>
            </a:pPr>
            <a:r>
              <a:rPr lang="en-US" sz="1800" spc="-50" dirty="0">
                <a:solidFill>
                  <a:schemeClr val="bg1"/>
                </a:solidFill>
              </a:rPr>
              <a:t>Remove extra items (e.g. OEM) </a:t>
            </a:r>
          </a:p>
          <a:p>
            <a:pPr marL="292100" indent="-238125" defTabSz="913703" fontAlgn="base">
              <a:lnSpc>
                <a:spcPct val="100000"/>
              </a:lnSpc>
              <a:spcBef>
                <a:spcPts val="600"/>
              </a:spcBef>
              <a:buSzTx/>
              <a:buFont typeface="Arial" pitchFamily="34" charset="0"/>
              <a:buChar char="•"/>
            </a:pPr>
            <a:r>
              <a:rPr lang="en-US" sz="1800" spc="-50" dirty="0">
                <a:solidFill>
                  <a:schemeClr val="bg1"/>
                </a:solidFill>
              </a:rPr>
              <a:t>Add organizational apps </a:t>
            </a:r>
          </a:p>
          <a:p>
            <a:pPr marL="292100" indent="-238125" defTabSz="913703" fontAlgn="base">
              <a:lnSpc>
                <a:spcPct val="100000"/>
              </a:lnSpc>
              <a:spcBef>
                <a:spcPts val="600"/>
              </a:spcBef>
              <a:buSzTx/>
              <a:buFont typeface="Arial" pitchFamily="34" charset="0"/>
              <a:buChar char="•"/>
            </a:pPr>
            <a:r>
              <a:rPr lang="en-US" sz="1800" spc="-50" dirty="0">
                <a:solidFill>
                  <a:schemeClr val="bg1"/>
                </a:solidFill>
              </a:rPr>
              <a:t>Configure settings and security</a:t>
            </a:r>
          </a:p>
          <a:p>
            <a:pPr defTabSz="913703" fontAlgn="base">
              <a:lnSpc>
                <a:spcPct val="100000"/>
              </a:lnSpc>
              <a:spcBef>
                <a:spcPts val="600"/>
              </a:spcBef>
              <a:buSzTx/>
            </a:pPr>
            <a:r>
              <a:rPr sz="2000" b="1" spc="-50" dirty="0">
                <a:solidFill>
                  <a:schemeClr val="bg1"/>
                </a:solidFill>
                <a:cs typeface="Segoe UI Semibold" panose="020B0702040204020203" pitchFamily="34" charset="0"/>
              </a:rPr>
              <a:t>New capability for new devices</a:t>
            </a:r>
          </a:p>
        </p:txBody>
      </p:sp>
      <p:sp>
        <p:nvSpPr>
          <p:cNvPr id="7" name="Text Placeholder 5"/>
          <p:cNvSpPr txBox="1">
            <a:spLocks/>
          </p:cNvSpPr>
          <p:nvPr/>
        </p:nvSpPr>
        <p:spPr>
          <a:xfrm>
            <a:off x="8194320" y="3275282"/>
            <a:ext cx="3784955" cy="3422380"/>
          </a:xfrm>
          <a:prstGeom prst="rect">
            <a:avLst/>
          </a:prstGeom>
          <a:solidFill>
            <a:schemeClr val="accent6"/>
          </a:solidFill>
        </p:spPr>
        <p:txBody>
          <a:bodyPr vert="horz" wrap="square" lIns="137160" tIns="91440" rIns="91440" bIns="91440" rtlCol="0">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600"/>
              </a:spcBef>
              <a:spcAft>
                <a:spcPts val="600"/>
              </a:spcAft>
              <a:buNone/>
            </a:pPr>
            <a:r>
              <a:rPr lang="en-US" sz="2800" dirty="0">
                <a:solidFill>
                  <a:schemeClr val="bg1"/>
                </a:solidFill>
                <a:latin typeface="+mn-lt"/>
                <a:cs typeface="Segoe UI Semibold" panose="020B0702040204020203" pitchFamily="34" charset="0"/>
              </a:rPr>
              <a:t>Wipe-and-Load</a:t>
            </a:r>
          </a:p>
          <a:p>
            <a:pPr marL="0" indent="0" defTabSz="913703" fontAlgn="base">
              <a:lnSpc>
                <a:spcPct val="100000"/>
              </a:lnSpc>
              <a:spcBef>
                <a:spcPts val="600"/>
              </a:spcBef>
              <a:buSzTx/>
              <a:buNone/>
            </a:pPr>
            <a:r>
              <a:rPr lang="en-US" sz="1800" b="1" spc="-50" dirty="0">
                <a:solidFill>
                  <a:schemeClr val="bg1"/>
                </a:solidFill>
                <a:latin typeface="+mn-lt"/>
              </a:rPr>
              <a:t>Traditional process</a:t>
            </a:r>
          </a:p>
          <a:p>
            <a:pPr marL="292100" indent="-238125" defTabSz="913703" fontAlgn="base">
              <a:lnSpc>
                <a:spcPct val="100000"/>
              </a:lnSpc>
              <a:spcBef>
                <a:spcPts val="600"/>
              </a:spcBef>
              <a:buSzTx/>
            </a:pPr>
            <a:r>
              <a:rPr lang="en-US" sz="1800" spc="-50" dirty="0">
                <a:solidFill>
                  <a:schemeClr val="bg1"/>
                </a:solidFill>
                <a:latin typeface="+mn-lt"/>
              </a:rPr>
              <a:t>Capture data and settings</a:t>
            </a:r>
          </a:p>
          <a:p>
            <a:pPr marL="292100" indent="-238125" defTabSz="913703" fontAlgn="base">
              <a:lnSpc>
                <a:spcPct val="100000"/>
              </a:lnSpc>
              <a:spcBef>
                <a:spcPts val="600"/>
              </a:spcBef>
              <a:buSzTx/>
            </a:pPr>
            <a:r>
              <a:rPr lang="en-US" sz="1800" spc="-50" dirty="0">
                <a:solidFill>
                  <a:schemeClr val="bg1"/>
                </a:solidFill>
                <a:latin typeface="+mn-lt"/>
              </a:rPr>
              <a:t>Deploy (custom) OS image</a:t>
            </a:r>
          </a:p>
          <a:p>
            <a:pPr marL="292100" indent="-238125" defTabSz="913703" fontAlgn="base">
              <a:lnSpc>
                <a:spcPct val="100000"/>
              </a:lnSpc>
              <a:spcBef>
                <a:spcPts val="600"/>
              </a:spcBef>
              <a:buSzTx/>
            </a:pPr>
            <a:r>
              <a:rPr lang="en-US" sz="1800" spc="-50" dirty="0">
                <a:solidFill>
                  <a:schemeClr val="bg1"/>
                </a:solidFill>
                <a:latin typeface="+mn-lt"/>
              </a:rPr>
              <a:t>Inject drivers</a:t>
            </a:r>
          </a:p>
          <a:p>
            <a:pPr marL="292100" indent="-238125" defTabSz="913703" fontAlgn="base">
              <a:lnSpc>
                <a:spcPct val="100000"/>
              </a:lnSpc>
              <a:spcBef>
                <a:spcPts val="600"/>
              </a:spcBef>
              <a:buSzTx/>
            </a:pPr>
            <a:r>
              <a:rPr lang="en-US" sz="1800" spc="-50" dirty="0">
                <a:solidFill>
                  <a:schemeClr val="bg1"/>
                </a:solidFill>
                <a:latin typeface="+mn-lt"/>
              </a:rPr>
              <a:t>Install apps</a:t>
            </a:r>
          </a:p>
          <a:p>
            <a:pPr marL="292100" indent="-238125" defTabSz="913703" fontAlgn="base">
              <a:lnSpc>
                <a:spcPct val="100000"/>
              </a:lnSpc>
              <a:spcBef>
                <a:spcPts val="600"/>
              </a:spcBef>
              <a:buSzTx/>
            </a:pPr>
            <a:r>
              <a:rPr lang="en-US" sz="1800" spc="-50" dirty="0">
                <a:solidFill>
                  <a:schemeClr val="bg1"/>
                </a:solidFill>
                <a:latin typeface="+mn-lt"/>
              </a:rPr>
              <a:t>Restore data and setting</a:t>
            </a:r>
          </a:p>
          <a:p>
            <a:pPr marL="0" indent="0" defTabSz="913703" fontAlgn="base">
              <a:lnSpc>
                <a:spcPct val="100000"/>
              </a:lnSpc>
              <a:spcBef>
                <a:spcPts val="600"/>
              </a:spcBef>
              <a:buSzTx/>
              <a:buNone/>
            </a:pPr>
            <a:r>
              <a:rPr lang="en-US" sz="2000" b="1" spc="-50" dirty="0">
                <a:solidFill>
                  <a:schemeClr val="bg1"/>
                </a:solidFill>
                <a:latin typeface="+mn-lt"/>
                <a:cs typeface="Segoe UI Semibold" panose="020B0702040204020203" pitchFamily="34" charset="0"/>
              </a:rPr>
              <a:t>Still an option for all scenarios</a:t>
            </a:r>
          </a:p>
        </p:txBody>
      </p:sp>
      <p:sp>
        <p:nvSpPr>
          <p:cNvPr id="8" name="Rectangle 7"/>
          <p:cNvSpPr/>
          <p:nvPr/>
        </p:nvSpPr>
        <p:spPr>
          <a:xfrm>
            <a:off x="819450" y="1792310"/>
            <a:ext cx="3060453" cy="584775"/>
          </a:xfrm>
          <a:prstGeom prst="rect">
            <a:avLst/>
          </a:prstGeom>
        </p:spPr>
        <p:txBody>
          <a:bodyPr wrap="none">
            <a:spAutoFit/>
          </a:bodyPr>
          <a:lstStyle/>
          <a:p>
            <a:pPr algn="ctr"/>
            <a:r>
              <a:rPr lang="en-US" sz="3200" dirty="0">
                <a:solidFill>
                  <a:schemeClr val="accent2"/>
                </a:solidFill>
              </a:rPr>
              <a:t>Existing Devices</a:t>
            </a:r>
          </a:p>
        </p:txBody>
      </p:sp>
      <p:sp>
        <p:nvSpPr>
          <p:cNvPr id="9" name="Text Placeholder 7"/>
          <p:cNvSpPr txBox="1">
            <a:spLocks/>
          </p:cNvSpPr>
          <p:nvPr/>
        </p:nvSpPr>
        <p:spPr>
          <a:xfrm>
            <a:off x="457200" y="2495550"/>
            <a:ext cx="3784955" cy="647700"/>
          </a:xfrm>
          <a:prstGeom prst="rect">
            <a:avLst/>
          </a:prstGeom>
        </p:spPr>
        <p:txBody>
          <a:bodyPr anchor="b"/>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pPr>
            <a:r>
              <a:rPr lang="en-US" sz="2400" dirty="0">
                <a:solidFill>
                  <a:schemeClr val="tx1"/>
                </a:solidFill>
                <a:latin typeface="+mj-lt"/>
              </a:rPr>
              <a:t>Managed in-place upgrade </a:t>
            </a:r>
          </a:p>
          <a:p>
            <a:pPr marL="0" indent="0" algn="ctr">
              <a:lnSpc>
                <a:spcPct val="100000"/>
              </a:lnSpc>
            </a:pPr>
            <a:r>
              <a:rPr lang="en-US" sz="2400" dirty="0">
                <a:solidFill>
                  <a:schemeClr val="tx1"/>
                </a:solidFill>
                <a:latin typeface="+mj-lt"/>
              </a:rPr>
              <a:t>(or Wipe-and-Load)</a:t>
            </a:r>
          </a:p>
        </p:txBody>
      </p:sp>
      <p:sp>
        <p:nvSpPr>
          <p:cNvPr id="10" name="Text Placeholder 7"/>
          <p:cNvSpPr txBox="1">
            <a:spLocks/>
          </p:cNvSpPr>
          <p:nvPr/>
        </p:nvSpPr>
        <p:spPr>
          <a:xfrm>
            <a:off x="4325760" y="2265362"/>
            <a:ext cx="3784955" cy="877888"/>
          </a:xfrm>
          <a:prstGeom prst="rect">
            <a:avLst/>
          </a:prstGeom>
        </p:spPr>
        <p:txBody>
          <a:bodyPr anchor="b"/>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pPr>
            <a:r>
              <a:rPr lang="en-US" sz="2400" dirty="0">
                <a:solidFill>
                  <a:schemeClr val="tx1"/>
                </a:solidFill>
                <a:latin typeface="+mj-lt"/>
              </a:rPr>
              <a:t>Runtime configuration to customize without imaging</a:t>
            </a:r>
          </a:p>
        </p:txBody>
      </p:sp>
      <p:sp>
        <p:nvSpPr>
          <p:cNvPr id="11" name="Text Placeholder 7"/>
          <p:cNvSpPr txBox="1">
            <a:spLocks/>
          </p:cNvSpPr>
          <p:nvPr/>
        </p:nvSpPr>
        <p:spPr>
          <a:xfrm>
            <a:off x="8194320" y="2265362"/>
            <a:ext cx="3784955" cy="877888"/>
          </a:xfrm>
          <a:prstGeom prst="rect">
            <a:avLst/>
          </a:prstGeom>
        </p:spPr>
        <p:txBody>
          <a:bodyPr anchor="b"/>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pPr>
            <a:r>
              <a:rPr lang="en-US" sz="2400" dirty="0">
                <a:solidFill>
                  <a:schemeClr val="tx1"/>
                </a:solidFill>
                <a:latin typeface="+mj-lt"/>
              </a:rPr>
              <a:t>Reduced installation, validation and deployment costs</a:t>
            </a:r>
          </a:p>
        </p:txBody>
      </p:sp>
      <p:sp>
        <p:nvSpPr>
          <p:cNvPr id="12" name="Rectangle 11"/>
          <p:cNvSpPr/>
          <p:nvPr/>
        </p:nvSpPr>
        <p:spPr>
          <a:xfrm>
            <a:off x="4970940" y="1792310"/>
            <a:ext cx="2494593" cy="584775"/>
          </a:xfrm>
          <a:prstGeom prst="rect">
            <a:avLst/>
          </a:prstGeom>
        </p:spPr>
        <p:txBody>
          <a:bodyPr wrap="none">
            <a:spAutoFit/>
          </a:bodyPr>
          <a:lstStyle/>
          <a:p>
            <a:pPr algn="ctr"/>
            <a:r>
              <a:rPr lang="en-US" sz="3200" dirty="0">
                <a:solidFill>
                  <a:schemeClr val="accent2"/>
                </a:solidFill>
              </a:rPr>
              <a:t>New Devices</a:t>
            </a:r>
          </a:p>
        </p:txBody>
      </p:sp>
      <p:sp>
        <p:nvSpPr>
          <p:cNvPr id="13" name="Rectangle 12"/>
          <p:cNvSpPr/>
          <p:nvPr/>
        </p:nvSpPr>
        <p:spPr>
          <a:xfrm>
            <a:off x="8677597" y="1792311"/>
            <a:ext cx="2818399" cy="584775"/>
          </a:xfrm>
          <a:prstGeom prst="rect">
            <a:avLst/>
          </a:prstGeom>
        </p:spPr>
        <p:txBody>
          <a:bodyPr wrap="none">
            <a:spAutoFit/>
          </a:bodyPr>
          <a:lstStyle/>
          <a:p>
            <a:pPr algn="ctr"/>
            <a:r>
              <a:rPr lang="en-US" sz="3200" dirty="0">
                <a:solidFill>
                  <a:schemeClr val="accent2"/>
                </a:solidFill>
              </a:rPr>
              <a:t>Custom Image</a:t>
            </a:r>
          </a:p>
        </p:txBody>
      </p:sp>
    </p:spTree>
    <p:extLst>
      <p:ext uri="{BB962C8B-B14F-4D97-AF65-F5344CB8AC3E}">
        <p14:creationId xmlns:p14="http://schemas.microsoft.com/office/powerpoint/2010/main" val="18593664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4904552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776"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9723437" y="124188"/>
            <a:ext cx="2608738" cy="526053"/>
          </a:xfrm>
          <a:prstGeom prst="rect">
            <a:avLst/>
          </a:prstGeom>
        </p:spPr>
      </p:pic>
      <p:sp>
        <p:nvSpPr>
          <p:cNvPr id="3" name="Title 2"/>
          <p:cNvSpPr>
            <a:spLocks noGrp="1"/>
          </p:cNvSpPr>
          <p:nvPr>
            <p:ph type="title"/>
          </p:nvPr>
        </p:nvSpPr>
        <p:spPr>
          <a:xfrm>
            <a:off x="274639" y="226262"/>
            <a:ext cx="9504976" cy="917575"/>
          </a:xfrm>
        </p:spPr>
        <p:txBody>
          <a:bodyPr/>
          <a:lstStyle/>
          <a:p>
            <a:r>
              <a:rPr lang="en-US" sz="4000" dirty="0">
                <a:solidFill>
                  <a:schemeClr val="accent2"/>
                </a:solidFill>
                <a:latin typeface="+mn-lt"/>
              </a:rPr>
              <a:t>In-place upgrade </a:t>
            </a:r>
            <a:r>
              <a:rPr lang="en-US" sz="4000" dirty="0"/>
              <a:t>is the preferred option for enterprises for existing devices</a:t>
            </a:r>
          </a:p>
        </p:txBody>
      </p:sp>
      <p:sp>
        <p:nvSpPr>
          <p:cNvPr id="28" name="TextBox 27"/>
          <p:cNvSpPr txBox="1"/>
          <p:nvPr/>
        </p:nvSpPr>
        <p:spPr>
          <a:xfrm>
            <a:off x="457200" y="6517812"/>
            <a:ext cx="11521258" cy="194453"/>
          </a:xfrm>
          <a:prstGeom prst="rect">
            <a:avLst/>
          </a:prstGeom>
          <a:noFill/>
        </p:spPr>
        <p:txBody>
          <a:bodyPr wrap="square" lIns="0" tIns="0" rIns="0" bIns="0" rtlCol="0">
            <a:noAutofit/>
          </a:bodyPr>
          <a:lstStyle/>
          <a:p>
            <a:pPr defTabSz="914224">
              <a:defRPr/>
            </a:pPr>
            <a:r>
              <a:rPr lang="en-US" sz="900" kern="0" dirty="0"/>
              <a:t>*Note “In Place Upgrade” does not provide full new capabilities/security of Windows 10 but covers earlier OS capabilities</a:t>
            </a:r>
          </a:p>
        </p:txBody>
      </p:sp>
      <p:grpSp>
        <p:nvGrpSpPr>
          <p:cNvPr id="2" name="Group 1"/>
          <p:cNvGrpSpPr/>
          <p:nvPr/>
        </p:nvGrpSpPr>
        <p:grpSpPr>
          <a:xfrm>
            <a:off x="9647237" y="1739872"/>
            <a:ext cx="2332038" cy="4466556"/>
            <a:chOff x="9647237" y="1739872"/>
            <a:chExt cx="2332038" cy="4466556"/>
          </a:xfrm>
        </p:grpSpPr>
        <p:sp>
          <p:nvSpPr>
            <p:cNvPr id="58" name="Rectangle 57"/>
            <p:cNvSpPr/>
            <p:nvPr/>
          </p:nvSpPr>
          <p:spPr bwMode="auto">
            <a:xfrm>
              <a:off x="9670828" y="1739872"/>
              <a:ext cx="2308447" cy="44665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9647237" y="2087357"/>
              <a:ext cx="2332038" cy="1200329"/>
            </a:xfrm>
            <a:prstGeom prst="rect">
              <a:avLst/>
            </a:prstGeom>
            <a:noFill/>
          </p:spPr>
          <p:txBody>
            <a:bodyPr wrap="square">
              <a:spAutoFit/>
            </a:bodyPr>
            <a:lstStyle/>
            <a:p>
              <a:pPr defTabSz="914224">
                <a:spcBef>
                  <a:spcPts val="1199"/>
                </a:spcBef>
                <a:spcAft>
                  <a:spcPts val="2000"/>
                </a:spcAft>
                <a:defRPr/>
              </a:pPr>
              <a:r>
                <a:rPr lang="en-US" kern="0" dirty="0">
                  <a:solidFill>
                    <a:schemeClr val="accent2"/>
                  </a:solidFill>
                  <a:latin typeface="+mj-lt"/>
                </a:rPr>
                <a:t>Only the OS is swapped out—data, apps, and device are unchanged </a:t>
              </a:r>
            </a:p>
          </p:txBody>
        </p:sp>
        <p:sp>
          <p:nvSpPr>
            <p:cNvPr id="65" name="Rectangle 64"/>
            <p:cNvSpPr/>
            <p:nvPr/>
          </p:nvSpPr>
          <p:spPr>
            <a:xfrm>
              <a:off x="9647237" y="3447651"/>
              <a:ext cx="2332038" cy="1200329"/>
            </a:xfrm>
            <a:prstGeom prst="rect">
              <a:avLst/>
            </a:prstGeom>
            <a:noFill/>
          </p:spPr>
          <p:txBody>
            <a:bodyPr wrap="square">
              <a:spAutoFit/>
            </a:bodyPr>
            <a:lstStyle/>
            <a:p>
              <a:pPr defTabSz="914224">
                <a:spcBef>
                  <a:spcPts val="1199"/>
                </a:spcBef>
                <a:spcAft>
                  <a:spcPts val="2000"/>
                </a:spcAft>
                <a:defRPr/>
              </a:pPr>
              <a:r>
                <a:rPr lang="en-US" kern="0" dirty="0">
                  <a:solidFill>
                    <a:schemeClr val="accent2"/>
                  </a:solidFill>
                  <a:latin typeface="+mj-lt"/>
                </a:rPr>
                <a:t>Automated upgrade (Upgrade Analytics Service—app utilization telemetry)</a:t>
              </a:r>
            </a:p>
          </p:txBody>
        </p:sp>
        <p:sp>
          <p:nvSpPr>
            <p:cNvPr id="67" name="Rectangle 66"/>
            <p:cNvSpPr/>
            <p:nvPr/>
          </p:nvSpPr>
          <p:spPr>
            <a:xfrm>
              <a:off x="9647237" y="4807944"/>
              <a:ext cx="2332038" cy="1200329"/>
            </a:xfrm>
            <a:prstGeom prst="rect">
              <a:avLst/>
            </a:prstGeom>
            <a:noFill/>
          </p:spPr>
          <p:txBody>
            <a:bodyPr wrap="square">
              <a:spAutoFit/>
            </a:bodyPr>
            <a:lstStyle/>
            <a:p>
              <a:pPr defTabSz="914224">
                <a:spcBef>
                  <a:spcPts val="1199"/>
                </a:spcBef>
                <a:spcAft>
                  <a:spcPts val="2000"/>
                </a:spcAft>
                <a:defRPr/>
              </a:pPr>
              <a:r>
                <a:rPr lang="en-US" kern="0" dirty="0">
                  <a:solidFill>
                    <a:schemeClr val="accent2"/>
                  </a:solidFill>
                  <a:latin typeface="+mj-lt"/>
                </a:rPr>
                <a:t>Upgrading to 10 is </a:t>
              </a:r>
              <a:br>
                <a:rPr lang="en-US" kern="0" dirty="0">
                  <a:solidFill>
                    <a:schemeClr val="accent2"/>
                  </a:solidFill>
                  <a:latin typeface="+mj-lt"/>
                </a:rPr>
              </a:br>
              <a:r>
                <a:rPr lang="en-US" kern="0" dirty="0">
                  <a:solidFill>
                    <a:schemeClr val="accent2"/>
                  </a:solidFill>
                  <a:latin typeface="+mj-lt"/>
                </a:rPr>
                <a:t>like a current branch update, minimal change to users</a:t>
              </a:r>
            </a:p>
          </p:txBody>
        </p:sp>
      </p:grpSp>
      <p:sp>
        <p:nvSpPr>
          <p:cNvPr id="40" name="Rectangle 39"/>
          <p:cNvSpPr/>
          <p:nvPr/>
        </p:nvSpPr>
        <p:spPr bwMode="auto">
          <a:xfrm>
            <a:off x="6124087" y="1739871"/>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DATA</a:t>
            </a:r>
          </a:p>
        </p:txBody>
      </p:sp>
      <p:sp>
        <p:nvSpPr>
          <p:cNvPr id="41" name="Rectangle 40"/>
          <p:cNvSpPr/>
          <p:nvPr/>
        </p:nvSpPr>
        <p:spPr bwMode="auto">
          <a:xfrm>
            <a:off x="6124087" y="2650966"/>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APPS</a:t>
            </a:r>
          </a:p>
        </p:txBody>
      </p:sp>
      <p:sp>
        <p:nvSpPr>
          <p:cNvPr id="42" name="Rectangle 41"/>
          <p:cNvSpPr/>
          <p:nvPr/>
        </p:nvSpPr>
        <p:spPr bwMode="auto">
          <a:xfrm>
            <a:off x="6124087" y="3562062"/>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OS</a:t>
            </a:r>
          </a:p>
        </p:txBody>
      </p:sp>
      <p:sp>
        <p:nvSpPr>
          <p:cNvPr id="43" name="Rectangle 42"/>
          <p:cNvSpPr/>
          <p:nvPr/>
        </p:nvSpPr>
        <p:spPr bwMode="auto">
          <a:xfrm>
            <a:off x="6124087" y="4473157"/>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DEVICE</a:t>
            </a:r>
          </a:p>
        </p:txBody>
      </p:sp>
      <p:sp>
        <p:nvSpPr>
          <p:cNvPr id="44" name="Rectangle 43"/>
          <p:cNvSpPr/>
          <p:nvPr/>
        </p:nvSpPr>
        <p:spPr bwMode="auto">
          <a:xfrm>
            <a:off x="6124087" y="5384252"/>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UI</a:t>
            </a:r>
          </a:p>
        </p:txBody>
      </p:sp>
      <p:sp>
        <p:nvSpPr>
          <p:cNvPr id="45" name="Rectangle 44"/>
          <p:cNvSpPr/>
          <p:nvPr/>
        </p:nvSpPr>
        <p:spPr bwMode="auto">
          <a:xfrm>
            <a:off x="6124085" y="1739871"/>
            <a:ext cx="1600200" cy="82217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DATA – </a:t>
            </a:r>
          </a:p>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STORE, WIPE AND RELOAD</a:t>
            </a:r>
          </a:p>
        </p:txBody>
      </p:sp>
      <p:sp>
        <p:nvSpPr>
          <p:cNvPr id="46" name="Rectangle 45"/>
          <p:cNvSpPr/>
          <p:nvPr/>
        </p:nvSpPr>
        <p:spPr bwMode="auto">
          <a:xfrm>
            <a:off x="6124085" y="2650966"/>
            <a:ext cx="1600200" cy="82217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APPS – REINSTALL COMPATIBLE</a:t>
            </a:r>
          </a:p>
        </p:txBody>
      </p:sp>
      <p:sp>
        <p:nvSpPr>
          <p:cNvPr id="47" name="Rectangle 46"/>
          <p:cNvSpPr/>
          <p:nvPr/>
        </p:nvSpPr>
        <p:spPr bwMode="auto">
          <a:xfrm>
            <a:off x="6124085" y="3562062"/>
            <a:ext cx="1600200" cy="82217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OS – REPLACE</a:t>
            </a:r>
          </a:p>
        </p:txBody>
      </p:sp>
      <p:sp>
        <p:nvSpPr>
          <p:cNvPr id="48" name="Rectangle 47"/>
          <p:cNvSpPr/>
          <p:nvPr/>
        </p:nvSpPr>
        <p:spPr bwMode="auto">
          <a:xfrm>
            <a:off x="6124085" y="4473157"/>
            <a:ext cx="1600200" cy="82217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DEVICE – </a:t>
            </a:r>
          </a:p>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NEW DRIVERS</a:t>
            </a:r>
          </a:p>
        </p:txBody>
      </p:sp>
      <p:sp>
        <p:nvSpPr>
          <p:cNvPr id="49" name="Rectangle 48"/>
          <p:cNvSpPr/>
          <p:nvPr/>
        </p:nvSpPr>
        <p:spPr bwMode="auto">
          <a:xfrm>
            <a:off x="6124085" y="5384252"/>
            <a:ext cx="1600200" cy="82217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UI – RETRAINING</a:t>
            </a:r>
          </a:p>
        </p:txBody>
      </p:sp>
      <p:sp>
        <p:nvSpPr>
          <p:cNvPr id="50" name="Rectangle 49"/>
          <p:cNvSpPr/>
          <p:nvPr/>
        </p:nvSpPr>
        <p:spPr bwMode="auto">
          <a:xfrm>
            <a:off x="0" y="1338569"/>
            <a:ext cx="6124085" cy="48678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a:xfrm>
            <a:off x="5171834" y="1393527"/>
            <a:ext cx="3504701" cy="320051"/>
          </a:xfrm>
          <a:prstGeom prst="rect">
            <a:avLst/>
          </a:prstGeom>
          <a:solidFill>
            <a:srgbClr val="F8F8F8"/>
          </a:solidFill>
        </p:spPr>
        <p:txBody>
          <a:bodyPr wrap="square" lIns="0" tIns="0" rIns="0" bIns="0" anchor="ctr">
            <a:noAutofit/>
          </a:bodyPr>
          <a:lstStyle/>
          <a:p>
            <a:pPr algn="ctr" defTabSz="914224">
              <a:spcBef>
                <a:spcPct val="20000"/>
              </a:spcBef>
              <a:buSzPct val="90000"/>
              <a:defRPr/>
            </a:pPr>
            <a:r>
              <a:rPr lang="en-US" sz="1599" kern="0" dirty="0">
                <a:solidFill>
                  <a:schemeClr val="accent2"/>
                </a:solidFill>
                <a:latin typeface="Segoe UI Semibold" panose="020B0702040204020203" pitchFamily="34" charset="0"/>
                <a:cs typeface="Segoe UI Semibold" panose="020B0702040204020203" pitchFamily="34" charset="0"/>
              </a:rPr>
              <a:t>DEPLOYMENT TASKS</a:t>
            </a:r>
          </a:p>
        </p:txBody>
      </p:sp>
      <p:sp>
        <p:nvSpPr>
          <p:cNvPr id="51" name="Rectangle 50"/>
          <p:cNvSpPr/>
          <p:nvPr/>
        </p:nvSpPr>
        <p:spPr>
          <a:xfrm>
            <a:off x="5602463" y="1393527"/>
            <a:ext cx="2643444" cy="320051"/>
          </a:xfrm>
          <a:prstGeom prst="rect">
            <a:avLst/>
          </a:prstGeom>
          <a:solidFill>
            <a:srgbClr val="F8F8F8"/>
          </a:solidFill>
        </p:spPr>
        <p:txBody>
          <a:bodyPr wrap="square" lIns="0" tIns="0" rIns="0" bIns="0" anchor="b">
            <a:noAutofit/>
          </a:bodyPr>
          <a:lstStyle/>
          <a:p>
            <a:pPr algn="ctr" defTabSz="914224">
              <a:spcBef>
                <a:spcPct val="20000"/>
              </a:spcBef>
              <a:buSzPct val="90000"/>
              <a:defRPr/>
            </a:pPr>
            <a:r>
              <a:rPr lang="en-US" sz="1599" kern="0" dirty="0">
                <a:latin typeface="Segoe UI Semibold" panose="020B0702040204020203" pitchFamily="34" charset="0"/>
                <a:cs typeface="Segoe UI Semibold" panose="020B0702040204020203" pitchFamily="34" charset="0"/>
              </a:rPr>
              <a:t>WINDOWS 7/8</a:t>
            </a:r>
          </a:p>
        </p:txBody>
      </p:sp>
      <p:sp>
        <p:nvSpPr>
          <p:cNvPr id="60" name="Rectangle 59"/>
          <p:cNvSpPr/>
          <p:nvPr/>
        </p:nvSpPr>
        <p:spPr>
          <a:xfrm>
            <a:off x="7794309" y="1399774"/>
            <a:ext cx="1985306" cy="313804"/>
          </a:xfrm>
          <a:prstGeom prst="rect">
            <a:avLst/>
          </a:prstGeom>
          <a:solidFill>
            <a:srgbClr val="F8F8F8"/>
          </a:solidFill>
        </p:spPr>
        <p:txBody>
          <a:bodyPr wrap="square" lIns="0" tIns="0" rIns="0" bIns="0" anchor="b">
            <a:noAutofit/>
          </a:bodyPr>
          <a:lstStyle/>
          <a:p>
            <a:pPr algn="ctr" defTabSz="914224">
              <a:spcBef>
                <a:spcPct val="20000"/>
              </a:spcBef>
              <a:buSzPct val="90000"/>
              <a:defRPr/>
            </a:pPr>
            <a:r>
              <a:rPr lang="en-US" sz="1599" kern="0" dirty="0">
                <a:solidFill>
                  <a:schemeClr val="accent2"/>
                </a:solidFill>
                <a:latin typeface="Segoe UI Semibold" panose="020B0702040204020203" pitchFamily="34" charset="0"/>
                <a:cs typeface="Segoe UI Semibold" panose="020B0702040204020203" pitchFamily="34" charset="0"/>
              </a:rPr>
              <a:t>WINDOWS 10 </a:t>
            </a:r>
            <a:br>
              <a:rPr lang="en-US" sz="1599" kern="0" dirty="0">
                <a:solidFill>
                  <a:schemeClr val="accent2"/>
                </a:solidFill>
                <a:latin typeface="Segoe UI Semibold" panose="020B0702040204020203" pitchFamily="34" charset="0"/>
                <a:cs typeface="Segoe UI Semibold" panose="020B0702040204020203" pitchFamily="34" charset="0"/>
              </a:rPr>
            </a:br>
            <a:r>
              <a:rPr lang="en-US" sz="1599" kern="0" dirty="0">
                <a:solidFill>
                  <a:schemeClr val="accent2"/>
                </a:solidFill>
                <a:latin typeface="Segoe UI Semibold" panose="020B0702040204020203" pitchFamily="34" charset="0"/>
                <a:cs typeface="Segoe UI Semibold" panose="020B0702040204020203" pitchFamily="34" charset="0"/>
              </a:rPr>
              <a:t>IN-PLACE UPGRADE*</a:t>
            </a:r>
          </a:p>
        </p:txBody>
      </p:sp>
      <p:sp>
        <p:nvSpPr>
          <p:cNvPr id="62" name="Rectangle 61"/>
          <p:cNvSpPr/>
          <p:nvPr/>
        </p:nvSpPr>
        <p:spPr bwMode="auto">
          <a:xfrm>
            <a:off x="7912761" y="1739871"/>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STAYS IN PLACE</a:t>
            </a:r>
          </a:p>
        </p:txBody>
      </p:sp>
      <p:sp>
        <p:nvSpPr>
          <p:cNvPr id="63" name="Rectangle 62"/>
          <p:cNvSpPr/>
          <p:nvPr/>
        </p:nvSpPr>
        <p:spPr bwMode="auto">
          <a:xfrm>
            <a:off x="7912761" y="2650966"/>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 ASSESS/PILOT</a:t>
            </a:r>
          </a:p>
        </p:txBody>
      </p:sp>
      <p:sp>
        <p:nvSpPr>
          <p:cNvPr id="64" name="Rectangle 63"/>
          <p:cNvSpPr/>
          <p:nvPr/>
        </p:nvSpPr>
        <p:spPr bwMode="auto">
          <a:xfrm>
            <a:off x="7912761" y="3562062"/>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AUTOMATED UPGRADE</a:t>
            </a:r>
          </a:p>
        </p:txBody>
      </p:sp>
      <p:sp>
        <p:nvSpPr>
          <p:cNvPr id="66" name="Rectangle 65"/>
          <p:cNvSpPr/>
          <p:nvPr/>
        </p:nvSpPr>
        <p:spPr bwMode="auto">
          <a:xfrm>
            <a:off x="7912761" y="4473157"/>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COMPATIBLE</a:t>
            </a:r>
          </a:p>
        </p:txBody>
      </p:sp>
      <p:sp>
        <p:nvSpPr>
          <p:cNvPr id="68" name="Rectangle 67"/>
          <p:cNvSpPr/>
          <p:nvPr/>
        </p:nvSpPr>
        <p:spPr bwMode="auto">
          <a:xfrm>
            <a:off x="7912761" y="5384252"/>
            <a:ext cx="1600200" cy="822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599" kern="0" dirty="0">
                <a:solidFill>
                  <a:schemeClr val="bg1"/>
                </a:solidFill>
                <a:ea typeface="Segoe UI" pitchFamily="34" charset="0"/>
                <a:cs typeface="Segoe UI" pitchFamily="34" charset="0"/>
              </a:rPr>
              <a:t>FAMILIAR</a:t>
            </a:r>
          </a:p>
        </p:txBody>
      </p:sp>
      <p:sp>
        <p:nvSpPr>
          <p:cNvPr id="69" name="Text Placeholder 10"/>
          <p:cNvSpPr txBox="1">
            <a:spLocks/>
          </p:cNvSpPr>
          <p:nvPr/>
        </p:nvSpPr>
        <p:spPr>
          <a:xfrm>
            <a:off x="461914" y="1739871"/>
            <a:ext cx="5336214" cy="4453539"/>
          </a:xfrm>
          <a:prstGeom prst="rect">
            <a:avLst/>
          </a:prstGeom>
        </p:spPr>
        <p:txBody>
          <a:bodyPr lIns="0" tIns="0" rIns="0" bIns="0"/>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lnSpc>
                <a:spcPct val="100000"/>
              </a:lnSpc>
              <a:spcBef>
                <a:spcPts val="2400"/>
              </a:spcBef>
            </a:pPr>
            <a:r>
              <a:rPr lang="en-US" sz="2200" dirty="0">
                <a:solidFill>
                  <a:schemeClr val="tx1"/>
                </a:solidFill>
                <a:latin typeface="+mn-lt"/>
              </a:rPr>
              <a:t>Upgrade from either Windows 7, 8, or 8.1</a:t>
            </a:r>
          </a:p>
          <a:p>
            <a:pPr marL="231775" indent="-231775">
              <a:lnSpc>
                <a:spcPct val="100000"/>
              </a:lnSpc>
              <a:spcBef>
                <a:spcPts val="2400"/>
              </a:spcBef>
            </a:pPr>
            <a:r>
              <a:rPr lang="en-US" sz="2200" dirty="0">
                <a:solidFill>
                  <a:schemeClr val="tx1"/>
                </a:solidFill>
                <a:latin typeface="+mn-lt"/>
              </a:rPr>
              <a:t>Fast and reliable, with roll-back if issues are encountered</a:t>
            </a:r>
          </a:p>
          <a:p>
            <a:pPr marL="231775" indent="-231775">
              <a:lnSpc>
                <a:spcPct val="100000"/>
              </a:lnSpc>
              <a:spcBef>
                <a:spcPts val="2400"/>
              </a:spcBef>
            </a:pPr>
            <a:r>
              <a:rPr lang="en-US" sz="2200" dirty="0">
                <a:solidFill>
                  <a:schemeClr val="tx1"/>
                </a:solidFill>
                <a:latin typeface="+mn-lt"/>
              </a:rPr>
              <a:t>Similar to Windows Update used by consumers, but gives enterprises control</a:t>
            </a:r>
          </a:p>
          <a:p>
            <a:pPr marL="231775" indent="-231775">
              <a:lnSpc>
                <a:spcPct val="100000"/>
              </a:lnSpc>
              <a:spcBef>
                <a:spcPts val="2400"/>
              </a:spcBef>
            </a:pPr>
            <a:r>
              <a:rPr lang="en-US" sz="2200" dirty="0">
                <a:solidFill>
                  <a:schemeClr val="tx1"/>
                </a:solidFill>
                <a:latin typeface="+mn-lt"/>
              </a:rPr>
              <a:t>Use either System Center Configuration Manager or MDT, WSUS, Windows Update for Business, for managing the process</a:t>
            </a:r>
          </a:p>
          <a:p>
            <a:pPr marL="231775" indent="-231775">
              <a:lnSpc>
                <a:spcPct val="100000"/>
              </a:lnSpc>
              <a:spcBef>
                <a:spcPts val="2400"/>
              </a:spcBef>
            </a:pPr>
            <a:r>
              <a:rPr lang="en-US" sz="2200" dirty="0">
                <a:solidFill>
                  <a:schemeClr val="tx1"/>
                </a:solidFill>
                <a:latin typeface="+mn-lt"/>
              </a:rPr>
              <a:t>Deploys the standard Windows 10 image</a:t>
            </a:r>
          </a:p>
        </p:txBody>
      </p:sp>
      <p:sp>
        <p:nvSpPr>
          <p:cNvPr id="36" name="Rectangle 35"/>
          <p:cNvSpPr/>
          <p:nvPr/>
        </p:nvSpPr>
        <p:spPr bwMode="auto">
          <a:xfrm>
            <a:off x="9686385" y="352455"/>
            <a:ext cx="959072" cy="354300"/>
          </a:xfrm>
          <a:prstGeom prst="rect">
            <a:avLst/>
          </a:prstGeom>
          <a:noFill/>
          <a:ln w="762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56960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750" fill="hold"/>
                                        <p:tgtEl>
                                          <p:spTgt spid="45"/>
                                        </p:tgtEl>
                                        <p:attrNameLst>
                                          <p:attrName>ppt_x</p:attrName>
                                        </p:attrNameLst>
                                      </p:cBhvr>
                                      <p:tavLst>
                                        <p:tav tm="0">
                                          <p:val>
                                            <p:strVal val="0-#ppt_w/2"/>
                                          </p:val>
                                        </p:tav>
                                        <p:tav tm="100000">
                                          <p:val>
                                            <p:strVal val="#ppt_x"/>
                                          </p:val>
                                        </p:tav>
                                      </p:tavLst>
                                    </p:anim>
                                    <p:anim calcmode="lin" valueType="num">
                                      <p:cBhvr additive="base">
                                        <p:cTn id="12" dur="75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decel="10000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750" fill="hold"/>
                                        <p:tgtEl>
                                          <p:spTgt spid="46"/>
                                        </p:tgtEl>
                                        <p:attrNameLst>
                                          <p:attrName>ppt_x</p:attrName>
                                        </p:attrNameLst>
                                      </p:cBhvr>
                                      <p:tavLst>
                                        <p:tav tm="0">
                                          <p:val>
                                            <p:strVal val="0-#ppt_w/2"/>
                                          </p:val>
                                        </p:tav>
                                        <p:tav tm="100000">
                                          <p:val>
                                            <p:strVal val="#ppt_x"/>
                                          </p:val>
                                        </p:tav>
                                      </p:tavLst>
                                    </p:anim>
                                    <p:anim calcmode="lin" valueType="num">
                                      <p:cBhvr additive="base">
                                        <p:cTn id="17" dur="75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decel="10000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750" fill="hold"/>
                                        <p:tgtEl>
                                          <p:spTgt spid="47"/>
                                        </p:tgtEl>
                                        <p:attrNameLst>
                                          <p:attrName>ppt_x</p:attrName>
                                        </p:attrNameLst>
                                      </p:cBhvr>
                                      <p:tavLst>
                                        <p:tav tm="0">
                                          <p:val>
                                            <p:strVal val="0-#ppt_w/2"/>
                                          </p:val>
                                        </p:tav>
                                        <p:tav tm="100000">
                                          <p:val>
                                            <p:strVal val="#ppt_x"/>
                                          </p:val>
                                        </p:tav>
                                      </p:tavLst>
                                    </p:anim>
                                    <p:anim calcmode="lin" valueType="num">
                                      <p:cBhvr additive="base">
                                        <p:cTn id="22" dur="750" fill="hold"/>
                                        <p:tgtEl>
                                          <p:spTgt spid="47"/>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8" decel="100000"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750" fill="hold"/>
                                        <p:tgtEl>
                                          <p:spTgt spid="48"/>
                                        </p:tgtEl>
                                        <p:attrNameLst>
                                          <p:attrName>ppt_x</p:attrName>
                                        </p:attrNameLst>
                                      </p:cBhvr>
                                      <p:tavLst>
                                        <p:tav tm="0">
                                          <p:val>
                                            <p:strVal val="0-#ppt_w/2"/>
                                          </p:val>
                                        </p:tav>
                                        <p:tav tm="100000">
                                          <p:val>
                                            <p:strVal val="#ppt_x"/>
                                          </p:val>
                                        </p:tav>
                                      </p:tavLst>
                                    </p:anim>
                                    <p:anim calcmode="lin" valueType="num">
                                      <p:cBhvr additive="base">
                                        <p:cTn id="27" dur="750" fill="hold"/>
                                        <p:tgtEl>
                                          <p:spTgt spid="48"/>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8" decel="10000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750" fill="hold"/>
                                        <p:tgtEl>
                                          <p:spTgt spid="49"/>
                                        </p:tgtEl>
                                        <p:attrNameLst>
                                          <p:attrName>ppt_x</p:attrName>
                                        </p:attrNameLst>
                                      </p:cBhvr>
                                      <p:tavLst>
                                        <p:tav tm="0">
                                          <p:val>
                                            <p:strVal val="0-#ppt_w/2"/>
                                          </p:val>
                                        </p:tav>
                                        <p:tav tm="100000">
                                          <p:val>
                                            <p:strVal val="#ppt_x"/>
                                          </p:val>
                                        </p:tav>
                                      </p:tavLst>
                                    </p:anim>
                                    <p:anim calcmode="lin" valueType="num">
                                      <p:cBhvr additive="base">
                                        <p:cTn id="32"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xit" presetSubtype="0" fill="hold" grpId="1"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500"/>
                                        <p:tgtEl>
                                          <p:spTgt spid="62"/>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500"/>
                                        <p:tgtEl>
                                          <p:spTgt spid="63"/>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left)">
                                      <p:cBhvr>
                                        <p:cTn id="64" dur="500"/>
                                        <p:tgtEl>
                                          <p:spTgt spid="64"/>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left)">
                                      <p:cBhvr>
                                        <p:cTn id="68" dur="500"/>
                                        <p:tgtEl>
                                          <p:spTgt spid="66"/>
                                        </p:tgtEl>
                                      </p:cBhvr>
                                    </p:animEffect>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wipe(left)">
                                      <p:cBhvr>
                                        <p:cTn id="72" dur="500"/>
                                        <p:tgtEl>
                                          <p:spTgt spid="6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1" grpId="0" animBg="1"/>
      <p:bldP spid="60" grpId="0" animBg="1"/>
      <p:bldP spid="62" grpId="0" animBg="1"/>
      <p:bldP spid="63" grpId="0" animBg="1"/>
      <p:bldP spid="64" grpId="0" animBg="1"/>
      <p:bldP spid="66" grpId="0" animBg="1"/>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ext uri="{D42A27DB-BD31-4B8C-83A1-F6EECF244321}">
                <p14:modId xmlns:p14="http://schemas.microsoft.com/office/powerpoint/2010/main" val="10763582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9800"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000" dirty="0">
                <a:solidFill>
                  <a:schemeClr val="accent2"/>
                </a:solidFill>
                <a:latin typeface="+mn-lt"/>
              </a:rPr>
              <a:t>Provisioning,</a:t>
            </a:r>
            <a:r>
              <a:rPr lang="en-US" sz="4000" dirty="0">
                <a:solidFill>
                  <a:schemeClr val="accent2"/>
                </a:solidFill>
              </a:rPr>
              <a:t> </a:t>
            </a:r>
            <a:r>
              <a:rPr lang="en-US" sz="4000" dirty="0"/>
              <a:t>not reimaging (for new devices)</a:t>
            </a:r>
          </a:p>
        </p:txBody>
      </p:sp>
      <p:sp>
        <p:nvSpPr>
          <p:cNvPr id="3"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p>
        </p:txBody>
      </p:sp>
      <p:sp>
        <p:nvSpPr>
          <p:cNvPr id="4" name="TextBox 3"/>
          <p:cNvSpPr txBox="1"/>
          <p:nvPr/>
        </p:nvSpPr>
        <p:spPr>
          <a:xfrm>
            <a:off x="468854" y="1441765"/>
            <a:ext cx="3387163" cy="3064949"/>
          </a:xfrm>
          <a:prstGeom prst="rect">
            <a:avLst/>
          </a:prstGeom>
          <a:noFill/>
          <a:ln>
            <a:solidFill>
              <a:schemeClr val="bg1">
                <a:lumMod val="75000"/>
              </a:schemeClr>
            </a:solidFill>
          </a:ln>
        </p:spPr>
        <p:txBody>
          <a:bodyPr wrap="square" lIns="0" tIns="91440" rIns="0" bIns="91440" rtlCol="0">
            <a:noAutofit/>
          </a:bodyPr>
          <a:lstStyle/>
          <a:p>
            <a:pPr algn="ctr"/>
            <a:r>
              <a:rPr lang="en-US" sz="2400" spc="-50" dirty="0"/>
              <a:t>Take off-the-shelf hardware</a:t>
            </a:r>
          </a:p>
        </p:txBody>
      </p:sp>
      <p:sp>
        <p:nvSpPr>
          <p:cNvPr id="5" name="TextBox 4"/>
          <p:cNvSpPr txBox="1"/>
          <p:nvPr/>
        </p:nvSpPr>
        <p:spPr>
          <a:xfrm>
            <a:off x="4531173" y="1441765"/>
            <a:ext cx="3387163" cy="3064949"/>
          </a:xfrm>
          <a:prstGeom prst="rect">
            <a:avLst/>
          </a:prstGeom>
          <a:noFill/>
          <a:ln>
            <a:solidFill>
              <a:schemeClr val="bg1">
                <a:lumMod val="75000"/>
              </a:schemeClr>
            </a:solidFill>
          </a:ln>
        </p:spPr>
        <p:txBody>
          <a:bodyPr wrap="square" lIns="0" tIns="91440" rIns="0" bIns="91440" rtlCol="0">
            <a:noAutofit/>
          </a:bodyPr>
          <a:lstStyle/>
          <a:p>
            <a:pPr algn="ctr"/>
            <a:r>
              <a:rPr lang="en-US" sz="2400" spc="-50" dirty="0"/>
              <a:t>Apply a provisioning package</a:t>
            </a:r>
          </a:p>
        </p:txBody>
      </p:sp>
      <p:sp>
        <p:nvSpPr>
          <p:cNvPr id="6" name="TextBox 5"/>
          <p:cNvSpPr txBox="1"/>
          <p:nvPr/>
        </p:nvSpPr>
        <p:spPr>
          <a:xfrm>
            <a:off x="8593491" y="1441765"/>
            <a:ext cx="3387163" cy="3064949"/>
          </a:xfrm>
          <a:prstGeom prst="rect">
            <a:avLst/>
          </a:prstGeom>
          <a:noFill/>
          <a:ln>
            <a:solidFill>
              <a:schemeClr val="bg1">
                <a:lumMod val="75000"/>
              </a:schemeClr>
            </a:solidFill>
          </a:ln>
        </p:spPr>
        <p:txBody>
          <a:bodyPr wrap="square" lIns="0" tIns="91440" rIns="0" bIns="91440" rtlCol="0">
            <a:noAutofit/>
          </a:bodyPr>
          <a:lstStyle/>
          <a:p>
            <a:pPr algn="ctr"/>
            <a:r>
              <a:rPr lang="en-US" sz="2400" spc="-50" dirty="0"/>
              <a:t>Device is ready for productive use</a:t>
            </a:r>
          </a:p>
        </p:txBody>
      </p:sp>
      <p:pic>
        <p:nvPicPr>
          <p:cNvPr id="11" name="Picture 10"/>
          <p:cNvPicPr>
            <a:picLocks noChangeAspect="1"/>
          </p:cNvPicPr>
          <p:nvPr/>
        </p:nvPicPr>
        <p:blipFill rotWithShape="1">
          <a:blip r:embed="rId7"/>
          <a:srcRect r="10896" b="18560"/>
          <a:stretch/>
        </p:blipFill>
        <p:spPr>
          <a:xfrm>
            <a:off x="4652365" y="2652549"/>
            <a:ext cx="3144777" cy="1735042"/>
          </a:xfrm>
          <a:prstGeom prst="rect">
            <a:avLst/>
          </a:prstGeom>
        </p:spPr>
      </p:pic>
      <p:pic>
        <p:nvPicPr>
          <p:cNvPr id="28" name="Picture 2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15409" y="2652549"/>
            <a:ext cx="2430732" cy="1847571"/>
          </a:xfrm>
          <a:prstGeom prst="rect">
            <a:avLst/>
          </a:prstGeom>
        </p:spPr>
      </p:pic>
      <p:sp>
        <p:nvSpPr>
          <p:cNvPr id="30" name="Isosceles Triangle 29"/>
          <p:cNvSpPr/>
          <p:nvPr/>
        </p:nvSpPr>
        <p:spPr bwMode="auto">
          <a:xfrm rot="5400000">
            <a:off x="3812594" y="2835970"/>
            <a:ext cx="762001" cy="276538"/>
          </a:xfrm>
          <a:prstGeom prst="triangl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Isosceles Triangle 30"/>
          <p:cNvSpPr/>
          <p:nvPr/>
        </p:nvSpPr>
        <p:spPr bwMode="auto">
          <a:xfrm rot="5400000">
            <a:off x="7874913" y="2835970"/>
            <a:ext cx="762001" cy="276538"/>
          </a:xfrm>
          <a:prstGeom prst="triangl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5"/>
          <p:cNvSpPr txBox="1">
            <a:spLocks/>
          </p:cNvSpPr>
          <p:nvPr/>
        </p:nvSpPr>
        <p:spPr>
          <a:xfrm>
            <a:off x="6278809" y="5075779"/>
            <a:ext cx="5701844" cy="1545683"/>
          </a:xfrm>
          <a:prstGeom prst="rect">
            <a:avLst/>
          </a:prstGeom>
          <a:solidFill>
            <a:schemeClr val="bg1">
              <a:lumMod val="95000"/>
            </a:schemeClr>
          </a:solidFill>
        </p:spPr>
        <p:txBody>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lvl="1" indent="-168275">
              <a:lnSpc>
                <a:spcPct val="100000"/>
              </a:lnSpc>
              <a:spcBef>
                <a:spcPts val="300"/>
              </a:spcBef>
              <a:buSzTx/>
            </a:pPr>
            <a:r>
              <a:rPr lang="en-US" sz="1600" dirty="0">
                <a:solidFill>
                  <a:schemeClr val="tx1"/>
                </a:solidFill>
              </a:rPr>
              <a:t>Automatically trigger from the cloud or connection to a corporate network</a:t>
            </a:r>
          </a:p>
          <a:p>
            <a:pPr marL="168275" lvl="1" indent="-168275">
              <a:lnSpc>
                <a:spcPct val="100000"/>
              </a:lnSpc>
              <a:spcBef>
                <a:spcPts val="300"/>
              </a:spcBef>
              <a:buSzTx/>
            </a:pPr>
            <a:r>
              <a:rPr lang="en-US" sz="1600" dirty="0">
                <a:solidFill>
                  <a:schemeClr val="tx1"/>
                </a:solidFill>
              </a:rPr>
              <a:t>Or initiate with NFC or QR codes </a:t>
            </a:r>
          </a:p>
          <a:p>
            <a:pPr marL="168275" lvl="1" indent="-168275">
              <a:lnSpc>
                <a:spcPct val="100000"/>
              </a:lnSpc>
              <a:spcBef>
                <a:spcPts val="300"/>
              </a:spcBef>
              <a:buSzTx/>
            </a:pPr>
            <a:r>
              <a:rPr lang="en-US" sz="1600" dirty="0">
                <a:solidFill>
                  <a:schemeClr val="tx1"/>
                </a:solidFill>
              </a:rPr>
              <a:t>Or for manual distribution use media, USB tethering,</a:t>
            </a:r>
            <a:br>
              <a:rPr lang="en-US" sz="1600" dirty="0">
                <a:solidFill>
                  <a:schemeClr val="tx1"/>
                </a:solidFill>
              </a:rPr>
            </a:br>
            <a:r>
              <a:rPr lang="en-US" sz="1600" dirty="0">
                <a:solidFill>
                  <a:schemeClr val="tx1"/>
                </a:solidFill>
              </a:rPr>
              <a:t>or e-mail</a:t>
            </a:r>
          </a:p>
        </p:txBody>
      </p:sp>
      <p:sp>
        <p:nvSpPr>
          <p:cNvPr id="22" name="Text Placeholder 5"/>
          <p:cNvSpPr txBox="1">
            <a:spLocks/>
          </p:cNvSpPr>
          <p:nvPr/>
        </p:nvSpPr>
        <p:spPr>
          <a:xfrm>
            <a:off x="468162" y="5075779"/>
            <a:ext cx="5701844" cy="1545683"/>
          </a:xfrm>
          <a:prstGeom prst="rect">
            <a:avLst/>
          </a:prstGeom>
          <a:solidFill>
            <a:schemeClr val="bg1">
              <a:lumMod val="95000"/>
            </a:schemeClr>
          </a:solidFill>
        </p:spPr>
        <p:txBody>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lvl="1" indent="-168275">
              <a:lnSpc>
                <a:spcPct val="100000"/>
              </a:lnSpc>
              <a:spcBef>
                <a:spcPts val="300"/>
              </a:spcBef>
              <a:buSzTx/>
            </a:pPr>
            <a:r>
              <a:rPr lang="en-US" sz="1600" dirty="0">
                <a:solidFill>
                  <a:schemeClr val="tx1"/>
                </a:solidFill>
              </a:rPr>
              <a:t>Enable the Enterprise SKU</a:t>
            </a:r>
          </a:p>
          <a:p>
            <a:pPr marL="168275" lvl="1" indent="-168275">
              <a:lnSpc>
                <a:spcPct val="100000"/>
              </a:lnSpc>
              <a:spcBef>
                <a:spcPts val="300"/>
              </a:spcBef>
              <a:buSzTx/>
            </a:pPr>
            <a:r>
              <a:rPr lang="en-US" sz="1600" dirty="0">
                <a:solidFill>
                  <a:schemeClr val="tx1"/>
                </a:solidFill>
              </a:rPr>
              <a:t>Install apps and enterprise configuration</a:t>
            </a:r>
          </a:p>
          <a:p>
            <a:pPr marL="168275" lvl="1" indent="-168275">
              <a:lnSpc>
                <a:spcPct val="100000"/>
              </a:lnSpc>
              <a:spcBef>
                <a:spcPts val="300"/>
              </a:spcBef>
              <a:buSzTx/>
            </a:pPr>
            <a:r>
              <a:rPr lang="en-US" sz="1600" dirty="0">
                <a:solidFill>
                  <a:schemeClr val="tx1"/>
                </a:solidFill>
              </a:rPr>
              <a:t>Enroll the device to be managed via MDM</a:t>
            </a:r>
          </a:p>
        </p:txBody>
      </p:sp>
      <p:sp>
        <p:nvSpPr>
          <p:cNvPr id="15" name="Text Placeholder 5"/>
          <p:cNvSpPr txBox="1">
            <a:spLocks/>
          </p:cNvSpPr>
          <p:nvPr/>
        </p:nvSpPr>
        <p:spPr>
          <a:xfrm>
            <a:off x="6278809" y="4709533"/>
            <a:ext cx="5701844" cy="366246"/>
          </a:xfrm>
          <a:prstGeom prst="rect">
            <a:avLst/>
          </a:prstGeom>
          <a:solidFill>
            <a:schemeClr val="accent2"/>
          </a:solidFill>
        </p:spPr>
        <p:txBody>
          <a:bodyPr anchor="ct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300"/>
              </a:spcBef>
              <a:buSzTx/>
              <a:buNone/>
            </a:pPr>
            <a:r>
              <a:rPr lang="en-US" sz="1800" b="1" dirty="0">
                <a:solidFill>
                  <a:schemeClr val="bg1"/>
                </a:solidFill>
                <a:latin typeface="+mn-lt"/>
                <a:cs typeface="Segoe UI Semibold" panose="020B0702040204020203" pitchFamily="34" charset="0"/>
              </a:rPr>
              <a:t>Flexible Methods</a:t>
            </a:r>
          </a:p>
        </p:txBody>
      </p:sp>
      <p:sp>
        <p:nvSpPr>
          <p:cNvPr id="16" name="Text Placeholder 5"/>
          <p:cNvSpPr txBox="1">
            <a:spLocks/>
          </p:cNvSpPr>
          <p:nvPr/>
        </p:nvSpPr>
        <p:spPr>
          <a:xfrm>
            <a:off x="468162" y="4709533"/>
            <a:ext cx="5701844" cy="366246"/>
          </a:xfrm>
          <a:prstGeom prst="rect">
            <a:avLst/>
          </a:prstGeom>
          <a:solidFill>
            <a:schemeClr val="accent2"/>
          </a:solidFill>
        </p:spPr>
        <p:txBody>
          <a:bodyPr anchor="ct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300"/>
              </a:spcBef>
              <a:buSzTx/>
              <a:buNone/>
            </a:pPr>
            <a:r>
              <a:rPr lang="en-US" sz="1800" b="1" dirty="0">
                <a:solidFill>
                  <a:schemeClr val="bg1"/>
                </a:solidFill>
                <a:latin typeface="+mn-lt"/>
                <a:cs typeface="Segoe UI Semibold" panose="020B0702040204020203" pitchFamily="34" charset="0"/>
              </a:rPr>
              <a:t>Transform a Device</a:t>
            </a:r>
          </a:p>
        </p:txBody>
      </p:sp>
      <p:pic>
        <p:nvPicPr>
          <p:cNvPr id="21" name="Picture 20"/>
          <p:cNvPicPr>
            <a:picLocks noChangeAspect="1"/>
          </p:cNvPicPr>
          <p:nvPr/>
        </p:nvPicPr>
        <p:blipFill>
          <a:blip r:embed="rId9"/>
          <a:stretch>
            <a:fillRect/>
          </a:stretch>
        </p:blipFill>
        <p:spPr>
          <a:xfrm>
            <a:off x="9723437" y="124188"/>
            <a:ext cx="2608738" cy="526053"/>
          </a:xfrm>
          <a:prstGeom prst="rect">
            <a:avLst/>
          </a:prstGeom>
        </p:spPr>
      </p:pic>
      <p:sp>
        <p:nvSpPr>
          <p:cNvPr id="23" name="Rectangle 22"/>
          <p:cNvSpPr/>
          <p:nvPr/>
        </p:nvSpPr>
        <p:spPr bwMode="auto">
          <a:xfrm>
            <a:off x="10554017" y="352455"/>
            <a:ext cx="959072" cy="354300"/>
          </a:xfrm>
          <a:prstGeom prst="rect">
            <a:avLst/>
          </a:prstGeom>
          <a:noFill/>
          <a:ln w="762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10"/>
          <a:stretch>
            <a:fillRect/>
          </a:stretch>
        </p:blipFill>
        <p:spPr>
          <a:xfrm>
            <a:off x="462726" y="2639706"/>
            <a:ext cx="3393290" cy="1886704"/>
          </a:xfrm>
          <a:prstGeom prst="rect">
            <a:avLst/>
          </a:prstGeom>
        </p:spPr>
      </p:pic>
    </p:spTree>
    <p:extLst>
      <p:ext uri="{BB962C8B-B14F-4D97-AF65-F5344CB8AC3E}">
        <p14:creationId xmlns:p14="http://schemas.microsoft.com/office/powerpoint/2010/main" val="35059841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1901764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5465"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ext Placeholder 1"/>
          <p:cNvSpPr>
            <a:spLocks noGrp="1"/>
          </p:cNvSpPr>
          <p:nvPr>
            <p:ph type="body" sz="quarter" idx="10"/>
          </p:nvPr>
        </p:nvSpPr>
        <p:spPr>
          <a:xfrm>
            <a:off x="274638" y="1146175"/>
            <a:ext cx="11887200" cy="5609741"/>
          </a:xfrm>
        </p:spPr>
        <p:txBody>
          <a:bodyPr/>
          <a:lstStyle/>
          <a:p>
            <a:pPr marL="241300" lvl="1" indent="0">
              <a:spcBef>
                <a:spcPts val="1400"/>
              </a:spcBef>
              <a:buNone/>
            </a:pPr>
            <a:r>
              <a:rPr lang="en-US" sz="3200" dirty="0">
                <a:solidFill>
                  <a:schemeClr val="accent2"/>
                </a:solidFill>
                <a:hlinkClick r:id="rId7" action="ppaction://hlinksldjump"/>
              </a:rPr>
              <a:t>Windows Momentum &amp; Partner Opportunity</a:t>
            </a:r>
            <a:endParaRPr lang="en-US" sz="3200" dirty="0">
              <a:solidFill>
                <a:schemeClr val="accent2"/>
              </a:solidFill>
            </a:endParaRPr>
          </a:p>
          <a:p>
            <a:pPr marL="241300" lvl="1" indent="0">
              <a:spcBef>
                <a:spcPts val="1400"/>
              </a:spcBef>
              <a:buNone/>
            </a:pPr>
            <a:r>
              <a:rPr lang="en-US" sz="3200" dirty="0">
                <a:solidFill>
                  <a:schemeClr val="accent2"/>
                </a:solidFill>
                <a:hlinkClick r:id="rId8" action="ppaction://hlinksldjump"/>
              </a:rPr>
              <a:t>Windows 10 Enterprise on CSP</a:t>
            </a:r>
            <a:endParaRPr lang="en-US" sz="3200" dirty="0">
              <a:solidFill>
                <a:schemeClr val="accent2"/>
              </a:solidFill>
            </a:endParaRPr>
          </a:p>
          <a:p>
            <a:pPr marL="241300" lvl="1" indent="0">
              <a:spcBef>
                <a:spcPts val="1400"/>
              </a:spcBef>
              <a:buNone/>
            </a:pPr>
            <a:r>
              <a:rPr lang="en-US" sz="3200" dirty="0">
                <a:solidFill>
                  <a:schemeClr val="accent2"/>
                </a:solidFill>
                <a:hlinkClick r:id="rId9" action="ppaction://hlinksldjump"/>
              </a:rPr>
              <a:t>How to talk to Customers about Windows 10</a:t>
            </a:r>
            <a:endParaRPr lang="en-US" sz="3200" dirty="0">
              <a:solidFill>
                <a:schemeClr val="accent2"/>
              </a:solidFill>
            </a:endParaRPr>
          </a:p>
          <a:p>
            <a:pPr marL="241300" lvl="1" indent="0">
              <a:spcBef>
                <a:spcPts val="1400"/>
              </a:spcBef>
              <a:buNone/>
            </a:pPr>
            <a:r>
              <a:rPr lang="en-US" sz="3200" dirty="0">
                <a:solidFill>
                  <a:schemeClr val="accent2"/>
                </a:solidFill>
                <a:hlinkClick r:id="rId10" action="ppaction://hlinksldjump"/>
              </a:rPr>
              <a:t>Deployment, Updates, and Servicing Options: What’s new</a:t>
            </a:r>
            <a:endParaRPr lang="en-US" sz="3200" dirty="0">
              <a:solidFill>
                <a:schemeClr val="accent2"/>
              </a:solidFill>
            </a:endParaRPr>
          </a:p>
          <a:p>
            <a:pPr marL="241300" lvl="1" indent="0">
              <a:spcBef>
                <a:spcPts val="1400"/>
              </a:spcBef>
              <a:buNone/>
            </a:pPr>
            <a:r>
              <a:rPr lang="en-US" sz="3200" dirty="0">
                <a:solidFill>
                  <a:schemeClr val="accent2"/>
                </a:solidFill>
                <a:hlinkClick r:id="rId11" action="ppaction://hlinksldjump"/>
              </a:rPr>
              <a:t>New Offerings – Windows 10 E3/E5 and SPE</a:t>
            </a:r>
            <a:endParaRPr lang="en-US" sz="3200" dirty="0">
              <a:solidFill>
                <a:schemeClr val="accent2"/>
              </a:solidFill>
            </a:endParaRPr>
          </a:p>
          <a:p>
            <a:pPr marL="241300" lvl="1" indent="0">
              <a:spcBef>
                <a:spcPts val="1400"/>
              </a:spcBef>
              <a:buNone/>
            </a:pPr>
            <a:r>
              <a:rPr lang="en-US" sz="3200" dirty="0">
                <a:solidFill>
                  <a:schemeClr val="accent2"/>
                </a:solidFill>
                <a:hlinkClick r:id="rId12" action="ppaction://hlinksldjump"/>
              </a:rPr>
              <a:t>Driving Customer Deployment – Process Guidance</a:t>
            </a:r>
            <a:endParaRPr lang="en-US" sz="3200" dirty="0">
              <a:solidFill>
                <a:schemeClr val="accent2"/>
              </a:solidFill>
            </a:endParaRPr>
          </a:p>
          <a:p>
            <a:pPr marL="241300" lvl="1" indent="0">
              <a:spcBef>
                <a:spcPts val="1400"/>
              </a:spcBef>
              <a:buNone/>
            </a:pPr>
            <a:r>
              <a:rPr lang="en-US" sz="3200" dirty="0">
                <a:solidFill>
                  <a:schemeClr val="accent2"/>
                </a:solidFill>
                <a:hlinkClick r:id="rId13" action="ppaction://hlinksldjump"/>
              </a:rPr>
              <a:t>Partner Revenue Opportunity Detail</a:t>
            </a:r>
            <a:endParaRPr lang="en-US" sz="3200" dirty="0">
              <a:solidFill>
                <a:schemeClr val="accent2"/>
              </a:solidFill>
            </a:endParaRPr>
          </a:p>
          <a:p>
            <a:pPr marL="241300" lvl="1" indent="0">
              <a:spcBef>
                <a:spcPts val="1400"/>
              </a:spcBef>
              <a:buNone/>
            </a:pPr>
            <a:r>
              <a:rPr lang="en-US" sz="3200" dirty="0">
                <a:solidFill>
                  <a:schemeClr val="accent2"/>
                </a:solidFill>
                <a:hlinkClick r:id="rId14" action="ppaction://hlinksldjump"/>
              </a:rPr>
              <a:t>Programs to Drive Partner Success</a:t>
            </a:r>
            <a:endParaRPr lang="en-US" sz="3200" dirty="0">
              <a:solidFill>
                <a:schemeClr val="accent2"/>
              </a:solidFill>
            </a:endParaRPr>
          </a:p>
          <a:p>
            <a:pPr marL="241300" lvl="1" indent="0">
              <a:spcBef>
                <a:spcPts val="1400"/>
              </a:spcBef>
              <a:buNone/>
            </a:pPr>
            <a:r>
              <a:rPr lang="en-US" sz="3200" dirty="0">
                <a:solidFill>
                  <a:schemeClr val="accent2"/>
                </a:solidFill>
                <a:hlinkClick r:id="rId15" action="ppaction://hlinksldjump"/>
              </a:rPr>
              <a:t>Next Steps &amp; Resources</a:t>
            </a:r>
            <a:endParaRPr lang="en-US" sz="3200" dirty="0">
              <a:solidFill>
                <a:schemeClr val="accent2"/>
              </a:solidFill>
            </a:endParaRPr>
          </a:p>
        </p:txBody>
      </p:sp>
      <p:sp>
        <p:nvSpPr>
          <p:cNvPr id="3" name="Title 2"/>
          <p:cNvSpPr>
            <a:spLocks noGrp="1"/>
          </p:cNvSpPr>
          <p:nvPr>
            <p:ph type="title"/>
          </p:nvPr>
        </p:nvSpPr>
        <p:spPr>
          <a:xfrm>
            <a:off x="504642" y="228600"/>
            <a:ext cx="10249376" cy="917575"/>
          </a:xfrm>
        </p:spPr>
        <p:txBody>
          <a:bodyPr/>
          <a:lstStyle/>
          <a:p>
            <a:r>
              <a:rPr lang="en-US" dirty="0"/>
              <a:t>Table of Contents</a:t>
            </a:r>
          </a:p>
        </p:txBody>
      </p:sp>
    </p:spTree>
    <p:extLst>
      <p:ext uri="{BB962C8B-B14F-4D97-AF65-F5344CB8AC3E}">
        <p14:creationId xmlns:p14="http://schemas.microsoft.com/office/powerpoint/2010/main" val="2836447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761327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704"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5" name="Rectangle 14"/>
          <p:cNvSpPr/>
          <p:nvPr/>
        </p:nvSpPr>
        <p:spPr bwMode="auto">
          <a:xfrm>
            <a:off x="274638" y="1290304"/>
            <a:ext cx="5398470" cy="5415296"/>
          </a:xfrm>
          <a:prstGeom prst="rect">
            <a:avLst/>
          </a:prstGeom>
          <a:solidFill>
            <a:schemeClr val="accent3">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spcBef>
                <a:spcPts val="3000"/>
              </a:spcBef>
              <a:buSzPct val="100000"/>
            </a:pPr>
            <a:r>
              <a:rPr lang="en-US" sz="3200" dirty="0">
                <a:solidFill>
                  <a:srgbClr val="FFFFFF"/>
                </a:solidFill>
                <a:latin typeface="+mj-lt"/>
              </a:rPr>
              <a:t>Use Cases</a:t>
            </a:r>
          </a:p>
        </p:txBody>
      </p:sp>
      <p:sp>
        <p:nvSpPr>
          <p:cNvPr id="3" name="Rectangle 2"/>
          <p:cNvSpPr/>
          <p:nvPr/>
        </p:nvSpPr>
        <p:spPr bwMode="auto">
          <a:xfrm>
            <a:off x="5870027" y="1290304"/>
            <a:ext cx="6291811" cy="5415296"/>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a:spcBef>
                <a:spcPts val="3000"/>
              </a:spcBef>
              <a:buSzPct val="100000"/>
            </a:pPr>
            <a:r>
              <a:rPr lang="en-US" sz="3200" dirty="0">
                <a:solidFill>
                  <a:srgbClr val="FFFFFF"/>
                </a:solidFill>
                <a:latin typeface="+mj-lt"/>
              </a:rPr>
              <a:t>Improvements</a:t>
            </a:r>
          </a:p>
        </p:txBody>
      </p:sp>
      <p:sp>
        <p:nvSpPr>
          <p:cNvPr id="2" name="Title 1"/>
          <p:cNvSpPr>
            <a:spLocks noGrp="1"/>
          </p:cNvSpPr>
          <p:nvPr>
            <p:ph type="title"/>
          </p:nvPr>
        </p:nvSpPr>
        <p:spPr/>
        <p:txBody>
          <a:bodyPr/>
          <a:lstStyle/>
          <a:p>
            <a:r>
              <a:rPr lang="en-US" sz="4000" dirty="0"/>
              <a:t>Traditional </a:t>
            </a:r>
            <a:r>
              <a:rPr lang="en-US" sz="4000" dirty="0">
                <a:solidFill>
                  <a:schemeClr val="accent2"/>
                </a:solidFill>
                <a:latin typeface="+mn-lt"/>
              </a:rPr>
              <a:t>wipe and reload </a:t>
            </a:r>
            <a:r>
              <a:rPr lang="en-US" sz="4000" dirty="0"/>
              <a:t>is still an option</a:t>
            </a:r>
          </a:p>
        </p:txBody>
      </p:sp>
      <p:pic>
        <p:nvPicPr>
          <p:cNvPr id="26" name="Picture 25"/>
          <p:cNvPicPr>
            <a:picLocks noChangeAspect="1"/>
          </p:cNvPicPr>
          <p:nvPr/>
        </p:nvPicPr>
        <p:blipFill>
          <a:blip r:embed="rId7"/>
          <a:stretch>
            <a:fillRect/>
          </a:stretch>
        </p:blipFill>
        <p:spPr>
          <a:xfrm>
            <a:off x="9723437" y="124188"/>
            <a:ext cx="2608738" cy="526053"/>
          </a:xfrm>
          <a:prstGeom prst="rect">
            <a:avLst/>
          </a:prstGeom>
        </p:spPr>
      </p:pic>
      <p:sp>
        <p:nvSpPr>
          <p:cNvPr id="27" name="Rectangle 26"/>
          <p:cNvSpPr/>
          <p:nvPr/>
        </p:nvSpPr>
        <p:spPr bwMode="auto">
          <a:xfrm>
            <a:off x="11418665" y="352455"/>
            <a:ext cx="959072" cy="354300"/>
          </a:xfrm>
          <a:prstGeom prst="rect">
            <a:avLst/>
          </a:prstGeom>
          <a:noFill/>
          <a:ln w="762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 Placeholder 2"/>
          <p:cNvSpPr txBox="1">
            <a:spLocks/>
          </p:cNvSpPr>
          <p:nvPr/>
        </p:nvSpPr>
        <p:spPr>
          <a:xfrm>
            <a:off x="367833" y="2079835"/>
            <a:ext cx="5212080" cy="1283149"/>
          </a:xfrm>
          <a:prstGeom prst="rect">
            <a:avLst/>
          </a:prstGeom>
          <a:solidFill>
            <a:schemeClr val="bg1">
              <a:alpha val="30000"/>
            </a:schemeClr>
          </a:solidFill>
        </p:spPr>
        <p:txBody>
          <a:bodyPr vert="horz" wrap="square" lIns="91440" tIns="45720" rIns="91440" bIns="45720" rtlCol="0" anchor="ctr">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SzPct val="100000"/>
              <a:buNone/>
            </a:pPr>
            <a:r>
              <a:rPr lang="en-US" sz="2000" dirty="0">
                <a:solidFill>
                  <a:schemeClr val="bg1"/>
                </a:solidFill>
                <a:latin typeface="+mn-lt"/>
              </a:rPr>
              <a:t>Updating multiple apps, or architecture at the same time as OS</a:t>
            </a:r>
          </a:p>
        </p:txBody>
      </p:sp>
      <p:sp>
        <p:nvSpPr>
          <p:cNvPr id="10" name="Text Placeholder 2"/>
          <p:cNvSpPr txBox="1">
            <a:spLocks/>
          </p:cNvSpPr>
          <p:nvPr/>
        </p:nvSpPr>
        <p:spPr>
          <a:xfrm>
            <a:off x="367833" y="3482269"/>
            <a:ext cx="5212080" cy="1505791"/>
          </a:xfrm>
          <a:prstGeom prst="rect">
            <a:avLst/>
          </a:prstGeom>
          <a:solidFill>
            <a:schemeClr val="bg1">
              <a:alpha val="30000"/>
            </a:schemeClr>
          </a:solidFill>
        </p:spPr>
        <p:txBody>
          <a:bodyPr vert="horz" wrap="square" lIns="91440" tIns="45720" rIns="91440" bIns="45720" rtlCol="0" anchor="ctr">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SzPct val="100000"/>
              <a:buNone/>
            </a:pPr>
            <a:r>
              <a:rPr lang="en-US" sz="2000" dirty="0">
                <a:solidFill>
                  <a:schemeClr val="bg1"/>
                </a:solidFill>
                <a:latin typeface="+mn-lt"/>
              </a:rPr>
              <a:t>Changing from BIOS to UEFI (Unified Extensible Firmware Interface) for Secure Boot, faster boot time, and ability to support extremely large drives</a:t>
            </a:r>
          </a:p>
        </p:txBody>
      </p:sp>
      <p:sp>
        <p:nvSpPr>
          <p:cNvPr id="12" name="Text Placeholder 2"/>
          <p:cNvSpPr txBox="1">
            <a:spLocks/>
          </p:cNvSpPr>
          <p:nvPr/>
        </p:nvSpPr>
        <p:spPr>
          <a:xfrm>
            <a:off x="367833" y="5107345"/>
            <a:ext cx="5212080" cy="1505791"/>
          </a:xfrm>
          <a:prstGeom prst="rect">
            <a:avLst/>
          </a:prstGeom>
          <a:solidFill>
            <a:schemeClr val="bg1">
              <a:alpha val="30000"/>
            </a:schemeClr>
          </a:solidFill>
        </p:spPr>
        <p:txBody>
          <a:bodyPr vert="horz" wrap="square" lIns="91440" tIns="45720" rIns="91440" bIns="45720" rtlCol="0" anchor="ctr">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SzPct val="100000"/>
              <a:buNone/>
            </a:pPr>
            <a:r>
              <a:rPr lang="en-US" sz="2000" dirty="0">
                <a:solidFill>
                  <a:schemeClr val="bg1"/>
                </a:solidFill>
                <a:latin typeface="+mn-lt"/>
              </a:rPr>
              <a:t>Devices with existing application issues (clean fresh environment – e.g. clean OS registry, wipe unused apps and temporary files)</a:t>
            </a:r>
          </a:p>
        </p:txBody>
      </p:sp>
      <p:sp>
        <p:nvSpPr>
          <p:cNvPr id="19" name="Text Placeholder 2"/>
          <p:cNvSpPr txBox="1">
            <a:spLocks/>
          </p:cNvSpPr>
          <p:nvPr/>
        </p:nvSpPr>
        <p:spPr>
          <a:xfrm>
            <a:off x="5966111" y="2079835"/>
            <a:ext cx="6099642" cy="1283149"/>
          </a:xfrm>
          <a:prstGeom prst="rect">
            <a:avLst/>
          </a:prstGeom>
          <a:solidFill>
            <a:schemeClr val="bg1">
              <a:alpha val="30000"/>
            </a:schemeClr>
          </a:solidFill>
        </p:spPr>
        <p:txBody>
          <a:bodyPr vert="horz" wrap="square" lIns="91440" tIns="45720" rIns="91440" bIns="45720" rtlCol="0" anchor="ctr">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SzPct val="100000"/>
              <a:buNone/>
            </a:pPr>
            <a:r>
              <a:rPr lang="en-US" sz="2000" dirty="0">
                <a:solidFill>
                  <a:schemeClr val="bg1"/>
                </a:solidFill>
                <a:latin typeface="+mn-lt"/>
              </a:rPr>
              <a:t>Minimal application compatibility or driver issues change approach from application pre-test, to preview, pilot, then roll out in “rings”</a:t>
            </a:r>
          </a:p>
        </p:txBody>
      </p:sp>
      <p:sp>
        <p:nvSpPr>
          <p:cNvPr id="20" name="Text Placeholder 2"/>
          <p:cNvSpPr txBox="1">
            <a:spLocks/>
          </p:cNvSpPr>
          <p:nvPr/>
        </p:nvSpPr>
        <p:spPr>
          <a:xfrm>
            <a:off x="5966111" y="3482269"/>
            <a:ext cx="6099642" cy="1505791"/>
          </a:xfrm>
          <a:prstGeom prst="rect">
            <a:avLst/>
          </a:prstGeom>
          <a:solidFill>
            <a:schemeClr val="bg1">
              <a:alpha val="30000"/>
            </a:schemeClr>
          </a:solidFill>
        </p:spPr>
        <p:txBody>
          <a:bodyPr vert="horz" wrap="square" lIns="91440" tIns="45720" rIns="91440" bIns="45720" rtlCol="0" anchor="ctr">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SzPct val="100000"/>
              <a:buNone/>
            </a:pPr>
            <a:r>
              <a:rPr lang="en-US" sz="2000" dirty="0">
                <a:solidFill>
                  <a:schemeClr val="bg1"/>
                </a:solidFill>
                <a:latin typeface="+mn-lt"/>
              </a:rPr>
              <a:t>Upgrade Analytics Service uses telemetry data for device assessment, application inventory, utilization, compatibility validation, and roll-out wave planning</a:t>
            </a:r>
          </a:p>
        </p:txBody>
      </p:sp>
      <p:sp>
        <p:nvSpPr>
          <p:cNvPr id="22" name="Text Placeholder 2"/>
          <p:cNvSpPr txBox="1">
            <a:spLocks/>
          </p:cNvSpPr>
          <p:nvPr/>
        </p:nvSpPr>
        <p:spPr>
          <a:xfrm>
            <a:off x="5966111" y="5107345"/>
            <a:ext cx="6099642" cy="1505791"/>
          </a:xfrm>
          <a:prstGeom prst="rect">
            <a:avLst/>
          </a:prstGeom>
          <a:solidFill>
            <a:schemeClr val="bg1">
              <a:alpha val="30000"/>
            </a:schemeClr>
          </a:solidFill>
        </p:spPr>
        <p:txBody>
          <a:bodyPr vert="horz" wrap="square" lIns="91440" tIns="45720" rIns="91440" bIns="45720" rtlCol="0" anchor="ctr">
            <a:noAutofit/>
          </a:bodyPr>
          <a:lst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SzPct val="100000"/>
              <a:buNone/>
            </a:pPr>
            <a:r>
              <a:rPr lang="en-US" sz="2000" dirty="0">
                <a:solidFill>
                  <a:schemeClr val="bg1"/>
                </a:solidFill>
                <a:latin typeface="+mn-lt"/>
              </a:rPr>
              <a:t>Automation of deployment scripts in System Center Configuration Manager reduces IT installation and eliminates need to be on site at the device</a:t>
            </a:r>
          </a:p>
        </p:txBody>
      </p:sp>
    </p:spTree>
    <p:extLst>
      <p:ext uri="{BB962C8B-B14F-4D97-AF65-F5344CB8AC3E}">
        <p14:creationId xmlns:p14="http://schemas.microsoft.com/office/powerpoint/2010/main" val="165430461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0989600" y="1506021"/>
            <a:ext cx="212308" cy="420581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1" name="Rectangle 50"/>
          <p:cNvSpPr/>
          <p:nvPr/>
        </p:nvSpPr>
        <p:spPr bwMode="auto">
          <a:xfrm>
            <a:off x="10745714" y="2373749"/>
            <a:ext cx="200427" cy="333809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 name="Rectangle 51"/>
          <p:cNvSpPr/>
          <p:nvPr/>
        </p:nvSpPr>
        <p:spPr bwMode="auto">
          <a:xfrm>
            <a:off x="10499899" y="3014024"/>
            <a:ext cx="212308" cy="26990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3" name="Group 22"/>
          <p:cNvGrpSpPr/>
          <p:nvPr/>
        </p:nvGrpSpPr>
        <p:grpSpPr>
          <a:xfrm>
            <a:off x="6921971" y="3287027"/>
            <a:ext cx="3568982" cy="2302922"/>
            <a:chOff x="6950474" y="3230488"/>
            <a:chExt cx="3499767" cy="2258260"/>
          </a:xfrm>
        </p:grpSpPr>
        <p:sp>
          <p:nvSpPr>
            <p:cNvPr id="72" name="Freeform 71"/>
            <p:cNvSpPr/>
            <p:nvPr/>
          </p:nvSpPr>
          <p:spPr bwMode="auto">
            <a:xfrm>
              <a:off x="6950474" y="5298085"/>
              <a:ext cx="845105" cy="190663"/>
            </a:xfrm>
            <a:custGeom>
              <a:avLst/>
              <a:gdLst>
                <a:gd name="connsiteX0" fmla="*/ 870933 w 870933"/>
                <a:gd name="connsiteY0" fmla="*/ 0 h 248442"/>
                <a:gd name="connsiteX1" fmla="*/ 870933 w 870933"/>
                <a:gd name="connsiteY1" fmla="*/ 248442 h 248442"/>
                <a:gd name="connsiteX2" fmla="*/ 0 w 870933"/>
                <a:gd name="connsiteY2" fmla="*/ 248442 h 248442"/>
                <a:gd name="connsiteX3" fmla="*/ 0 w 870933"/>
                <a:gd name="connsiteY3" fmla="*/ 223111 h 248442"/>
                <a:gd name="connsiteX4" fmla="*/ 210052 w 870933"/>
                <a:gd name="connsiteY4" fmla="*/ 190232 h 248442"/>
                <a:gd name="connsiteX5" fmla="*/ 851244 w 870933"/>
                <a:gd name="connsiteY5" fmla="*/ 8206 h 24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933" h="248442">
                  <a:moveTo>
                    <a:pt x="870933" y="0"/>
                  </a:moveTo>
                  <a:lnTo>
                    <a:pt x="870933" y="248442"/>
                  </a:lnTo>
                  <a:lnTo>
                    <a:pt x="0" y="248442"/>
                  </a:lnTo>
                  <a:lnTo>
                    <a:pt x="0" y="223111"/>
                  </a:lnTo>
                  <a:lnTo>
                    <a:pt x="210052" y="190232"/>
                  </a:lnTo>
                  <a:cubicBezTo>
                    <a:pt x="429511" y="148927"/>
                    <a:pt x="643658" y="87739"/>
                    <a:pt x="851244" y="8206"/>
                  </a:cubicBezTo>
                  <a:close/>
                </a:path>
              </a:pathLst>
            </a:custGeom>
            <a:pattFill prst="ltUpDiag">
              <a:fgClr>
                <a:srgbClr val="FF0000"/>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3" name="Freeform 72"/>
            <p:cNvSpPr/>
            <p:nvPr/>
          </p:nvSpPr>
          <p:spPr bwMode="auto">
            <a:xfrm>
              <a:off x="7821502" y="5016788"/>
              <a:ext cx="845772" cy="342284"/>
            </a:xfrm>
            <a:custGeom>
              <a:avLst/>
              <a:gdLst>
                <a:gd name="connsiteX0" fmla="*/ 701686 w 870933"/>
                <a:gd name="connsiteY0" fmla="*/ 0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357407 h 446010"/>
                <a:gd name="connsiteX5" fmla="*/ 194529 w 870933"/>
                <a:gd name="connsiteY5" fmla="*/ 276329 h 446010"/>
                <a:gd name="connsiteX6" fmla="*/ 591001 w 870933"/>
                <a:gd name="connsiteY6" fmla="*/ 69830 h 4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933" h="446010">
                  <a:moveTo>
                    <a:pt x="701686" y="0"/>
                  </a:moveTo>
                  <a:lnTo>
                    <a:pt x="870933" y="0"/>
                  </a:lnTo>
                  <a:lnTo>
                    <a:pt x="870933" y="446010"/>
                  </a:lnTo>
                  <a:lnTo>
                    <a:pt x="0" y="446010"/>
                  </a:lnTo>
                  <a:lnTo>
                    <a:pt x="0" y="357407"/>
                  </a:lnTo>
                  <a:lnTo>
                    <a:pt x="194529" y="276329"/>
                  </a:lnTo>
                  <a:cubicBezTo>
                    <a:pt x="329911" y="215268"/>
                    <a:pt x="462192" y="146283"/>
                    <a:pt x="591001" y="69830"/>
                  </a:cubicBezTo>
                  <a:close/>
                </a:path>
              </a:pathLst>
            </a:custGeom>
            <a:pattFill prst="ltUpDiag">
              <a:fgClr>
                <a:srgbClr val="FF0000"/>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Freeform 77"/>
            <p:cNvSpPr/>
            <p:nvPr/>
          </p:nvSpPr>
          <p:spPr bwMode="auto">
            <a:xfrm>
              <a:off x="8700066" y="4328489"/>
              <a:ext cx="849367" cy="666412"/>
            </a:xfrm>
            <a:custGeom>
              <a:avLst/>
              <a:gdLst>
                <a:gd name="connsiteX0" fmla="*/ 870933 w 870933"/>
                <a:gd name="connsiteY0" fmla="*/ 0 h 772070"/>
                <a:gd name="connsiteX1" fmla="*/ 870933 w 870933"/>
                <a:gd name="connsiteY1" fmla="*/ 772070 h 772070"/>
                <a:gd name="connsiteX2" fmla="*/ 841963 w 870933"/>
                <a:gd name="connsiteY2" fmla="*/ 772070 h 772070"/>
                <a:gd name="connsiteX3" fmla="*/ 841963 w 870933"/>
                <a:gd name="connsiteY3" fmla="*/ 661650 h 772070"/>
                <a:gd name="connsiteX4" fmla="*/ 0 w 870933"/>
                <a:gd name="connsiteY4" fmla="*/ 661650 h 772070"/>
                <a:gd name="connsiteX5" fmla="*/ 0 w 870933"/>
                <a:gd name="connsiteY5" fmla="*/ 605982 h 772070"/>
                <a:gd name="connsiteX6" fmla="*/ 130489 w 870933"/>
                <a:gd name="connsiteY6" fmla="*/ 535055 h 772070"/>
                <a:gd name="connsiteX7" fmla="*/ 810404 w 870933"/>
                <a:gd name="connsiteY7" fmla="*/ 54553 h 772070"/>
                <a:gd name="connsiteX0" fmla="*/ 870933 w 870933"/>
                <a:gd name="connsiteY0" fmla="*/ 0 h 772070"/>
                <a:gd name="connsiteX1" fmla="*/ 870933 w 870933"/>
                <a:gd name="connsiteY1" fmla="*/ 772070 h 772070"/>
                <a:gd name="connsiteX2" fmla="*/ 841963 w 870933"/>
                <a:gd name="connsiteY2" fmla="*/ 661650 h 772070"/>
                <a:gd name="connsiteX3" fmla="*/ 0 w 870933"/>
                <a:gd name="connsiteY3" fmla="*/ 661650 h 772070"/>
                <a:gd name="connsiteX4" fmla="*/ 0 w 870933"/>
                <a:gd name="connsiteY4" fmla="*/ 605982 h 772070"/>
                <a:gd name="connsiteX5" fmla="*/ 130489 w 870933"/>
                <a:gd name="connsiteY5" fmla="*/ 535055 h 772070"/>
                <a:gd name="connsiteX6" fmla="*/ 810404 w 870933"/>
                <a:gd name="connsiteY6" fmla="*/ 54553 h 772070"/>
                <a:gd name="connsiteX7" fmla="*/ 870933 w 870933"/>
                <a:gd name="connsiteY7" fmla="*/ 0 h 772070"/>
                <a:gd name="connsiteX0" fmla="*/ 870933 w 870933"/>
                <a:gd name="connsiteY0" fmla="*/ 0 h 661650"/>
                <a:gd name="connsiteX1" fmla="*/ 841963 w 870933"/>
                <a:gd name="connsiteY1" fmla="*/ 661650 h 661650"/>
                <a:gd name="connsiteX2" fmla="*/ 0 w 870933"/>
                <a:gd name="connsiteY2" fmla="*/ 661650 h 661650"/>
                <a:gd name="connsiteX3" fmla="*/ 0 w 870933"/>
                <a:gd name="connsiteY3" fmla="*/ 605982 h 661650"/>
                <a:gd name="connsiteX4" fmla="*/ 130489 w 870933"/>
                <a:gd name="connsiteY4" fmla="*/ 535055 h 661650"/>
                <a:gd name="connsiteX5" fmla="*/ 810404 w 870933"/>
                <a:gd name="connsiteY5" fmla="*/ 54553 h 661650"/>
                <a:gd name="connsiteX6" fmla="*/ 870933 w 870933"/>
                <a:gd name="connsiteY6" fmla="*/ 0 h 661650"/>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05982 h 666412"/>
                <a:gd name="connsiteX4" fmla="*/ 130489 w 877002"/>
                <a:gd name="connsiteY4" fmla="*/ 535055 h 666412"/>
                <a:gd name="connsiteX5" fmla="*/ 810404 w 877002"/>
                <a:gd name="connsiteY5" fmla="*/ 54553 h 666412"/>
                <a:gd name="connsiteX6" fmla="*/ 870933 w 877002"/>
                <a:gd name="connsiteY6" fmla="*/ 0 h 6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02" h="666412">
                  <a:moveTo>
                    <a:pt x="870933" y="0"/>
                  </a:moveTo>
                  <a:lnTo>
                    <a:pt x="877002" y="666412"/>
                  </a:lnTo>
                  <a:lnTo>
                    <a:pt x="0" y="661650"/>
                  </a:lnTo>
                  <a:lnTo>
                    <a:pt x="0" y="605982"/>
                  </a:lnTo>
                  <a:lnTo>
                    <a:pt x="130489" y="535055"/>
                  </a:lnTo>
                  <a:cubicBezTo>
                    <a:pt x="373481" y="395481"/>
                    <a:pt x="601107" y="234380"/>
                    <a:pt x="810404" y="54553"/>
                  </a:cubicBezTo>
                  <a:lnTo>
                    <a:pt x="870933" y="0"/>
                  </a:lnTo>
                  <a:close/>
                </a:path>
              </a:pathLst>
            </a:custGeom>
            <a:pattFill prst="ltUpDiag">
              <a:fgClr>
                <a:srgbClr val="FF0000"/>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9" name="Freeform 78"/>
            <p:cNvSpPr/>
            <p:nvPr/>
          </p:nvSpPr>
          <p:spPr bwMode="auto">
            <a:xfrm>
              <a:off x="9580694" y="3230488"/>
              <a:ext cx="869547" cy="1406308"/>
            </a:xfrm>
            <a:custGeom>
              <a:avLst/>
              <a:gdLst>
                <a:gd name="connsiteX0" fmla="*/ 895339 w 895339"/>
                <a:gd name="connsiteY0" fmla="*/ 0 h 1390348"/>
                <a:gd name="connsiteX1" fmla="*/ 870933 w 895339"/>
                <a:gd name="connsiteY1" fmla="*/ 533400 h 1390348"/>
                <a:gd name="connsiteX2" fmla="*/ 870933 w 895339"/>
                <a:gd name="connsiteY2" fmla="*/ 1390348 h 1390348"/>
                <a:gd name="connsiteX3" fmla="*/ 852897 w 895339"/>
                <a:gd name="connsiteY3" fmla="*/ 1390348 h 1390348"/>
                <a:gd name="connsiteX4" fmla="*/ 852897 w 895339"/>
                <a:gd name="connsiteY4" fmla="*/ 1091681 h 1390348"/>
                <a:gd name="connsiteX5" fmla="*/ 29745 w 895339"/>
                <a:gd name="connsiteY5" fmla="*/ 1091681 h 1390348"/>
                <a:gd name="connsiteX6" fmla="*/ 29745 w 895339"/>
                <a:gd name="connsiteY6" fmla="*/ 1390348 h 1390348"/>
                <a:gd name="connsiteX7" fmla="*/ 0 w 895339"/>
                <a:gd name="connsiteY7" fmla="*/ 1390348 h 1390348"/>
                <a:gd name="connsiteX8" fmla="*/ 0 w 895339"/>
                <a:gd name="connsiteY8" fmla="*/ 1087420 h 1390348"/>
                <a:gd name="connsiteX9" fmla="*/ 151676 w 895339"/>
                <a:gd name="connsiteY9" fmla="*/ 950717 h 1390348"/>
                <a:gd name="connsiteX10" fmla="*/ 436925 w 895339"/>
                <a:gd name="connsiteY10" fmla="*/ 654024 h 1390348"/>
                <a:gd name="connsiteX11" fmla="*/ 895339 w 895339"/>
                <a:gd name="connsiteY11" fmla="*/ 0 h 13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339" h="1390348">
                  <a:moveTo>
                    <a:pt x="895339" y="0"/>
                  </a:moveTo>
                  <a:lnTo>
                    <a:pt x="870933" y="533400"/>
                  </a:lnTo>
                  <a:lnTo>
                    <a:pt x="870933" y="1390348"/>
                  </a:lnTo>
                  <a:lnTo>
                    <a:pt x="852897" y="1390348"/>
                  </a:lnTo>
                  <a:lnTo>
                    <a:pt x="852897" y="1091681"/>
                  </a:lnTo>
                  <a:lnTo>
                    <a:pt x="29745" y="1091681"/>
                  </a:lnTo>
                  <a:lnTo>
                    <a:pt x="29745" y="1390348"/>
                  </a:lnTo>
                  <a:lnTo>
                    <a:pt x="0" y="1390348"/>
                  </a:lnTo>
                  <a:lnTo>
                    <a:pt x="0" y="1087420"/>
                  </a:lnTo>
                  <a:lnTo>
                    <a:pt x="151676" y="950717"/>
                  </a:lnTo>
                  <a:cubicBezTo>
                    <a:pt x="251650" y="856209"/>
                    <a:pt x="346856" y="757195"/>
                    <a:pt x="436925" y="654024"/>
                  </a:cubicBezTo>
                  <a:cubicBezTo>
                    <a:pt x="470350" y="613816"/>
                    <a:pt x="861914" y="40208"/>
                    <a:pt x="895339" y="0"/>
                  </a:cubicBezTo>
                  <a:close/>
                </a:path>
              </a:pathLst>
            </a:custGeom>
            <a:pattFill prst="ltUpDiag">
              <a:fgClr>
                <a:srgbClr val="FF0000"/>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grpSp>
      <p:sp>
        <p:nvSpPr>
          <p:cNvPr id="3" name="L-Shape 2"/>
          <p:cNvSpPr/>
          <p:nvPr/>
        </p:nvSpPr>
        <p:spPr bwMode="auto">
          <a:xfrm>
            <a:off x="6873003" y="567312"/>
            <a:ext cx="4995166" cy="5190374"/>
          </a:xfrm>
          <a:prstGeom prst="corner">
            <a:avLst>
              <a:gd name="adj1" fmla="val 861"/>
              <a:gd name="adj2" fmla="val 861"/>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 name="Group 4"/>
          <p:cNvGrpSpPr/>
          <p:nvPr/>
        </p:nvGrpSpPr>
        <p:grpSpPr>
          <a:xfrm>
            <a:off x="342621" y="2204414"/>
            <a:ext cx="5207985" cy="2643130"/>
            <a:chOff x="334332" y="2161225"/>
            <a:chExt cx="5106983" cy="2591870"/>
          </a:xfrm>
        </p:grpSpPr>
        <p:sp>
          <p:nvSpPr>
            <p:cNvPr id="24" name="microsoft"/>
            <p:cNvSpPr/>
            <p:nvPr/>
          </p:nvSpPr>
          <p:spPr>
            <a:xfrm>
              <a:off x="334333" y="2161225"/>
              <a:ext cx="5106982" cy="1404487"/>
            </a:xfrm>
            <a:prstGeom prst="rect">
              <a:avLst/>
            </a:prstGeom>
          </p:spPr>
          <p:txBody>
            <a:bodyPr wrap="square" anchor="t">
              <a:spAutoFit/>
            </a:bodyPr>
            <a:lstStyle/>
            <a:p>
              <a:pPr marL="0" marR="0" lvl="0" indent="0" defTabSz="950933" eaLnBrk="1" fontAlgn="base" latinLnBrk="0" hangingPunct="1">
                <a:lnSpc>
                  <a:spcPct val="95000"/>
                </a:lnSpc>
                <a:spcBef>
                  <a:spcPct val="0"/>
                </a:spcBef>
                <a:spcAft>
                  <a:spcPts val="1224"/>
                </a:spcAft>
                <a:buClrTx/>
                <a:buSzTx/>
                <a:buFontTx/>
                <a:buNone/>
                <a:tabLst/>
                <a:defRPr/>
              </a:pPr>
              <a:r>
                <a:rPr kumimoji="0" lang="en-US" sz="4488" b="0" i="0" u="none" strike="noStrike" kern="0" cap="none" spc="-102" normalizeH="0" baseline="0" noProof="0" dirty="0">
                  <a:ln w="3175">
                    <a:noFill/>
                  </a:ln>
                  <a:solidFill>
                    <a:sysClr val="windowText" lastClr="000000"/>
                  </a:solidFill>
                  <a:effectLst/>
                  <a:uLnTx/>
                  <a:uFillTx/>
                  <a:latin typeface="Segoe UI Semilight" panose="020B0402040204020203" pitchFamily="34" charset="0"/>
                  <a:ea typeface="Segoe UI" pitchFamily="34" charset="0"/>
                  <a:cs typeface="Segoe UI Semilight" panose="020B0402040204020203" pitchFamily="34" charset="0"/>
                </a:rPr>
                <a:t>Threat protection over time</a:t>
              </a:r>
            </a:p>
          </p:txBody>
        </p:sp>
        <p:sp>
          <p:nvSpPr>
            <p:cNvPr id="25" name="Rectangle 24"/>
            <p:cNvSpPr/>
            <p:nvPr/>
          </p:nvSpPr>
          <p:spPr>
            <a:xfrm>
              <a:off x="334332" y="3781803"/>
              <a:ext cx="4301167" cy="9712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56" b="0" i="0" u="none" strike="noStrike" kern="0" cap="none" spc="-102" normalizeH="0" baseline="0" noProof="0" dirty="0">
                  <a:ln w="3175">
                    <a:noFill/>
                  </a:ln>
                  <a:solidFill>
                    <a:sysClr val="windowText" lastClr="000000"/>
                  </a:solidFill>
                  <a:effectLst/>
                  <a:uLnTx/>
                  <a:uFillTx/>
                  <a:latin typeface="Segoe UI Light"/>
                  <a:cs typeface="Segoe UI" pitchFamily="34" charset="0"/>
                </a:rPr>
                <a:t>Attackers take advantage of periods between releases</a:t>
              </a:r>
              <a:endParaRPr kumimoji="0" lang="en-US" sz="2856" b="0" i="0" u="none" strike="noStrike" kern="0" cap="none" spc="0" normalizeH="0" baseline="0" noProof="0" dirty="0">
                <a:ln>
                  <a:noFill/>
                </a:ln>
                <a:solidFill>
                  <a:sysClr val="windowText" lastClr="000000"/>
                </a:solidFill>
                <a:effectLst/>
                <a:uLnTx/>
                <a:uFillTx/>
              </a:endParaRPr>
            </a:p>
          </p:txBody>
        </p:sp>
      </p:grpSp>
      <p:sp>
        <p:nvSpPr>
          <p:cNvPr id="26" name="Rectangle 25"/>
          <p:cNvSpPr/>
          <p:nvPr/>
        </p:nvSpPr>
        <p:spPr>
          <a:xfrm>
            <a:off x="7608838" y="6186652"/>
            <a:ext cx="1928548" cy="397032"/>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612"/>
              </a:spcAft>
              <a:buClrTx/>
              <a:buSzTx/>
              <a:buFontTx/>
              <a:buNone/>
              <a:tabLst/>
              <a:defRPr/>
            </a:pPr>
            <a:r>
              <a:rPr kumimoji="0" lang="en-US" sz="1100" b="0" i="0" u="none" strike="noStrike" kern="0" cap="all" spc="300" normalizeH="0" baseline="0" noProof="0" dirty="0">
                <a:ln w="3175">
                  <a:noFill/>
                </a:ln>
                <a:solidFill>
                  <a:sysClr val="windowText" lastClr="000000"/>
                </a:solidFill>
                <a:effectLst/>
                <a:uLnTx/>
                <a:uFillTx/>
                <a:cs typeface="Segoe UI" pitchFamily="34" charset="0"/>
              </a:rPr>
              <a:t>Product Release</a:t>
            </a:r>
          </a:p>
        </p:txBody>
      </p:sp>
      <p:sp>
        <p:nvSpPr>
          <p:cNvPr id="28" name="Rectangle 27"/>
          <p:cNvSpPr/>
          <p:nvPr/>
        </p:nvSpPr>
        <p:spPr bwMode="auto">
          <a:xfrm>
            <a:off x="7318629" y="6261602"/>
            <a:ext cx="238859" cy="2471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 name="Rectangle 26"/>
          <p:cNvSpPr/>
          <p:nvPr/>
        </p:nvSpPr>
        <p:spPr>
          <a:xfrm>
            <a:off x="9614353" y="6186652"/>
            <a:ext cx="2134034" cy="397032"/>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612"/>
              </a:spcAft>
              <a:buClrTx/>
              <a:buSzTx/>
              <a:buFontTx/>
              <a:buNone/>
              <a:tabLst/>
              <a:defRPr/>
            </a:pPr>
            <a:r>
              <a:rPr kumimoji="0" lang="en-US" sz="1100" b="0" i="0" u="none" strike="noStrike" kern="0" cap="all" spc="300" normalizeH="0" baseline="0" noProof="0" dirty="0">
                <a:ln w="3175">
                  <a:noFill/>
                </a:ln>
                <a:solidFill>
                  <a:sysClr val="windowText" lastClr="000000"/>
                </a:solidFill>
                <a:effectLst/>
                <a:uLnTx/>
                <a:uFillTx/>
                <a:cs typeface="Segoe UI" pitchFamily="34" charset="0"/>
              </a:rPr>
              <a:t>Threat sophistication</a:t>
            </a:r>
          </a:p>
        </p:txBody>
      </p:sp>
      <p:sp>
        <p:nvSpPr>
          <p:cNvPr id="29" name="Rectangle 28"/>
          <p:cNvSpPr/>
          <p:nvPr/>
        </p:nvSpPr>
        <p:spPr bwMode="auto">
          <a:xfrm>
            <a:off x="9324141" y="6261602"/>
            <a:ext cx="238859" cy="247132"/>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1632"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 name="Arc 8"/>
          <p:cNvSpPr/>
          <p:nvPr/>
        </p:nvSpPr>
        <p:spPr>
          <a:xfrm flipV="1">
            <a:off x="2308006" y="-5541860"/>
            <a:ext cx="9017123" cy="11096563"/>
          </a:xfrm>
          <a:prstGeom prst="arc">
            <a:avLst>
              <a:gd name="adj1" fmla="val 16271809"/>
              <a:gd name="adj2" fmla="val 19262628"/>
            </a:avLst>
          </a:prstGeom>
          <a:ln w="76200">
            <a:solidFill>
              <a:srgbClr val="FF0000"/>
            </a:solidFill>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Rectangle 1"/>
          <p:cNvSpPr/>
          <p:nvPr/>
        </p:nvSpPr>
        <p:spPr bwMode="auto">
          <a:xfrm>
            <a:off x="6921974" y="5592925"/>
            <a:ext cx="861819" cy="1215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1" name="Rectangle 20"/>
          <p:cNvSpPr/>
          <p:nvPr/>
        </p:nvSpPr>
        <p:spPr bwMode="auto">
          <a:xfrm>
            <a:off x="7810227" y="5457711"/>
            <a:ext cx="866165" cy="2565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Rectangle 21"/>
          <p:cNvSpPr/>
          <p:nvPr/>
        </p:nvSpPr>
        <p:spPr bwMode="auto">
          <a:xfrm>
            <a:off x="8700515" y="5086340"/>
            <a:ext cx="866165" cy="62672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0" name="Rectangle 29"/>
          <p:cNvSpPr/>
          <p:nvPr/>
        </p:nvSpPr>
        <p:spPr bwMode="auto">
          <a:xfrm>
            <a:off x="9598560" y="4406745"/>
            <a:ext cx="866165" cy="130631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149198" rIns="186497" bIns="149198" numCol="1" spcCol="0" rtlCol="0" fromWordArt="0" anchor="t" anchorCtr="0" forceAA="0" compatLnSpc="1">
            <a:prstTxWarp prst="textNoShape">
              <a:avLst/>
            </a:prstTxWarp>
            <a:noAutofit/>
          </a:bodyPr>
          <a:lstStyle/>
          <a:p>
            <a:pPr marL="0" marR="0" lvl="0" indent="0" algn="ctr" defTabSz="95093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 name="TextBox 3"/>
          <p:cNvSpPr txBox="1"/>
          <p:nvPr/>
        </p:nvSpPr>
        <p:spPr>
          <a:xfrm>
            <a:off x="6873003" y="5713060"/>
            <a:ext cx="4995166" cy="499056"/>
          </a:xfrm>
          <a:prstGeom prst="rect">
            <a:avLst/>
          </a:prstGeom>
          <a:noFill/>
        </p:spPr>
        <p:txBody>
          <a:bodyPr wrap="square" lIns="186497" tIns="149198" rIns="186497" bIns="149198" rtlCol="0">
            <a:spAutoFit/>
          </a:bodyPr>
          <a:lstStyle/>
          <a:p>
            <a:pPr marL="0" marR="0" lvl="0" indent="0" algn="ctr" defTabSz="914400" eaLnBrk="1" fontAlgn="auto" latinLnBrk="0" hangingPunct="1">
              <a:lnSpc>
                <a:spcPct val="90000"/>
              </a:lnSpc>
              <a:spcBef>
                <a:spcPts val="0"/>
              </a:spcBef>
              <a:spcAft>
                <a:spcPts val="612"/>
              </a:spcAft>
              <a:buClrTx/>
              <a:buSzTx/>
              <a:buFontTx/>
              <a:buNone/>
              <a:tabLst/>
              <a:defRPr/>
            </a:pPr>
            <a:r>
              <a:rPr kumimoji="0" lang="en-US" sz="1428" b="0" i="0" u="none" strike="noStrike" kern="0" cap="all" spc="300" normalizeH="0" baseline="0" noProof="0" dirty="0">
                <a:ln w="3175">
                  <a:noFill/>
                </a:ln>
                <a:solidFill>
                  <a:schemeClr val="bg1"/>
                </a:solidFill>
                <a:effectLst/>
                <a:uLnTx/>
                <a:uFillTx/>
                <a:cs typeface="Segoe UI" pitchFamily="34" charset="0"/>
              </a:rPr>
              <a:t>Time</a:t>
            </a:r>
          </a:p>
        </p:txBody>
      </p:sp>
      <p:sp>
        <p:nvSpPr>
          <p:cNvPr id="31" name="TextBox 30"/>
          <p:cNvSpPr txBox="1"/>
          <p:nvPr/>
        </p:nvSpPr>
        <p:spPr>
          <a:xfrm rot="16200000">
            <a:off x="3861845" y="2912970"/>
            <a:ext cx="5190375" cy="499056"/>
          </a:xfrm>
          <a:prstGeom prst="rect">
            <a:avLst/>
          </a:prstGeom>
          <a:noFill/>
        </p:spPr>
        <p:txBody>
          <a:bodyPr wrap="square" lIns="186497" tIns="149198" rIns="186497" bIns="149198" rtlCol="0">
            <a:spAutoFit/>
          </a:bodyPr>
          <a:lstStyle/>
          <a:p>
            <a:pPr marL="0" marR="0" lvl="0" indent="0" algn="ctr" defTabSz="914400" eaLnBrk="1" fontAlgn="auto" latinLnBrk="0" hangingPunct="1">
              <a:lnSpc>
                <a:spcPct val="90000"/>
              </a:lnSpc>
              <a:spcBef>
                <a:spcPts val="0"/>
              </a:spcBef>
              <a:spcAft>
                <a:spcPts val="612"/>
              </a:spcAft>
              <a:buClrTx/>
              <a:buSzTx/>
              <a:buFontTx/>
              <a:buNone/>
              <a:tabLst/>
              <a:defRPr/>
            </a:pPr>
            <a:r>
              <a:rPr kumimoji="0" lang="en-US" sz="1428" b="0" i="0" u="none" strike="noStrike" kern="0" cap="all" spc="300" normalizeH="0" baseline="0" noProof="0" dirty="0">
                <a:ln w="3175">
                  <a:noFill/>
                </a:ln>
                <a:solidFill>
                  <a:sysClr val="windowText" lastClr="000000"/>
                </a:solidFill>
                <a:effectLst/>
                <a:uLnTx/>
                <a:uFillTx/>
                <a:cs typeface="Segoe UI" pitchFamily="34" charset="0"/>
              </a:rPr>
              <a:t>Capability</a:t>
            </a:r>
          </a:p>
        </p:txBody>
      </p:sp>
      <p:grpSp>
        <p:nvGrpSpPr>
          <p:cNvPr id="6" name="Group 5"/>
          <p:cNvGrpSpPr/>
          <p:nvPr/>
        </p:nvGrpSpPr>
        <p:grpSpPr>
          <a:xfrm>
            <a:off x="342621" y="2204414"/>
            <a:ext cx="5698441" cy="3158625"/>
            <a:chOff x="334332" y="5237422"/>
            <a:chExt cx="5411114" cy="3097369"/>
          </a:xfrm>
        </p:grpSpPr>
        <p:sp>
          <p:nvSpPr>
            <p:cNvPr id="37" name="microsoft"/>
            <p:cNvSpPr/>
            <p:nvPr/>
          </p:nvSpPr>
          <p:spPr>
            <a:xfrm>
              <a:off x="334333" y="5237422"/>
              <a:ext cx="5411113" cy="2020602"/>
            </a:xfrm>
            <a:prstGeom prst="rect">
              <a:avLst/>
            </a:prstGeom>
          </p:spPr>
          <p:txBody>
            <a:bodyPr wrap="square" anchor="t">
              <a:spAutoFit/>
            </a:bodyPr>
            <a:lstStyle/>
            <a:p>
              <a:pPr marL="0" marR="0" lvl="0" indent="0" defTabSz="950933" eaLnBrk="1" fontAlgn="base" latinLnBrk="0" hangingPunct="1">
                <a:lnSpc>
                  <a:spcPct val="95000"/>
                </a:lnSpc>
                <a:spcBef>
                  <a:spcPct val="0"/>
                </a:spcBef>
                <a:spcAft>
                  <a:spcPts val="1224"/>
                </a:spcAft>
                <a:buClrTx/>
                <a:buSzTx/>
                <a:buFontTx/>
                <a:buNone/>
                <a:tabLst/>
                <a:defRPr/>
              </a:pPr>
              <a:r>
                <a:rPr kumimoji="0" lang="en-US" sz="4488" b="0" i="0" u="none" strike="noStrike" kern="0" cap="none" spc="-102" normalizeH="0" baseline="0" noProof="0" dirty="0">
                  <a:ln w="3175">
                    <a:noFill/>
                  </a:ln>
                  <a:solidFill>
                    <a:sysClr val="windowText" lastClr="000000"/>
                  </a:solidFill>
                  <a:effectLst/>
                  <a:uLnTx/>
                  <a:uFillTx/>
                  <a:latin typeface="Segoe UI Semilight" panose="020B0402040204020203" pitchFamily="34" charset="0"/>
                  <a:ea typeface="Segoe UI" pitchFamily="34" charset="0"/>
                  <a:cs typeface="Segoe UI Semilight" panose="020B0402040204020203" pitchFamily="34" charset="0"/>
                </a:rPr>
                <a:t>Game change with Windows and Software as a Services</a:t>
              </a:r>
            </a:p>
          </p:txBody>
        </p:sp>
        <p:sp>
          <p:nvSpPr>
            <p:cNvPr id="38" name="Rectangle 37"/>
            <p:cNvSpPr/>
            <p:nvPr/>
          </p:nvSpPr>
          <p:spPr>
            <a:xfrm>
              <a:off x="334332" y="7363499"/>
              <a:ext cx="4301167" cy="9712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56" b="0" i="0" u="none" strike="noStrike" kern="0" cap="none" spc="-102" normalizeH="0" baseline="0" noProof="0" dirty="0">
                  <a:ln w="3175">
                    <a:noFill/>
                  </a:ln>
                  <a:solidFill>
                    <a:sysClr val="windowText" lastClr="000000"/>
                  </a:solidFill>
                  <a:effectLst/>
                  <a:uLnTx/>
                  <a:uFillTx/>
                  <a:latin typeface="Segoe UI Light"/>
                  <a:cs typeface="Segoe UI" pitchFamily="34" charset="0"/>
                </a:rPr>
                <a:t>Disrupt and out innovate our adversaries by design</a:t>
              </a:r>
              <a:endParaRPr kumimoji="0" lang="en-US" sz="2856" b="0" i="0" u="none" strike="noStrike" kern="0" cap="none" spc="0" normalizeH="0" baseline="0" noProof="0" dirty="0">
                <a:ln>
                  <a:noFill/>
                </a:ln>
                <a:solidFill>
                  <a:sysClr val="windowText" lastClr="000000"/>
                </a:solidFill>
                <a:effectLst/>
                <a:uLnTx/>
                <a:uFillTx/>
              </a:endParaRPr>
            </a:p>
          </p:txBody>
        </p:sp>
      </p:grpSp>
      <p:sp>
        <p:nvSpPr>
          <p:cNvPr id="46" name="Arc 45"/>
          <p:cNvSpPr/>
          <p:nvPr/>
        </p:nvSpPr>
        <p:spPr>
          <a:xfrm flipV="1">
            <a:off x="2292766" y="-5541860"/>
            <a:ext cx="9017123" cy="11096563"/>
          </a:xfrm>
          <a:prstGeom prst="arc">
            <a:avLst>
              <a:gd name="adj1" fmla="val 16271809"/>
              <a:gd name="adj2" fmla="val 20581619"/>
            </a:avLst>
          </a:prstGeom>
          <a:ln w="76200">
            <a:solidFill>
              <a:srgbClr val="FF0000"/>
            </a:solidFill>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2" name="Group 11"/>
          <p:cNvGrpSpPr/>
          <p:nvPr/>
        </p:nvGrpSpPr>
        <p:grpSpPr>
          <a:xfrm>
            <a:off x="7636047" y="3284051"/>
            <a:ext cx="2319753" cy="1616267"/>
            <a:chOff x="7636047" y="3284051"/>
            <a:chExt cx="2319753" cy="1616267"/>
          </a:xfrm>
        </p:grpSpPr>
        <p:cxnSp>
          <p:nvCxnSpPr>
            <p:cNvPr id="8" name="Straight Arrow Connector 7"/>
            <p:cNvCxnSpPr>
              <a:cxnSpLocks/>
            </p:cNvCxnSpPr>
            <p:nvPr/>
          </p:nvCxnSpPr>
          <p:spPr>
            <a:xfrm>
              <a:off x="8718263" y="3857043"/>
              <a:ext cx="572360" cy="1043275"/>
            </a:xfrm>
            <a:prstGeom prst="straightConnector1">
              <a:avLst/>
            </a:prstGeom>
            <a:ln w="47625">
              <a:solidFill>
                <a:schemeClr val="tx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36047" y="3284051"/>
              <a:ext cx="2319753" cy="5724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tx1">
                      <a:lumMod val="50000"/>
                    </a:schemeClr>
                  </a:solidFill>
                  <a:effectLst/>
                  <a:uLnTx/>
                  <a:uFillTx/>
                </a:rPr>
                <a:t>Protection Gap</a:t>
              </a:r>
            </a:p>
          </p:txBody>
        </p:sp>
      </p:grpSp>
    </p:spTree>
    <p:extLst>
      <p:ext uri="{BB962C8B-B14F-4D97-AF65-F5344CB8AC3E}">
        <p14:creationId xmlns:p14="http://schemas.microsoft.com/office/powerpoint/2010/main" val="3801025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childTnLst>
                          </p:cTn>
                        </p:par>
                        <p:par>
                          <p:cTn id="57" fill="hold">
                            <p:stCondLst>
                              <p:cond delay="1500"/>
                            </p:stCondLst>
                            <p:childTnLst>
                              <p:par>
                                <p:cTn id="58" presetID="10" presetClass="exit" presetSubtype="0" fill="hold" grpId="1" nodeType="afterEffect">
                                  <p:stCondLst>
                                    <p:cond delay="250"/>
                                  </p:stCondLst>
                                  <p:childTnLst>
                                    <p:animEffect transition="out" filter="fade">
                                      <p:cBhvr>
                                        <p:cTn id="59" dur="750"/>
                                        <p:tgtEl>
                                          <p:spTgt spid="9"/>
                                        </p:tgtEl>
                                      </p:cBhvr>
                                    </p:animEffect>
                                    <p:set>
                                      <p:cBhvr>
                                        <p:cTn id="60" dur="1" fill="hold">
                                          <p:stCondLst>
                                            <p:cond delay="749"/>
                                          </p:stCondLst>
                                        </p:cTn>
                                        <p:tgtEl>
                                          <p:spTgt spid="9"/>
                                        </p:tgtEl>
                                        <p:attrNameLst>
                                          <p:attrName>style.visibility</p:attrName>
                                        </p:attrNameLst>
                                      </p:cBhvr>
                                      <p:to>
                                        <p:strVal val="hidden"/>
                                      </p:to>
                                    </p:se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27" grpId="0"/>
      <p:bldP spid="29" grpId="0" animBg="1"/>
      <p:bldP spid="9" grpId="0" animBg="1"/>
      <p:bldP spid="9" grpId="1" animBg="1"/>
      <p:bldP spid="2" grpId="0" animBg="1"/>
      <p:bldP spid="21" grpId="0" animBg="1"/>
      <p:bldP spid="22" grpId="0" animBg="1"/>
      <p:bldP spid="30" grpId="0" animBg="1"/>
      <p:bldP spid="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710476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0825"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3" name="Chart 2"/>
          <p:cNvGraphicFramePr/>
          <p:nvPr>
            <p:extLst>
              <p:ext uri="{D42A27DB-BD31-4B8C-83A1-F6EECF244321}">
                <p14:modId xmlns:p14="http://schemas.microsoft.com/office/powerpoint/2010/main" val="1758402686"/>
              </p:ext>
            </p:extLst>
          </p:nvPr>
        </p:nvGraphicFramePr>
        <p:xfrm>
          <a:off x="464411" y="2066924"/>
          <a:ext cx="11514864" cy="2830217"/>
        </p:xfrm>
        <a:graphic>
          <a:graphicData uri="http://schemas.openxmlformats.org/drawingml/2006/chart">
            <c:chart xmlns:c="http://schemas.openxmlformats.org/drawingml/2006/chart" xmlns:r="http://schemas.openxmlformats.org/officeDocument/2006/relationships" r:id="rId7"/>
          </a:graphicData>
        </a:graphic>
      </p:graphicFrame>
      <p:sp>
        <p:nvSpPr>
          <p:cNvPr id="12" name="Rectangle 11"/>
          <p:cNvSpPr/>
          <p:nvPr/>
        </p:nvSpPr>
        <p:spPr bwMode="auto">
          <a:xfrm>
            <a:off x="465163" y="1725612"/>
            <a:ext cx="11514112" cy="3141663"/>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 name="Title 1"/>
          <p:cNvSpPr>
            <a:spLocks noGrp="1"/>
          </p:cNvSpPr>
          <p:nvPr>
            <p:ph type="title"/>
          </p:nvPr>
        </p:nvSpPr>
        <p:spPr/>
        <p:txBody>
          <a:bodyPr/>
          <a:lstStyle/>
          <a:p>
            <a:r>
              <a:rPr lang="en-US" sz="4400" dirty="0"/>
              <a:t>Windows-as-a-Service shifts periodic deployment to ongoing upgrade management</a:t>
            </a:r>
          </a:p>
        </p:txBody>
      </p:sp>
      <p:sp>
        <p:nvSpPr>
          <p:cNvPr id="7" name="Rectangle 6"/>
          <p:cNvSpPr/>
          <p:nvPr/>
        </p:nvSpPr>
        <p:spPr>
          <a:xfrm>
            <a:off x="7987100" y="3056343"/>
            <a:ext cx="3848310" cy="338554"/>
          </a:xfrm>
          <a:prstGeom prst="rect">
            <a:avLst/>
          </a:prstGeom>
        </p:spPr>
        <p:txBody>
          <a:bodyPr wrap="square">
            <a:spAutoFit/>
          </a:bodyPr>
          <a:lstStyle/>
          <a:p>
            <a:pPr algn="ctr">
              <a:defRPr sz="1600" b="0" i="0" u="none" strike="noStrike" kern="1200" spc="0" baseline="0">
                <a:solidFill>
                  <a:srgbClr val="505050"/>
                </a:solidFill>
                <a:latin typeface="+mn-lt"/>
                <a:ea typeface="+mn-ea"/>
                <a:cs typeface="+mn-cs"/>
              </a:defRPr>
            </a:pPr>
            <a:r>
              <a:rPr lang="en-US" i="1" dirty="0"/>
              <a:t>Windows as a Service (twice per year)</a:t>
            </a:r>
          </a:p>
        </p:txBody>
      </p:sp>
      <p:sp>
        <p:nvSpPr>
          <p:cNvPr id="8" name="Rectangle 7"/>
          <p:cNvSpPr/>
          <p:nvPr/>
        </p:nvSpPr>
        <p:spPr>
          <a:xfrm>
            <a:off x="1419497" y="1801648"/>
            <a:ext cx="5296036" cy="338554"/>
          </a:xfrm>
          <a:prstGeom prst="rect">
            <a:avLst/>
          </a:prstGeom>
        </p:spPr>
        <p:txBody>
          <a:bodyPr wrap="square">
            <a:spAutoFit/>
          </a:bodyPr>
          <a:lstStyle/>
          <a:p>
            <a:pPr algn="ctr">
              <a:defRPr sz="1600" b="0" i="0" u="none" strike="noStrike" kern="1200" spc="0" baseline="0">
                <a:solidFill>
                  <a:srgbClr val="505050"/>
                </a:solidFill>
                <a:latin typeface="+mn-lt"/>
                <a:ea typeface="+mn-ea"/>
                <a:cs typeface="+mn-cs"/>
              </a:defRPr>
            </a:pPr>
            <a:r>
              <a:rPr lang="en-US" sz="1600" i="1" dirty="0">
                <a:solidFill>
                  <a:srgbClr val="505050"/>
                </a:solidFill>
              </a:rPr>
              <a:t>Traditional Deployment (every 3-5 years)</a:t>
            </a:r>
          </a:p>
        </p:txBody>
      </p:sp>
      <p:sp>
        <p:nvSpPr>
          <p:cNvPr id="5" name="TextBox 4"/>
          <p:cNvSpPr txBox="1"/>
          <p:nvPr/>
        </p:nvSpPr>
        <p:spPr>
          <a:xfrm>
            <a:off x="1547503" y="2358408"/>
            <a:ext cx="384721" cy="215444"/>
          </a:xfrm>
          <a:prstGeom prst="rect">
            <a:avLst/>
          </a:prstGeom>
          <a:noFill/>
        </p:spPr>
        <p:txBody>
          <a:bodyPr wrap="square" lIns="0" tIns="0" rIns="0" bIns="0" rtlCol="0" anchor="ctr">
            <a:spAutoFit/>
          </a:bodyPr>
          <a:lstStyle/>
          <a:p>
            <a:pPr>
              <a:spcAft>
                <a:spcPts val="600"/>
              </a:spcAft>
            </a:pPr>
            <a:r>
              <a:rPr lang="en-US" sz="1400" dirty="0"/>
              <a:t>Vista</a:t>
            </a:r>
          </a:p>
        </p:txBody>
      </p:sp>
      <p:sp>
        <p:nvSpPr>
          <p:cNvPr id="9" name="TextBox 8"/>
          <p:cNvSpPr txBox="1"/>
          <p:nvPr/>
        </p:nvSpPr>
        <p:spPr>
          <a:xfrm>
            <a:off x="2792436" y="2358408"/>
            <a:ext cx="876843" cy="215444"/>
          </a:xfrm>
          <a:prstGeom prst="rect">
            <a:avLst/>
          </a:prstGeom>
          <a:noFill/>
        </p:spPr>
        <p:txBody>
          <a:bodyPr wrap="square" lIns="0" tIns="0" rIns="0" bIns="0" rtlCol="0" anchor="ctr">
            <a:spAutoFit/>
          </a:bodyPr>
          <a:lstStyle/>
          <a:p>
            <a:pPr algn="ctr">
              <a:spcAft>
                <a:spcPts val="600"/>
              </a:spcAft>
            </a:pPr>
            <a:r>
              <a:rPr lang="en-US" sz="1400" dirty="0"/>
              <a:t>Windows 7</a:t>
            </a:r>
          </a:p>
        </p:txBody>
      </p:sp>
      <p:sp>
        <p:nvSpPr>
          <p:cNvPr id="10" name="TextBox 9"/>
          <p:cNvSpPr txBox="1"/>
          <p:nvPr/>
        </p:nvSpPr>
        <p:spPr>
          <a:xfrm>
            <a:off x="5704040" y="2358408"/>
            <a:ext cx="1011494" cy="215444"/>
          </a:xfrm>
          <a:prstGeom prst="rect">
            <a:avLst/>
          </a:prstGeom>
          <a:noFill/>
        </p:spPr>
        <p:txBody>
          <a:bodyPr wrap="square" lIns="0" tIns="0" rIns="0" bIns="0" rtlCol="0" anchor="ctr">
            <a:spAutoFit/>
          </a:bodyPr>
          <a:lstStyle/>
          <a:p>
            <a:pPr algn="ctr">
              <a:spcAft>
                <a:spcPts val="600"/>
              </a:spcAft>
            </a:pPr>
            <a:r>
              <a:rPr lang="en-US" sz="1400" dirty="0"/>
              <a:t>Windows 8.1</a:t>
            </a:r>
          </a:p>
        </p:txBody>
      </p:sp>
      <p:sp>
        <p:nvSpPr>
          <p:cNvPr id="11" name="TextBox 10"/>
          <p:cNvSpPr txBox="1"/>
          <p:nvPr/>
        </p:nvSpPr>
        <p:spPr>
          <a:xfrm>
            <a:off x="7987100" y="3623536"/>
            <a:ext cx="973022" cy="215444"/>
          </a:xfrm>
          <a:prstGeom prst="rect">
            <a:avLst/>
          </a:prstGeom>
          <a:noFill/>
        </p:spPr>
        <p:txBody>
          <a:bodyPr wrap="square" lIns="0" tIns="0" rIns="0" bIns="0" rtlCol="0">
            <a:spAutoFit/>
          </a:bodyPr>
          <a:lstStyle/>
          <a:p>
            <a:pPr algn="ctr">
              <a:spcAft>
                <a:spcPts val="600"/>
              </a:spcAft>
            </a:pPr>
            <a:r>
              <a:rPr lang="en-US" sz="1400" dirty="0"/>
              <a:t>Windows 10</a:t>
            </a:r>
          </a:p>
        </p:txBody>
      </p:sp>
      <p:sp>
        <p:nvSpPr>
          <p:cNvPr id="13" name="Text Placeholder 3"/>
          <p:cNvSpPr txBox="1">
            <a:spLocks/>
          </p:cNvSpPr>
          <p:nvPr/>
        </p:nvSpPr>
        <p:spPr>
          <a:xfrm>
            <a:off x="464411" y="4948237"/>
            <a:ext cx="11522075" cy="1673225"/>
          </a:xfrm>
          <a:prstGeom prst="rect">
            <a:avLst/>
          </a:prstGeom>
        </p:spPr>
        <p:txBody>
          <a:bodyPr vert="horz" wrap="square" lIns="0" tIns="0" rIns="0" bIns="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lnSpc>
                <a:spcPct val="100000"/>
              </a:lnSpc>
              <a:spcBef>
                <a:spcPts val="600"/>
              </a:spcBef>
              <a:spcAft>
                <a:spcPts val="300"/>
              </a:spcAft>
            </a:pPr>
            <a:r>
              <a:rPr lang="en-US" sz="2000" dirty="0">
                <a:solidFill>
                  <a:schemeClr val="tx1"/>
                </a:solidFill>
                <a:latin typeface="+mn-lt"/>
              </a:rPr>
              <a:t>Deployment is much easier, but customers still value partner support</a:t>
            </a:r>
          </a:p>
          <a:p>
            <a:pPr marL="177800" indent="-177800">
              <a:lnSpc>
                <a:spcPct val="100000"/>
              </a:lnSpc>
              <a:spcBef>
                <a:spcPts val="600"/>
              </a:spcBef>
              <a:spcAft>
                <a:spcPts val="300"/>
              </a:spcAft>
            </a:pPr>
            <a:r>
              <a:rPr lang="en-US" sz="2000" dirty="0">
                <a:solidFill>
                  <a:schemeClr val="tx1"/>
                </a:solidFill>
                <a:latin typeface="+mn-lt"/>
              </a:rPr>
              <a:t>Package as an ongoing partner managed desktop offering with support and other services</a:t>
            </a:r>
          </a:p>
          <a:p>
            <a:pPr marL="177800" indent="-177800">
              <a:lnSpc>
                <a:spcPct val="100000"/>
              </a:lnSpc>
              <a:spcBef>
                <a:spcPts val="600"/>
              </a:spcBef>
              <a:spcAft>
                <a:spcPts val="300"/>
              </a:spcAft>
            </a:pPr>
            <a:r>
              <a:rPr lang="en-US" sz="2000" dirty="0">
                <a:solidFill>
                  <a:schemeClr val="tx1"/>
                </a:solidFill>
                <a:latin typeface="+mn-lt"/>
              </a:rPr>
              <a:t>Drives recurring revenue stream, higher margins, lower cost of sales, and lower churn</a:t>
            </a:r>
          </a:p>
          <a:p>
            <a:pPr marL="177800" indent="-177800">
              <a:lnSpc>
                <a:spcPct val="100000"/>
              </a:lnSpc>
              <a:spcBef>
                <a:spcPts val="600"/>
              </a:spcBef>
              <a:spcAft>
                <a:spcPts val="300"/>
              </a:spcAft>
            </a:pPr>
            <a:r>
              <a:rPr lang="en-US" sz="2000" dirty="0">
                <a:solidFill>
                  <a:schemeClr val="tx1"/>
                </a:solidFill>
                <a:latin typeface="+mn-lt"/>
              </a:rPr>
              <a:t>Add on security support offerings leveraging Windows Defender Advanced Threat Protection as part of this managed service</a:t>
            </a:r>
          </a:p>
        </p:txBody>
      </p:sp>
      <p:sp>
        <p:nvSpPr>
          <p:cNvPr id="14" name="TextBox 13"/>
          <p:cNvSpPr txBox="1"/>
          <p:nvPr/>
        </p:nvSpPr>
        <p:spPr>
          <a:xfrm rot="16200000">
            <a:off x="-132344" y="3188721"/>
            <a:ext cx="1564595" cy="215444"/>
          </a:xfrm>
          <a:prstGeom prst="rect">
            <a:avLst/>
          </a:prstGeom>
          <a:noFill/>
        </p:spPr>
        <p:txBody>
          <a:bodyPr wrap="square" lIns="0" tIns="0" rIns="0" bIns="0" rtlCol="0" anchor="ctr">
            <a:spAutoFit/>
          </a:bodyPr>
          <a:lstStyle>
            <a:defPPr>
              <a:defRPr lang="en-US"/>
            </a:defPPr>
            <a:lvl1pPr>
              <a:spcAft>
                <a:spcPts val="600"/>
              </a:spcAft>
              <a:defRPr sz="1400"/>
            </a:lvl1pPr>
          </a:lstStyle>
          <a:p>
            <a:pPr algn="ctr"/>
            <a:r>
              <a:rPr lang="en-US" dirty="0"/>
              <a:t>Effort Required</a:t>
            </a:r>
          </a:p>
        </p:txBody>
      </p:sp>
    </p:spTree>
    <p:extLst>
      <p:ext uri="{BB962C8B-B14F-4D97-AF65-F5344CB8AC3E}">
        <p14:creationId xmlns:p14="http://schemas.microsoft.com/office/powerpoint/2010/main" val="182159402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4665156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1848"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400" dirty="0"/>
              <a:t>Comparing Windows 10 servicing branch choices </a:t>
            </a:r>
          </a:p>
        </p:txBody>
      </p:sp>
      <p:graphicFrame>
        <p:nvGraphicFramePr>
          <p:cNvPr id="7" name="Table 6"/>
          <p:cNvGraphicFramePr>
            <a:graphicFrameLocks noGrp="1"/>
          </p:cNvGraphicFramePr>
          <p:nvPr>
            <p:extLst>
              <p:ext uri="{D42A27DB-BD31-4B8C-83A1-F6EECF244321}">
                <p14:modId xmlns:p14="http://schemas.microsoft.com/office/powerpoint/2010/main" val="2635875846"/>
              </p:ext>
            </p:extLst>
          </p:nvPr>
        </p:nvGraphicFramePr>
        <p:xfrm>
          <a:off x="457201" y="1212849"/>
          <a:ext cx="11522076" cy="5181600"/>
        </p:xfrm>
        <a:graphic>
          <a:graphicData uri="http://schemas.openxmlformats.org/drawingml/2006/table">
            <a:tbl>
              <a:tblPr firstRow="1" bandRow="1"/>
              <a:tblGrid>
                <a:gridCol w="2880519">
                  <a:extLst>
                    <a:ext uri="{9D8B030D-6E8A-4147-A177-3AD203B41FA5}">
                      <a16:colId xmlns:a16="http://schemas.microsoft.com/office/drawing/2014/main" val="1355454075"/>
                    </a:ext>
                  </a:extLst>
                </a:gridCol>
                <a:gridCol w="2880519">
                  <a:extLst>
                    <a:ext uri="{9D8B030D-6E8A-4147-A177-3AD203B41FA5}">
                      <a16:colId xmlns:a16="http://schemas.microsoft.com/office/drawing/2014/main" val="118482374"/>
                    </a:ext>
                  </a:extLst>
                </a:gridCol>
                <a:gridCol w="2880519">
                  <a:extLst>
                    <a:ext uri="{9D8B030D-6E8A-4147-A177-3AD203B41FA5}">
                      <a16:colId xmlns:a16="http://schemas.microsoft.com/office/drawing/2014/main" val="3004983055"/>
                    </a:ext>
                  </a:extLst>
                </a:gridCol>
                <a:gridCol w="2880519">
                  <a:extLst>
                    <a:ext uri="{9D8B030D-6E8A-4147-A177-3AD203B41FA5}">
                      <a16:colId xmlns:a16="http://schemas.microsoft.com/office/drawing/2014/main" val="555120536"/>
                    </a:ext>
                  </a:extLst>
                </a:gridCol>
              </a:tblGrid>
              <a:tr h="129291">
                <a:tc>
                  <a:txBody>
                    <a:bodyPr/>
                    <a:lstStyle>
                      <a:lvl1pPr marL="0" algn="l" defTabSz="932742" rtl="0" eaLnBrk="1" latinLnBrk="0" hangingPunct="1">
                        <a:defRPr sz="1800" b="1" kern="1200">
                          <a:solidFill>
                            <a:schemeClr val="tx1"/>
                          </a:solidFill>
                          <a:latin typeface="Segoe UI"/>
                        </a:defRPr>
                      </a:lvl1pPr>
                      <a:lvl2pPr marL="466371" algn="l" defTabSz="932742" rtl="0" eaLnBrk="1" latinLnBrk="0" hangingPunct="1">
                        <a:defRPr sz="1800" b="1" kern="1200">
                          <a:solidFill>
                            <a:schemeClr val="tx1"/>
                          </a:solidFill>
                          <a:latin typeface="Segoe UI"/>
                        </a:defRPr>
                      </a:lvl2pPr>
                      <a:lvl3pPr marL="932742" algn="l" defTabSz="932742" rtl="0" eaLnBrk="1" latinLnBrk="0" hangingPunct="1">
                        <a:defRPr sz="1800" b="1" kern="1200">
                          <a:solidFill>
                            <a:schemeClr val="tx1"/>
                          </a:solidFill>
                          <a:latin typeface="Segoe UI"/>
                        </a:defRPr>
                      </a:lvl3pPr>
                      <a:lvl4pPr marL="1399113" algn="l" defTabSz="932742" rtl="0" eaLnBrk="1" latinLnBrk="0" hangingPunct="1">
                        <a:defRPr sz="1800" b="1" kern="1200">
                          <a:solidFill>
                            <a:schemeClr val="tx1"/>
                          </a:solidFill>
                          <a:latin typeface="Segoe UI"/>
                        </a:defRPr>
                      </a:lvl4pPr>
                      <a:lvl5pPr marL="1865484" algn="l" defTabSz="932742" rtl="0" eaLnBrk="1" latinLnBrk="0" hangingPunct="1">
                        <a:defRPr sz="1800" b="1" kern="1200">
                          <a:solidFill>
                            <a:schemeClr val="tx1"/>
                          </a:solidFill>
                          <a:latin typeface="Segoe UI"/>
                        </a:defRPr>
                      </a:lvl5pPr>
                      <a:lvl6pPr marL="2331856" algn="l" defTabSz="932742" rtl="0" eaLnBrk="1" latinLnBrk="0" hangingPunct="1">
                        <a:defRPr sz="1800" b="1" kern="1200">
                          <a:solidFill>
                            <a:schemeClr val="tx1"/>
                          </a:solidFill>
                          <a:latin typeface="Segoe UI"/>
                        </a:defRPr>
                      </a:lvl6pPr>
                      <a:lvl7pPr marL="2798226" algn="l" defTabSz="932742" rtl="0" eaLnBrk="1" latinLnBrk="0" hangingPunct="1">
                        <a:defRPr sz="1800" b="1" kern="1200">
                          <a:solidFill>
                            <a:schemeClr val="tx1"/>
                          </a:solidFill>
                          <a:latin typeface="Segoe UI"/>
                        </a:defRPr>
                      </a:lvl7pPr>
                      <a:lvl8pPr marL="3264597" algn="l" defTabSz="932742" rtl="0" eaLnBrk="1" latinLnBrk="0" hangingPunct="1">
                        <a:defRPr sz="1800" b="1" kern="1200">
                          <a:solidFill>
                            <a:schemeClr val="tx1"/>
                          </a:solidFill>
                          <a:latin typeface="Segoe UI"/>
                        </a:defRPr>
                      </a:lvl8pPr>
                      <a:lvl9pPr marL="3730969" algn="l" defTabSz="932742" rtl="0" eaLnBrk="1" latinLnBrk="0" hangingPunct="1">
                        <a:defRPr sz="1800" b="1" kern="1200">
                          <a:solidFill>
                            <a:schemeClr val="tx1"/>
                          </a:solidFill>
                          <a:latin typeface="Segoe UI"/>
                        </a:defRPr>
                      </a:lvl9pPr>
                    </a:lstStyle>
                    <a:p>
                      <a:pPr algn="ctr"/>
                      <a:endParaRPr lang="en-US" sz="2000" dirty="0">
                        <a:solidFill>
                          <a:schemeClr val="bg1"/>
                        </a:solidFill>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tx1"/>
                          </a:solidFill>
                          <a:latin typeface="Segoe UI"/>
                        </a:defRPr>
                      </a:lvl1pPr>
                      <a:lvl2pPr marL="466371" algn="l" defTabSz="932742" rtl="0" eaLnBrk="1" latinLnBrk="0" hangingPunct="1">
                        <a:defRPr sz="1800" b="1" kern="1200">
                          <a:solidFill>
                            <a:schemeClr val="tx1"/>
                          </a:solidFill>
                          <a:latin typeface="Segoe UI"/>
                        </a:defRPr>
                      </a:lvl2pPr>
                      <a:lvl3pPr marL="932742" algn="l" defTabSz="932742" rtl="0" eaLnBrk="1" latinLnBrk="0" hangingPunct="1">
                        <a:defRPr sz="1800" b="1" kern="1200">
                          <a:solidFill>
                            <a:schemeClr val="tx1"/>
                          </a:solidFill>
                          <a:latin typeface="Segoe UI"/>
                        </a:defRPr>
                      </a:lvl3pPr>
                      <a:lvl4pPr marL="1399113" algn="l" defTabSz="932742" rtl="0" eaLnBrk="1" latinLnBrk="0" hangingPunct="1">
                        <a:defRPr sz="1800" b="1" kern="1200">
                          <a:solidFill>
                            <a:schemeClr val="tx1"/>
                          </a:solidFill>
                          <a:latin typeface="Segoe UI"/>
                        </a:defRPr>
                      </a:lvl4pPr>
                      <a:lvl5pPr marL="1865484" algn="l" defTabSz="932742" rtl="0" eaLnBrk="1" latinLnBrk="0" hangingPunct="1">
                        <a:defRPr sz="1800" b="1" kern="1200">
                          <a:solidFill>
                            <a:schemeClr val="tx1"/>
                          </a:solidFill>
                          <a:latin typeface="Segoe UI"/>
                        </a:defRPr>
                      </a:lvl5pPr>
                      <a:lvl6pPr marL="2331856" algn="l" defTabSz="932742" rtl="0" eaLnBrk="1" latinLnBrk="0" hangingPunct="1">
                        <a:defRPr sz="1800" b="1" kern="1200">
                          <a:solidFill>
                            <a:schemeClr val="tx1"/>
                          </a:solidFill>
                          <a:latin typeface="Segoe UI"/>
                        </a:defRPr>
                      </a:lvl6pPr>
                      <a:lvl7pPr marL="2798226" algn="l" defTabSz="932742" rtl="0" eaLnBrk="1" latinLnBrk="0" hangingPunct="1">
                        <a:defRPr sz="1800" b="1" kern="1200">
                          <a:solidFill>
                            <a:schemeClr val="tx1"/>
                          </a:solidFill>
                          <a:latin typeface="Segoe UI"/>
                        </a:defRPr>
                      </a:lvl7pPr>
                      <a:lvl8pPr marL="3264597" algn="l" defTabSz="932742" rtl="0" eaLnBrk="1" latinLnBrk="0" hangingPunct="1">
                        <a:defRPr sz="1800" b="1" kern="1200">
                          <a:solidFill>
                            <a:schemeClr val="tx1"/>
                          </a:solidFill>
                          <a:latin typeface="Segoe UI"/>
                        </a:defRPr>
                      </a:lvl8pPr>
                      <a:lvl9pPr marL="3730969" algn="l" defTabSz="932742" rtl="0" eaLnBrk="1" latinLnBrk="0" hangingPunct="1">
                        <a:defRPr sz="1800" b="1" kern="1200">
                          <a:solidFill>
                            <a:schemeClr val="tx1"/>
                          </a:solidFill>
                          <a:latin typeface="Segoe UI"/>
                        </a:defRPr>
                      </a:lvl9pPr>
                    </a:lstStyle>
                    <a:p>
                      <a:pPr algn="ctr"/>
                      <a:r>
                        <a:rPr lang="en-US" sz="2000" dirty="0">
                          <a:solidFill>
                            <a:schemeClr val="bg1"/>
                          </a:solidFill>
                        </a:rPr>
                        <a:t>Current Branch</a:t>
                      </a:r>
                    </a:p>
                  </a:txBody>
                  <a:tcPr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b="1" kern="1200">
                          <a:solidFill>
                            <a:schemeClr val="tx1"/>
                          </a:solidFill>
                          <a:latin typeface="Segoe UI"/>
                        </a:defRPr>
                      </a:lvl1pPr>
                      <a:lvl2pPr marL="466371" algn="l" defTabSz="932742" rtl="0" eaLnBrk="1" latinLnBrk="0" hangingPunct="1">
                        <a:defRPr sz="1800" b="1" kern="1200">
                          <a:solidFill>
                            <a:schemeClr val="tx1"/>
                          </a:solidFill>
                          <a:latin typeface="Segoe UI"/>
                        </a:defRPr>
                      </a:lvl2pPr>
                      <a:lvl3pPr marL="932742" algn="l" defTabSz="932742" rtl="0" eaLnBrk="1" latinLnBrk="0" hangingPunct="1">
                        <a:defRPr sz="1800" b="1" kern="1200">
                          <a:solidFill>
                            <a:schemeClr val="tx1"/>
                          </a:solidFill>
                          <a:latin typeface="Segoe UI"/>
                        </a:defRPr>
                      </a:lvl3pPr>
                      <a:lvl4pPr marL="1399113" algn="l" defTabSz="932742" rtl="0" eaLnBrk="1" latinLnBrk="0" hangingPunct="1">
                        <a:defRPr sz="1800" b="1" kern="1200">
                          <a:solidFill>
                            <a:schemeClr val="tx1"/>
                          </a:solidFill>
                          <a:latin typeface="Segoe UI"/>
                        </a:defRPr>
                      </a:lvl4pPr>
                      <a:lvl5pPr marL="1865484" algn="l" defTabSz="932742" rtl="0" eaLnBrk="1" latinLnBrk="0" hangingPunct="1">
                        <a:defRPr sz="1800" b="1" kern="1200">
                          <a:solidFill>
                            <a:schemeClr val="tx1"/>
                          </a:solidFill>
                          <a:latin typeface="Segoe UI"/>
                        </a:defRPr>
                      </a:lvl5pPr>
                      <a:lvl6pPr marL="2331856" algn="l" defTabSz="932742" rtl="0" eaLnBrk="1" latinLnBrk="0" hangingPunct="1">
                        <a:defRPr sz="1800" b="1" kern="1200">
                          <a:solidFill>
                            <a:schemeClr val="tx1"/>
                          </a:solidFill>
                          <a:latin typeface="Segoe UI"/>
                        </a:defRPr>
                      </a:lvl6pPr>
                      <a:lvl7pPr marL="2798226" algn="l" defTabSz="932742" rtl="0" eaLnBrk="1" latinLnBrk="0" hangingPunct="1">
                        <a:defRPr sz="1800" b="1" kern="1200">
                          <a:solidFill>
                            <a:schemeClr val="tx1"/>
                          </a:solidFill>
                          <a:latin typeface="Segoe UI"/>
                        </a:defRPr>
                      </a:lvl7pPr>
                      <a:lvl8pPr marL="3264597" algn="l" defTabSz="932742" rtl="0" eaLnBrk="1" latinLnBrk="0" hangingPunct="1">
                        <a:defRPr sz="1800" b="1" kern="1200">
                          <a:solidFill>
                            <a:schemeClr val="tx1"/>
                          </a:solidFill>
                          <a:latin typeface="Segoe UI"/>
                        </a:defRPr>
                      </a:lvl8pPr>
                      <a:lvl9pPr marL="3730969" algn="l" defTabSz="932742" rtl="0" eaLnBrk="1" latinLnBrk="0" hangingPunct="1">
                        <a:defRPr sz="1800" b="1" kern="1200">
                          <a:solidFill>
                            <a:schemeClr val="tx1"/>
                          </a:solidFill>
                          <a:latin typeface="Segoe UI"/>
                        </a:defRPr>
                      </a:lvl9pPr>
                    </a:lstStyle>
                    <a:p>
                      <a:pPr algn="ctr"/>
                      <a:r>
                        <a:rPr lang="en-US" sz="2000" dirty="0">
                          <a:solidFill>
                            <a:schemeClr val="bg1"/>
                          </a:solidFill>
                        </a:rPr>
                        <a:t>Current Branch </a:t>
                      </a:r>
                    </a:p>
                    <a:p>
                      <a:pPr algn="ctr"/>
                      <a:r>
                        <a:rPr lang="en-US" sz="2000" dirty="0">
                          <a:solidFill>
                            <a:schemeClr val="bg1"/>
                          </a:solidFill>
                        </a:rPr>
                        <a:t>for Business</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7">
                        <a:lumMod val="75000"/>
                      </a:srgbClr>
                    </a:solidFill>
                  </a:tcPr>
                </a:tc>
                <a:tc>
                  <a:txBody>
                    <a:bodyPr/>
                    <a:lstStyle>
                      <a:lvl1pPr marL="0" algn="l" defTabSz="932742" rtl="0" eaLnBrk="1" latinLnBrk="0" hangingPunct="1">
                        <a:defRPr sz="1800" b="1" kern="1200">
                          <a:solidFill>
                            <a:schemeClr val="tx1"/>
                          </a:solidFill>
                          <a:latin typeface="Segoe UI"/>
                        </a:defRPr>
                      </a:lvl1pPr>
                      <a:lvl2pPr marL="466371" algn="l" defTabSz="932742" rtl="0" eaLnBrk="1" latinLnBrk="0" hangingPunct="1">
                        <a:defRPr sz="1800" b="1" kern="1200">
                          <a:solidFill>
                            <a:schemeClr val="tx1"/>
                          </a:solidFill>
                          <a:latin typeface="Segoe UI"/>
                        </a:defRPr>
                      </a:lvl2pPr>
                      <a:lvl3pPr marL="932742" algn="l" defTabSz="932742" rtl="0" eaLnBrk="1" latinLnBrk="0" hangingPunct="1">
                        <a:defRPr sz="1800" b="1" kern="1200">
                          <a:solidFill>
                            <a:schemeClr val="tx1"/>
                          </a:solidFill>
                          <a:latin typeface="Segoe UI"/>
                        </a:defRPr>
                      </a:lvl3pPr>
                      <a:lvl4pPr marL="1399113" algn="l" defTabSz="932742" rtl="0" eaLnBrk="1" latinLnBrk="0" hangingPunct="1">
                        <a:defRPr sz="1800" b="1" kern="1200">
                          <a:solidFill>
                            <a:schemeClr val="tx1"/>
                          </a:solidFill>
                          <a:latin typeface="Segoe UI"/>
                        </a:defRPr>
                      </a:lvl4pPr>
                      <a:lvl5pPr marL="1865484" algn="l" defTabSz="932742" rtl="0" eaLnBrk="1" latinLnBrk="0" hangingPunct="1">
                        <a:defRPr sz="1800" b="1" kern="1200">
                          <a:solidFill>
                            <a:schemeClr val="tx1"/>
                          </a:solidFill>
                          <a:latin typeface="Segoe UI"/>
                        </a:defRPr>
                      </a:lvl5pPr>
                      <a:lvl6pPr marL="2331856" algn="l" defTabSz="932742" rtl="0" eaLnBrk="1" latinLnBrk="0" hangingPunct="1">
                        <a:defRPr sz="1800" b="1" kern="1200">
                          <a:solidFill>
                            <a:schemeClr val="tx1"/>
                          </a:solidFill>
                          <a:latin typeface="Segoe UI"/>
                        </a:defRPr>
                      </a:lvl6pPr>
                      <a:lvl7pPr marL="2798226" algn="l" defTabSz="932742" rtl="0" eaLnBrk="1" latinLnBrk="0" hangingPunct="1">
                        <a:defRPr sz="1800" b="1" kern="1200">
                          <a:solidFill>
                            <a:schemeClr val="tx1"/>
                          </a:solidFill>
                          <a:latin typeface="Segoe UI"/>
                        </a:defRPr>
                      </a:lvl7pPr>
                      <a:lvl8pPr marL="3264597" algn="l" defTabSz="932742" rtl="0" eaLnBrk="1" latinLnBrk="0" hangingPunct="1">
                        <a:defRPr sz="1800" b="1" kern="1200">
                          <a:solidFill>
                            <a:schemeClr val="tx1"/>
                          </a:solidFill>
                          <a:latin typeface="Segoe UI"/>
                        </a:defRPr>
                      </a:lvl8pPr>
                      <a:lvl9pPr marL="3730969" algn="l" defTabSz="932742" rtl="0" eaLnBrk="1" latinLnBrk="0" hangingPunct="1">
                        <a:defRPr sz="1800" b="1" kern="1200">
                          <a:solidFill>
                            <a:schemeClr val="tx1"/>
                          </a:solidFill>
                          <a:latin typeface="Segoe UI"/>
                        </a:defRPr>
                      </a:lvl9pPr>
                    </a:lstStyle>
                    <a:p>
                      <a:pPr algn="ctr"/>
                      <a:r>
                        <a:rPr lang="en-US" sz="2000" dirty="0">
                          <a:solidFill>
                            <a:schemeClr val="bg1"/>
                          </a:solidFill>
                        </a:rPr>
                        <a:t>Long Term </a:t>
                      </a:r>
                    </a:p>
                    <a:p>
                      <a:pPr algn="ctr"/>
                      <a:r>
                        <a:rPr lang="en-US" sz="2000" dirty="0">
                          <a:solidFill>
                            <a:schemeClr val="bg1"/>
                          </a:solidFill>
                        </a:rPr>
                        <a:t>Servicing</a:t>
                      </a:r>
                      <a:r>
                        <a:rPr lang="en-US" sz="2000" baseline="0" dirty="0">
                          <a:solidFill>
                            <a:schemeClr val="bg1"/>
                          </a:solidFill>
                        </a:rPr>
                        <a:t> Branch</a:t>
                      </a:r>
                      <a:endParaRPr lang="en-US" sz="2000" dirty="0">
                        <a:solidFill>
                          <a:schemeClr val="bg1"/>
                        </a:solidFill>
                      </a:endParaRPr>
                    </a:p>
                  </a:txBody>
                  <a:tcPr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05050">
                        <a:lumMod val="50000"/>
                      </a:srgbClr>
                    </a:solidFill>
                  </a:tcPr>
                </a:tc>
                <a:extLst>
                  <a:ext uri="{0D108BD9-81ED-4DB2-BD59-A6C34878D82A}">
                    <a16:rowId xmlns:a16="http://schemas.microsoft.com/office/drawing/2014/main" val="818992282"/>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Primary purpose</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Pilot</a:t>
                      </a:r>
                      <a:r>
                        <a:rPr lang="en-US" baseline="0" dirty="0">
                          <a:solidFill>
                            <a:schemeClr val="tx1"/>
                          </a:solidFill>
                        </a:rPr>
                        <a:t> Deployments</a:t>
                      </a:r>
                      <a:endParaRPr lang="en-US" dirty="0">
                        <a:solidFill>
                          <a:schemeClr val="tx1"/>
                        </a:solidFill>
                      </a:endParaRP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20000"/>
                        <a:lumOff val="80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Broad Deployment</a:t>
                      </a: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Special Devices</a:t>
                      </a: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562207028"/>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Deployment timeline</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Soon after release</a:t>
                      </a: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20000"/>
                        <a:lumOff val="80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a:t>
                      </a:r>
                      <a:r>
                        <a:rPr lang="en-US" baseline="0" dirty="0">
                          <a:solidFill>
                            <a:schemeClr val="tx1"/>
                          </a:solidFill>
                        </a:rPr>
                        <a:t> 4 months </a:t>
                      </a:r>
                      <a:br>
                        <a:rPr lang="en-US" baseline="0" dirty="0">
                          <a:solidFill>
                            <a:schemeClr val="tx1"/>
                          </a:solidFill>
                        </a:rPr>
                      </a:br>
                      <a:r>
                        <a:rPr lang="en-US" baseline="0" dirty="0">
                          <a:solidFill>
                            <a:schemeClr val="tx1"/>
                          </a:solidFill>
                        </a:rPr>
                        <a:t>(or more) after release</a:t>
                      </a:r>
                      <a:endParaRPr lang="en-US" dirty="0">
                        <a:solidFill>
                          <a:schemeClr val="tx1"/>
                        </a:solidFill>
                      </a:endParaRP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Any time during lifecycle</a:t>
                      </a: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144759499"/>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Release frequency</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baseline="0" dirty="0">
                          <a:solidFill>
                            <a:schemeClr val="tx1"/>
                          </a:solidFill>
                        </a:rPr>
                        <a:t>6 months </a:t>
                      </a:r>
                      <a:r>
                        <a:rPr lang="en-US" dirty="0">
                          <a:solidFill>
                            <a:schemeClr val="tx1"/>
                          </a:solidFill>
                        </a:rPr>
                        <a:t>(approx.)</a:t>
                      </a: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h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2-3 years (approx.)</a:t>
                      </a: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205593287"/>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Updates</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All</a:t>
                      </a:r>
                      <a:r>
                        <a:rPr lang="en-US" baseline="0" dirty="0">
                          <a:solidFill>
                            <a:schemeClr val="tx1"/>
                          </a:solidFill>
                        </a:rPr>
                        <a:t> security fixes, moderate bar for other fixes</a:t>
                      </a:r>
                      <a:endParaRPr lang="en-US" dirty="0">
                        <a:solidFill>
                          <a:schemeClr val="tx1"/>
                        </a:solidFill>
                      </a:endParaRP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hMerge="1">
                  <a:txBody>
                    <a:bodyPr/>
                    <a:lstStyle/>
                    <a:p>
                      <a:endParaRPr lang="en-US" dirty="0"/>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All security fixes, </a:t>
                      </a:r>
                      <a:br>
                        <a:rPr lang="en-US" dirty="0">
                          <a:solidFill>
                            <a:schemeClr val="tx1"/>
                          </a:solidFill>
                        </a:rPr>
                      </a:br>
                      <a:r>
                        <a:rPr lang="en-US" dirty="0">
                          <a:solidFill>
                            <a:schemeClr val="tx1"/>
                          </a:solidFill>
                        </a:rPr>
                        <a:t>high bar for other</a:t>
                      </a:r>
                      <a:r>
                        <a:rPr lang="en-US" baseline="0" dirty="0">
                          <a:solidFill>
                            <a:schemeClr val="tx1"/>
                          </a:solidFill>
                        </a:rPr>
                        <a:t> fixes</a:t>
                      </a:r>
                      <a:endParaRPr lang="en-US" dirty="0">
                        <a:solidFill>
                          <a:schemeClr val="tx1"/>
                        </a:solidFill>
                      </a:endParaRP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1654802604"/>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Apps</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All in-box apps</a:t>
                      </a: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hMerge="1">
                  <a:txBody>
                    <a:bodyPr/>
                    <a:lstStyle/>
                    <a:p>
                      <a:endParaRPr lang="en-US" dirty="0"/>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No in-box apps </a:t>
                      </a:r>
                      <a:br>
                        <a:rPr lang="en-US" dirty="0">
                          <a:solidFill>
                            <a:schemeClr val="tx1"/>
                          </a:solidFill>
                        </a:rPr>
                      </a:br>
                      <a:r>
                        <a:rPr lang="en-US" dirty="0">
                          <a:solidFill>
                            <a:schemeClr val="tx1"/>
                          </a:solidFill>
                        </a:rPr>
                        <a:t>(except system apps)</a:t>
                      </a: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194229613"/>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Browser</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Edge and Internet Explorer</a:t>
                      </a:r>
                      <a:r>
                        <a:rPr lang="en-US" baseline="0" dirty="0">
                          <a:solidFill>
                            <a:schemeClr val="tx1"/>
                          </a:solidFill>
                        </a:rPr>
                        <a:t> 11</a:t>
                      </a:r>
                      <a:endParaRPr lang="en-US" dirty="0">
                        <a:solidFill>
                          <a:schemeClr val="tx1"/>
                        </a:solidFill>
                      </a:endParaRP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h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Internet Explorer 11</a:t>
                      </a: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755128458"/>
                  </a:ext>
                </a:extLst>
              </a:tr>
              <a:tr h="640080">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r"/>
                      <a:r>
                        <a:rPr lang="en-US" b="1" dirty="0">
                          <a:solidFill>
                            <a:schemeClr val="tx1"/>
                          </a:solidFill>
                        </a:rPr>
                        <a:t>Windows features</a:t>
                      </a:r>
                    </a:p>
                  </a:txBody>
                  <a:tcPr anchor="ctr">
                    <a:lnL w="6350" cap="flat" cmpd="sng" algn="ctr">
                      <a:no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AEAEA"/>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All</a:t>
                      </a:r>
                    </a:p>
                  </a:txBody>
                  <a:tcPr anchor="ctr">
                    <a:lnL w="6350" cap="flat" cmpd="sng" algn="ctr">
                      <a:solidFill>
                        <a:srgbClr val="FFFFFF">
                          <a:lumMod val="65000"/>
                        </a:srgbClr>
                      </a:solidFill>
                      <a:prstDash val="solid"/>
                      <a:round/>
                      <a:headEnd type="none" w="med" len="med"/>
                      <a:tailEnd type="none" w="med" len="med"/>
                    </a:lnL>
                    <a:lnR w="6350" cap="flat" cmpd="sng" algn="ctr">
                      <a:solidFill>
                        <a:srgbClr val="FFFFFF">
                          <a:lumMod val="65000"/>
                        </a:srgbClr>
                      </a:solid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7">
                        <a:lumMod val="40000"/>
                        <a:lumOff val="60000"/>
                      </a:srgbClr>
                    </a:solidFill>
                  </a:tcPr>
                </a:tc>
                <a:tc hMerge="1">
                  <a:txBody>
                    <a:bodyPr/>
                    <a:lstStyle/>
                    <a:p>
                      <a:endParaRPr lang="en-US" dirty="0"/>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ctr"/>
                      <a:r>
                        <a:rPr lang="en-US" dirty="0">
                          <a:solidFill>
                            <a:schemeClr val="tx1"/>
                          </a:solidFill>
                        </a:rPr>
                        <a:t>Excludes Cortana,</a:t>
                      </a:r>
                      <a:r>
                        <a:rPr lang="en-US" baseline="0" dirty="0">
                          <a:solidFill>
                            <a:schemeClr val="tx1"/>
                          </a:solidFill>
                        </a:rPr>
                        <a:t> Windows Store</a:t>
                      </a:r>
                      <a:endParaRPr lang="en-US" dirty="0">
                        <a:solidFill>
                          <a:schemeClr val="tx1"/>
                        </a:solidFill>
                      </a:endParaRPr>
                    </a:p>
                  </a:txBody>
                  <a:tcPr anchor="ctr">
                    <a:lnL w="6350" cap="flat" cmpd="sng" algn="ctr">
                      <a:solidFill>
                        <a:srgbClr val="FFFFFF">
                          <a:lumMod val="65000"/>
                        </a:srgb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lumMod val="65000"/>
                        </a:srgb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1749178931"/>
                  </a:ext>
                </a:extLst>
              </a:tr>
            </a:tbl>
          </a:graphicData>
        </a:graphic>
      </p:graphicFrame>
    </p:spTree>
    <p:extLst>
      <p:ext uri="{BB962C8B-B14F-4D97-AF65-F5344CB8AC3E}">
        <p14:creationId xmlns:p14="http://schemas.microsoft.com/office/powerpoint/2010/main" val="263742850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ext uri="{D42A27DB-BD31-4B8C-83A1-F6EECF244321}">
                <p14:modId xmlns:p14="http://schemas.microsoft.com/office/powerpoint/2010/main" val="7412897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287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3600" dirty="0"/>
              <a:t>LTSB is great for specialized devices running mission critical apps</a:t>
            </a:r>
          </a:p>
        </p:txBody>
      </p:sp>
      <p:sp>
        <p:nvSpPr>
          <p:cNvPr id="3" name="Title 1"/>
          <p:cNvSpPr txBox="1">
            <a:spLocks/>
          </p:cNvSpPr>
          <p:nvPr/>
        </p:nvSpPr>
        <p:spPr>
          <a:xfrm>
            <a:off x="274639" y="29527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sz="4000" dirty="0"/>
          </a:p>
        </p:txBody>
      </p:sp>
      <p:pic>
        <p:nvPicPr>
          <p:cNvPr id="4" name="Picture 3"/>
          <p:cNvPicPr>
            <a:picLocks noChangeAspect="1"/>
          </p:cNvPicPr>
          <p:nvPr/>
        </p:nvPicPr>
        <p:blipFill>
          <a:blip r:embed="rId7"/>
          <a:stretch>
            <a:fillRect/>
          </a:stretch>
        </p:blipFill>
        <p:spPr>
          <a:xfrm>
            <a:off x="1039636" y="1872923"/>
            <a:ext cx="4498858" cy="3374144"/>
          </a:xfrm>
          <a:prstGeom prst="rect">
            <a:avLst/>
          </a:prstGeom>
        </p:spPr>
      </p:pic>
      <p:pic>
        <p:nvPicPr>
          <p:cNvPr id="5" name="Picture 4"/>
          <p:cNvPicPr>
            <a:picLocks noChangeAspect="1"/>
          </p:cNvPicPr>
          <p:nvPr/>
        </p:nvPicPr>
        <p:blipFill>
          <a:blip r:embed="rId8"/>
          <a:stretch>
            <a:fillRect/>
          </a:stretch>
        </p:blipFill>
        <p:spPr>
          <a:xfrm>
            <a:off x="6961459" y="1967891"/>
            <a:ext cx="4372236" cy="3279176"/>
          </a:xfrm>
          <a:prstGeom prst="rect">
            <a:avLst/>
          </a:prstGeom>
        </p:spPr>
      </p:pic>
      <p:sp>
        <p:nvSpPr>
          <p:cNvPr id="6" name="TextBox 5"/>
          <p:cNvSpPr txBox="1"/>
          <p:nvPr/>
        </p:nvSpPr>
        <p:spPr>
          <a:xfrm>
            <a:off x="457199" y="897491"/>
            <a:ext cx="5663733" cy="1034087"/>
          </a:xfrm>
          <a:prstGeom prst="rect">
            <a:avLst/>
          </a:prstGeom>
          <a:noFill/>
        </p:spPr>
        <p:txBody>
          <a:bodyPr wrap="square" lIns="182854" tIns="146283" rIns="182854" bIns="146283" rtlCol="0">
            <a:spAutoFit/>
          </a:bodyPr>
          <a:lstStyle/>
          <a:p>
            <a:pPr algn="ctr" defTabSz="932563">
              <a:spcAft>
                <a:spcPts val="600"/>
              </a:spcAft>
              <a:defRPr/>
            </a:pPr>
            <a:r>
              <a:rPr lang="en-US" sz="2400" kern="0" dirty="0">
                <a:solidFill>
                  <a:schemeClr val="accent2"/>
                </a:solidFill>
                <a:latin typeface="Segoe UI Semibold" panose="020B0702040204020203" pitchFamily="34" charset="0"/>
                <a:cs typeface="Segoe UI Semibold" panose="020B0702040204020203" pitchFamily="34" charset="0"/>
              </a:rPr>
              <a:t>Current Branch and </a:t>
            </a:r>
            <a:br>
              <a:rPr lang="en-US" sz="2400" kern="0" dirty="0">
                <a:solidFill>
                  <a:schemeClr val="accent2"/>
                </a:solidFill>
                <a:latin typeface="Segoe UI Semibold" panose="020B0702040204020203" pitchFamily="34" charset="0"/>
                <a:cs typeface="Segoe UI Semibold" panose="020B0702040204020203" pitchFamily="34" charset="0"/>
              </a:rPr>
            </a:br>
            <a:r>
              <a:rPr lang="en-US" sz="2400" kern="0" dirty="0">
                <a:solidFill>
                  <a:schemeClr val="accent2"/>
                </a:solidFill>
                <a:latin typeface="Segoe UI Semibold" panose="020B0702040204020203" pitchFamily="34" charset="0"/>
                <a:cs typeface="Segoe UI Semibold" panose="020B0702040204020203" pitchFamily="34" charset="0"/>
              </a:rPr>
              <a:t>Current Branch for Business</a:t>
            </a:r>
          </a:p>
        </p:txBody>
      </p:sp>
      <p:sp>
        <p:nvSpPr>
          <p:cNvPr id="7" name="TextBox 6"/>
          <p:cNvSpPr txBox="1"/>
          <p:nvPr/>
        </p:nvSpPr>
        <p:spPr>
          <a:xfrm>
            <a:off x="6315880" y="1229889"/>
            <a:ext cx="5663394" cy="664755"/>
          </a:xfrm>
          <a:prstGeom prst="rect">
            <a:avLst/>
          </a:prstGeom>
          <a:noFill/>
        </p:spPr>
        <p:txBody>
          <a:bodyPr wrap="square" lIns="182854" tIns="146283" rIns="182854" bIns="146283" rtlCol="0">
            <a:spAutoFit/>
          </a:bodyPr>
          <a:lstStyle/>
          <a:p>
            <a:pPr algn="ctr" defTabSz="932563">
              <a:spcAft>
                <a:spcPts val="600"/>
              </a:spcAft>
              <a:defRPr/>
            </a:pPr>
            <a:r>
              <a:rPr lang="en-US" sz="2400" kern="0" dirty="0">
                <a:solidFill>
                  <a:schemeClr val="accent2"/>
                </a:solidFill>
                <a:latin typeface="Segoe UI Semibold" panose="020B0702040204020203" pitchFamily="34" charset="0"/>
                <a:cs typeface="Segoe UI Semibold" panose="020B0702040204020203" pitchFamily="34" charset="0"/>
              </a:rPr>
              <a:t>Long Term Service Branch</a:t>
            </a:r>
          </a:p>
        </p:txBody>
      </p:sp>
      <p:sp>
        <p:nvSpPr>
          <p:cNvPr id="8" name="TextBox 7"/>
          <p:cNvSpPr txBox="1"/>
          <p:nvPr/>
        </p:nvSpPr>
        <p:spPr>
          <a:xfrm>
            <a:off x="457200" y="5328744"/>
            <a:ext cx="11522075" cy="1186389"/>
          </a:xfrm>
          <a:prstGeom prst="rect">
            <a:avLst/>
          </a:prstGeom>
          <a:solidFill>
            <a:schemeClr val="bg2"/>
          </a:solidFill>
        </p:spPr>
        <p:txBody>
          <a:bodyPr wrap="square" lIns="91440" tIns="45720" rIns="91440" bIns="45720" rtlCol="0">
            <a:noAutofit/>
          </a:bodyPr>
          <a:lstStyle/>
          <a:p>
            <a:pPr>
              <a:spcBef>
                <a:spcPts val="600"/>
              </a:spcBef>
            </a:pPr>
            <a:r>
              <a:rPr lang="en-US" b="1" dirty="0"/>
              <a:t>Example Apps Not Installed in LTSB:</a:t>
            </a:r>
          </a:p>
          <a:p>
            <a:pPr marL="231775" indent="-168275">
              <a:spcBef>
                <a:spcPts val="100"/>
              </a:spcBef>
              <a:spcAft>
                <a:spcPts val="300"/>
              </a:spcAft>
              <a:buFont typeface="Arial" panose="020B0604020202020204" pitchFamily="34" charset="0"/>
              <a:buChar char="•"/>
            </a:pPr>
            <a:r>
              <a:rPr lang="en-US" sz="1600" b="1" dirty="0"/>
              <a:t>System Apps: </a:t>
            </a:r>
            <a:r>
              <a:rPr lang="en-US" sz="1600" kern="0" dirty="0">
                <a:latin typeface="Segoe UI" panose="020B0502040204020203" pitchFamily="34" charset="0"/>
                <a:cs typeface="Segoe UI" panose="020B0502040204020203" pitchFamily="34" charset="0"/>
              </a:rPr>
              <a:t>Microsoft Edge, Store Client, &amp; Cortana</a:t>
            </a:r>
          </a:p>
          <a:p>
            <a:pPr marL="231775" indent="-168275">
              <a:spcBef>
                <a:spcPts val="100"/>
              </a:spcBef>
              <a:spcAft>
                <a:spcPts val="300"/>
              </a:spcAft>
              <a:buFont typeface="Arial" panose="020B0604020202020204" pitchFamily="34" charset="0"/>
              <a:buChar char="•"/>
            </a:pPr>
            <a:r>
              <a:rPr lang="en-US" sz="1600" b="1" kern="0" dirty="0">
                <a:latin typeface="Segoe UI" panose="020B0502040204020203" pitchFamily="34" charset="0"/>
                <a:cs typeface="Segoe UI" panose="020B0502040204020203" pitchFamily="34" charset="0"/>
              </a:rPr>
              <a:t>Universal Windows Platform Apps: </a:t>
            </a:r>
            <a:r>
              <a:rPr lang="en-US" sz="1600" kern="0" dirty="0">
                <a:latin typeface="Segoe UI" panose="020B0502040204020203" pitchFamily="34" charset="0"/>
                <a:cs typeface="Segoe UI" panose="020B0502040204020203" pitchFamily="34" charset="0"/>
              </a:rPr>
              <a:t>Outlook Calendar, Outlook Mail, OneNote, Weather, News, Sports, Money, </a:t>
            </a:r>
            <a:br>
              <a:rPr lang="en-US" sz="1600" kern="0" dirty="0">
                <a:latin typeface="Segoe UI" panose="020B0502040204020203" pitchFamily="34" charset="0"/>
                <a:cs typeface="Segoe UI" panose="020B0502040204020203" pitchFamily="34" charset="0"/>
              </a:rPr>
            </a:br>
            <a:r>
              <a:rPr lang="en-US" sz="1600" kern="0" dirty="0">
                <a:latin typeface="Segoe UI" panose="020B0502040204020203" pitchFamily="34" charset="0"/>
                <a:cs typeface="Segoe UI" panose="020B0502040204020203" pitchFamily="34" charset="0"/>
              </a:rPr>
              <a:t>Sound Recorder (Modern),Video (Player), Photos, Camera, Music, Solitaire, Alarms and Clock, Calculator (Modern)</a:t>
            </a:r>
          </a:p>
        </p:txBody>
      </p:sp>
    </p:spTree>
    <p:extLst>
      <p:ext uri="{BB962C8B-B14F-4D97-AF65-F5344CB8AC3E}">
        <p14:creationId xmlns:p14="http://schemas.microsoft.com/office/powerpoint/2010/main" val="163762597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3391930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3896"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300" dirty="0"/>
              <a:t>Windows as a service – worldwide deployment waves</a:t>
            </a:r>
          </a:p>
        </p:txBody>
      </p:sp>
      <p:sp>
        <p:nvSpPr>
          <p:cNvPr id="73" name="Rectangle 72"/>
          <p:cNvSpPr/>
          <p:nvPr/>
        </p:nvSpPr>
        <p:spPr bwMode="auto">
          <a:xfrm>
            <a:off x="457200" y="1471341"/>
            <a:ext cx="5317881" cy="5181573"/>
          </a:xfrm>
          <a:prstGeom prst="rect">
            <a:avLst/>
          </a:prstGeom>
          <a:noFill/>
          <a:ln w="3175">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b="1" dirty="0">
              <a:solidFill>
                <a:schemeClr val="tx1"/>
              </a:solidFill>
              <a:ea typeface="Segoe UI" pitchFamily="34" charset="0"/>
              <a:cs typeface="Segoe UI" pitchFamily="34" charset="0"/>
            </a:endParaRPr>
          </a:p>
        </p:txBody>
      </p:sp>
      <p:cxnSp>
        <p:nvCxnSpPr>
          <p:cNvPr id="5" name="Straight Connector 4"/>
          <p:cNvCxnSpPr>
            <a:cxnSpLocks/>
          </p:cNvCxnSpPr>
          <p:nvPr/>
        </p:nvCxnSpPr>
        <p:spPr>
          <a:xfrm>
            <a:off x="10723664" y="3650010"/>
            <a:ext cx="0" cy="2620283"/>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12" name="Freeform: Shape 111"/>
          <p:cNvSpPr/>
          <p:nvPr/>
        </p:nvSpPr>
        <p:spPr bwMode="auto">
          <a:xfrm>
            <a:off x="1277896" y="1831191"/>
            <a:ext cx="4148543" cy="4207068"/>
          </a:xfrm>
          <a:custGeom>
            <a:avLst/>
            <a:gdLst>
              <a:gd name="connsiteX0" fmla="*/ 9758 w 4280006"/>
              <a:gd name="connsiteY0" fmla="*/ 0 h 4270247"/>
              <a:gd name="connsiteX1" fmla="*/ 4274450 w 4280006"/>
              <a:gd name="connsiteY1" fmla="*/ 4050502 h 4270247"/>
              <a:gd name="connsiteX2" fmla="*/ 4280006 w 4280006"/>
              <a:gd name="connsiteY2" fmla="*/ 4270247 h 4270247"/>
              <a:gd name="connsiteX3" fmla="*/ 0 w 4280006"/>
              <a:gd name="connsiteY3" fmla="*/ 4270247 h 4270247"/>
              <a:gd name="connsiteX4" fmla="*/ 0 w 4280006"/>
              <a:gd name="connsiteY4" fmla="*/ 247 h 427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006" h="4270247">
                <a:moveTo>
                  <a:pt x="9758" y="0"/>
                </a:moveTo>
                <a:cubicBezTo>
                  <a:pt x="2294451" y="0"/>
                  <a:pt x="4160079" y="1794231"/>
                  <a:pt x="4274450" y="4050502"/>
                </a:cubicBezTo>
                <a:lnTo>
                  <a:pt x="4280006" y="4270247"/>
                </a:lnTo>
                <a:lnTo>
                  <a:pt x="0" y="4270247"/>
                </a:lnTo>
                <a:lnTo>
                  <a:pt x="0" y="247"/>
                </a:lnTo>
                <a:close/>
              </a:path>
            </a:pathLst>
          </a:custGeom>
          <a:solidFill>
            <a:srgbClr val="00317B"/>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solidFill>
                <a:schemeClr val="bg1"/>
              </a:solidFill>
              <a:ea typeface="Segoe UI" pitchFamily="34" charset="0"/>
              <a:cs typeface="Segoe UI" pitchFamily="34" charset="0"/>
            </a:endParaRPr>
          </a:p>
        </p:txBody>
      </p:sp>
      <p:sp>
        <p:nvSpPr>
          <p:cNvPr id="119" name="Freeform: Shape 118"/>
          <p:cNvSpPr/>
          <p:nvPr/>
        </p:nvSpPr>
        <p:spPr bwMode="auto">
          <a:xfrm>
            <a:off x="1277896" y="2281626"/>
            <a:ext cx="3705386" cy="3756632"/>
          </a:xfrm>
          <a:custGeom>
            <a:avLst/>
            <a:gdLst>
              <a:gd name="connsiteX0" fmla="*/ 9758 w 3822806"/>
              <a:gd name="connsiteY0" fmla="*/ 0 h 3813047"/>
              <a:gd name="connsiteX1" fmla="*/ 3817845 w 3822806"/>
              <a:gd name="connsiteY1" fmla="*/ 3616829 h 3813047"/>
              <a:gd name="connsiteX2" fmla="*/ 3822806 w 3822806"/>
              <a:gd name="connsiteY2" fmla="*/ 3813047 h 3813047"/>
              <a:gd name="connsiteX3" fmla="*/ 0 w 3822806"/>
              <a:gd name="connsiteY3" fmla="*/ 3813047 h 3813047"/>
              <a:gd name="connsiteX4" fmla="*/ 0 w 3822806"/>
              <a:gd name="connsiteY4" fmla="*/ 247 h 381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806" h="3813047">
                <a:moveTo>
                  <a:pt x="9758" y="0"/>
                </a:moveTo>
                <a:cubicBezTo>
                  <a:pt x="2049837" y="0"/>
                  <a:pt x="3715719" y="1602130"/>
                  <a:pt x="3817845" y="3616829"/>
                </a:cubicBezTo>
                <a:lnTo>
                  <a:pt x="3822806" y="3813047"/>
                </a:lnTo>
                <a:lnTo>
                  <a:pt x="0" y="3813047"/>
                </a:lnTo>
                <a:lnTo>
                  <a:pt x="0" y="247"/>
                </a:lnTo>
                <a:close/>
              </a:path>
            </a:pathLst>
          </a:custGeom>
          <a:solidFill>
            <a:srgbClr val="00317B"/>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solidFill>
                <a:schemeClr val="bg1"/>
              </a:solidFill>
              <a:ea typeface="Segoe UI" pitchFamily="34" charset="0"/>
              <a:cs typeface="Segoe UI" pitchFamily="34" charset="0"/>
            </a:endParaRPr>
          </a:p>
        </p:txBody>
      </p:sp>
      <p:sp>
        <p:nvSpPr>
          <p:cNvPr id="121" name="Freeform: Shape 120"/>
          <p:cNvSpPr/>
          <p:nvPr/>
        </p:nvSpPr>
        <p:spPr bwMode="auto">
          <a:xfrm>
            <a:off x="1277896" y="2732062"/>
            <a:ext cx="3262229" cy="3306197"/>
          </a:xfrm>
          <a:custGeom>
            <a:avLst/>
            <a:gdLst>
              <a:gd name="connsiteX0" fmla="*/ 9758 w 3365606"/>
              <a:gd name="connsiteY0" fmla="*/ 0 h 3355847"/>
              <a:gd name="connsiteX1" fmla="*/ 3348280 w 3365606"/>
              <a:gd name="connsiteY1" fmla="*/ 3012732 h 3355847"/>
              <a:gd name="connsiteX2" fmla="*/ 3365606 w 3365606"/>
              <a:gd name="connsiteY2" fmla="*/ 3355847 h 3355847"/>
              <a:gd name="connsiteX3" fmla="*/ 0 w 3365606"/>
              <a:gd name="connsiteY3" fmla="*/ 3355847 h 3355847"/>
              <a:gd name="connsiteX4" fmla="*/ 0 w 3365606"/>
              <a:gd name="connsiteY4" fmla="*/ 493 h 3355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606" h="3355847">
                <a:moveTo>
                  <a:pt x="9758" y="0"/>
                </a:moveTo>
                <a:cubicBezTo>
                  <a:pt x="1747306" y="0"/>
                  <a:pt x="3176427" y="1320525"/>
                  <a:pt x="3348280" y="3012732"/>
                </a:cubicBezTo>
                <a:lnTo>
                  <a:pt x="3365606" y="3355847"/>
                </a:lnTo>
                <a:lnTo>
                  <a:pt x="0" y="3355847"/>
                </a:lnTo>
                <a:lnTo>
                  <a:pt x="0" y="493"/>
                </a:lnTo>
                <a:close/>
              </a:path>
            </a:pathLst>
          </a:custGeom>
          <a:solidFill>
            <a:srgbClr val="00317B"/>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solidFill>
                <a:schemeClr val="bg1"/>
              </a:solidFill>
              <a:ea typeface="Segoe UI" pitchFamily="34" charset="0"/>
              <a:cs typeface="Segoe UI" pitchFamily="34" charset="0"/>
            </a:endParaRPr>
          </a:p>
        </p:txBody>
      </p:sp>
      <p:sp>
        <p:nvSpPr>
          <p:cNvPr id="123" name="Freeform: Shape 122"/>
          <p:cNvSpPr/>
          <p:nvPr/>
        </p:nvSpPr>
        <p:spPr bwMode="auto">
          <a:xfrm>
            <a:off x="1277896" y="3182498"/>
            <a:ext cx="2819072" cy="2855761"/>
          </a:xfrm>
          <a:custGeom>
            <a:avLst/>
            <a:gdLst>
              <a:gd name="connsiteX0" fmla="*/ 9758 w 2908406"/>
              <a:gd name="connsiteY0" fmla="*/ 0 h 2898647"/>
              <a:gd name="connsiteX1" fmla="*/ 2893441 w 2908406"/>
              <a:gd name="connsiteY1" fmla="*/ 2602278 h 2898647"/>
              <a:gd name="connsiteX2" fmla="*/ 2908406 w 2908406"/>
              <a:gd name="connsiteY2" fmla="*/ 2898647 h 2898647"/>
              <a:gd name="connsiteX3" fmla="*/ 0 w 2908406"/>
              <a:gd name="connsiteY3" fmla="*/ 2898647 h 2898647"/>
              <a:gd name="connsiteX4" fmla="*/ 0 w 2908406"/>
              <a:gd name="connsiteY4" fmla="*/ 493 h 2898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8406" h="2898647">
                <a:moveTo>
                  <a:pt x="9758" y="0"/>
                </a:moveTo>
                <a:cubicBezTo>
                  <a:pt x="1510582" y="0"/>
                  <a:pt x="2745001" y="1140618"/>
                  <a:pt x="2893441" y="2602278"/>
                </a:cubicBezTo>
                <a:lnTo>
                  <a:pt x="2908406" y="2898647"/>
                </a:lnTo>
                <a:lnTo>
                  <a:pt x="0" y="2898647"/>
                </a:lnTo>
                <a:lnTo>
                  <a:pt x="0" y="493"/>
                </a:lnTo>
                <a:close/>
              </a:path>
            </a:pathLst>
          </a:custGeom>
          <a:solidFill>
            <a:srgbClr val="0078D7"/>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5" name="Freeform: Shape 124"/>
          <p:cNvSpPr/>
          <p:nvPr/>
        </p:nvSpPr>
        <p:spPr bwMode="auto">
          <a:xfrm>
            <a:off x="1277896" y="3632933"/>
            <a:ext cx="2375915" cy="2405325"/>
          </a:xfrm>
          <a:custGeom>
            <a:avLst/>
            <a:gdLst>
              <a:gd name="connsiteX0" fmla="*/ 9758 w 2451206"/>
              <a:gd name="connsiteY0" fmla="*/ 0 h 2441447"/>
              <a:gd name="connsiteX1" fmla="*/ 2438601 w 2451206"/>
              <a:gd name="connsiteY1" fmla="*/ 2191825 h 2441447"/>
              <a:gd name="connsiteX2" fmla="*/ 2451206 w 2451206"/>
              <a:gd name="connsiteY2" fmla="*/ 2441447 h 2441447"/>
              <a:gd name="connsiteX3" fmla="*/ 0 w 2451206"/>
              <a:gd name="connsiteY3" fmla="*/ 2441447 h 2441447"/>
              <a:gd name="connsiteX4" fmla="*/ 0 w 2451206"/>
              <a:gd name="connsiteY4" fmla="*/ 493 h 244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206" h="2441447">
                <a:moveTo>
                  <a:pt x="9758" y="0"/>
                </a:moveTo>
                <a:cubicBezTo>
                  <a:pt x="1273859" y="0"/>
                  <a:pt x="2313575" y="960710"/>
                  <a:pt x="2438601" y="2191825"/>
                </a:cubicBezTo>
                <a:lnTo>
                  <a:pt x="2451206" y="2441447"/>
                </a:lnTo>
                <a:lnTo>
                  <a:pt x="0" y="2441447"/>
                </a:lnTo>
                <a:lnTo>
                  <a:pt x="0" y="493"/>
                </a:lnTo>
                <a:close/>
              </a:path>
            </a:pathLst>
          </a:custGeom>
          <a:solidFill>
            <a:srgbClr val="0078D7"/>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Freeform: Shape 127"/>
          <p:cNvSpPr/>
          <p:nvPr/>
        </p:nvSpPr>
        <p:spPr bwMode="auto">
          <a:xfrm>
            <a:off x="1277896" y="4083369"/>
            <a:ext cx="1932759" cy="1954890"/>
          </a:xfrm>
          <a:custGeom>
            <a:avLst/>
            <a:gdLst>
              <a:gd name="connsiteX0" fmla="*/ 9758 w 1994006"/>
              <a:gd name="connsiteY0" fmla="*/ 0 h 1984247"/>
              <a:gd name="connsiteX1" fmla="*/ 1983762 w 1994006"/>
              <a:gd name="connsiteY1" fmla="*/ 1781370 h 1984247"/>
              <a:gd name="connsiteX2" fmla="*/ 1994006 w 1994006"/>
              <a:gd name="connsiteY2" fmla="*/ 1984247 h 1984247"/>
              <a:gd name="connsiteX3" fmla="*/ 0 w 1994006"/>
              <a:gd name="connsiteY3" fmla="*/ 1984247 h 1984247"/>
              <a:gd name="connsiteX4" fmla="*/ 0 w 1994006"/>
              <a:gd name="connsiteY4" fmla="*/ 493 h 198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006" h="1984247">
                <a:moveTo>
                  <a:pt x="9758" y="0"/>
                </a:moveTo>
                <a:cubicBezTo>
                  <a:pt x="1037136" y="0"/>
                  <a:pt x="1882148" y="780801"/>
                  <a:pt x="1983762" y="1781370"/>
                </a:cubicBezTo>
                <a:lnTo>
                  <a:pt x="1994006" y="1984247"/>
                </a:lnTo>
                <a:lnTo>
                  <a:pt x="0" y="1984247"/>
                </a:lnTo>
                <a:lnTo>
                  <a:pt x="0" y="493"/>
                </a:lnTo>
                <a:close/>
              </a:path>
            </a:pathLst>
          </a:custGeom>
          <a:solidFill>
            <a:srgbClr val="0078D7"/>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 name="Freeform: Shape 129"/>
          <p:cNvSpPr/>
          <p:nvPr/>
        </p:nvSpPr>
        <p:spPr bwMode="auto">
          <a:xfrm>
            <a:off x="1277896" y="4533805"/>
            <a:ext cx="1489602" cy="1504454"/>
          </a:xfrm>
          <a:custGeom>
            <a:avLst/>
            <a:gdLst>
              <a:gd name="connsiteX0" fmla="*/ 9758 w 1536806"/>
              <a:gd name="connsiteY0" fmla="*/ 0 h 1527047"/>
              <a:gd name="connsiteX1" fmla="*/ 1528922 w 1536806"/>
              <a:gd name="connsiteY1" fmla="*/ 1370917 h 1527047"/>
              <a:gd name="connsiteX2" fmla="*/ 1536806 w 1536806"/>
              <a:gd name="connsiteY2" fmla="*/ 1527047 h 1527047"/>
              <a:gd name="connsiteX3" fmla="*/ 0 w 1536806"/>
              <a:gd name="connsiteY3" fmla="*/ 1527047 h 1527047"/>
              <a:gd name="connsiteX4" fmla="*/ 0 w 1536806"/>
              <a:gd name="connsiteY4" fmla="*/ 493 h 1527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806" h="1527047">
                <a:moveTo>
                  <a:pt x="9758" y="0"/>
                </a:moveTo>
                <a:cubicBezTo>
                  <a:pt x="800413" y="0"/>
                  <a:pt x="1450722" y="600894"/>
                  <a:pt x="1528922" y="1370917"/>
                </a:cubicBezTo>
                <a:lnTo>
                  <a:pt x="1536806" y="1527047"/>
                </a:lnTo>
                <a:lnTo>
                  <a:pt x="0" y="1527047"/>
                </a:lnTo>
                <a:lnTo>
                  <a:pt x="0" y="493"/>
                </a:lnTo>
                <a:close/>
              </a:path>
            </a:pathLst>
          </a:custGeom>
          <a:solidFill>
            <a:srgbClr val="A6A6A6"/>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3" name="Freeform: Shape 132"/>
          <p:cNvSpPr/>
          <p:nvPr/>
        </p:nvSpPr>
        <p:spPr bwMode="auto">
          <a:xfrm>
            <a:off x="1277896" y="4984240"/>
            <a:ext cx="1046445" cy="1054018"/>
          </a:xfrm>
          <a:custGeom>
            <a:avLst/>
            <a:gdLst>
              <a:gd name="connsiteX0" fmla="*/ 9758 w 1079606"/>
              <a:gd name="connsiteY0" fmla="*/ 0 h 1069847"/>
              <a:gd name="connsiteX1" fmla="*/ 1057871 w 1079606"/>
              <a:gd name="connsiteY1" fmla="*/ 854237 h 1069847"/>
              <a:gd name="connsiteX2" fmla="*/ 1079606 w 1079606"/>
              <a:gd name="connsiteY2" fmla="*/ 1069847 h 1069847"/>
              <a:gd name="connsiteX3" fmla="*/ 0 w 1079606"/>
              <a:gd name="connsiteY3" fmla="*/ 1069847 h 1069847"/>
              <a:gd name="connsiteX4" fmla="*/ 0 w 1079606"/>
              <a:gd name="connsiteY4" fmla="*/ 984 h 1069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06" h="1069847">
                <a:moveTo>
                  <a:pt x="9758" y="0"/>
                </a:moveTo>
                <a:cubicBezTo>
                  <a:pt x="526762" y="0"/>
                  <a:pt x="958111" y="366725"/>
                  <a:pt x="1057871" y="854237"/>
                </a:cubicBezTo>
                <a:lnTo>
                  <a:pt x="1079606" y="1069847"/>
                </a:lnTo>
                <a:lnTo>
                  <a:pt x="0" y="1069847"/>
                </a:lnTo>
                <a:lnTo>
                  <a:pt x="0" y="984"/>
                </a:lnTo>
                <a:close/>
              </a:path>
            </a:pathLst>
          </a:custGeom>
          <a:solidFill>
            <a:schemeClr val="bg1">
              <a:lumMod val="95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7" name="Freeform: Shape 136"/>
          <p:cNvSpPr/>
          <p:nvPr/>
        </p:nvSpPr>
        <p:spPr bwMode="auto">
          <a:xfrm>
            <a:off x="1277896" y="5434676"/>
            <a:ext cx="603288" cy="603583"/>
          </a:xfrm>
          <a:custGeom>
            <a:avLst/>
            <a:gdLst>
              <a:gd name="connsiteX0" fmla="*/ 9758 w 622406"/>
              <a:gd name="connsiteY0" fmla="*/ 0 h 612647"/>
              <a:gd name="connsiteX1" fmla="*/ 609959 w 622406"/>
              <a:gd name="connsiteY1" fmla="*/ 489178 h 612647"/>
              <a:gd name="connsiteX2" fmla="*/ 622406 w 622406"/>
              <a:gd name="connsiteY2" fmla="*/ 612647 h 612647"/>
              <a:gd name="connsiteX3" fmla="*/ 0 w 622406"/>
              <a:gd name="connsiteY3" fmla="*/ 612647 h 612647"/>
              <a:gd name="connsiteX4" fmla="*/ 0 w 622406"/>
              <a:gd name="connsiteY4" fmla="*/ 984 h 612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06" h="612647">
                <a:moveTo>
                  <a:pt x="9758" y="0"/>
                </a:moveTo>
                <a:cubicBezTo>
                  <a:pt x="305820" y="0"/>
                  <a:pt x="552832" y="210005"/>
                  <a:pt x="609959" y="489178"/>
                </a:cubicBezTo>
                <a:lnTo>
                  <a:pt x="622406" y="612647"/>
                </a:lnTo>
                <a:lnTo>
                  <a:pt x="0" y="612647"/>
                </a:lnTo>
                <a:lnTo>
                  <a:pt x="0" y="984"/>
                </a:lnTo>
                <a:close/>
              </a:path>
            </a:pathLst>
          </a:custGeom>
          <a:solidFill>
            <a:schemeClr val="bg1">
              <a:lumMod val="95000"/>
            </a:schemeClr>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44" name="Straight Arrow Connector 43"/>
          <p:cNvCxnSpPr>
            <a:cxnSpLocks/>
          </p:cNvCxnSpPr>
          <p:nvPr/>
        </p:nvCxnSpPr>
        <p:spPr>
          <a:xfrm flipH="1" flipV="1">
            <a:off x="1277897" y="6038258"/>
            <a:ext cx="4296260" cy="1"/>
          </a:xfrm>
          <a:prstGeom prst="straightConnector1">
            <a:avLst/>
          </a:prstGeom>
          <a:ln w="25400">
            <a:solidFill>
              <a:schemeClr val="bg1">
                <a:lumMod val="6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a:off x="1277896" y="1623050"/>
            <a:ext cx="0" cy="4532636"/>
          </a:xfrm>
          <a:prstGeom prst="straightConnector1">
            <a:avLst/>
          </a:prstGeom>
          <a:ln w="25400">
            <a:solidFill>
              <a:schemeClr val="bg1">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bwMode="auto">
          <a:xfrm>
            <a:off x="2894562" y="6359635"/>
            <a:ext cx="709051" cy="2252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r>
              <a:rPr lang="en-US" sz="1600" b="1" dirty="0">
                <a:solidFill>
                  <a:schemeClr val="tx1"/>
                </a:solidFill>
                <a:ea typeface="Segoe UI" pitchFamily="34" charset="0"/>
                <a:cs typeface="Segoe UI" pitchFamily="34" charset="0"/>
              </a:rPr>
              <a:t>Time</a:t>
            </a:r>
          </a:p>
        </p:txBody>
      </p:sp>
      <p:sp>
        <p:nvSpPr>
          <p:cNvPr id="139" name="Rectangle 138"/>
          <p:cNvSpPr/>
          <p:nvPr/>
        </p:nvSpPr>
        <p:spPr bwMode="auto">
          <a:xfrm rot="16200000">
            <a:off x="-182581" y="3842093"/>
            <a:ext cx="1876815" cy="1413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r>
              <a:rPr lang="en-US" sz="1600" b="1" dirty="0">
                <a:solidFill>
                  <a:schemeClr val="tx1"/>
                </a:solidFill>
                <a:ea typeface="Segoe UI" pitchFamily="34" charset="0"/>
                <a:cs typeface="Segoe UI" pitchFamily="34" charset="0"/>
              </a:rPr>
              <a:t>Worldwide Users</a:t>
            </a:r>
          </a:p>
        </p:txBody>
      </p:sp>
      <p:sp>
        <p:nvSpPr>
          <p:cNvPr id="140" name="Rectangle 139"/>
          <p:cNvSpPr>
            <a:spLocks/>
          </p:cNvSpPr>
          <p:nvPr/>
        </p:nvSpPr>
        <p:spPr bwMode="auto">
          <a:xfrm>
            <a:off x="2269498" y="4144429"/>
            <a:ext cx="974945" cy="630610"/>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algn="ctr" defTabSz="913386" rtl="0" eaLnBrk="1" fontAlgn="base" latinLnBrk="0" hangingPunct="1">
              <a:buClrTx/>
              <a:buSzTx/>
              <a:buFontTx/>
              <a:buNone/>
              <a:tabLst/>
              <a:defRPr/>
            </a:pPr>
            <a:r>
              <a:rPr lang="en-US" sz="2000"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Pilot</a:t>
            </a:r>
            <a:endParaRPr kumimoji="0" lang="en-US" sz="2000" i="0" u="none" strike="noStrike" kern="0" cap="none"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141" name="Rectangle 140"/>
          <p:cNvSpPr>
            <a:spLocks/>
          </p:cNvSpPr>
          <p:nvPr/>
        </p:nvSpPr>
        <p:spPr bwMode="auto">
          <a:xfrm>
            <a:off x="3190000" y="3319690"/>
            <a:ext cx="1463034" cy="630610"/>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386" rtl="0" eaLnBrk="1" fontAlgn="base" latinLnBrk="0" hangingPunct="1">
              <a:buClrTx/>
              <a:buSzTx/>
              <a:buFontTx/>
              <a:buNone/>
              <a:tabLst/>
              <a:defRPr/>
            </a:pPr>
            <a:r>
              <a:rPr lang="en-US" sz="2000"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Broad Deployment</a:t>
            </a:r>
            <a:endParaRPr kumimoji="0" lang="en-US" sz="2000" i="0" u="none" strike="noStrike" kern="0" cap="none"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142" name="Rectangle 141"/>
          <p:cNvSpPr>
            <a:spLocks/>
          </p:cNvSpPr>
          <p:nvPr/>
        </p:nvSpPr>
        <p:spPr bwMode="auto">
          <a:xfrm>
            <a:off x="1374839" y="4701026"/>
            <a:ext cx="1063576" cy="381643"/>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3386" rtl="0" eaLnBrk="1" fontAlgn="base" latinLnBrk="0" hangingPunct="1">
              <a:buClrTx/>
              <a:buSzTx/>
              <a:buFontTx/>
              <a:buNone/>
              <a:tabLst/>
              <a:defRPr/>
            </a:pPr>
            <a:r>
              <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rPr>
              <a:t>Microsoft</a:t>
            </a:r>
          </a:p>
          <a:p>
            <a:pPr marL="0" marR="0" lvl="0" indent="0" defTabSz="913386" rtl="0" eaLnBrk="1" fontAlgn="base" latinLnBrk="0" hangingPunct="1">
              <a:buClrTx/>
              <a:buSzTx/>
              <a:buFontTx/>
              <a:buNone/>
              <a:tabLst/>
              <a:defRPr/>
            </a:pPr>
            <a:r>
              <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rPr>
              <a:t>Insider Preview Branch</a:t>
            </a:r>
          </a:p>
        </p:txBody>
      </p:sp>
      <p:sp>
        <p:nvSpPr>
          <p:cNvPr id="143" name="Rectangle 142"/>
          <p:cNvSpPr>
            <a:spLocks/>
          </p:cNvSpPr>
          <p:nvPr/>
        </p:nvSpPr>
        <p:spPr bwMode="auto">
          <a:xfrm>
            <a:off x="1374839" y="5226535"/>
            <a:ext cx="1063576" cy="270261"/>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3386" rtl="0" eaLnBrk="1" fontAlgn="base" latinLnBrk="0" hangingPunct="1">
              <a:buClrTx/>
              <a:buSzTx/>
              <a:buFontTx/>
              <a:buNone/>
              <a:tabLst/>
              <a:defRPr/>
            </a:pPr>
            <a:r>
              <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rPr>
              <a:t>Broad</a:t>
            </a:r>
            <a:r>
              <a:rPr kumimoji="0" lang="en-US" sz="1000" i="0" u="none" strike="noStrike" kern="0" cap="none" normalizeH="0" noProof="0" dirty="0">
                <a:ln>
                  <a:noFill/>
                </a:ln>
                <a:effectLst/>
                <a:uLnTx/>
                <a:uFillTx/>
                <a:ea typeface="Segoe UI" panose="020B0502040204020203" pitchFamily="34" charset="0"/>
                <a:cs typeface="Segoe UI Semibold" panose="020B0702040204020203" pitchFamily="34" charset="0"/>
              </a:rPr>
              <a:t> </a:t>
            </a:r>
            <a:r>
              <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rPr>
              <a:t>Microsoft Internal </a:t>
            </a:r>
            <a:r>
              <a:rPr lang="en-US" sz="1000" kern="0" dirty="0">
                <a:ea typeface="Segoe UI" panose="020B0502040204020203" pitchFamily="34" charset="0"/>
                <a:cs typeface="Segoe UI Semibold" panose="020B0702040204020203" pitchFamily="34" charset="0"/>
              </a:rPr>
              <a:t>V</a:t>
            </a:r>
            <a:r>
              <a:rPr kumimoji="0" lang="en-US" sz="1000" i="0" u="none" strike="noStrike" kern="0" cap="none" normalizeH="0" baseline="0" noProof="0" dirty="0" err="1">
                <a:ln>
                  <a:noFill/>
                </a:ln>
                <a:effectLst/>
                <a:uLnTx/>
                <a:uFillTx/>
                <a:ea typeface="Segoe UI" panose="020B0502040204020203" pitchFamily="34" charset="0"/>
                <a:cs typeface="Segoe UI Semibold" panose="020B0702040204020203" pitchFamily="34" charset="0"/>
              </a:rPr>
              <a:t>alidation</a:t>
            </a:r>
            <a:endPar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endParaRPr>
          </a:p>
        </p:txBody>
      </p:sp>
      <p:sp>
        <p:nvSpPr>
          <p:cNvPr id="144" name="Rectangle 143"/>
          <p:cNvSpPr>
            <a:spLocks/>
          </p:cNvSpPr>
          <p:nvPr/>
        </p:nvSpPr>
        <p:spPr bwMode="auto">
          <a:xfrm>
            <a:off x="1374839" y="5706999"/>
            <a:ext cx="1063576" cy="270261"/>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3386" rtl="0" eaLnBrk="1" fontAlgn="base" latinLnBrk="0" hangingPunct="1">
              <a:buClrTx/>
              <a:buSzTx/>
              <a:buFontTx/>
              <a:buNone/>
              <a:tabLst/>
              <a:defRPr/>
            </a:pPr>
            <a:r>
              <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rPr>
              <a:t>Engineering</a:t>
            </a:r>
          </a:p>
          <a:p>
            <a:pPr marL="0" marR="0" lvl="0" indent="0" defTabSz="913386" rtl="0" eaLnBrk="1" fontAlgn="base" latinLnBrk="0" hangingPunct="1">
              <a:buClrTx/>
              <a:buSzTx/>
              <a:buFontTx/>
              <a:buNone/>
              <a:tabLst/>
              <a:defRPr/>
            </a:pPr>
            <a:r>
              <a:rPr lang="en-US" sz="1000" kern="0" dirty="0">
                <a:ea typeface="Segoe UI" panose="020B0502040204020203" pitchFamily="34" charset="0"/>
                <a:cs typeface="Segoe UI Semibold" panose="020B0702040204020203" pitchFamily="34" charset="0"/>
              </a:rPr>
              <a:t>B</a:t>
            </a:r>
            <a:r>
              <a:rPr kumimoji="0" lang="en-US" sz="1000" i="0" u="none" strike="noStrike" kern="0" cap="none" normalizeH="0" baseline="0" noProof="0" dirty="0" err="1">
                <a:ln>
                  <a:noFill/>
                </a:ln>
                <a:effectLst/>
                <a:uLnTx/>
                <a:uFillTx/>
                <a:ea typeface="Segoe UI" panose="020B0502040204020203" pitchFamily="34" charset="0"/>
                <a:cs typeface="Segoe UI Semibold" panose="020B0702040204020203" pitchFamily="34" charset="0"/>
              </a:rPr>
              <a:t>uilds</a:t>
            </a:r>
            <a:endParaRPr kumimoji="0" lang="en-US" sz="1000" i="0" u="none" strike="noStrike" kern="0" cap="none" normalizeH="0" baseline="0" noProof="0" dirty="0">
              <a:ln>
                <a:noFill/>
              </a:ln>
              <a:effectLst/>
              <a:uLnTx/>
              <a:uFillTx/>
              <a:ea typeface="Segoe UI" panose="020B0502040204020203" pitchFamily="34" charset="0"/>
              <a:cs typeface="Segoe UI Semibold" panose="020B0702040204020203" pitchFamily="34" charset="0"/>
            </a:endParaRPr>
          </a:p>
        </p:txBody>
      </p:sp>
      <p:sp>
        <p:nvSpPr>
          <p:cNvPr id="145" name="Rectangle 144"/>
          <p:cNvSpPr/>
          <p:nvPr/>
        </p:nvSpPr>
        <p:spPr>
          <a:xfrm>
            <a:off x="1374839" y="2838364"/>
            <a:ext cx="1063576" cy="270261"/>
          </a:xfrm>
          <a:prstGeom prst="rect">
            <a:avLst/>
          </a:prstGeom>
        </p:spPr>
        <p:txBody>
          <a:bodyPr wrap="square" lIns="0" tIns="0" rIns="0" bIns="0">
            <a:noAutofit/>
          </a:bodyPr>
          <a:lstStyle/>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Broad Deployment Ring I</a:t>
            </a:r>
          </a:p>
        </p:txBody>
      </p:sp>
      <p:sp>
        <p:nvSpPr>
          <p:cNvPr id="147" name="Rectangle 146"/>
          <p:cNvSpPr/>
          <p:nvPr/>
        </p:nvSpPr>
        <p:spPr>
          <a:xfrm>
            <a:off x="1374839" y="2379947"/>
            <a:ext cx="1063576" cy="270261"/>
          </a:xfrm>
          <a:prstGeom prst="rect">
            <a:avLst/>
          </a:prstGeom>
        </p:spPr>
        <p:txBody>
          <a:bodyPr wrap="square" lIns="0" tIns="0" rIns="0" bIns="0">
            <a:noAutofit/>
          </a:bodyPr>
          <a:lstStyle/>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Broad Deployment Ring II</a:t>
            </a:r>
          </a:p>
        </p:txBody>
      </p:sp>
      <p:sp>
        <p:nvSpPr>
          <p:cNvPr id="148" name="Rectangle 147"/>
          <p:cNvSpPr/>
          <p:nvPr/>
        </p:nvSpPr>
        <p:spPr>
          <a:xfrm>
            <a:off x="1374839" y="1940104"/>
            <a:ext cx="1063576" cy="270261"/>
          </a:xfrm>
          <a:prstGeom prst="rect">
            <a:avLst/>
          </a:prstGeom>
        </p:spPr>
        <p:txBody>
          <a:bodyPr wrap="square" lIns="0" tIns="0" rIns="0" bIns="0">
            <a:noAutofit/>
          </a:bodyPr>
          <a:lstStyle/>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Broad Deployment Ring III</a:t>
            </a:r>
          </a:p>
        </p:txBody>
      </p:sp>
      <p:sp>
        <p:nvSpPr>
          <p:cNvPr id="150" name="Rectangle 149"/>
          <p:cNvSpPr/>
          <p:nvPr/>
        </p:nvSpPr>
        <p:spPr>
          <a:xfrm>
            <a:off x="1374839" y="4355692"/>
            <a:ext cx="1063576" cy="270261"/>
          </a:xfrm>
          <a:prstGeom prst="rect">
            <a:avLst/>
          </a:prstGeom>
        </p:spPr>
        <p:txBody>
          <a:bodyPr wrap="square" lIns="0" tIns="0" rIns="0" bIns="0">
            <a:noAutofit/>
          </a:bodyPr>
          <a:lstStyle/>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Pilot Ring IT</a:t>
            </a:r>
          </a:p>
        </p:txBody>
      </p:sp>
      <p:sp>
        <p:nvSpPr>
          <p:cNvPr id="151" name="Rectangle 150"/>
          <p:cNvSpPr/>
          <p:nvPr/>
        </p:nvSpPr>
        <p:spPr>
          <a:xfrm>
            <a:off x="1374839" y="3800155"/>
            <a:ext cx="1063576" cy="270261"/>
          </a:xfrm>
          <a:prstGeom prst="rect">
            <a:avLst/>
          </a:prstGeom>
        </p:spPr>
        <p:txBody>
          <a:bodyPr wrap="square" lIns="0" tIns="0" rIns="0" bIns="0">
            <a:noAutofit/>
          </a:bodyPr>
          <a:lstStyle/>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Pilot Ring</a:t>
            </a:r>
          </a:p>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QA</a:t>
            </a:r>
          </a:p>
        </p:txBody>
      </p:sp>
      <p:sp>
        <p:nvSpPr>
          <p:cNvPr id="152" name="Rectangle 151"/>
          <p:cNvSpPr/>
          <p:nvPr/>
        </p:nvSpPr>
        <p:spPr>
          <a:xfrm>
            <a:off x="1374839" y="3296779"/>
            <a:ext cx="1063576" cy="270261"/>
          </a:xfrm>
          <a:prstGeom prst="rect">
            <a:avLst/>
          </a:prstGeom>
        </p:spPr>
        <p:txBody>
          <a:bodyPr wrap="square" lIns="0" tIns="0" rIns="0" bIns="0">
            <a:noAutofit/>
          </a:bodyPr>
          <a:lstStyle/>
          <a:p>
            <a:pPr defTabSz="913035" fontAlgn="base">
              <a:defRPr/>
            </a:pPr>
            <a:r>
              <a:rPr lang="en-US" sz="900" kern="0" dirty="0">
                <a:solidFill>
                  <a:schemeClr val="bg1"/>
                </a:solidFill>
                <a:ea typeface="Segoe UI" panose="020B0502040204020203" pitchFamily="34" charset="0"/>
                <a:cs typeface="Segoe UI Semibold" panose="020B0702040204020203" pitchFamily="34" charset="0"/>
              </a:rPr>
              <a:t>Pilot Ring</a:t>
            </a:r>
            <a:br>
              <a:rPr lang="en-US" sz="900" kern="0" dirty="0">
                <a:solidFill>
                  <a:schemeClr val="bg1"/>
                </a:solidFill>
                <a:ea typeface="Segoe UI" panose="020B0502040204020203" pitchFamily="34" charset="0"/>
                <a:cs typeface="Segoe UI Semibold" panose="020B0702040204020203" pitchFamily="34" charset="0"/>
              </a:rPr>
            </a:br>
            <a:r>
              <a:rPr lang="en-US" sz="900" kern="0" dirty="0">
                <a:solidFill>
                  <a:schemeClr val="bg1"/>
                </a:solidFill>
                <a:ea typeface="Segoe UI" panose="020B0502040204020203" pitchFamily="34" charset="0"/>
                <a:cs typeface="Segoe UI Semibold" panose="020B0702040204020203" pitchFamily="34" charset="0"/>
              </a:rPr>
              <a:t>Early Adopters</a:t>
            </a:r>
          </a:p>
        </p:txBody>
      </p:sp>
      <p:sp>
        <p:nvSpPr>
          <p:cNvPr id="153" name="TextBox 152"/>
          <p:cNvSpPr txBox="1"/>
          <p:nvPr/>
        </p:nvSpPr>
        <p:spPr>
          <a:xfrm>
            <a:off x="591082" y="6460071"/>
            <a:ext cx="2200386" cy="122806"/>
          </a:xfrm>
          <a:prstGeom prst="rect">
            <a:avLst/>
          </a:prstGeom>
          <a:noFill/>
        </p:spPr>
        <p:txBody>
          <a:bodyPr wrap="square" lIns="0" tIns="0" rIns="0" bIns="0" rtlCol="0">
            <a:noAutofit/>
          </a:bodyPr>
          <a:lstStyle/>
          <a:p>
            <a:pPr marL="0" marR="0" lvl="0" indent="0" algn="l" defTabSz="914191" rtl="0" eaLnBrk="1" fontAlgn="auto" latinLnBrk="0" hangingPunct="1">
              <a:buClrTx/>
              <a:buSzTx/>
              <a:buFontTx/>
              <a:buNone/>
              <a:tabLst/>
              <a:defRPr/>
            </a:pPr>
            <a:r>
              <a:rPr kumimoji="0" lang="en-US" sz="900" b="0" i="0" u="none" strike="noStrike" kern="0" cap="none" normalizeH="0" baseline="0" noProof="0" dirty="0">
                <a:ln>
                  <a:noFill/>
                </a:ln>
                <a:solidFill>
                  <a:srgbClr val="505050"/>
                </a:solidFill>
                <a:effectLst/>
                <a:uLnTx/>
                <a:uFillTx/>
                <a:ea typeface="+mn-ea"/>
                <a:cs typeface="+mn-cs"/>
              </a:rPr>
              <a:t>*Conceptual illustration only</a:t>
            </a:r>
          </a:p>
        </p:txBody>
      </p:sp>
      <p:sp>
        <p:nvSpPr>
          <p:cNvPr id="39" name="Right Bracket 38"/>
          <p:cNvSpPr/>
          <p:nvPr/>
        </p:nvSpPr>
        <p:spPr>
          <a:xfrm rot="16200000" flipH="1">
            <a:off x="1951354" y="5454146"/>
            <a:ext cx="142691" cy="1489602"/>
          </a:xfrm>
          <a:prstGeom prst="rightBracket">
            <a:avLst>
              <a:gd name="adj" fmla="val 0"/>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Rectangle 153"/>
          <p:cNvSpPr/>
          <p:nvPr/>
        </p:nvSpPr>
        <p:spPr bwMode="auto">
          <a:xfrm>
            <a:off x="1685839" y="6102898"/>
            <a:ext cx="673723" cy="36034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r>
              <a:rPr lang="en-US" sz="1100" dirty="0">
                <a:solidFill>
                  <a:schemeClr val="tx1"/>
                </a:solidFill>
                <a:ea typeface="Segoe UI" pitchFamily="34" charset="0"/>
                <a:cs typeface="Segoe UI" pitchFamily="34" charset="0"/>
              </a:rPr>
              <a:t>6 Months</a:t>
            </a:r>
          </a:p>
        </p:txBody>
      </p:sp>
      <p:sp>
        <p:nvSpPr>
          <p:cNvPr id="40" name="Right Bracket 39"/>
          <p:cNvSpPr/>
          <p:nvPr/>
        </p:nvSpPr>
        <p:spPr>
          <a:xfrm rot="16200000" flipH="1">
            <a:off x="4049424" y="4893279"/>
            <a:ext cx="142692" cy="2611341"/>
          </a:xfrm>
          <a:prstGeom prst="rightBracket">
            <a:avLst>
              <a:gd name="adj" fmla="val 0"/>
            </a:avLst>
          </a:prstGeom>
          <a:ln>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Rectangle 154"/>
          <p:cNvSpPr/>
          <p:nvPr/>
        </p:nvSpPr>
        <p:spPr bwMode="auto">
          <a:xfrm>
            <a:off x="4006091" y="6102898"/>
            <a:ext cx="673723" cy="36034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r>
              <a:rPr lang="en-US" sz="1100" dirty="0">
                <a:solidFill>
                  <a:schemeClr val="tx1"/>
                </a:solidFill>
                <a:ea typeface="Segoe UI" pitchFamily="34" charset="0"/>
                <a:cs typeface="Segoe UI" pitchFamily="34" charset="0"/>
              </a:rPr>
              <a:t>16+ Months</a:t>
            </a:r>
          </a:p>
        </p:txBody>
      </p:sp>
      <p:sp>
        <p:nvSpPr>
          <p:cNvPr id="41" name="10's"/>
          <p:cNvSpPr txBox="1"/>
          <p:nvPr/>
        </p:nvSpPr>
        <p:spPr>
          <a:xfrm>
            <a:off x="1123734" y="5950943"/>
            <a:ext cx="75341" cy="169277"/>
          </a:xfrm>
          <a:prstGeom prst="rect">
            <a:avLst/>
          </a:prstGeom>
          <a:noFill/>
          <a:ln>
            <a:noFill/>
          </a:ln>
        </p:spPr>
        <p:txBody>
          <a:bodyPr wrap="none" lIns="0" tIns="0" rIns="0" bIns="0" rtlCol="0" anchor="ctr">
            <a:spAutoFit/>
          </a:bodyPr>
          <a:lstStyle/>
          <a:p>
            <a:pPr marL="0" marR="0" lvl="0" indent="0" algn="r" defTabSz="913386" rtl="0" eaLnBrk="1" fontAlgn="base" latinLnBrk="0" hangingPunct="1">
              <a:buClrTx/>
              <a:buSzTx/>
              <a:buFontTx/>
              <a:buNone/>
              <a:tabLst/>
              <a:defRPr/>
            </a:pPr>
            <a:r>
              <a:rPr kumimoji="0" lang="en-US" sz="1100" i="0" u="none" strike="noStrike" kern="0" cap="none" normalizeH="0" baseline="0" noProof="0" dirty="0">
                <a:ln>
                  <a:noFill/>
                </a:ln>
                <a:effectLst/>
                <a:uLnTx/>
                <a:uFillTx/>
                <a:ea typeface="Segoe UI" pitchFamily="34" charset="0"/>
                <a:cs typeface="Segoe UI Semibold" panose="020B0702040204020203" pitchFamily="34" charset="0"/>
              </a:rPr>
              <a:t>1</a:t>
            </a:r>
          </a:p>
        </p:txBody>
      </p:sp>
      <p:sp>
        <p:nvSpPr>
          <p:cNvPr id="42" name="10's"/>
          <p:cNvSpPr txBox="1"/>
          <p:nvPr/>
        </p:nvSpPr>
        <p:spPr>
          <a:xfrm>
            <a:off x="867253" y="5508946"/>
            <a:ext cx="331822" cy="169277"/>
          </a:xfrm>
          <a:prstGeom prst="rect">
            <a:avLst/>
          </a:prstGeom>
          <a:noFill/>
          <a:ln>
            <a:noFill/>
          </a:ln>
        </p:spPr>
        <p:txBody>
          <a:bodyPr wrap="none" lIns="0" tIns="0" rIns="0" bIns="0" rtlCol="0" anchor="ctr">
            <a:spAutoFit/>
          </a:bodyPr>
          <a:lstStyle/>
          <a:p>
            <a:pPr marL="0" marR="0" lvl="0" indent="0" algn="r" defTabSz="913386" rtl="0" eaLnBrk="1" fontAlgn="base" latinLnBrk="0" hangingPunct="1">
              <a:buClrTx/>
              <a:buSzTx/>
              <a:buFontTx/>
              <a:buNone/>
              <a:tabLst/>
              <a:defRPr/>
            </a:pPr>
            <a:r>
              <a:rPr kumimoji="0" lang="en-US" sz="1100" i="0" u="none" strike="noStrike" kern="0" cap="none" normalizeH="0" baseline="0" noProof="0" dirty="0">
                <a:ln>
                  <a:noFill/>
                </a:ln>
                <a:effectLst/>
                <a:uLnTx/>
                <a:uFillTx/>
                <a:ea typeface="Segoe UI" pitchFamily="34" charset="0"/>
                <a:cs typeface="Segoe UI Semibold" panose="020B0702040204020203" pitchFamily="34" charset="0"/>
              </a:rPr>
              <a:t>1,000</a:t>
            </a:r>
          </a:p>
        </p:txBody>
      </p:sp>
      <p:sp>
        <p:nvSpPr>
          <p:cNvPr id="43" name="10's"/>
          <p:cNvSpPr txBox="1"/>
          <p:nvPr/>
        </p:nvSpPr>
        <p:spPr>
          <a:xfrm>
            <a:off x="958624" y="4683147"/>
            <a:ext cx="240450" cy="169277"/>
          </a:xfrm>
          <a:prstGeom prst="rect">
            <a:avLst/>
          </a:prstGeom>
          <a:noFill/>
          <a:ln>
            <a:noFill/>
          </a:ln>
        </p:spPr>
        <p:txBody>
          <a:bodyPr wrap="none" lIns="0" tIns="0" rIns="0" bIns="0" rtlCol="0" anchor="ctr">
            <a:spAutoFit/>
          </a:bodyPr>
          <a:lstStyle/>
          <a:p>
            <a:pPr marL="0" marR="0" lvl="0" indent="0" algn="r" defTabSz="913386" rtl="0" eaLnBrk="1" fontAlgn="base" latinLnBrk="0" hangingPunct="1">
              <a:buClrTx/>
              <a:buSzTx/>
              <a:buFontTx/>
              <a:buNone/>
              <a:tabLst/>
              <a:defRPr/>
            </a:pPr>
            <a:r>
              <a:rPr kumimoji="0" lang="en-US" sz="1100" i="0" u="none" strike="noStrike" kern="0" cap="none" normalizeH="0" baseline="0" noProof="0" dirty="0">
                <a:ln>
                  <a:noFill/>
                </a:ln>
                <a:effectLst/>
                <a:uLnTx/>
                <a:uFillTx/>
                <a:ea typeface="Segoe UI" pitchFamily="34" charset="0"/>
                <a:cs typeface="Segoe UI Semibold" panose="020B0702040204020203" pitchFamily="34" charset="0"/>
              </a:rPr>
              <a:t>1</a:t>
            </a:r>
            <a:r>
              <a:rPr kumimoji="0" lang="en-US" sz="1100" i="0" u="none" strike="noStrike" kern="0" cap="none" normalizeH="0" noProof="0" dirty="0">
                <a:ln>
                  <a:noFill/>
                </a:ln>
                <a:effectLst/>
                <a:uLnTx/>
                <a:uFillTx/>
                <a:ea typeface="Segoe UI" pitchFamily="34" charset="0"/>
                <a:cs typeface="Segoe UI Semibold" panose="020B0702040204020203" pitchFamily="34" charset="0"/>
              </a:rPr>
              <a:t> M</a:t>
            </a:r>
            <a:endParaRPr kumimoji="0" lang="en-US" sz="1100" i="0" u="none" strike="noStrike" kern="0" cap="none" normalizeH="0" baseline="0" noProof="0" dirty="0">
              <a:ln>
                <a:noFill/>
              </a:ln>
              <a:effectLst/>
              <a:uLnTx/>
              <a:uFillTx/>
              <a:ea typeface="Segoe UI" pitchFamily="34" charset="0"/>
              <a:cs typeface="Segoe UI Semibold" panose="020B0702040204020203" pitchFamily="34" charset="0"/>
            </a:endParaRPr>
          </a:p>
        </p:txBody>
      </p:sp>
      <p:sp>
        <p:nvSpPr>
          <p:cNvPr id="46" name="10's"/>
          <p:cNvSpPr txBox="1"/>
          <p:nvPr/>
        </p:nvSpPr>
        <p:spPr>
          <a:xfrm>
            <a:off x="852826" y="5058510"/>
            <a:ext cx="346249" cy="169277"/>
          </a:xfrm>
          <a:prstGeom prst="rect">
            <a:avLst/>
          </a:prstGeom>
          <a:noFill/>
          <a:ln>
            <a:noFill/>
          </a:ln>
        </p:spPr>
        <p:txBody>
          <a:bodyPr wrap="none" lIns="0" tIns="0" rIns="0" bIns="0" rtlCol="0" anchor="ctr">
            <a:spAutoFit/>
          </a:bodyPr>
          <a:lstStyle/>
          <a:p>
            <a:pPr marL="0" marR="0" lvl="0" indent="0" algn="r" defTabSz="913386" rtl="0" eaLnBrk="1" fontAlgn="base" latinLnBrk="0" hangingPunct="1">
              <a:buClrTx/>
              <a:buSzTx/>
              <a:buFontTx/>
              <a:buNone/>
              <a:tabLst/>
              <a:defRPr/>
            </a:pPr>
            <a:r>
              <a:rPr kumimoji="0" lang="en-US" sz="1100" i="0" u="none" strike="noStrike" kern="0" cap="none" normalizeH="0" baseline="0" noProof="0" dirty="0">
                <a:ln>
                  <a:noFill/>
                </a:ln>
                <a:effectLst/>
                <a:uLnTx/>
                <a:uFillTx/>
                <a:ea typeface="Segoe UI" pitchFamily="34" charset="0"/>
                <a:cs typeface="Segoe UI Semibold" panose="020B0702040204020203" pitchFamily="34" charset="0"/>
              </a:rPr>
              <a:t>100 K</a:t>
            </a:r>
          </a:p>
        </p:txBody>
      </p:sp>
      <p:sp>
        <p:nvSpPr>
          <p:cNvPr id="47" name="10's"/>
          <p:cNvSpPr txBox="1"/>
          <p:nvPr/>
        </p:nvSpPr>
        <p:spPr>
          <a:xfrm>
            <a:off x="883283" y="3481985"/>
            <a:ext cx="315791" cy="169277"/>
          </a:xfrm>
          <a:prstGeom prst="rect">
            <a:avLst/>
          </a:prstGeom>
          <a:noFill/>
          <a:ln>
            <a:noFill/>
          </a:ln>
        </p:spPr>
        <p:txBody>
          <a:bodyPr wrap="none" lIns="0" tIns="0" rIns="0" bIns="0" rtlCol="0" anchor="ctr">
            <a:spAutoFit/>
          </a:bodyPr>
          <a:lstStyle/>
          <a:p>
            <a:pPr marL="0" marR="0" lvl="0" indent="0" algn="r" defTabSz="913386" rtl="0" eaLnBrk="1" fontAlgn="base" latinLnBrk="0" hangingPunct="1">
              <a:buClrTx/>
              <a:buSzTx/>
              <a:buFontTx/>
              <a:buNone/>
              <a:tabLst/>
              <a:defRPr/>
            </a:pPr>
            <a:r>
              <a:rPr kumimoji="0" lang="en-US" sz="1100" i="0" u="none" strike="noStrike" kern="0" cap="none" normalizeH="0" baseline="0" noProof="0" dirty="0">
                <a:ln>
                  <a:noFill/>
                </a:ln>
                <a:effectLst/>
                <a:uLnTx/>
                <a:uFillTx/>
                <a:ea typeface="Segoe UI" pitchFamily="34" charset="0"/>
                <a:cs typeface="Segoe UI Semibold" panose="020B0702040204020203" pitchFamily="34" charset="0"/>
              </a:rPr>
              <a:t>10</a:t>
            </a:r>
            <a:r>
              <a:rPr kumimoji="0" lang="en-US" sz="1100" i="0" u="none" strike="noStrike" kern="0" cap="none" normalizeH="0" noProof="0" dirty="0">
                <a:ln>
                  <a:noFill/>
                </a:ln>
                <a:effectLst/>
                <a:uLnTx/>
                <a:uFillTx/>
                <a:ea typeface="Segoe UI" pitchFamily="34" charset="0"/>
                <a:cs typeface="Segoe UI Semibold" panose="020B0702040204020203" pitchFamily="34" charset="0"/>
              </a:rPr>
              <a:t> M</a:t>
            </a:r>
            <a:endParaRPr kumimoji="0" lang="en-US" sz="1100" i="0" u="none" strike="noStrike" kern="0" cap="none" normalizeH="0" baseline="0" noProof="0" dirty="0">
              <a:ln>
                <a:noFill/>
              </a:ln>
              <a:effectLst/>
              <a:uLnTx/>
              <a:uFillTx/>
              <a:ea typeface="Segoe UI" pitchFamily="34" charset="0"/>
              <a:cs typeface="Segoe UI Semibold" panose="020B0702040204020203" pitchFamily="34" charset="0"/>
            </a:endParaRPr>
          </a:p>
        </p:txBody>
      </p:sp>
      <p:sp>
        <p:nvSpPr>
          <p:cNvPr id="51" name="10's"/>
          <p:cNvSpPr txBox="1"/>
          <p:nvPr/>
        </p:nvSpPr>
        <p:spPr>
          <a:xfrm>
            <a:off x="807942" y="2430969"/>
            <a:ext cx="391133" cy="169277"/>
          </a:xfrm>
          <a:prstGeom prst="rect">
            <a:avLst/>
          </a:prstGeom>
          <a:noFill/>
          <a:ln>
            <a:noFill/>
          </a:ln>
        </p:spPr>
        <p:txBody>
          <a:bodyPr wrap="none" lIns="0" tIns="0" rIns="0" bIns="0" rtlCol="0" anchor="ctr">
            <a:spAutoFit/>
          </a:bodyPr>
          <a:lstStyle/>
          <a:p>
            <a:pPr marL="0" marR="0" lvl="0" indent="0" algn="r" defTabSz="913386" rtl="0" eaLnBrk="1" fontAlgn="base" latinLnBrk="0" hangingPunct="1">
              <a:buClrTx/>
              <a:buSzTx/>
              <a:buFontTx/>
              <a:buNone/>
              <a:tabLst/>
              <a:defRPr/>
            </a:pPr>
            <a:r>
              <a:rPr kumimoji="0" lang="en-US" sz="1100" i="0" u="none" strike="noStrike" kern="0" cap="none" normalizeH="0" baseline="0" noProof="0" dirty="0">
                <a:ln>
                  <a:noFill/>
                </a:ln>
                <a:effectLst/>
                <a:uLnTx/>
                <a:uFillTx/>
                <a:ea typeface="Segoe UI" pitchFamily="34" charset="0"/>
                <a:cs typeface="Segoe UI Semibold" panose="020B0702040204020203" pitchFamily="34" charset="0"/>
              </a:rPr>
              <a:t>100</a:t>
            </a:r>
            <a:r>
              <a:rPr kumimoji="0" lang="en-US" sz="1100" i="0" u="none" strike="noStrike" kern="0" cap="none" normalizeH="0" noProof="0" dirty="0">
                <a:ln>
                  <a:noFill/>
                </a:ln>
                <a:effectLst/>
                <a:uLnTx/>
                <a:uFillTx/>
                <a:ea typeface="Segoe UI" pitchFamily="34" charset="0"/>
                <a:cs typeface="Segoe UI Semibold" panose="020B0702040204020203" pitchFamily="34" charset="0"/>
              </a:rPr>
              <a:t> M</a:t>
            </a:r>
            <a:endParaRPr kumimoji="0" lang="en-US" sz="1100" i="0" u="none" strike="noStrike" kern="0" cap="none" normalizeH="0" baseline="0" noProof="0" dirty="0">
              <a:ln>
                <a:noFill/>
              </a:ln>
              <a:effectLst/>
              <a:uLnTx/>
              <a:uFillTx/>
              <a:ea typeface="Segoe UI" pitchFamily="34" charset="0"/>
              <a:cs typeface="Segoe UI Semibold" panose="020B0702040204020203" pitchFamily="34" charset="0"/>
            </a:endParaRPr>
          </a:p>
        </p:txBody>
      </p:sp>
      <p:sp>
        <p:nvSpPr>
          <p:cNvPr id="82" name="TextBox 81"/>
          <p:cNvSpPr txBox="1"/>
          <p:nvPr/>
        </p:nvSpPr>
        <p:spPr>
          <a:xfrm>
            <a:off x="5876637" y="2031185"/>
            <a:ext cx="1460616" cy="1241608"/>
          </a:xfrm>
          <a:prstGeom prst="rect">
            <a:avLst/>
          </a:prstGeom>
          <a:noFill/>
        </p:spPr>
        <p:txBody>
          <a:bodyPr wrap="square" lIns="0" tIns="111880" rIns="0"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Specific feature </a:t>
            </a:r>
            <a:br>
              <a:rPr lang="en-US" sz="1100" kern="0" dirty="0"/>
            </a:br>
            <a:r>
              <a:rPr kumimoji="0" lang="en-US" sz="1100" b="0" i="0" u="none" strike="noStrike" kern="0" cap="none" spc="0" normalizeH="0" baseline="0" noProof="0" dirty="0">
                <a:ln>
                  <a:noFill/>
                </a:ln>
                <a:effectLst/>
                <a:uLnTx/>
                <a:uFillTx/>
              </a:rPr>
              <a:t>and performance feedback</a:t>
            </a:r>
          </a:p>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Application compatibility</a:t>
            </a:r>
            <a:br>
              <a:rPr kumimoji="0" lang="en-US" sz="1100" b="0" i="0" u="none" strike="noStrike" kern="0" cap="none" spc="0" normalizeH="0" baseline="0" noProof="0" dirty="0">
                <a:ln>
                  <a:noFill/>
                </a:ln>
                <a:effectLst/>
                <a:uLnTx/>
                <a:uFillTx/>
              </a:rPr>
            </a:br>
            <a:r>
              <a:rPr kumimoji="0" lang="en-US" sz="1100" b="0" i="0" u="none" strike="noStrike" kern="0" cap="none" spc="0" normalizeH="0" baseline="0" noProof="0" dirty="0">
                <a:ln>
                  <a:noFill/>
                </a:ln>
                <a:effectLst/>
                <a:uLnTx/>
                <a:uFillTx/>
              </a:rPr>
              <a:t>validation</a:t>
            </a:r>
          </a:p>
        </p:txBody>
      </p:sp>
      <p:sp>
        <p:nvSpPr>
          <p:cNvPr id="83" name="TextBox 82"/>
          <p:cNvSpPr txBox="1"/>
          <p:nvPr/>
        </p:nvSpPr>
        <p:spPr>
          <a:xfrm>
            <a:off x="8288304" y="2674019"/>
            <a:ext cx="2466533" cy="564499"/>
          </a:xfrm>
          <a:prstGeom prst="rect">
            <a:avLst/>
          </a:prstGeom>
          <a:noFill/>
        </p:spPr>
        <p:txBody>
          <a:bodyPr wrap="square" lIns="0" tIns="111880" rIns="0"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Deploy to all audiences, </a:t>
            </a:r>
            <a:br>
              <a:rPr kumimoji="0" lang="en-US" sz="1100" b="0" i="0" u="none" strike="noStrike" kern="0" cap="none" spc="0" normalizeH="0" baseline="0" noProof="0" dirty="0">
                <a:ln>
                  <a:noFill/>
                </a:ln>
                <a:effectLst/>
                <a:uLnTx/>
                <a:uFillTx/>
              </a:rPr>
            </a:br>
            <a:r>
              <a:rPr kumimoji="0" lang="en-US" sz="1100" b="0" i="0" u="none" strike="noStrike" kern="0" cap="none" spc="0" normalizeH="0" baseline="0" noProof="0" dirty="0">
                <a:ln>
                  <a:noFill/>
                </a:ln>
                <a:effectLst/>
                <a:uLnTx/>
                <a:uFillTx/>
              </a:rPr>
              <a:t>in waves to reduce risk</a:t>
            </a:r>
          </a:p>
        </p:txBody>
      </p:sp>
      <p:sp>
        <p:nvSpPr>
          <p:cNvPr id="84" name="TextBox 83"/>
          <p:cNvSpPr txBox="1"/>
          <p:nvPr/>
        </p:nvSpPr>
        <p:spPr>
          <a:xfrm>
            <a:off x="7266735" y="2181281"/>
            <a:ext cx="1157753" cy="1064636"/>
          </a:xfrm>
          <a:prstGeom prst="rect">
            <a:avLst/>
          </a:prstGeom>
          <a:noFill/>
        </p:spPr>
        <p:txBody>
          <a:bodyPr wrap="square" lIns="0" tIns="111880" rIns="0"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Deploy to pilot audiences </a:t>
            </a:r>
          </a:p>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Validate and prepare for broad deployment</a:t>
            </a:r>
          </a:p>
        </p:txBody>
      </p:sp>
      <p:sp>
        <p:nvSpPr>
          <p:cNvPr id="87" name="Right Arrow 86"/>
          <p:cNvSpPr/>
          <p:nvPr/>
        </p:nvSpPr>
        <p:spPr bwMode="auto">
          <a:xfrm>
            <a:off x="11035397" y="3020256"/>
            <a:ext cx="473024" cy="869984"/>
          </a:xfrm>
          <a:prstGeom prst="rightArrow">
            <a:avLst>
              <a:gd name="adj1" fmla="val 48607"/>
              <a:gd name="adj2" fmla="val 50000"/>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Rectangle 87"/>
          <p:cNvSpPr/>
          <p:nvPr/>
        </p:nvSpPr>
        <p:spPr bwMode="auto">
          <a:xfrm>
            <a:off x="6177325" y="3243101"/>
            <a:ext cx="1141423" cy="423427"/>
          </a:xfrm>
          <a:prstGeom prst="rect">
            <a:avLst/>
          </a:prstGeom>
          <a:solidFill>
            <a:schemeClr val="bg1">
              <a:lumMod val="65000"/>
            </a:schemeClr>
          </a:solidFill>
          <a:ln w="19050" cap="flat" cmpd="sng" algn="ctr">
            <a:no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Evaluate</a:t>
            </a:r>
          </a:p>
        </p:txBody>
      </p:sp>
      <p:sp>
        <p:nvSpPr>
          <p:cNvPr id="89" name="Rectangle 88"/>
          <p:cNvSpPr/>
          <p:nvPr/>
        </p:nvSpPr>
        <p:spPr bwMode="auto">
          <a:xfrm>
            <a:off x="7328258" y="3243101"/>
            <a:ext cx="936128" cy="423427"/>
          </a:xfrm>
          <a:prstGeom prst="rect">
            <a:avLst/>
          </a:prstGeom>
          <a:solidFill>
            <a:srgbClr val="0078D7">
              <a:alpha val="78000"/>
            </a:srgbClr>
          </a:solidFill>
          <a:ln w="19050" cap="flat" cmpd="sng" algn="ctr">
            <a:no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chemeClr val="bg1"/>
                </a:solidFill>
                <a:effectLst/>
                <a:uLnTx/>
                <a:uFillTx/>
                <a:latin typeface="Segoe UI"/>
                <a:ea typeface="Segoe UI" pitchFamily="34" charset="0"/>
                <a:cs typeface="Segoe UI Semibold" panose="020B0702040204020203" pitchFamily="34" charset="0"/>
              </a:rPr>
              <a:t>Pilot </a:t>
            </a:r>
          </a:p>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chemeClr val="bg1"/>
                </a:solidFill>
                <a:effectLst/>
                <a:uLnTx/>
                <a:uFillTx/>
                <a:latin typeface="Segoe UI"/>
                <a:ea typeface="Segoe UI" pitchFamily="34" charset="0"/>
                <a:cs typeface="Segoe UI Semibold" panose="020B0702040204020203" pitchFamily="34" charset="0"/>
              </a:rPr>
              <a:t>(CB)</a:t>
            </a:r>
          </a:p>
        </p:txBody>
      </p:sp>
      <p:sp>
        <p:nvSpPr>
          <p:cNvPr id="90" name="Rectangle 89"/>
          <p:cNvSpPr/>
          <p:nvPr/>
        </p:nvSpPr>
        <p:spPr bwMode="auto">
          <a:xfrm>
            <a:off x="8273897" y="3243101"/>
            <a:ext cx="2480941" cy="42342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Deploy/Use (CBB)</a:t>
            </a:r>
          </a:p>
        </p:txBody>
      </p:sp>
      <p:sp>
        <p:nvSpPr>
          <p:cNvPr id="91" name="TextBox 90"/>
          <p:cNvSpPr txBox="1"/>
          <p:nvPr/>
        </p:nvSpPr>
        <p:spPr>
          <a:xfrm>
            <a:off x="6087549" y="3632332"/>
            <a:ext cx="1231199" cy="779943"/>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6+ months </a:t>
            </a:r>
            <a:br>
              <a:rPr kumimoji="0" lang="en-US" sz="1200" b="0" i="0" u="none" strike="noStrike" kern="0" cap="none" spc="0" normalizeH="0" baseline="0" noProof="0" dirty="0">
                <a:ln>
                  <a:noFill/>
                </a:ln>
                <a:effectLst/>
                <a:uLnTx/>
                <a:uFillTx/>
              </a:rPr>
            </a:br>
            <a:r>
              <a:rPr kumimoji="0" lang="en-US" sz="1200" b="0" i="0" u="none" strike="noStrike" kern="0" cap="none" spc="0" normalizeH="0" baseline="0" noProof="0" dirty="0">
                <a:ln>
                  <a:noFill/>
                </a:ln>
                <a:effectLst/>
                <a:uLnTx/>
                <a:uFillTx/>
              </a:rPr>
              <a:t>of active development</a:t>
            </a:r>
          </a:p>
        </p:txBody>
      </p:sp>
      <p:sp>
        <p:nvSpPr>
          <p:cNvPr id="92" name="TextBox 91"/>
          <p:cNvSpPr txBox="1"/>
          <p:nvPr/>
        </p:nvSpPr>
        <p:spPr>
          <a:xfrm>
            <a:off x="7318748" y="3713761"/>
            <a:ext cx="1295927" cy="410611"/>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~4 months </a:t>
            </a:r>
          </a:p>
        </p:txBody>
      </p:sp>
      <p:sp>
        <p:nvSpPr>
          <p:cNvPr id="93" name="TextBox 92"/>
          <p:cNvSpPr txBox="1"/>
          <p:nvPr/>
        </p:nvSpPr>
        <p:spPr>
          <a:xfrm>
            <a:off x="8241694" y="3713760"/>
            <a:ext cx="2288090" cy="410611"/>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12+ months </a:t>
            </a:r>
          </a:p>
        </p:txBody>
      </p:sp>
      <p:sp>
        <p:nvSpPr>
          <p:cNvPr id="95" name="TextBox 94"/>
          <p:cNvSpPr txBox="1"/>
          <p:nvPr/>
        </p:nvSpPr>
        <p:spPr>
          <a:xfrm>
            <a:off x="7058388" y="4146345"/>
            <a:ext cx="3766833" cy="395222"/>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16+ months to validate, deploy, and use each release</a:t>
            </a:r>
          </a:p>
        </p:txBody>
      </p:sp>
      <p:sp>
        <p:nvSpPr>
          <p:cNvPr id="96" name="Diamond 95"/>
          <p:cNvSpPr/>
          <p:nvPr/>
        </p:nvSpPr>
        <p:spPr bwMode="auto">
          <a:xfrm>
            <a:off x="7143428" y="3238963"/>
            <a:ext cx="354525" cy="42342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7" name="Rectangle 96"/>
          <p:cNvSpPr/>
          <p:nvPr/>
        </p:nvSpPr>
        <p:spPr bwMode="auto">
          <a:xfrm>
            <a:off x="10754838" y="3241209"/>
            <a:ext cx="502137" cy="427208"/>
          </a:xfrm>
          <a:prstGeom prst="rect">
            <a:avLst/>
          </a:prstGeom>
          <a:solidFill>
            <a:srgbClr val="0078D7">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0" tIns="146283" rIns="0"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Grace</a:t>
            </a:r>
          </a:p>
        </p:txBody>
      </p:sp>
      <p:grpSp>
        <p:nvGrpSpPr>
          <p:cNvPr id="98" name="Group 97"/>
          <p:cNvGrpSpPr/>
          <p:nvPr/>
        </p:nvGrpSpPr>
        <p:grpSpPr>
          <a:xfrm>
            <a:off x="7343600" y="4472823"/>
            <a:ext cx="4566983" cy="753711"/>
            <a:chOff x="3073026" y="6225231"/>
            <a:chExt cx="9491354" cy="662663"/>
          </a:xfrm>
        </p:grpSpPr>
        <p:sp>
          <p:nvSpPr>
            <p:cNvPr id="108" name="Right Arrow 107"/>
            <p:cNvSpPr/>
            <p:nvPr/>
          </p:nvSpPr>
          <p:spPr bwMode="auto">
            <a:xfrm>
              <a:off x="11343310" y="6225231"/>
              <a:ext cx="1221070" cy="662663"/>
            </a:xfrm>
            <a:prstGeom prst="rightArrow">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Rectangle 108"/>
            <p:cNvSpPr/>
            <p:nvPr/>
          </p:nvSpPr>
          <p:spPr bwMode="auto">
            <a:xfrm>
              <a:off x="3073026" y="6362964"/>
              <a:ext cx="2522710" cy="372277"/>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Evaluate</a:t>
              </a:r>
            </a:p>
          </p:txBody>
        </p:sp>
        <p:sp>
          <p:nvSpPr>
            <p:cNvPr id="111" name="Rectangle 110"/>
            <p:cNvSpPr/>
            <p:nvPr/>
          </p:nvSpPr>
          <p:spPr bwMode="auto">
            <a:xfrm>
              <a:off x="5615187" y="6362964"/>
              <a:ext cx="1473588" cy="3722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Pilot</a:t>
              </a:r>
            </a:p>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(CB)</a:t>
              </a:r>
            </a:p>
          </p:txBody>
        </p:sp>
        <p:sp>
          <p:nvSpPr>
            <p:cNvPr id="113" name="Rectangle 112"/>
            <p:cNvSpPr/>
            <p:nvPr/>
          </p:nvSpPr>
          <p:spPr bwMode="auto">
            <a:xfrm>
              <a:off x="7088775" y="6362964"/>
              <a:ext cx="5161555" cy="37227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Deploy/Use </a:t>
              </a:r>
              <a:r>
                <a:rPr lang="en-US" sz="1400" kern="0" dirty="0">
                  <a:solidFill>
                    <a:srgbClr val="FFFFFF"/>
                  </a:solidFill>
                  <a:latin typeface="Segoe UI"/>
                  <a:ea typeface="Segoe UI" pitchFamily="34" charset="0"/>
                  <a:cs typeface="Segoe UI" pitchFamily="34" charset="0"/>
                </a:rPr>
                <a:t>(CBB)</a:t>
              </a:r>
              <a:endPar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sp>
        <p:nvSpPr>
          <p:cNvPr id="99" name="Diamond 98"/>
          <p:cNvSpPr/>
          <p:nvPr/>
        </p:nvSpPr>
        <p:spPr bwMode="auto">
          <a:xfrm>
            <a:off x="8395345" y="4637966"/>
            <a:ext cx="354525" cy="42342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TextBox 99"/>
          <p:cNvSpPr txBox="1"/>
          <p:nvPr/>
        </p:nvSpPr>
        <p:spPr>
          <a:xfrm>
            <a:off x="9693670" y="6141517"/>
            <a:ext cx="2165584" cy="564499"/>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Only 2 CBB versions in active support at one time</a:t>
            </a:r>
          </a:p>
        </p:txBody>
      </p:sp>
      <p:sp>
        <p:nvSpPr>
          <p:cNvPr id="101" name="TextBox 100"/>
          <p:cNvSpPr txBox="1"/>
          <p:nvPr/>
        </p:nvSpPr>
        <p:spPr>
          <a:xfrm>
            <a:off x="10666099" y="3574937"/>
            <a:ext cx="684826" cy="595277"/>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60 days</a:t>
            </a:r>
          </a:p>
        </p:txBody>
      </p:sp>
      <p:grpSp>
        <p:nvGrpSpPr>
          <p:cNvPr id="102" name="Group 101"/>
          <p:cNvGrpSpPr/>
          <p:nvPr/>
        </p:nvGrpSpPr>
        <p:grpSpPr>
          <a:xfrm>
            <a:off x="8760486" y="5338823"/>
            <a:ext cx="3144930" cy="790778"/>
            <a:chOff x="3219925" y="6192643"/>
            <a:chExt cx="6535968" cy="695252"/>
          </a:xfrm>
        </p:grpSpPr>
        <p:sp>
          <p:nvSpPr>
            <p:cNvPr id="104" name="Right Arrow 103"/>
            <p:cNvSpPr/>
            <p:nvPr/>
          </p:nvSpPr>
          <p:spPr bwMode="auto">
            <a:xfrm>
              <a:off x="8534822" y="6192643"/>
              <a:ext cx="1221071" cy="695252"/>
            </a:xfrm>
            <a:prstGeom prst="rightArrow">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Rectangle 104"/>
            <p:cNvSpPr/>
            <p:nvPr/>
          </p:nvSpPr>
          <p:spPr bwMode="auto">
            <a:xfrm>
              <a:off x="3219925" y="6362964"/>
              <a:ext cx="2394581" cy="372277"/>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Evaluate</a:t>
              </a:r>
            </a:p>
          </p:txBody>
        </p:sp>
        <p:sp>
          <p:nvSpPr>
            <p:cNvPr id="107" name="Rectangle 106"/>
            <p:cNvSpPr/>
            <p:nvPr/>
          </p:nvSpPr>
          <p:spPr bwMode="auto">
            <a:xfrm>
              <a:off x="7323519" y="6362964"/>
              <a:ext cx="2085475" cy="37227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0" tIns="146283" rIns="0"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Deploy/Use</a:t>
              </a:r>
            </a:p>
            <a:p>
              <a:pPr marL="0" marR="0" lvl="0" indent="0" algn="ctr" defTabSz="932293" eaLnBrk="1" fontAlgn="base" latinLnBrk="0" hangingPunct="1">
                <a:buClrTx/>
                <a:buSzTx/>
                <a:buFontTx/>
                <a:buNone/>
                <a:tabLst/>
                <a:defRPr/>
              </a:pPr>
              <a:r>
                <a:rPr lang="en-US" sz="1400" kern="0" dirty="0">
                  <a:solidFill>
                    <a:srgbClr val="FFFFFF"/>
                  </a:solidFill>
                  <a:latin typeface="Segoe UI"/>
                  <a:ea typeface="Segoe UI" pitchFamily="34" charset="0"/>
                  <a:cs typeface="Segoe UI" pitchFamily="34" charset="0"/>
                </a:rPr>
                <a:t>(CBB)</a:t>
              </a:r>
              <a:endPar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06" name="Rectangle 105"/>
            <p:cNvSpPr/>
            <p:nvPr/>
          </p:nvSpPr>
          <p:spPr bwMode="auto">
            <a:xfrm>
              <a:off x="5615190" y="6362964"/>
              <a:ext cx="1708329" cy="3722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Pilot</a:t>
              </a:r>
            </a:p>
            <a:p>
              <a:pPr marL="0" marR="0" lvl="0" indent="0" algn="ctr" defTabSz="932293" eaLnBrk="1" fontAlgn="base" latinLnBrk="0" hangingPunct="1">
                <a:buClrTx/>
                <a:buSzTx/>
                <a:buFontTx/>
                <a:buNone/>
                <a:tabLst/>
                <a:defRPr/>
              </a:pPr>
              <a:r>
                <a:rPr lang="en-US" sz="1400" kern="0" dirty="0">
                  <a:solidFill>
                    <a:srgbClr val="FFFFFF"/>
                  </a:solidFill>
                  <a:latin typeface="Segoe UI"/>
                  <a:ea typeface="Segoe UI" pitchFamily="34" charset="0"/>
                  <a:cs typeface="Segoe UI" pitchFamily="34" charset="0"/>
                </a:rPr>
                <a:t>(CB)</a:t>
              </a:r>
              <a:endPar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sp>
        <p:nvSpPr>
          <p:cNvPr id="103" name="Diamond 102"/>
          <p:cNvSpPr/>
          <p:nvPr/>
        </p:nvSpPr>
        <p:spPr bwMode="auto">
          <a:xfrm>
            <a:off x="9698501" y="5527698"/>
            <a:ext cx="354525" cy="42342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p:cNvGrpSpPr/>
          <p:nvPr/>
        </p:nvGrpSpPr>
        <p:grpSpPr>
          <a:xfrm>
            <a:off x="6075933" y="5770239"/>
            <a:ext cx="2589660" cy="815541"/>
            <a:chOff x="8905077" y="1820435"/>
            <a:chExt cx="2671724" cy="827788"/>
          </a:xfrm>
        </p:grpSpPr>
        <p:sp>
          <p:nvSpPr>
            <p:cNvPr id="81" name="TextBox 80"/>
            <p:cNvSpPr txBox="1"/>
            <p:nvPr/>
          </p:nvSpPr>
          <p:spPr>
            <a:xfrm>
              <a:off x="9193123" y="1820435"/>
              <a:ext cx="2366872" cy="572976"/>
            </a:xfrm>
            <a:prstGeom prst="rect">
              <a:avLst/>
            </a:prstGeom>
            <a:noFill/>
          </p:spPr>
          <p:txBody>
            <a:bodyPr wrap="square" lIns="139851" tIns="111880" rIns="139851" bIns="111880" rtlCol="0" anchor="ctr">
              <a:spAutoFit/>
            </a:bodyPr>
            <a:lstStyle/>
            <a:p>
              <a:pPr defTabSz="932215">
                <a:defRPr/>
              </a:pPr>
              <a:r>
                <a:rPr lang="en-US" sz="1100" kern="0" dirty="0">
                  <a:solidFill>
                    <a:schemeClr val="bg1">
                      <a:lumMod val="50000"/>
                    </a:schemeClr>
                  </a:solidFill>
                  <a:latin typeface="Segoe UI Semibold" panose="020B0702040204020203" pitchFamily="34" charset="0"/>
                  <a:cs typeface="Segoe UI Semibold" panose="020B0702040204020203" pitchFamily="34" charset="0"/>
                </a:rPr>
                <a:t>Windows Insider Preview Branch</a:t>
              </a:r>
            </a:p>
          </p:txBody>
        </p:sp>
        <p:sp>
          <p:nvSpPr>
            <p:cNvPr id="85" name="TextBox 84"/>
            <p:cNvSpPr txBox="1"/>
            <p:nvPr/>
          </p:nvSpPr>
          <p:spPr>
            <a:xfrm>
              <a:off x="9190037" y="2250189"/>
              <a:ext cx="2386764" cy="398034"/>
            </a:xfrm>
            <a:prstGeom prst="rect">
              <a:avLst/>
            </a:prstGeom>
            <a:noFill/>
          </p:spPr>
          <p:txBody>
            <a:bodyPr wrap="square" lIns="139851" tIns="111880" rIns="139851" bIns="111880" rtlCol="0" anchor="ctr">
              <a:spAutoFit/>
            </a:bodyPr>
            <a:lstStyle/>
            <a:p>
              <a:pPr defTabSz="932215">
                <a:defRPr/>
              </a:pPr>
              <a:r>
                <a:rPr lang="en-US" sz="1100" kern="0" spc="-30" dirty="0">
                  <a:solidFill>
                    <a:srgbClr val="B4009E"/>
                  </a:solidFill>
                  <a:latin typeface="Segoe UI Semibold" panose="020B0702040204020203" pitchFamily="34" charset="0"/>
                  <a:cs typeface="Segoe UI Semibold" panose="020B0702040204020203" pitchFamily="34" charset="0"/>
                </a:rPr>
                <a:t>New Windows 10 Releases</a:t>
              </a:r>
            </a:p>
          </p:txBody>
        </p:sp>
        <p:sp>
          <p:nvSpPr>
            <p:cNvPr id="114" name="Diamond 113"/>
            <p:cNvSpPr/>
            <p:nvPr/>
          </p:nvSpPr>
          <p:spPr bwMode="auto">
            <a:xfrm>
              <a:off x="9037637" y="2295808"/>
              <a:ext cx="228600" cy="27017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Rectangle 114"/>
            <p:cNvSpPr/>
            <p:nvPr/>
          </p:nvSpPr>
          <p:spPr bwMode="auto">
            <a:xfrm>
              <a:off x="9026103" y="2008242"/>
              <a:ext cx="212226" cy="216477"/>
            </a:xfrm>
            <a:prstGeom prst="rect">
              <a:avLst/>
            </a:prstGeom>
            <a:solidFill>
              <a:schemeClr val="bg1">
                <a:lumMod val="65000"/>
              </a:schemeClr>
            </a:solidFill>
            <a:ln w="19050" cap="flat" cmpd="sng" algn="ctr">
              <a:no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endParaRPr>
            </a:p>
          </p:txBody>
        </p:sp>
        <p:sp>
          <p:nvSpPr>
            <p:cNvPr id="3" name="Rectangle 2"/>
            <p:cNvSpPr/>
            <p:nvPr/>
          </p:nvSpPr>
          <p:spPr bwMode="auto">
            <a:xfrm>
              <a:off x="8905077" y="1924770"/>
              <a:ext cx="2570960" cy="668923"/>
            </a:xfrm>
            <a:prstGeom prst="rect">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4" name="Right Brace 93"/>
          <p:cNvSpPr/>
          <p:nvPr/>
        </p:nvSpPr>
        <p:spPr>
          <a:xfrm rot="5400000">
            <a:off x="8768259" y="2484359"/>
            <a:ext cx="312010" cy="3211038"/>
          </a:xfrm>
          <a:prstGeom prst="rightBrace">
            <a:avLst>
              <a:gd name="adj1" fmla="val 30324"/>
              <a:gd name="adj2" fmla="val 50175"/>
            </a:avLst>
          </a:prstGeom>
          <a:noFill/>
          <a:ln w="6350" cap="flat" cmpd="sng" algn="ctr">
            <a:solidFill>
              <a:srgbClr val="FFFFFF">
                <a:lumMod val="75000"/>
              </a:srgbClr>
            </a:solidFill>
            <a:prstDash val="solid"/>
            <a:headEnd type="none"/>
            <a:tailEnd type="none"/>
          </a:ln>
          <a:effectLst/>
        </p:spPr>
        <p:txBody>
          <a:bodyPr rtlCol="0" anchor="ctr"/>
          <a:lstStyle/>
          <a:p>
            <a:pPr marL="0" marR="0" lvl="0" indent="0" algn="ctr" defTabSz="932563" eaLnBrk="1" fontAlgn="auto" latinLnBrk="0" hangingPunct="1">
              <a:buClrTx/>
              <a:buSzTx/>
              <a:buFontTx/>
              <a:buNone/>
              <a:tabLst/>
              <a:defRPr/>
            </a:pPr>
            <a:endParaRPr kumimoji="0" lang="en-US" sz="1600" b="0" i="0" u="none" strike="noStrike" kern="0" cap="none" spc="0" normalizeH="0" baseline="0" noProof="0">
              <a:ln>
                <a:noFill/>
              </a:ln>
              <a:solidFill>
                <a:srgbClr val="505050"/>
              </a:solidFill>
              <a:effectLst/>
              <a:uLnTx/>
              <a:uFillTx/>
              <a:latin typeface="Segoe UI"/>
              <a:ea typeface="+mn-ea"/>
              <a:cs typeface="+mn-cs"/>
            </a:endParaRPr>
          </a:p>
        </p:txBody>
      </p:sp>
      <p:sp>
        <p:nvSpPr>
          <p:cNvPr id="77" name="TextBox 76"/>
          <p:cNvSpPr txBox="1"/>
          <p:nvPr/>
        </p:nvSpPr>
        <p:spPr>
          <a:xfrm>
            <a:off x="6183255" y="4676562"/>
            <a:ext cx="1231199" cy="564499"/>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The process repeats…</a:t>
            </a:r>
          </a:p>
        </p:txBody>
      </p:sp>
      <p:sp>
        <p:nvSpPr>
          <p:cNvPr id="74" name="Rectangle 73"/>
          <p:cNvSpPr/>
          <p:nvPr/>
        </p:nvSpPr>
        <p:spPr bwMode="auto">
          <a:xfrm>
            <a:off x="5958016" y="1476376"/>
            <a:ext cx="6021260" cy="5181573"/>
          </a:xfrm>
          <a:prstGeom prst="rect">
            <a:avLst/>
          </a:prstGeom>
          <a:noFill/>
          <a:ln w="3175">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endParaRPr lang="en-US" b="1" dirty="0">
              <a:solidFill>
                <a:srgbClr val="505050"/>
              </a:solidFill>
              <a:ea typeface="Segoe UI" pitchFamily="34" charset="0"/>
              <a:cs typeface="Segoe UI" pitchFamily="34" charset="0"/>
            </a:endParaRPr>
          </a:p>
        </p:txBody>
      </p:sp>
      <p:sp>
        <p:nvSpPr>
          <p:cNvPr id="4" name="Rectangle 3"/>
          <p:cNvSpPr/>
          <p:nvPr/>
        </p:nvSpPr>
        <p:spPr>
          <a:xfrm>
            <a:off x="457200" y="1069375"/>
            <a:ext cx="5317881" cy="369332"/>
          </a:xfrm>
          <a:prstGeom prst="rect">
            <a:avLst/>
          </a:prstGeom>
        </p:spPr>
        <p:txBody>
          <a:bodyPr wrap="square">
            <a:spAutoFit/>
          </a:bodyPr>
          <a:lstStyle/>
          <a:p>
            <a:pPr algn="ctr" defTabSz="932472" fontAlgn="base"/>
            <a:r>
              <a:rPr lang="en-US" b="1" dirty="0">
                <a:ea typeface="Segoe UI" pitchFamily="34" charset="0"/>
                <a:cs typeface="Segoe UI" pitchFamily="34" charset="0"/>
              </a:rPr>
              <a:t>Windows 10 Development/Deployment Rings</a:t>
            </a:r>
          </a:p>
        </p:txBody>
      </p:sp>
      <p:sp>
        <p:nvSpPr>
          <p:cNvPr id="7" name="Rectangle 6"/>
          <p:cNvSpPr/>
          <p:nvPr/>
        </p:nvSpPr>
        <p:spPr>
          <a:xfrm>
            <a:off x="5957642" y="1069375"/>
            <a:ext cx="6021634" cy="369332"/>
          </a:xfrm>
          <a:prstGeom prst="rect">
            <a:avLst/>
          </a:prstGeom>
        </p:spPr>
        <p:txBody>
          <a:bodyPr wrap="square">
            <a:spAutoFit/>
          </a:bodyPr>
          <a:lstStyle/>
          <a:p>
            <a:pPr lvl="0" algn="ctr" defTabSz="932472" fontAlgn="base"/>
            <a:r>
              <a:rPr lang="en-US" b="1" dirty="0">
                <a:solidFill>
                  <a:srgbClr val="505050"/>
                </a:solidFill>
                <a:ea typeface="Segoe UI" pitchFamily="34" charset="0"/>
                <a:cs typeface="Segoe UI" pitchFamily="34" charset="0"/>
              </a:rPr>
              <a:t>Deployment of Windows 10 Releases Over Time</a:t>
            </a:r>
          </a:p>
        </p:txBody>
      </p:sp>
    </p:spTree>
    <p:extLst>
      <p:ext uri="{BB962C8B-B14F-4D97-AF65-F5344CB8AC3E}">
        <p14:creationId xmlns:p14="http://schemas.microsoft.com/office/powerpoint/2010/main" val="15889271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hidden="1"/>
          <p:cNvGraphicFramePr>
            <a:graphicFrameLocks noChangeAspect="1"/>
          </p:cNvGraphicFramePr>
          <p:nvPr>
            <p:custDataLst>
              <p:tags r:id="rId2"/>
            </p:custDataLst>
            <p:extLst>
              <p:ext uri="{D42A27DB-BD31-4B8C-83A1-F6EECF244321}">
                <p14:modId xmlns:p14="http://schemas.microsoft.com/office/powerpoint/2010/main" val="27594866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4922"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Partner/Customer deployment by “rings”</a:t>
            </a:r>
          </a:p>
        </p:txBody>
      </p:sp>
      <p:sp>
        <p:nvSpPr>
          <p:cNvPr id="39" name="TextBox 38"/>
          <p:cNvSpPr txBox="1"/>
          <p:nvPr/>
        </p:nvSpPr>
        <p:spPr>
          <a:xfrm rot="16200000">
            <a:off x="11583475" y="4038401"/>
            <a:ext cx="2278509" cy="447815"/>
          </a:xfrm>
          <a:prstGeom prst="rect">
            <a:avLst/>
          </a:prstGeom>
          <a:noFill/>
        </p:spPr>
        <p:txBody>
          <a:bodyPr wrap="none" lIns="182880" tIns="146304" rIns="182880" bIns="146304" rtlCol="0">
            <a:spAutoFit/>
          </a:bodyPr>
          <a:lstStyle/>
          <a:p>
            <a:pPr>
              <a:lnSpc>
                <a:spcPct val="90000"/>
              </a:lnSpc>
              <a:spcAft>
                <a:spcPts val="600"/>
              </a:spcAft>
            </a:pPr>
            <a:r>
              <a:rPr lang="en-US" sz="1100" b="1" dirty="0">
                <a:gradFill>
                  <a:gsLst>
                    <a:gs pos="2917">
                      <a:schemeClr val="tx1"/>
                    </a:gs>
                    <a:gs pos="30000">
                      <a:schemeClr val="tx1"/>
                    </a:gs>
                  </a:gsLst>
                  <a:lin ang="5400000" scaled="0"/>
                </a:gradFill>
              </a:rPr>
              <a:t>Partner/Customer Validation</a:t>
            </a:r>
          </a:p>
        </p:txBody>
      </p:sp>
      <p:sp>
        <p:nvSpPr>
          <p:cNvPr id="41" name="TextBox 40"/>
          <p:cNvSpPr txBox="1"/>
          <p:nvPr/>
        </p:nvSpPr>
        <p:spPr>
          <a:xfrm rot="16200000">
            <a:off x="11681531" y="1690518"/>
            <a:ext cx="2142253" cy="447815"/>
          </a:xfrm>
          <a:prstGeom prst="rect">
            <a:avLst/>
          </a:prstGeom>
          <a:noFill/>
        </p:spPr>
        <p:txBody>
          <a:bodyPr wrap="none" lIns="182880" tIns="146304" rIns="182880" bIns="146304" rtlCol="0">
            <a:spAutoFit/>
          </a:bodyPr>
          <a:lstStyle/>
          <a:p>
            <a:pPr>
              <a:lnSpc>
                <a:spcPct val="90000"/>
              </a:lnSpc>
              <a:spcAft>
                <a:spcPts val="600"/>
              </a:spcAft>
            </a:pPr>
            <a:r>
              <a:rPr lang="en-US" sz="1100" b="1" dirty="0">
                <a:gradFill>
                  <a:gsLst>
                    <a:gs pos="2917">
                      <a:schemeClr val="tx1"/>
                    </a:gs>
                    <a:gs pos="30000">
                      <a:schemeClr val="tx1"/>
                    </a:gs>
                  </a:gsLst>
                  <a:lin ang="5400000" scaled="0"/>
                </a:gradFill>
              </a:rPr>
              <a:t>Full Customer Deployment</a:t>
            </a:r>
          </a:p>
        </p:txBody>
      </p:sp>
      <p:sp>
        <p:nvSpPr>
          <p:cNvPr id="9" name="TextBox 8"/>
          <p:cNvSpPr txBox="1"/>
          <p:nvPr/>
        </p:nvSpPr>
        <p:spPr>
          <a:xfrm>
            <a:off x="503237" y="1270544"/>
            <a:ext cx="4933082" cy="664797"/>
          </a:xfrm>
          <a:prstGeom prst="rect">
            <a:avLst/>
          </a:prstGeom>
          <a:noFill/>
        </p:spPr>
        <p:txBody>
          <a:bodyPr wrap="none" lIns="182880" tIns="146304" rIns="182880" bIns="146304" rtlCol="0">
            <a:spAutoFit/>
          </a:bodyPr>
          <a:lstStyle/>
          <a:p>
            <a:pPr>
              <a:spcAft>
                <a:spcPts val="600"/>
              </a:spcAft>
            </a:pPr>
            <a:r>
              <a:rPr lang="en-US" sz="2400" b="1" dirty="0"/>
              <a:t>Initial Windows 10 Deployment</a:t>
            </a:r>
          </a:p>
        </p:txBody>
      </p:sp>
      <p:sp>
        <p:nvSpPr>
          <p:cNvPr id="77" name="TextBox 76"/>
          <p:cNvSpPr txBox="1"/>
          <p:nvPr/>
        </p:nvSpPr>
        <p:spPr>
          <a:xfrm>
            <a:off x="7663389" y="1270544"/>
            <a:ext cx="4238148" cy="664797"/>
          </a:xfrm>
          <a:prstGeom prst="rect">
            <a:avLst/>
          </a:prstGeom>
          <a:noFill/>
        </p:spPr>
        <p:txBody>
          <a:bodyPr wrap="none" lIns="182880" tIns="146304" rIns="182880" bIns="146304" rtlCol="0">
            <a:spAutoFit/>
          </a:bodyPr>
          <a:lstStyle/>
          <a:p>
            <a:pPr>
              <a:spcAft>
                <a:spcPts val="600"/>
              </a:spcAft>
            </a:pPr>
            <a:r>
              <a:rPr lang="en-US" sz="2400" b="1" dirty="0"/>
              <a:t>Later Windows 10 Updates</a:t>
            </a:r>
          </a:p>
        </p:txBody>
      </p:sp>
      <p:grpSp>
        <p:nvGrpSpPr>
          <p:cNvPr id="128" name="Group 127"/>
          <p:cNvGrpSpPr/>
          <p:nvPr/>
        </p:nvGrpSpPr>
        <p:grpSpPr>
          <a:xfrm>
            <a:off x="7583841" y="2119667"/>
            <a:ext cx="4425596" cy="4425596"/>
            <a:chOff x="7962003" y="1211263"/>
            <a:chExt cx="3824493" cy="3824493"/>
          </a:xfrm>
        </p:grpSpPr>
        <p:grpSp>
          <p:nvGrpSpPr>
            <p:cNvPr id="129" name="Group 128"/>
            <p:cNvGrpSpPr/>
            <p:nvPr/>
          </p:nvGrpSpPr>
          <p:grpSpPr>
            <a:xfrm>
              <a:off x="7962003" y="1211263"/>
              <a:ext cx="3824493" cy="3824493"/>
              <a:chOff x="7630907" y="1404732"/>
              <a:chExt cx="4302330" cy="4302330"/>
            </a:xfrm>
          </p:grpSpPr>
          <p:sp>
            <p:nvSpPr>
              <p:cNvPr id="134" name="Freeform 16"/>
              <p:cNvSpPr/>
              <p:nvPr/>
            </p:nvSpPr>
            <p:spPr>
              <a:xfrm>
                <a:off x="7630907" y="1404732"/>
                <a:ext cx="4302330" cy="430233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solidFill>
                  <a:effectLst/>
                  <a:uLnTx/>
                  <a:uFillTx/>
                  <a:cs typeface="Segoe UI" panose="020B0502040204020203" pitchFamily="34" charset="0"/>
                </a:endParaRPr>
              </a:p>
            </p:txBody>
          </p:sp>
          <p:sp>
            <p:nvSpPr>
              <p:cNvPr id="135" name="Freeform 59"/>
              <p:cNvSpPr/>
              <p:nvPr/>
            </p:nvSpPr>
            <p:spPr>
              <a:xfrm>
                <a:off x="8126207" y="2395332"/>
                <a:ext cx="3311730" cy="331173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solidFill>
                  <a:effectLst/>
                  <a:uLnTx/>
                  <a:uFillTx/>
                  <a:cs typeface="Segoe UI" panose="020B0502040204020203" pitchFamily="34" charset="0"/>
                </a:endParaRPr>
              </a:p>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solidFill>
                  <a:effectLst/>
                  <a:uLnTx/>
                  <a:uFillTx/>
                  <a:cs typeface="Segoe UI" panose="020B0502040204020203" pitchFamily="34" charset="0"/>
                </a:endParaRPr>
              </a:p>
            </p:txBody>
          </p:sp>
          <p:sp>
            <p:nvSpPr>
              <p:cNvPr id="136" name="Freeform 14"/>
              <p:cNvSpPr/>
              <p:nvPr/>
            </p:nvSpPr>
            <p:spPr>
              <a:xfrm>
                <a:off x="8570503" y="3283924"/>
                <a:ext cx="2423138" cy="2423138"/>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solidFill>
                  <a:effectLst/>
                  <a:uLnTx/>
                  <a:uFillTx/>
                  <a:cs typeface="Segoe UI" panose="020B0502040204020203" pitchFamily="34" charset="0"/>
                </a:endParaRPr>
              </a:p>
            </p:txBody>
          </p:sp>
          <p:sp>
            <p:nvSpPr>
              <p:cNvPr id="137" name="Freeform 11"/>
              <p:cNvSpPr/>
              <p:nvPr/>
            </p:nvSpPr>
            <p:spPr>
              <a:xfrm>
                <a:off x="9130185" y="4403288"/>
                <a:ext cx="1303774" cy="1303774"/>
              </a:xfrm>
              <a:custGeom>
                <a:avLst/>
                <a:gdLst>
                  <a:gd name="connsiteX0" fmla="*/ 0 w 3080475"/>
                  <a:gd name="connsiteY0" fmla="*/ 1540238 h 3080475"/>
                  <a:gd name="connsiteX1" fmla="*/ 1540238 w 3080475"/>
                  <a:gd name="connsiteY1" fmla="*/ 0 h 3080475"/>
                  <a:gd name="connsiteX2" fmla="*/ 3080476 w 3080475"/>
                  <a:gd name="connsiteY2" fmla="*/ 1540238 h 3080475"/>
                  <a:gd name="connsiteX3" fmla="*/ 1540238 w 3080475"/>
                  <a:gd name="connsiteY3" fmla="*/ 3080476 h 3080475"/>
                  <a:gd name="connsiteX4" fmla="*/ 0 w 3080475"/>
                  <a:gd name="connsiteY4" fmla="*/ 1540238 h 308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475" h="3080475">
                    <a:moveTo>
                      <a:pt x="0" y="1540238"/>
                    </a:moveTo>
                    <a:cubicBezTo>
                      <a:pt x="0" y="689588"/>
                      <a:pt x="689588" y="0"/>
                      <a:pt x="1540238" y="0"/>
                    </a:cubicBezTo>
                    <a:cubicBezTo>
                      <a:pt x="2390888" y="0"/>
                      <a:pt x="3080476" y="689588"/>
                      <a:pt x="3080476" y="1540238"/>
                    </a:cubicBezTo>
                    <a:cubicBezTo>
                      <a:pt x="3080476" y="2390888"/>
                      <a:pt x="2390888" y="3080476"/>
                      <a:pt x="1540238" y="3080476"/>
                    </a:cubicBezTo>
                    <a:cubicBezTo>
                      <a:pt x="689588" y="3080476"/>
                      <a:pt x="0" y="2390888"/>
                      <a:pt x="0" y="1540238"/>
                    </a:cubicBezTo>
                    <a:close/>
                  </a:path>
                </a:pathLst>
              </a:custGeom>
              <a:solidFill>
                <a:srgbClr val="0078D7"/>
              </a:solidFill>
              <a:ln w="17145" cap="flat" cmpd="sng" algn="ctr">
                <a:solidFill>
                  <a:srgbClr val="FFFFFF">
                    <a:hueOff val="0"/>
                    <a:satOff val="0"/>
                    <a:lumOff val="0"/>
                    <a:alphaOff val="0"/>
                    <a:shade val="95000"/>
                    <a:alpha val="50000"/>
                    <a:satMod val="150000"/>
                  </a:srgbClr>
                </a:solidFill>
                <a:prstDash val="solid"/>
              </a:ln>
              <a:effectLst/>
            </p:spPr>
            <p:txBody>
              <a:bodyPr spcFirstLastPara="0" vert="horz" wrap="square" lIns="0" tIns="1005840" rIns="0" bIns="2409924"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Segoe UI" panose="020B0502040204020203" pitchFamily="34" charset="0"/>
                </a:endParaRPr>
              </a:p>
            </p:txBody>
          </p:sp>
          <p:sp>
            <p:nvSpPr>
              <p:cNvPr id="138" name="Freeform 12"/>
              <p:cNvSpPr/>
              <p:nvPr/>
            </p:nvSpPr>
            <p:spPr>
              <a:xfrm>
                <a:off x="9452624" y="5048164"/>
                <a:ext cx="658897" cy="658897"/>
              </a:xfrm>
              <a:custGeom>
                <a:avLst/>
                <a:gdLst>
                  <a:gd name="connsiteX0" fmla="*/ 0 w 2053650"/>
                  <a:gd name="connsiteY0" fmla="*/ 1026825 h 2053650"/>
                  <a:gd name="connsiteX1" fmla="*/ 1026825 w 2053650"/>
                  <a:gd name="connsiteY1" fmla="*/ 0 h 2053650"/>
                  <a:gd name="connsiteX2" fmla="*/ 2053650 w 2053650"/>
                  <a:gd name="connsiteY2" fmla="*/ 1026825 h 2053650"/>
                  <a:gd name="connsiteX3" fmla="*/ 1026825 w 2053650"/>
                  <a:gd name="connsiteY3" fmla="*/ 2053650 h 2053650"/>
                  <a:gd name="connsiteX4" fmla="*/ 0 w 2053650"/>
                  <a:gd name="connsiteY4" fmla="*/ 1026825 h 20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0" h="2053650">
                    <a:moveTo>
                      <a:pt x="0" y="1026825"/>
                    </a:moveTo>
                    <a:cubicBezTo>
                      <a:pt x="0" y="459725"/>
                      <a:pt x="459725" y="0"/>
                      <a:pt x="1026825" y="0"/>
                    </a:cubicBezTo>
                    <a:cubicBezTo>
                      <a:pt x="1593925" y="0"/>
                      <a:pt x="2053650" y="459725"/>
                      <a:pt x="2053650" y="1026825"/>
                    </a:cubicBezTo>
                    <a:cubicBezTo>
                      <a:pt x="2053650" y="1593925"/>
                      <a:pt x="1593925" y="2053650"/>
                      <a:pt x="1026825" y="2053650"/>
                    </a:cubicBezTo>
                    <a:cubicBezTo>
                      <a:pt x="459725" y="2053650"/>
                      <a:pt x="0" y="1593925"/>
                      <a:pt x="0" y="1026825"/>
                    </a:cubicBezTo>
                    <a:close/>
                  </a:path>
                </a:pathLst>
              </a:custGeom>
              <a:solidFill>
                <a:srgbClr val="002050">
                  <a:alpha val="65000"/>
                </a:srgbClr>
              </a:solidFill>
              <a:ln w="17145" cap="flat" cmpd="sng" algn="ctr">
                <a:solidFill>
                  <a:srgbClr val="FFFFFF">
                    <a:hueOff val="0"/>
                    <a:satOff val="0"/>
                    <a:lumOff val="0"/>
                    <a:alphaOff val="0"/>
                    <a:shade val="95000"/>
                    <a:alpha val="50000"/>
                    <a:satMod val="150000"/>
                  </a:srgbClr>
                </a:solidFill>
                <a:prstDash val="solid"/>
              </a:ln>
              <a:effectLst/>
            </p:spPr>
            <p:txBody>
              <a:bodyPr spcFirstLastPara="0" vert="horz" wrap="square" lIns="0" tIns="612980" rIns="0" bIns="612981"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100" b="1" i="0" u="none" strike="noStrike" kern="0" cap="none" spc="0" normalizeH="0" baseline="0" noProof="0" dirty="0">
                    <a:ln>
                      <a:noFill/>
                    </a:ln>
                    <a:solidFill>
                      <a:srgbClr val="FFFF00"/>
                    </a:solidFill>
                    <a:effectLst/>
                    <a:uLnTx/>
                    <a:uFillTx/>
                    <a:cs typeface="Segoe UI" panose="020B0502040204020203" pitchFamily="34" charset="0"/>
                  </a:rPr>
                  <a:t>Insider Preview</a:t>
                </a:r>
              </a:p>
            </p:txBody>
          </p:sp>
        </p:grpSp>
        <p:sp>
          <p:nvSpPr>
            <p:cNvPr id="130" name="Rectangle 129"/>
            <p:cNvSpPr/>
            <p:nvPr/>
          </p:nvSpPr>
          <p:spPr>
            <a:xfrm>
              <a:off x="9169952" y="3060249"/>
              <a:ext cx="1430544" cy="638336"/>
            </a:xfrm>
            <a:prstGeom prst="rect">
              <a:avLst/>
            </a:prstGeom>
          </p:spPr>
          <p:txBody>
            <a:bodyPr wrap="squar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Wave 1 </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Deployment</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CBB</a:t>
              </a:r>
            </a:p>
          </p:txBody>
        </p:sp>
        <p:sp>
          <p:nvSpPr>
            <p:cNvPr id="131" name="Rectangle 130"/>
            <p:cNvSpPr/>
            <p:nvPr/>
          </p:nvSpPr>
          <p:spPr>
            <a:xfrm>
              <a:off x="9169952" y="2216385"/>
              <a:ext cx="1430544" cy="638336"/>
            </a:xfrm>
            <a:prstGeom prst="rect">
              <a:avLst/>
            </a:prstGeom>
          </p:spPr>
          <p:txBody>
            <a:bodyPr wrap="squar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Wave 2 </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Deployment</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CBB</a:t>
              </a:r>
            </a:p>
          </p:txBody>
        </p:sp>
        <p:sp>
          <p:nvSpPr>
            <p:cNvPr id="132" name="Rectangle 131"/>
            <p:cNvSpPr/>
            <p:nvPr/>
          </p:nvSpPr>
          <p:spPr>
            <a:xfrm>
              <a:off x="9169952" y="1396472"/>
              <a:ext cx="1430544" cy="638336"/>
            </a:xfrm>
            <a:prstGeom prst="rect">
              <a:avLst/>
            </a:prstGeom>
          </p:spPr>
          <p:txBody>
            <a:bodyPr wrap="squar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Wave 3 </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Deployment</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CBB</a:t>
              </a:r>
            </a:p>
          </p:txBody>
        </p:sp>
        <p:sp>
          <p:nvSpPr>
            <p:cNvPr id="133" name="Rectangle 132"/>
            <p:cNvSpPr/>
            <p:nvPr/>
          </p:nvSpPr>
          <p:spPr>
            <a:xfrm>
              <a:off x="9681003" y="3992647"/>
              <a:ext cx="386491" cy="425557"/>
            </a:xfrm>
            <a:prstGeom prst="rect">
              <a:avLst/>
            </a:prstGeom>
          </p:spPr>
          <p:txBody>
            <a:bodyPr wrap="non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Segoe UI" panose="020B0502040204020203" pitchFamily="34" charset="0"/>
                </a:rPr>
                <a:t>Pilot</a:t>
              </a:r>
              <a:br>
                <a:rPr kumimoji="0" lang="en-US" sz="1600" b="1" i="0" u="none" strike="noStrike" kern="0" cap="none" spc="0" normalizeH="0" baseline="0" noProof="0" dirty="0">
                  <a:ln>
                    <a:noFill/>
                  </a:ln>
                  <a:solidFill>
                    <a:srgbClr val="FFFFFF"/>
                  </a:solidFill>
                  <a:effectLst/>
                  <a:uLnTx/>
                  <a:uFillTx/>
                  <a:cs typeface="Segoe UI" panose="020B0502040204020203" pitchFamily="34" charset="0"/>
                </a:rPr>
              </a:br>
              <a:r>
                <a:rPr kumimoji="0" lang="en-US" sz="1600" b="1" i="0" u="none" strike="noStrike" kern="0" cap="none" spc="0" normalizeH="0" baseline="0" noProof="0" dirty="0">
                  <a:ln>
                    <a:noFill/>
                  </a:ln>
                  <a:solidFill>
                    <a:srgbClr val="FFFFFF"/>
                  </a:solidFill>
                  <a:effectLst/>
                  <a:uLnTx/>
                  <a:uFillTx/>
                  <a:cs typeface="Segoe UI" panose="020B0502040204020203" pitchFamily="34" charset="0"/>
                </a:rPr>
                <a:t>CB</a:t>
              </a:r>
            </a:p>
          </p:txBody>
        </p:sp>
      </p:grpSp>
      <p:grpSp>
        <p:nvGrpSpPr>
          <p:cNvPr id="139" name="Group 138"/>
          <p:cNvGrpSpPr/>
          <p:nvPr/>
        </p:nvGrpSpPr>
        <p:grpSpPr>
          <a:xfrm>
            <a:off x="756980" y="2119667"/>
            <a:ext cx="4425596" cy="4425596"/>
            <a:chOff x="7962003" y="1211263"/>
            <a:chExt cx="3824493" cy="3824493"/>
          </a:xfrm>
        </p:grpSpPr>
        <p:grpSp>
          <p:nvGrpSpPr>
            <p:cNvPr id="140" name="Group 139"/>
            <p:cNvGrpSpPr/>
            <p:nvPr/>
          </p:nvGrpSpPr>
          <p:grpSpPr>
            <a:xfrm>
              <a:off x="7962003" y="1211263"/>
              <a:ext cx="3824493" cy="3824493"/>
              <a:chOff x="7630907" y="1404732"/>
              <a:chExt cx="4302330" cy="4302330"/>
            </a:xfrm>
          </p:grpSpPr>
          <p:sp>
            <p:nvSpPr>
              <p:cNvPr id="145" name="Freeform 16"/>
              <p:cNvSpPr/>
              <p:nvPr/>
            </p:nvSpPr>
            <p:spPr>
              <a:xfrm>
                <a:off x="7630907" y="1404732"/>
                <a:ext cx="4302330" cy="430233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lumMod val="50000"/>
                    </a:srgbClr>
                  </a:solidFill>
                  <a:effectLst/>
                  <a:uLnTx/>
                  <a:uFillTx/>
                  <a:cs typeface="Segoe UI" panose="020B0502040204020203" pitchFamily="34" charset="0"/>
                </a:endParaRPr>
              </a:p>
            </p:txBody>
          </p:sp>
          <p:sp>
            <p:nvSpPr>
              <p:cNvPr id="146" name="Freeform 72"/>
              <p:cNvSpPr/>
              <p:nvPr/>
            </p:nvSpPr>
            <p:spPr>
              <a:xfrm>
                <a:off x="8126207" y="2395332"/>
                <a:ext cx="3311730" cy="331173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lumMod val="50000"/>
                    </a:srgbClr>
                  </a:solidFill>
                  <a:effectLst/>
                  <a:uLnTx/>
                  <a:uFillTx/>
                  <a:cs typeface="Segoe UI" panose="020B0502040204020203" pitchFamily="34" charset="0"/>
                </a:endParaRPr>
              </a:p>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lumMod val="50000"/>
                    </a:srgbClr>
                  </a:solidFill>
                  <a:effectLst/>
                  <a:uLnTx/>
                  <a:uFillTx/>
                  <a:cs typeface="Segoe UI" panose="020B0502040204020203" pitchFamily="34" charset="0"/>
                </a:endParaRPr>
              </a:p>
            </p:txBody>
          </p:sp>
          <p:sp>
            <p:nvSpPr>
              <p:cNvPr id="147" name="Freeform 14"/>
              <p:cNvSpPr/>
              <p:nvPr/>
            </p:nvSpPr>
            <p:spPr>
              <a:xfrm>
                <a:off x="8570503" y="3283924"/>
                <a:ext cx="2423138" cy="2423138"/>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0078D7">
                      <a:lumMod val="50000"/>
                    </a:srgbClr>
                  </a:solidFill>
                  <a:effectLst/>
                  <a:uLnTx/>
                  <a:uFillTx/>
                  <a:cs typeface="Segoe UI" panose="020B0502040204020203" pitchFamily="34" charset="0"/>
                </a:endParaRPr>
              </a:p>
            </p:txBody>
          </p:sp>
          <p:sp>
            <p:nvSpPr>
              <p:cNvPr id="148" name="Freeform 11"/>
              <p:cNvSpPr/>
              <p:nvPr/>
            </p:nvSpPr>
            <p:spPr>
              <a:xfrm>
                <a:off x="9130185" y="4403288"/>
                <a:ext cx="1303774" cy="1303774"/>
              </a:xfrm>
              <a:custGeom>
                <a:avLst/>
                <a:gdLst>
                  <a:gd name="connsiteX0" fmla="*/ 0 w 3080475"/>
                  <a:gd name="connsiteY0" fmla="*/ 1540238 h 3080475"/>
                  <a:gd name="connsiteX1" fmla="*/ 1540238 w 3080475"/>
                  <a:gd name="connsiteY1" fmla="*/ 0 h 3080475"/>
                  <a:gd name="connsiteX2" fmla="*/ 3080476 w 3080475"/>
                  <a:gd name="connsiteY2" fmla="*/ 1540238 h 3080475"/>
                  <a:gd name="connsiteX3" fmla="*/ 1540238 w 3080475"/>
                  <a:gd name="connsiteY3" fmla="*/ 3080476 h 3080475"/>
                  <a:gd name="connsiteX4" fmla="*/ 0 w 3080475"/>
                  <a:gd name="connsiteY4" fmla="*/ 1540238 h 308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475" h="3080475">
                    <a:moveTo>
                      <a:pt x="0" y="1540238"/>
                    </a:moveTo>
                    <a:cubicBezTo>
                      <a:pt x="0" y="689588"/>
                      <a:pt x="689588" y="0"/>
                      <a:pt x="1540238" y="0"/>
                    </a:cubicBezTo>
                    <a:cubicBezTo>
                      <a:pt x="2390888" y="0"/>
                      <a:pt x="3080476" y="689588"/>
                      <a:pt x="3080476" y="1540238"/>
                    </a:cubicBezTo>
                    <a:cubicBezTo>
                      <a:pt x="3080476" y="2390888"/>
                      <a:pt x="2390888" y="3080476"/>
                      <a:pt x="1540238" y="3080476"/>
                    </a:cubicBezTo>
                    <a:cubicBezTo>
                      <a:pt x="689588" y="3080476"/>
                      <a:pt x="0" y="2390888"/>
                      <a:pt x="0" y="1540238"/>
                    </a:cubicBezTo>
                    <a:close/>
                  </a:path>
                </a:pathLst>
              </a:custGeom>
              <a:solidFill>
                <a:srgbClr val="0078D7"/>
              </a:solidFill>
              <a:ln w="17145" cap="flat" cmpd="sng" algn="ctr">
                <a:solidFill>
                  <a:srgbClr val="FFFFFF">
                    <a:hueOff val="0"/>
                    <a:satOff val="0"/>
                    <a:lumOff val="0"/>
                    <a:alphaOff val="0"/>
                    <a:shade val="95000"/>
                    <a:alpha val="50000"/>
                    <a:satMod val="150000"/>
                  </a:srgbClr>
                </a:solidFill>
                <a:prstDash val="solid"/>
              </a:ln>
              <a:effectLst/>
            </p:spPr>
            <p:txBody>
              <a:bodyPr spcFirstLastPara="0" vert="horz" wrap="square" lIns="0" tIns="1005840" rIns="0" bIns="2409924"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Segoe UI" panose="020B0502040204020203" pitchFamily="34" charset="0"/>
                </a:endParaRPr>
              </a:p>
            </p:txBody>
          </p:sp>
          <p:sp>
            <p:nvSpPr>
              <p:cNvPr id="149" name="Freeform 12"/>
              <p:cNvSpPr/>
              <p:nvPr/>
            </p:nvSpPr>
            <p:spPr>
              <a:xfrm>
                <a:off x="9452624" y="5048164"/>
                <a:ext cx="658897" cy="658897"/>
              </a:xfrm>
              <a:custGeom>
                <a:avLst/>
                <a:gdLst>
                  <a:gd name="connsiteX0" fmla="*/ 0 w 2053650"/>
                  <a:gd name="connsiteY0" fmla="*/ 1026825 h 2053650"/>
                  <a:gd name="connsiteX1" fmla="*/ 1026825 w 2053650"/>
                  <a:gd name="connsiteY1" fmla="*/ 0 h 2053650"/>
                  <a:gd name="connsiteX2" fmla="*/ 2053650 w 2053650"/>
                  <a:gd name="connsiteY2" fmla="*/ 1026825 h 2053650"/>
                  <a:gd name="connsiteX3" fmla="*/ 1026825 w 2053650"/>
                  <a:gd name="connsiteY3" fmla="*/ 2053650 h 2053650"/>
                  <a:gd name="connsiteX4" fmla="*/ 0 w 2053650"/>
                  <a:gd name="connsiteY4" fmla="*/ 1026825 h 20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0" h="2053650">
                    <a:moveTo>
                      <a:pt x="0" y="1026825"/>
                    </a:moveTo>
                    <a:cubicBezTo>
                      <a:pt x="0" y="459725"/>
                      <a:pt x="459725" y="0"/>
                      <a:pt x="1026825" y="0"/>
                    </a:cubicBezTo>
                    <a:cubicBezTo>
                      <a:pt x="1593925" y="0"/>
                      <a:pt x="2053650" y="459725"/>
                      <a:pt x="2053650" y="1026825"/>
                    </a:cubicBezTo>
                    <a:cubicBezTo>
                      <a:pt x="2053650" y="1593925"/>
                      <a:pt x="1593925" y="2053650"/>
                      <a:pt x="1026825" y="2053650"/>
                    </a:cubicBezTo>
                    <a:cubicBezTo>
                      <a:pt x="459725" y="2053650"/>
                      <a:pt x="0" y="1593925"/>
                      <a:pt x="0" y="1026825"/>
                    </a:cubicBezTo>
                    <a:close/>
                  </a:path>
                </a:pathLst>
              </a:custGeom>
              <a:solidFill>
                <a:srgbClr val="002050">
                  <a:alpha val="65000"/>
                </a:srgbClr>
              </a:solidFill>
              <a:ln w="17145" cap="flat" cmpd="sng" algn="ctr">
                <a:solidFill>
                  <a:srgbClr val="FFFFFF">
                    <a:hueOff val="0"/>
                    <a:satOff val="0"/>
                    <a:lumOff val="0"/>
                    <a:alphaOff val="0"/>
                    <a:shade val="95000"/>
                    <a:alpha val="50000"/>
                    <a:satMod val="150000"/>
                  </a:srgbClr>
                </a:solidFill>
                <a:prstDash val="solid"/>
              </a:ln>
              <a:effectLst/>
            </p:spPr>
            <p:txBody>
              <a:bodyPr spcFirstLastPara="0" vert="horz" wrap="square" lIns="0" tIns="612980" rIns="0" bIns="612981"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FFFF00"/>
                    </a:solidFill>
                    <a:effectLst/>
                    <a:uLnTx/>
                    <a:uFillTx/>
                    <a:cs typeface="Segoe UI" panose="020B0502040204020203" pitchFamily="34" charset="0"/>
                  </a:rPr>
                  <a:t>POC</a:t>
                </a:r>
              </a:p>
            </p:txBody>
          </p:sp>
        </p:grpSp>
        <p:sp>
          <p:nvSpPr>
            <p:cNvPr id="141" name="Rectangle 140"/>
            <p:cNvSpPr/>
            <p:nvPr/>
          </p:nvSpPr>
          <p:spPr>
            <a:xfrm>
              <a:off x="9158977" y="3218865"/>
              <a:ext cx="1430544" cy="425557"/>
            </a:xfrm>
            <a:prstGeom prst="rect">
              <a:avLst/>
            </a:prstGeom>
          </p:spPr>
          <p:txBody>
            <a:bodyPr wrap="squar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Wave 1 </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Deployment</a:t>
              </a:r>
            </a:p>
          </p:txBody>
        </p:sp>
        <p:sp>
          <p:nvSpPr>
            <p:cNvPr id="142" name="Rectangle 141"/>
            <p:cNvSpPr/>
            <p:nvPr/>
          </p:nvSpPr>
          <p:spPr>
            <a:xfrm>
              <a:off x="9158977" y="2262273"/>
              <a:ext cx="1430544" cy="425557"/>
            </a:xfrm>
            <a:prstGeom prst="rect">
              <a:avLst/>
            </a:prstGeom>
          </p:spPr>
          <p:txBody>
            <a:bodyPr wrap="squar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Wave 2 </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Deployment</a:t>
              </a:r>
            </a:p>
          </p:txBody>
        </p:sp>
        <p:sp>
          <p:nvSpPr>
            <p:cNvPr id="143" name="Rectangle 142"/>
            <p:cNvSpPr/>
            <p:nvPr/>
          </p:nvSpPr>
          <p:spPr>
            <a:xfrm>
              <a:off x="9158977" y="1477049"/>
              <a:ext cx="1430544" cy="425557"/>
            </a:xfrm>
            <a:prstGeom prst="rect">
              <a:avLst/>
            </a:prstGeom>
          </p:spPr>
          <p:txBody>
            <a:bodyPr wrap="squar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Wave 3 </a:t>
              </a:r>
              <a:br>
                <a:rPr kumimoji="0" lang="en-US" sz="1600" b="1" i="0" u="none" strike="noStrike" kern="0" cap="none" spc="0" normalizeH="0" baseline="0" noProof="0" dirty="0">
                  <a:ln>
                    <a:noFill/>
                  </a:ln>
                  <a:solidFill>
                    <a:srgbClr val="0078D7"/>
                  </a:solidFill>
                  <a:effectLst/>
                  <a:uLnTx/>
                  <a:uFillTx/>
                  <a:cs typeface="Segoe UI" panose="020B0502040204020203" pitchFamily="34" charset="0"/>
                </a:rPr>
              </a:br>
              <a:r>
                <a:rPr kumimoji="0" lang="en-US" sz="1600" b="1" i="0" u="none" strike="noStrike" kern="0" cap="none" spc="0" normalizeH="0" baseline="0" noProof="0" dirty="0">
                  <a:ln>
                    <a:noFill/>
                  </a:ln>
                  <a:solidFill>
                    <a:srgbClr val="0078D7"/>
                  </a:solidFill>
                  <a:effectLst/>
                  <a:uLnTx/>
                  <a:uFillTx/>
                  <a:cs typeface="Segoe UI" panose="020B0502040204020203" pitchFamily="34" charset="0"/>
                </a:rPr>
                <a:t>Deployment</a:t>
              </a:r>
            </a:p>
          </p:txBody>
        </p:sp>
        <p:sp>
          <p:nvSpPr>
            <p:cNvPr id="144" name="Rectangle 143"/>
            <p:cNvSpPr/>
            <p:nvPr/>
          </p:nvSpPr>
          <p:spPr>
            <a:xfrm>
              <a:off x="9681003" y="4099652"/>
              <a:ext cx="386491" cy="212778"/>
            </a:xfrm>
            <a:prstGeom prst="rect">
              <a:avLst/>
            </a:prstGeom>
          </p:spPr>
          <p:txBody>
            <a:bodyPr wrap="none" lIns="0" tIns="0" rIns="0" bIns="0">
              <a:sp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Segoe UI" panose="020B0502040204020203" pitchFamily="34" charset="0"/>
                </a:rPr>
                <a:t>Pilot</a:t>
              </a:r>
            </a:p>
          </p:txBody>
        </p:sp>
      </p:grpSp>
      <p:sp>
        <p:nvSpPr>
          <p:cNvPr id="150" name="TextBox 149"/>
          <p:cNvSpPr txBox="1"/>
          <p:nvPr/>
        </p:nvSpPr>
        <p:spPr>
          <a:xfrm>
            <a:off x="5003356" y="2963862"/>
            <a:ext cx="2683964" cy="1588127"/>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505050"/>
                </a:solidFill>
                <a:effectLst/>
                <a:uLnTx/>
                <a:uFillTx/>
              </a:rPr>
              <a:t>Divide up broad population balanced for risk reduction, business impact, network load, functional role, application use, and geography</a:t>
            </a:r>
          </a:p>
        </p:txBody>
      </p:sp>
      <p:sp>
        <p:nvSpPr>
          <p:cNvPr id="151" name="Freeform 16"/>
          <p:cNvSpPr/>
          <p:nvPr/>
        </p:nvSpPr>
        <p:spPr>
          <a:xfrm>
            <a:off x="4439257" y="1820862"/>
            <a:ext cx="743320" cy="74332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0" rIns="0" bIns="0"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dirty="0">
                <a:ln>
                  <a:noFill/>
                </a:ln>
                <a:solidFill>
                  <a:srgbClr val="0078D7"/>
                </a:solidFill>
                <a:effectLst/>
                <a:uLnTx/>
                <a:uFillTx/>
                <a:cs typeface="Segoe UI" panose="020B0502040204020203" pitchFamily="34" charset="0"/>
              </a:rPr>
              <a:t>LTSB</a:t>
            </a:r>
          </a:p>
        </p:txBody>
      </p:sp>
      <p:sp>
        <p:nvSpPr>
          <p:cNvPr id="152" name="Freeform 16"/>
          <p:cNvSpPr/>
          <p:nvPr/>
        </p:nvSpPr>
        <p:spPr>
          <a:xfrm>
            <a:off x="11284661" y="1820862"/>
            <a:ext cx="743320" cy="74332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rgbClr val="0078D7">
                <a:alpha val="50000"/>
              </a:srgbClr>
            </a:solidFill>
            <a:prstDash val="solid"/>
          </a:ln>
          <a:effectLst/>
        </p:spPr>
        <p:txBody>
          <a:bodyPr spcFirstLastPara="0" vert="horz" wrap="square" lIns="0" tIns="0" rIns="0" bIns="0" numCol="1" spcCol="1270" anchor="ctr" anchorCtr="0">
            <a:noAutofit/>
          </a:bodyPr>
          <a:lstStyle/>
          <a:p>
            <a:pPr marL="0" marR="0" lvl="0" indent="0" algn="ctr" defTabSz="622300" eaLnBrk="1" fontAlgn="auto" latinLnBrk="0" hangingPunct="1">
              <a:lnSpc>
                <a:spcPct val="100000"/>
              </a:lnSpc>
              <a:spcBef>
                <a:spcPct val="0"/>
              </a:spcBef>
              <a:spcAft>
                <a:spcPct val="35000"/>
              </a:spcAft>
              <a:buClrTx/>
              <a:buSzTx/>
              <a:buFontTx/>
              <a:buNone/>
              <a:tabLst/>
              <a:defRPr/>
            </a:pPr>
            <a:r>
              <a:rPr kumimoji="0" lang="en-US" sz="1800" b="1" i="0" u="none" strike="noStrike" kern="0" cap="none" spc="0" normalizeH="0" baseline="0" noProof="0" dirty="0">
                <a:ln>
                  <a:noFill/>
                </a:ln>
                <a:solidFill>
                  <a:srgbClr val="0078D7"/>
                </a:solidFill>
                <a:effectLst/>
                <a:uLnTx/>
                <a:uFillTx/>
                <a:cs typeface="Segoe UI" panose="020B0502040204020203" pitchFamily="34" charset="0"/>
              </a:rPr>
              <a:t>LTSB</a:t>
            </a:r>
          </a:p>
        </p:txBody>
      </p:sp>
      <p:cxnSp>
        <p:nvCxnSpPr>
          <p:cNvPr id="153" name="Straight Arrow Connector 152"/>
          <p:cNvCxnSpPr/>
          <p:nvPr/>
        </p:nvCxnSpPr>
        <p:spPr>
          <a:xfrm>
            <a:off x="3303836" y="5568171"/>
            <a:ext cx="6124240" cy="0"/>
          </a:xfrm>
          <a:prstGeom prst="straightConnector1">
            <a:avLst/>
          </a:prstGeom>
          <a:noFill/>
          <a:ln w="9525" cap="flat" cmpd="sng" algn="ctr">
            <a:solidFill>
              <a:srgbClr val="000000"/>
            </a:solidFill>
            <a:prstDash val="solid"/>
            <a:headEnd type="triangle" w="lg" len="med"/>
            <a:tailEnd type="triangle" w="lg" len="med"/>
          </a:ln>
          <a:effectLst/>
        </p:spPr>
      </p:cxnSp>
      <p:cxnSp>
        <p:nvCxnSpPr>
          <p:cNvPr id="154" name="Straight Arrow Connector 153"/>
          <p:cNvCxnSpPr>
            <a:cxnSpLocks/>
          </p:cNvCxnSpPr>
          <p:nvPr/>
        </p:nvCxnSpPr>
        <p:spPr>
          <a:xfrm>
            <a:off x="3381172" y="6206374"/>
            <a:ext cx="6046904" cy="0"/>
          </a:xfrm>
          <a:prstGeom prst="straightConnector1">
            <a:avLst/>
          </a:prstGeom>
          <a:noFill/>
          <a:ln w="9525" cap="flat" cmpd="sng" algn="ctr">
            <a:solidFill>
              <a:srgbClr val="000000"/>
            </a:solidFill>
            <a:prstDash val="solid"/>
            <a:headEnd type="triangle" w="lg" len="med"/>
            <a:tailEnd type="triangle" w="lg" len="med"/>
          </a:ln>
          <a:effectLst/>
        </p:spPr>
      </p:cxnSp>
      <p:sp>
        <p:nvSpPr>
          <p:cNvPr id="155" name="TextBox 154"/>
          <p:cNvSpPr txBox="1"/>
          <p:nvPr/>
        </p:nvSpPr>
        <p:spPr>
          <a:xfrm>
            <a:off x="5259289" y="5345116"/>
            <a:ext cx="2003836" cy="430887"/>
          </a:xfrm>
          <a:prstGeom prst="rect">
            <a:avLst/>
          </a:prstGeom>
          <a:solidFill>
            <a:srgbClr val="F2F2F2"/>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505050"/>
                </a:solidFill>
                <a:effectLst/>
                <a:uLnTx/>
                <a:uFillTx/>
              </a:rPr>
              <a:t>Representative Sample</a:t>
            </a:r>
            <a:br>
              <a:rPr kumimoji="0" lang="en-US" sz="1400" b="1" i="0" u="none" strike="noStrike" kern="0" cap="none" spc="0" normalizeH="0" baseline="0" noProof="0" dirty="0">
                <a:ln>
                  <a:noFill/>
                </a:ln>
                <a:solidFill>
                  <a:srgbClr val="505050"/>
                </a:solidFill>
                <a:effectLst/>
                <a:uLnTx/>
                <a:uFillTx/>
              </a:rPr>
            </a:br>
            <a:r>
              <a:rPr kumimoji="0" lang="en-US" sz="1400" b="1" i="0" u="none" strike="noStrike" kern="0" cap="none" spc="0" normalizeH="0" baseline="0" noProof="0" dirty="0">
                <a:ln>
                  <a:noFill/>
                </a:ln>
                <a:solidFill>
                  <a:srgbClr val="505050"/>
                </a:solidFill>
                <a:effectLst/>
                <a:uLnTx/>
                <a:uFillTx/>
              </a:rPr>
              <a:t> of Volunteer Users</a:t>
            </a:r>
          </a:p>
        </p:txBody>
      </p:sp>
      <p:sp>
        <p:nvSpPr>
          <p:cNvPr id="156" name="TextBox 155"/>
          <p:cNvSpPr txBox="1"/>
          <p:nvPr/>
        </p:nvSpPr>
        <p:spPr>
          <a:xfrm>
            <a:off x="5616959" y="6091458"/>
            <a:ext cx="1356822" cy="215444"/>
          </a:xfrm>
          <a:prstGeom prst="rect">
            <a:avLst/>
          </a:prstGeom>
          <a:solidFill>
            <a:srgbClr val="F2F2F2"/>
          </a:solid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505050"/>
                </a:solidFill>
                <a:effectLst/>
                <a:uLnTx/>
                <a:uFillTx/>
              </a:rPr>
              <a:t>IT Test Devices</a:t>
            </a:r>
          </a:p>
        </p:txBody>
      </p:sp>
      <p:cxnSp>
        <p:nvCxnSpPr>
          <p:cNvPr id="157" name="Straight Arrow Connector 156"/>
          <p:cNvCxnSpPr/>
          <p:nvPr/>
        </p:nvCxnSpPr>
        <p:spPr>
          <a:xfrm>
            <a:off x="5160421" y="2023638"/>
            <a:ext cx="6124240" cy="0"/>
          </a:xfrm>
          <a:prstGeom prst="straightConnector1">
            <a:avLst/>
          </a:prstGeom>
          <a:noFill/>
          <a:ln w="9525" cap="flat" cmpd="sng" algn="ctr">
            <a:solidFill>
              <a:srgbClr val="000000"/>
            </a:solidFill>
            <a:prstDash val="solid"/>
            <a:headEnd type="triangle" w="lg" len="med"/>
            <a:tailEnd type="triangle" w="lg" len="med"/>
          </a:ln>
          <a:effectLst/>
        </p:spPr>
      </p:cxnSp>
      <p:sp>
        <p:nvSpPr>
          <p:cNvPr id="158" name="TextBox 157"/>
          <p:cNvSpPr txBox="1"/>
          <p:nvPr/>
        </p:nvSpPr>
        <p:spPr>
          <a:xfrm>
            <a:off x="5649379" y="1668462"/>
            <a:ext cx="1613746" cy="1157240"/>
          </a:xfrm>
          <a:prstGeom prst="rect">
            <a:avLst/>
          </a:prstGeom>
          <a:solidFill>
            <a:srgbClr val="F2F2F2"/>
          </a:solidFill>
        </p:spPr>
        <p:txBody>
          <a:bodyPr wrap="square" lIns="0" tIns="146304" rIns="0" bIns="146304"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505050"/>
                </a:solidFill>
                <a:effectLst/>
                <a:uLnTx/>
                <a:uFillTx/>
              </a:rPr>
              <a:t>Special purpose dedicated devices Security patched but not updated</a:t>
            </a:r>
          </a:p>
        </p:txBody>
      </p:sp>
      <p:grpSp>
        <p:nvGrpSpPr>
          <p:cNvPr id="159" name="Group 158"/>
          <p:cNvGrpSpPr/>
          <p:nvPr/>
        </p:nvGrpSpPr>
        <p:grpSpPr>
          <a:xfrm>
            <a:off x="3811904" y="2296887"/>
            <a:ext cx="1370672" cy="2724375"/>
            <a:chOff x="3937884" y="2424222"/>
            <a:chExt cx="1370672" cy="2597040"/>
          </a:xfrm>
        </p:grpSpPr>
        <p:cxnSp>
          <p:nvCxnSpPr>
            <p:cNvPr id="160" name="Straight Arrow Connector 159"/>
            <p:cNvCxnSpPr>
              <a:cxnSpLocks/>
            </p:cNvCxnSpPr>
            <p:nvPr/>
          </p:nvCxnSpPr>
          <p:spPr>
            <a:xfrm flipH="1">
              <a:off x="4160837" y="3673581"/>
              <a:ext cx="1147719" cy="0"/>
            </a:xfrm>
            <a:prstGeom prst="straightConnector1">
              <a:avLst/>
            </a:prstGeom>
            <a:noFill/>
            <a:ln w="9525" cap="flat" cmpd="sng" algn="ctr">
              <a:solidFill>
                <a:srgbClr val="000000"/>
              </a:solidFill>
              <a:prstDash val="solid"/>
              <a:headEnd type="none" w="lg" len="med"/>
              <a:tailEnd type="triangle" w="lg" len="med"/>
            </a:ln>
            <a:effectLst/>
          </p:spPr>
        </p:cxnSp>
        <p:sp>
          <p:nvSpPr>
            <p:cNvPr id="161" name="Right Brace 160"/>
            <p:cNvSpPr/>
            <p:nvPr/>
          </p:nvSpPr>
          <p:spPr>
            <a:xfrm>
              <a:off x="3937884" y="2424222"/>
              <a:ext cx="222952" cy="2597040"/>
            </a:xfrm>
            <a:prstGeom prst="rightBrace">
              <a:avLst>
                <a:gd name="adj1" fmla="val 25731"/>
                <a:gd name="adj2" fmla="val 48166"/>
              </a:avLst>
            </a:prstGeom>
            <a:noFill/>
            <a:ln w="9525" cap="flat" cmpd="sng" algn="ctr">
              <a:solidFill>
                <a:srgbClr val="00000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62" name="Group 161"/>
          <p:cNvGrpSpPr/>
          <p:nvPr/>
        </p:nvGrpSpPr>
        <p:grpSpPr>
          <a:xfrm flipH="1">
            <a:off x="7500080" y="2296887"/>
            <a:ext cx="1492273" cy="2724375"/>
            <a:chOff x="3943343" y="2424222"/>
            <a:chExt cx="1492273" cy="2597040"/>
          </a:xfrm>
        </p:grpSpPr>
        <p:cxnSp>
          <p:nvCxnSpPr>
            <p:cNvPr id="163" name="Straight Arrow Connector 162"/>
            <p:cNvCxnSpPr>
              <a:cxnSpLocks/>
            </p:cNvCxnSpPr>
            <p:nvPr/>
          </p:nvCxnSpPr>
          <p:spPr>
            <a:xfrm flipH="1">
              <a:off x="4160837" y="3673581"/>
              <a:ext cx="1274779" cy="0"/>
            </a:xfrm>
            <a:prstGeom prst="straightConnector1">
              <a:avLst/>
            </a:prstGeom>
            <a:noFill/>
            <a:ln w="9525" cap="flat" cmpd="sng" algn="ctr">
              <a:solidFill>
                <a:srgbClr val="000000"/>
              </a:solidFill>
              <a:prstDash val="solid"/>
              <a:headEnd type="none" w="lg" len="med"/>
              <a:tailEnd type="triangle" w="lg" len="med"/>
            </a:ln>
            <a:effectLst/>
          </p:spPr>
        </p:cxnSp>
        <p:sp>
          <p:nvSpPr>
            <p:cNvPr id="164" name="Right Brace 163"/>
            <p:cNvSpPr/>
            <p:nvPr/>
          </p:nvSpPr>
          <p:spPr>
            <a:xfrm>
              <a:off x="3943343" y="2424222"/>
              <a:ext cx="217494" cy="2597040"/>
            </a:xfrm>
            <a:prstGeom prst="rightBrace">
              <a:avLst>
                <a:gd name="adj1" fmla="val 25399"/>
                <a:gd name="adj2" fmla="val 48166"/>
              </a:avLst>
            </a:prstGeom>
            <a:noFill/>
            <a:ln w="9525" cap="flat" cmpd="sng" algn="ctr">
              <a:solidFill>
                <a:srgbClr val="00000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23526206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extLst>
              <p:ext uri="{D42A27DB-BD31-4B8C-83A1-F6EECF244321}">
                <p14:modId xmlns:p14="http://schemas.microsoft.com/office/powerpoint/2010/main" val="12746696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5944"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Thinking through deployment strategy</a:t>
            </a:r>
          </a:p>
        </p:txBody>
      </p:sp>
      <p:sp>
        <p:nvSpPr>
          <p:cNvPr id="6" name="Oval 5"/>
          <p:cNvSpPr/>
          <p:nvPr/>
        </p:nvSpPr>
        <p:spPr bwMode="auto">
          <a:xfrm>
            <a:off x="498475" y="1353457"/>
            <a:ext cx="552450" cy="552450"/>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dirty="0">
                <a:solidFill>
                  <a:srgbClr val="0078D7"/>
                </a:solidFill>
                <a:latin typeface="Segoe UI Light"/>
                <a:ea typeface="Segoe UI" pitchFamily="34" charset="0"/>
                <a:cs typeface="Segoe UI" pitchFamily="34" charset="0"/>
              </a:rPr>
              <a:t>1</a:t>
            </a:r>
          </a:p>
        </p:txBody>
      </p:sp>
      <p:sp>
        <p:nvSpPr>
          <p:cNvPr id="7" name="Rectangle 6"/>
          <p:cNvSpPr/>
          <p:nvPr/>
        </p:nvSpPr>
        <p:spPr>
          <a:xfrm>
            <a:off x="1243962" y="1391165"/>
            <a:ext cx="9538006" cy="477034"/>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65361" rIns="104219" bIns="65362" numCol="1" spcCol="1270" anchor="t" anchorCtr="0">
            <a:noAutofit/>
          </a:bodyPr>
          <a:lstStyle/>
          <a:p>
            <a:pPr marL="0" lvl="1" defTabSz="906691">
              <a:spcBef>
                <a:spcPts val="600"/>
              </a:spcBef>
              <a:defRPr/>
            </a:pPr>
            <a:r>
              <a:rPr lang="en-US" sz="2400" kern="0" dirty="0">
                <a:solidFill>
                  <a:srgbClr val="0078D7"/>
                </a:solidFill>
              </a:rPr>
              <a:t>Configure</a:t>
            </a:r>
            <a:r>
              <a:rPr lang="en-US" sz="2400" b="1" kern="0" dirty="0">
                <a:solidFill>
                  <a:sysClr val="windowText" lastClr="000000"/>
                </a:solidFill>
                <a:latin typeface="Segoe UI Light"/>
              </a:rPr>
              <a:t> </a:t>
            </a:r>
            <a:r>
              <a:rPr lang="en-US" sz="2400" kern="0" dirty="0">
                <a:solidFill>
                  <a:schemeClr val="tx1"/>
                </a:solidFill>
                <a:latin typeface="Segoe UI Light"/>
              </a:rPr>
              <a:t>Your Insider Preview PCs </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Lab or secondary PCs</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Enough to explore new features, measure compatibility on behalf of your customer(s)</a:t>
            </a:r>
          </a:p>
        </p:txBody>
      </p:sp>
      <p:sp>
        <p:nvSpPr>
          <p:cNvPr id="8" name="Oval 7"/>
          <p:cNvSpPr/>
          <p:nvPr/>
        </p:nvSpPr>
        <p:spPr bwMode="auto">
          <a:xfrm>
            <a:off x="498475" y="2506396"/>
            <a:ext cx="552450" cy="552450"/>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dirty="0">
                <a:solidFill>
                  <a:srgbClr val="0078D7"/>
                </a:solidFill>
                <a:latin typeface="Segoe UI Light"/>
                <a:ea typeface="Segoe UI" pitchFamily="34" charset="0"/>
                <a:cs typeface="Segoe UI" pitchFamily="34" charset="0"/>
              </a:rPr>
              <a:t>2</a:t>
            </a:r>
          </a:p>
        </p:txBody>
      </p:sp>
      <p:sp>
        <p:nvSpPr>
          <p:cNvPr id="9" name="Rectangle 8"/>
          <p:cNvSpPr/>
          <p:nvPr/>
        </p:nvSpPr>
        <p:spPr>
          <a:xfrm>
            <a:off x="1243962" y="3738685"/>
            <a:ext cx="9538006" cy="477034"/>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65361" rIns="104219" bIns="65362" numCol="1" spcCol="1270" anchor="t" anchorCtr="0">
            <a:noAutofit/>
          </a:bodyPr>
          <a:lstStyle/>
          <a:p>
            <a:pPr marL="0" lvl="1" defTabSz="906691">
              <a:spcBef>
                <a:spcPts val="600"/>
              </a:spcBef>
              <a:defRPr/>
            </a:pPr>
            <a:r>
              <a:rPr lang="en-US" sz="2400" kern="0" dirty="0">
                <a:solidFill>
                  <a:srgbClr val="0078D7"/>
                </a:solidFill>
              </a:rPr>
              <a:t>Identify</a:t>
            </a:r>
            <a:r>
              <a:rPr lang="en-US" sz="2400" kern="0" dirty="0">
                <a:solidFill>
                  <a:sysClr val="windowText" lastClr="000000"/>
                </a:solidFill>
              </a:rPr>
              <a:t> </a:t>
            </a:r>
            <a:r>
              <a:rPr lang="en-US" sz="2400" kern="0" dirty="0">
                <a:solidFill>
                  <a:schemeClr val="tx1"/>
                </a:solidFill>
                <a:latin typeface="Segoe UI Light"/>
              </a:rPr>
              <a:t>LTSB PC candidates</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Deploy Windows 10 Enterprise LTSB</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Limited numbers (we hope)</a:t>
            </a:r>
          </a:p>
        </p:txBody>
      </p:sp>
      <p:sp>
        <p:nvSpPr>
          <p:cNvPr id="10" name="Oval 9"/>
          <p:cNvSpPr/>
          <p:nvPr/>
        </p:nvSpPr>
        <p:spPr bwMode="auto">
          <a:xfrm>
            <a:off x="498475" y="3659335"/>
            <a:ext cx="552450" cy="552450"/>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dirty="0">
                <a:solidFill>
                  <a:srgbClr val="0078D7"/>
                </a:solidFill>
                <a:latin typeface="Segoe UI Light"/>
                <a:ea typeface="Segoe UI" pitchFamily="34" charset="0"/>
                <a:cs typeface="Segoe UI" pitchFamily="34" charset="0"/>
              </a:rPr>
              <a:t>3</a:t>
            </a:r>
          </a:p>
        </p:txBody>
      </p:sp>
      <p:sp>
        <p:nvSpPr>
          <p:cNvPr id="11" name="Rectangle 10"/>
          <p:cNvSpPr/>
          <p:nvPr/>
        </p:nvSpPr>
        <p:spPr>
          <a:xfrm>
            <a:off x="1243962" y="2539319"/>
            <a:ext cx="9538006" cy="477034"/>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65361" rIns="104219" bIns="65362" numCol="1" spcCol="1270" anchor="t" anchorCtr="0">
            <a:noAutofit/>
          </a:bodyPr>
          <a:lstStyle/>
          <a:p>
            <a:pPr marL="0" lvl="1" defTabSz="906691">
              <a:spcBef>
                <a:spcPts val="600"/>
              </a:spcBef>
              <a:defRPr/>
            </a:pPr>
            <a:r>
              <a:rPr lang="en-US" sz="2400" kern="0" dirty="0">
                <a:solidFill>
                  <a:srgbClr val="0078D7"/>
                </a:solidFill>
              </a:rPr>
              <a:t>Recruit</a:t>
            </a:r>
            <a:r>
              <a:rPr lang="en-US" sz="2400" kern="0" dirty="0">
                <a:solidFill>
                  <a:sysClr val="windowText" lastClr="000000"/>
                </a:solidFill>
              </a:rPr>
              <a:t> </a:t>
            </a:r>
            <a:r>
              <a:rPr lang="en-US" sz="2400" kern="0" dirty="0">
                <a:solidFill>
                  <a:schemeClr val="tx1"/>
                </a:solidFill>
                <a:latin typeface="Segoe UI Light"/>
              </a:rPr>
              <a:t>volunteers for pilots</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Willing participants who will provide feedback</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Cover the broadest set of apps and devices possible</a:t>
            </a:r>
          </a:p>
        </p:txBody>
      </p:sp>
      <p:sp>
        <p:nvSpPr>
          <p:cNvPr id="12" name="Oval 11"/>
          <p:cNvSpPr/>
          <p:nvPr/>
        </p:nvSpPr>
        <p:spPr bwMode="auto">
          <a:xfrm>
            <a:off x="498475" y="4812273"/>
            <a:ext cx="552450" cy="552450"/>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dirty="0">
                <a:solidFill>
                  <a:srgbClr val="0078D7"/>
                </a:solidFill>
                <a:latin typeface="Segoe UI Light"/>
                <a:ea typeface="Segoe UI" pitchFamily="34" charset="0"/>
                <a:cs typeface="Segoe UI" pitchFamily="34" charset="0"/>
              </a:rPr>
              <a:t>4</a:t>
            </a:r>
          </a:p>
        </p:txBody>
      </p:sp>
      <p:sp>
        <p:nvSpPr>
          <p:cNvPr id="13" name="Rectangle 12"/>
          <p:cNvSpPr/>
          <p:nvPr/>
        </p:nvSpPr>
        <p:spPr>
          <a:xfrm>
            <a:off x="1243962" y="4849981"/>
            <a:ext cx="9538006" cy="477034"/>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65361" rIns="104219" bIns="65362" numCol="1" spcCol="1270" anchor="t" anchorCtr="0">
            <a:noAutofit/>
          </a:bodyPr>
          <a:lstStyle/>
          <a:p>
            <a:pPr marL="0" lvl="1" defTabSz="906691">
              <a:spcBef>
                <a:spcPts val="600"/>
              </a:spcBef>
              <a:defRPr/>
            </a:pPr>
            <a:r>
              <a:rPr lang="en-US" sz="2400" kern="0" dirty="0">
                <a:solidFill>
                  <a:srgbClr val="0078D7"/>
                </a:solidFill>
              </a:rPr>
              <a:t>Divide </a:t>
            </a:r>
            <a:r>
              <a:rPr lang="en-US" sz="2400" kern="0" dirty="0">
                <a:solidFill>
                  <a:srgbClr val="505050"/>
                </a:solidFill>
                <a:latin typeface="Segoe UI Light"/>
              </a:rPr>
              <a:t>broad population of PCs for roll-out</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Standard deployment best practice</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Focus on risk reduction, minimizing disruption</a:t>
            </a:r>
          </a:p>
          <a:p>
            <a:pPr marL="225425" lvl="1" indent="-174625" defTabSz="906691">
              <a:spcBef>
                <a:spcPts val="100"/>
              </a:spcBef>
              <a:spcAft>
                <a:spcPts val="300"/>
              </a:spcAft>
              <a:buFont typeface="Arial" panose="020B0604020202020204" pitchFamily="34" charset="0"/>
              <a:buChar char="•"/>
              <a:defRPr/>
            </a:pPr>
            <a:r>
              <a:rPr lang="en-US" sz="1600" kern="0" dirty="0">
                <a:solidFill>
                  <a:srgbClr val="505050"/>
                </a:solidFill>
              </a:rPr>
              <a:t>Consider deploying waves by functional area, applications utilized, and geography</a:t>
            </a:r>
          </a:p>
        </p:txBody>
      </p:sp>
    </p:spTree>
    <p:extLst>
      <p:ext uri="{BB962C8B-B14F-4D97-AF65-F5344CB8AC3E}">
        <p14:creationId xmlns:p14="http://schemas.microsoft.com/office/powerpoint/2010/main" val="332331543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1197" name="think-cell Slide" r:id="rId5" imgW="378" imgH="379" progId="TCLayout.ActiveDocument.1">
                  <p:embed/>
                </p:oleObj>
              </mc:Choice>
              <mc:Fallback>
                <p:oleObj name="think-cell Slide" r:id="rId5" imgW="378" imgH="379" progId="TCLayout.ActiveDocument.1">
                  <p:embed/>
                  <p:pic>
                    <p:nvPicPr>
                      <p:cNvPr id="11" name="Object 10"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Why Windows-as-a-Service updates run better</a:t>
            </a:r>
            <a:endParaRPr lang="en-US" dirty="0"/>
          </a:p>
        </p:txBody>
      </p:sp>
      <p:sp>
        <p:nvSpPr>
          <p:cNvPr id="6" name="Rectangle 5"/>
          <p:cNvSpPr/>
          <p:nvPr/>
        </p:nvSpPr>
        <p:spPr bwMode="auto">
          <a:xfrm>
            <a:off x="457200" y="1630363"/>
            <a:ext cx="4029119" cy="4365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spcBef>
                <a:spcPts val="600"/>
              </a:spcBef>
              <a:buClrTx/>
              <a:buSzTx/>
              <a:buFontTx/>
              <a:buNone/>
              <a:tabLst/>
              <a:defRPr/>
            </a:pPr>
            <a:r>
              <a:rPr kumimoji="0" lang="en-US" sz="2000" b="1" i="0" u="none" strike="noStrike" kern="0" cap="none" spc="0" normalizeH="0" baseline="0" noProof="0" dirty="0">
                <a:ln>
                  <a:noFill/>
                </a:ln>
                <a:solidFill>
                  <a:schemeClr val="bg1"/>
                </a:solidFill>
                <a:effectLst/>
                <a:uLnTx/>
                <a:uFillTx/>
                <a:ea typeface="Segoe UI" pitchFamily="34" charset="0"/>
                <a:cs typeface="Segoe UI" pitchFamily="34" charset="0"/>
              </a:rPr>
              <a:t>Windows 7 and 8 Servicing</a:t>
            </a:r>
          </a:p>
        </p:txBody>
      </p:sp>
      <p:sp>
        <p:nvSpPr>
          <p:cNvPr id="19" name="Rectangle 18"/>
          <p:cNvSpPr/>
          <p:nvPr/>
        </p:nvSpPr>
        <p:spPr bwMode="auto">
          <a:xfrm>
            <a:off x="457200" y="2068513"/>
            <a:ext cx="4029119" cy="4446587"/>
          </a:xfrm>
          <a:prstGeom prst="rect">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600"/>
              </a:spcBef>
              <a:buClrTx/>
              <a:buSzTx/>
              <a:buFontTx/>
              <a:buNone/>
              <a:tabLst/>
              <a:defRPr/>
            </a:pPr>
            <a:r>
              <a:rPr kumimoji="0" lang="en-US" sz="1500" b="1" i="0" u="none" strike="noStrike" kern="0" cap="none" spc="0" normalizeH="0" baseline="0" noProof="0" dirty="0">
                <a:ln>
                  <a:noFill/>
                </a:ln>
                <a:solidFill>
                  <a:srgbClr val="0078D7"/>
                </a:solidFill>
                <a:effectLst/>
                <a:uLnTx/>
                <a:uFillTx/>
                <a:ea typeface="Segoe UI" pitchFamily="34" charset="0"/>
                <a:cs typeface="Segoe UI" pitchFamily="34" charset="0"/>
              </a:rPr>
              <a:t>Security Updates </a:t>
            </a:r>
            <a:endParaRPr kumimoji="0" lang="en-US" sz="1500" b="0" i="0" u="none" strike="noStrike" kern="0" cap="none" spc="0" normalizeH="0" baseline="0" noProof="0" dirty="0">
              <a:ln>
                <a:noFill/>
              </a:ln>
              <a:solidFill>
                <a:srgbClr val="0078D7"/>
              </a:solidFill>
              <a:effectLst/>
              <a:uLnTx/>
              <a:uFillTx/>
              <a:ea typeface="Segoe UI" pitchFamily="34" charset="0"/>
              <a:cs typeface="Segoe UI" pitchFamily="34" charset="0"/>
            </a:endParaRPr>
          </a:p>
          <a:p>
            <a:pPr marL="228600" marR="0" lvl="0" indent="-171450" defTabSz="914400" eaLnBrk="1" fontAlgn="auto" latinLnBrk="0" hangingPunct="1">
              <a:spcBef>
                <a:spcPts val="100"/>
              </a:spcBef>
              <a:spcAft>
                <a:spcPts val="3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chemeClr val="tx1"/>
                </a:solidFill>
                <a:effectLst/>
                <a:uLnTx/>
                <a:uFillTx/>
                <a:ea typeface="Segoe UI" pitchFamily="34" charset="0"/>
                <a:cs typeface="Segoe UI" pitchFamily="34" charset="0"/>
              </a:rPr>
              <a:t>Most organizations deploy right away</a:t>
            </a:r>
          </a:p>
          <a:p>
            <a:pPr marL="228600" marR="0" lvl="0" indent="-171450" defTabSz="914400" eaLnBrk="1" fontAlgn="auto" latinLnBrk="0" hangingPunct="1">
              <a:spcBef>
                <a:spcPts val="100"/>
              </a:spcBef>
              <a:spcAft>
                <a:spcPts val="3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chemeClr val="tx1"/>
                </a:solidFill>
                <a:effectLst/>
                <a:uLnTx/>
                <a:uFillTx/>
                <a:ea typeface="Segoe UI" pitchFamily="34" charset="0"/>
                <a:cs typeface="Segoe UI" pitchFamily="34" charset="0"/>
              </a:rPr>
              <a:t>Limited Partner/Customer pre-trial</a:t>
            </a:r>
          </a:p>
          <a:p>
            <a:pPr marL="0" marR="0" lvl="0" indent="0" defTabSz="914400" eaLnBrk="1" fontAlgn="auto" latinLnBrk="0" hangingPunct="1">
              <a:spcBef>
                <a:spcPts val="600"/>
              </a:spcBef>
              <a:buClrTx/>
              <a:buSzTx/>
              <a:buFontTx/>
              <a:buNone/>
              <a:tabLst/>
              <a:defRPr/>
            </a:pPr>
            <a:r>
              <a:rPr kumimoji="0" lang="en-US" sz="1500" b="1" i="0" u="none" strike="noStrike" kern="0" cap="none" spc="0" normalizeH="0" baseline="0" noProof="0" dirty="0">
                <a:ln>
                  <a:noFill/>
                </a:ln>
                <a:solidFill>
                  <a:srgbClr val="0078D7"/>
                </a:solidFill>
                <a:effectLst/>
                <a:uLnTx/>
                <a:uFillTx/>
                <a:ea typeface="Segoe UI" pitchFamily="34" charset="0"/>
                <a:cs typeface="Segoe UI" pitchFamily="34" charset="0"/>
              </a:rPr>
              <a:t>Non-Security Updates </a:t>
            </a:r>
            <a:endParaRPr kumimoji="0" lang="en-US" sz="1500" b="0" i="0" u="none" strike="noStrike" kern="0" cap="none" spc="0" normalizeH="0" baseline="0" noProof="0" dirty="0">
              <a:ln>
                <a:noFill/>
              </a:ln>
              <a:solidFill>
                <a:srgbClr val="0078D7"/>
              </a:solidFill>
              <a:effectLst/>
              <a:uLnTx/>
              <a:uFillTx/>
              <a:ea typeface="Segoe UI" pitchFamily="34" charset="0"/>
              <a:cs typeface="Segoe UI" pitchFamily="34" charset="0"/>
            </a:endParaRP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Reliability, bug fixes, etc. </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Deployed ad-hoc or sometimes not at all</a:t>
            </a:r>
          </a:p>
          <a:p>
            <a:pPr lvl="0" defTabSz="914400">
              <a:spcBef>
                <a:spcPts val="600"/>
              </a:spcBef>
            </a:pPr>
            <a:r>
              <a:rPr lang="en-US" sz="1600" kern="0" dirty="0">
                <a:solidFill>
                  <a:srgbClr val="0078D7"/>
                </a:solidFill>
                <a:ea typeface="Segoe UI" pitchFamily="34" charset="0"/>
                <a:cs typeface="Segoe UI" pitchFamily="34" charset="0"/>
              </a:rPr>
              <a:t>The</a:t>
            </a:r>
            <a:r>
              <a:rPr kumimoji="0" lang="en-US" sz="1600" b="0" i="0" u="none" strike="noStrike" kern="0" cap="none" spc="0" normalizeH="0" noProof="0" dirty="0">
                <a:ln>
                  <a:noFill/>
                </a:ln>
                <a:solidFill>
                  <a:srgbClr val="0078D7"/>
                </a:solidFill>
                <a:effectLst/>
                <a:uLnTx/>
                <a:uFillTx/>
                <a:ea typeface="Segoe UI" pitchFamily="34" charset="0"/>
                <a:cs typeface="Segoe UI" pitchFamily="34" charset="0"/>
              </a:rPr>
              <a:t> </a:t>
            </a:r>
            <a:r>
              <a:rPr lang="en-US" sz="1600" kern="0" noProof="0" dirty="0">
                <a:solidFill>
                  <a:srgbClr val="0078D7"/>
                </a:solidFill>
                <a:ea typeface="Segoe UI" pitchFamily="34" charset="0"/>
                <a:cs typeface="Segoe UI" pitchFamily="34" charset="0"/>
              </a:rPr>
              <a:t>option</a:t>
            </a:r>
            <a:r>
              <a:rPr lang="en-US" sz="1600" kern="0" dirty="0">
                <a:solidFill>
                  <a:srgbClr val="0078D7"/>
                </a:solidFill>
                <a:ea typeface="Segoe UI" pitchFamily="34" charset="0"/>
                <a:cs typeface="Segoe UI" pitchFamily="34" charset="0"/>
              </a:rPr>
              <a:t> to take each service upgrade or not (selective patching) in </a:t>
            </a:r>
            <a:r>
              <a:rPr kumimoji="0" lang="en-US" sz="1600" b="0" i="0" u="none" strike="noStrike" kern="0" cap="none" spc="0" normalizeH="0" baseline="0" noProof="0" dirty="0">
                <a:ln>
                  <a:noFill/>
                </a:ln>
                <a:solidFill>
                  <a:srgbClr val="0078D7"/>
                </a:solidFill>
                <a:effectLst/>
                <a:uLnTx/>
                <a:uFillTx/>
                <a:ea typeface="Segoe UI" pitchFamily="34" charset="0"/>
                <a:cs typeface="Segoe UI" pitchFamily="34" charset="0"/>
              </a:rPr>
              <a:t>Windows 7 and 8</a:t>
            </a:r>
            <a:r>
              <a:rPr lang="en-US" sz="1600" kern="0" dirty="0">
                <a:solidFill>
                  <a:srgbClr val="0078D7"/>
                </a:solidFill>
                <a:ea typeface="Segoe UI" pitchFamily="34" charset="0"/>
                <a:cs typeface="Segoe UI" pitchFamily="34" charset="0"/>
              </a:rPr>
              <a:t>, increased fragmentation, added </a:t>
            </a:r>
            <a:r>
              <a:rPr kumimoji="0" lang="en-US" sz="1600" b="0" i="0" u="none" strike="noStrike" kern="0" cap="none" spc="0" normalizeH="0" baseline="0" noProof="0" dirty="0">
                <a:ln>
                  <a:noFill/>
                </a:ln>
                <a:solidFill>
                  <a:srgbClr val="0078D7"/>
                </a:solidFill>
                <a:effectLst/>
                <a:uLnTx/>
                <a:uFillTx/>
                <a:ea typeface="Segoe UI" pitchFamily="34" charset="0"/>
                <a:cs typeface="Segoe UI" pitchFamily="34" charset="0"/>
              </a:rPr>
              <a:t>complexity and cost, and reduced quality</a:t>
            </a:r>
            <a:endParaRPr kumimoji="0" lang="en-US" sz="1500" b="0" i="0" u="none" strike="noStrike" kern="0" cap="none" spc="0" normalizeH="0" baseline="0" noProof="0" dirty="0">
              <a:ln>
                <a:noFill/>
              </a:ln>
              <a:solidFill>
                <a:srgbClr val="505050"/>
              </a:solidFill>
              <a:effectLst/>
              <a:uLnTx/>
              <a:uFillTx/>
              <a:ea typeface="Segoe UI" pitchFamily="34" charset="0"/>
              <a:cs typeface="Segoe UI" pitchFamily="34" charset="0"/>
            </a:endParaRPr>
          </a:p>
          <a:p>
            <a:pPr lvl="0" defTabSz="914400">
              <a:spcBef>
                <a:spcPts val="1800"/>
              </a:spcBef>
              <a:defRPr/>
            </a:pPr>
            <a:r>
              <a:rPr lang="en-US" sz="1500" b="1" kern="0" dirty="0">
                <a:solidFill>
                  <a:srgbClr val="0078D7"/>
                </a:solidFill>
                <a:ea typeface="Segoe UI" pitchFamily="34" charset="0"/>
                <a:cs typeface="Segoe UI" pitchFamily="34" charset="0"/>
              </a:rPr>
              <a:t>Version Upgrades </a:t>
            </a:r>
            <a:endParaRPr lang="en-US" sz="1500" kern="0" dirty="0">
              <a:solidFill>
                <a:srgbClr val="0078D7"/>
              </a:solidFill>
              <a:ea typeface="Segoe UI" pitchFamily="34" charset="0"/>
              <a:cs typeface="Segoe UI" pitchFamily="34" charset="0"/>
            </a:endParaRP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New features, new UI, new architecture</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Deployed years apart with customers running non-current versions</a:t>
            </a:r>
          </a:p>
        </p:txBody>
      </p:sp>
      <p:sp>
        <p:nvSpPr>
          <p:cNvPr id="18" name="Rectangle 17"/>
          <p:cNvSpPr/>
          <p:nvPr/>
        </p:nvSpPr>
        <p:spPr bwMode="auto">
          <a:xfrm>
            <a:off x="7599752" y="1630363"/>
            <a:ext cx="4379524" cy="4365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spcBef>
                <a:spcPts val="600"/>
              </a:spcBef>
              <a:buClrTx/>
              <a:buSzTx/>
              <a:buFontTx/>
              <a:buNone/>
              <a:tabLst/>
              <a:defRPr/>
            </a:pPr>
            <a:r>
              <a:rPr kumimoji="0" lang="en-US" sz="2000" b="1" i="0" u="none" strike="noStrike" kern="0" cap="none" spc="0" normalizeH="0" baseline="0" noProof="0" dirty="0">
                <a:ln>
                  <a:noFill/>
                </a:ln>
                <a:solidFill>
                  <a:schemeClr val="bg1"/>
                </a:solidFill>
                <a:effectLst/>
                <a:uLnTx/>
                <a:uFillTx/>
                <a:ea typeface="Segoe UI" pitchFamily="34" charset="0"/>
                <a:cs typeface="Segoe UI" pitchFamily="34" charset="0"/>
              </a:rPr>
              <a:t>Windows 10 Servicing</a:t>
            </a:r>
          </a:p>
        </p:txBody>
      </p:sp>
      <p:sp>
        <p:nvSpPr>
          <p:cNvPr id="20" name="Rectangle 19"/>
          <p:cNvSpPr/>
          <p:nvPr/>
        </p:nvSpPr>
        <p:spPr bwMode="auto">
          <a:xfrm>
            <a:off x="7599752" y="2066925"/>
            <a:ext cx="4379524" cy="4448175"/>
          </a:xfrm>
          <a:prstGeom prst="rect">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600"/>
              </a:spcBef>
              <a:buClrTx/>
              <a:buSzTx/>
              <a:buFontTx/>
              <a:buNone/>
              <a:tabLst/>
              <a:defRPr/>
            </a:pPr>
            <a:r>
              <a:rPr kumimoji="0" lang="en-US" sz="1500" b="1" i="0" u="none" strike="noStrike" kern="0" cap="none" spc="0" normalizeH="0" baseline="0" noProof="0" dirty="0">
                <a:ln>
                  <a:noFill/>
                </a:ln>
                <a:solidFill>
                  <a:srgbClr val="0078D7"/>
                </a:solidFill>
                <a:effectLst/>
                <a:uLnTx/>
                <a:uFillTx/>
                <a:ea typeface="Segoe UI" pitchFamily="34" charset="0"/>
                <a:cs typeface="Segoe UI" pitchFamily="34" charset="0"/>
              </a:rPr>
              <a:t>Quality Updates </a:t>
            </a:r>
            <a:endParaRPr kumimoji="0" lang="en-US" sz="1500" b="0" i="0" u="none" strike="noStrike" kern="0" cap="none" spc="0" normalizeH="0" baseline="0" noProof="0" dirty="0">
              <a:ln>
                <a:noFill/>
              </a:ln>
              <a:solidFill>
                <a:srgbClr val="0078D7"/>
              </a:solidFill>
              <a:effectLst/>
              <a:uLnTx/>
              <a:uFillTx/>
              <a:ea typeface="Segoe UI" pitchFamily="34" charset="0"/>
              <a:cs typeface="Segoe UI" pitchFamily="34" charset="0"/>
            </a:endParaRP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A single </a:t>
            </a:r>
            <a:r>
              <a:rPr lang="en-US" sz="1500" u="sng" kern="0" dirty="0">
                <a:solidFill>
                  <a:schemeClr val="tx1"/>
                </a:solidFill>
                <a:ea typeface="Segoe UI" pitchFamily="34" charset="0"/>
                <a:cs typeface="Segoe UI" pitchFamily="34" charset="0"/>
              </a:rPr>
              <a:t>cumulative</a:t>
            </a:r>
            <a:r>
              <a:rPr lang="en-US" sz="1500" kern="0" dirty="0">
                <a:solidFill>
                  <a:schemeClr val="tx1"/>
                </a:solidFill>
                <a:ea typeface="Segoe UI" pitchFamily="34" charset="0"/>
                <a:cs typeface="Segoe UI" pitchFamily="34" charset="0"/>
              </a:rPr>
              <a:t> update each month, which supersedes the previous month’s update</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Security fixes, reliability fixes, bug fixes, etc. but no new features</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Partner/customer pre-trial with Security Update Validation Program (SUVP)</a:t>
            </a:r>
          </a:p>
          <a:p>
            <a:pPr marL="0" marR="0" lvl="0" indent="0" defTabSz="914400" eaLnBrk="1" fontAlgn="auto" latinLnBrk="0" hangingPunct="1">
              <a:spcBef>
                <a:spcPts val="600"/>
              </a:spcBef>
              <a:buClrTx/>
              <a:buSzTx/>
              <a:buFontTx/>
              <a:buNone/>
              <a:tabLst/>
              <a:defRPr/>
            </a:pPr>
            <a:r>
              <a:rPr kumimoji="0" lang="en-US" sz="1500" b="1" i="0" u="none" strike="noStrike" kern="0" cap="none" spc="0" normalizeH="0" baseline="0" noProof="0" dirty="0">
                <a:ln>
                  <a:noFill/>
                </a:ln>
                <a:solidFill>
                  <a:srgbClr val="0078D7"/>
                </a:solidFill>
                <a:effectLst/>
                <a:uLnTx/>
                <a:uFillTx/>
                <a:ea typeface="Segoe UI" pitchFamily="34" charset="0"/>
                <a:cs typeface="Segoe UI" pitchFamily="34" charset="0"/>
              </a:rPr>
              <a:t>Feature Updates</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Targeting twice per year with new capabilities</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Very reliable, with built-in rollback capabilities</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Simple deployment using in-place upgrade, </a:t>
            </a:r>
            <a:br>
              <a:rPr lang="en-US" sz="1500" kern="0" dirty="0">
                <a:solidFill>
                  <a:schemeClr val="tx1"/>
                </a:solidFill>
                <a:ea typeface="Segoe UI" pitchFamily="34" charset="0"/>
                <a:cs typeface="Segoe UI" pitchFamily="34" charset="0"/>
              </a:rPr>
            </a:br>
            <a:r>
              <a:rPr lang="en-US" sz="1500" kern="0" dirty="0">
                <a:solidFill>
                  <a:schemeClr val="tx1"/>
                </a:solidFill>
                <a:ea typeface="Segoe UI" pitchFamily="34" charset="0"/>
                <a:cs typeface="Segoe UI" pitchFamily="34" charset="0"/>
              </a:rPr>
              <a:t>driven by existing tools</a:t>
            </a:r>
          </a:p>
          <a:p>
            <a:pPr marL="228600" indent="-171450" defTabSz="914400">
              <a:spcBef>
                <a:spcPts val="100"/>
              </a:spcBef>
              <a:spcAft>
                <a:spcPts val="300"/>
              </a:spcAft>
              <a:buFont typeface="Arial" panose="020B0604020202020204" pitchFamily="34" charset="0"/>
              <a:buChar char="•"/>
              <a:defRPr/>
            </a:pPr>
            <a:r>
              <a:rPr lang="en-US" sz="1500" kern="0" dirty="0">
                <a:solidFill>
                  <a:schemeClr val="tx1"/>
                </a:solidFill>
                <a:ea typeface="Segoe UI" pitchFamily="34" charset="0"/>
                <a:cs typeface="Segoe UI" pitchFamily="34" charset="0"/>
              </a:rPr>
              <a:t>Partner/customer pre-trial with Insider Preview</a:t>
            </a:r>
          </a:p>
          <a:p>
            <a:pPr marL="57150" marR="0" lvl="0" indent="0" defTabSz="914400" eaLnBrk="1" fontAlgn="auto" latinLnBrk="0" hangingPunct="1">
              <a:spcBef>
                <a:spcPts val="600"/>
              </a:spcBef>
              <a:buClrTx/>
              <a:buSzTx/>
              <a:buFontTx/>
              <a:buNone/>
              <a:tabLst/>
              <a:defRPr/>
            </a:pPr>
            <a:endParaRPr kumimoji="0" lang="en-US" sz="1500" b="0" i="0" u="none" strike="noStrike" kern="0" cap="none" spc="0" normalizeH="0" baseline="0" noProof="0" dirty="0">
              <a:ln>
                <a:noFill/>
              </a:ln>
              <a:solidFill>
                <a:srgbClr val="505050"/>
              </a:solidFill>
              <a:effectLst/>
              <a:uLnTx/>
              <a:uFillTx/>
              <a:ea typeface="Segoe UI" pitchFamily="34" charset="0"/>
              <a:cs typeface="Segoe UI" pitchFamily="34" charset="0"/>
            </a:endParaRPr>
          </a:p>
        </p:txBody>
      </p:sp>
      <p:sp>
        <p:nvSpPr>
          <p:cNvPr id="7" name="Rectangle 6"/>
          <p:cNvSpPr/>
          <p:nvPr/>
        </p:nvSpPr>
        <p:spPr bwMode="auto">
          <a:xfrm>
            <a:off x="4574995" y="1630363"/>
            <a:ext cx="2936082" cy="1617662"/>
          </a:xfrm>
          <a:prstGeom prst="rect">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spcBef>
                <a:spcPts val="600"/>
              </a:spcBef>
              <a:buClrTx/>
              <a:buSzTx/>
              <a:buFontTx/>
              <a:buNone/>
              <a:tabLst/>
              <a:defRPr/>
            </a:pPr>
            <a:r>
              <a:rPr kumimoji="0" lang="en-US" sz="1600" b="1" i="0" u="none" strike="noStrike" kern="0" cap="none" spc="0" normalizeH="0" baseline="0" noProof="0" dirty="0">
                <a:ln>
                  <a:noFill/>
                </a:ln>
                <a:solidFill>
                  <a:schemeClr val="tx1"/>
                </a:solidFill>
                <a:effectLst/>
                <a:uLnTx/>
                <a:uFillTx/>
              </a:rPr>
              <a:t>What Microsoft &amp; ISVs Test</a:t>
            </a:r>
          </a:p>
          <a:p>
            <a:pPr marL="0" marR="0" lvl="0" indent="0" algn="ctr" defTabSz="914400" eaLnBrk="1" fontAlgn="auto" latinLnBrk="0" hangingPunct="1">
              <a:lnSpc>
                <a:spcPct val="85000"/>
              </a:lnSpc>
              <a:spcBef>
                <a:spcPts val="1200"/>
              </a:spcBef>
              <a:buClrTx/>
              <a:buSzTx/>
              <a:buFontTx/>
              <a:buNone/>
              <a:tabLst/>
              <a:defRPr/>
            </a:pPr>
            <a: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t>Windows Test Lab PC:</a:t>
            </a:r>
            <a:b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br>
            <a: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t>Fully Patched</a:t>
            </a:r>
          </a:p>
          <a:p>
            <a:pPr marL="0" marR="0" lvl="0" indent="0" algn="ctr" defTabSz="914400" eaLnBrk="1" fontAlgn="auto" latinLnBrk="0" hangingPunct="1">
              <a:spcBef>
                <a:spcPts val="600"/>
              </a:spcBef>
              <a:buClrTx/>
              <a:buSzTx/>
              <a:buFontTx/>
              <a:buNone/>
              <a:tabLst/>
              <a:defRPr/>
            </a:pPr>
            <a:endParaRPr kumimoji="0" lang="en-US" sz="1600" b="1" i="0" u="none" strike="noStrike" kern="0" cap="none" spc="0" normalizeH="0" baseline="0" noProof="0" dirty="0">
              <a:ln>
                <a:noFill/>
              </a:ln>
              <a:solidFill>
                <a:srgbClr val="505050"/>
              </a:solidFill>
              <a:effectLst/>
              <a:uLnTx/>
              <a:uFillTx/>
            </a:endParaRPr>
          </a:p>
        </p:txBody>
      </p:sp>
      <p:sp>
        <p:nvSpPr>
          <p:cNvPr id="21" name="Rectangle 20"/>
          <p:cNvSpPr/>
          <p:nvPr/>
        </p:nvSpPr>
        <p:spPr bwMode="auto">
          <a:xfrm>
            <a:off x="4574994" y="3325812"/>
            <a:ext cx="2936082" cy="3189287"/>
          </a:xfrm>
          <a:prstGeom prst="rect">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932472" eaLnBrk="1" fontAlgn="base" latinLnBrk="0" hangingPunct="1">
              <a:spcBef>
                <a:spcPts val="600"/>
              </a:spcBef>
              <a:buClrTx/>
              <a:buSzTx/>
              <a:buFontTx/>
              <a:buNone/>
              <a:tabLst/>
              <a:defRPr/>
            </a:pPr>
            <a:r>
              <a:rPr kumimoji="0" lang="en-US" sz="1600" b="1" i="0" u="none" strike="noStrike" kern="0" cap="none" spc="0" normalizeH="0" baseline="0" noProof="0" dirty="0">
                <a:ln>
                  <a:noFill/>
                </a:ln>
                <a:solidFill>
                  <a:schemeClr val="tx1"/>
                </a:solidFill>
                <a:effectLst/>
                <a:uLnTx/>
                <a:uFillTx/>
                <a:ea typeface="Segoe UI" pitchFamily="34" charset="0"/>
                <a:cs typeface="Segoe UI" pitchFamily="34" charset="0"/>
              </a:rPr>
              <a:t>What Customers Are Running</a:t>
            </a:r>
          </a:p>
          <a:p>
            <a:pPr marL="0" marR="0" lvl="0" indent="0" algn="ctr" defTabSz="932472" eaLnBrk="1" fontAlgn="base" latinLnBrk="0" hangingPunct="1">
              <a:lnSpc>
                <a:spcPct val="85000"/>
              </a:lnSpc>
              <a:spcBef>
                <a:spcPts val="1200"/>
              </a:spcBef>
              <a:buClrTx/>
              <a:buSzTx/>
              <a:buFontTx/>
              <a:buNone/>
              <a:tabLst/>
              <a:defRPr/>
            </a:pPr>
            <a: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t>Typical Windows 7 PC:</a:t>
            </a:r>
            <a:b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br>
            <a: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t>Selectively Patched</a:t>
            </a:r>
          </a:p>
          <a:p>
            <a:pPr marL="0" marR="0" lvl="0" indent="0" algn="ctr" defTabSz="932472" eaLnBrk="1" fontAlgn="base" latinLnBrk="0" hangingPunct="1">
              <a:spcBef>
                <a:spcPts val="600"/>
              </a:spcBef>
              <a:buClrTx/>
              <a:buSzTx/>
              <a:buFontTx/>
              <a:buNone/>
              <a:tabLst/>
              <a:defRPr/>
            </a:pPr>
            <a:endParaRPr kumimoji="0" lang="en-US" sz="1600" b="1"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algn="ctr" defTabSz="932472" eaLnBrk="1" fontAlgn="base" latinLnBrk="0" hangingPunct="1">
              <a:spcBef>
                <a:spcPts val="600"/>
              </a:spcBef>
              <a:buClrTx/>
              <a:buSzTx/>
              <a:buFontTx/>
              <a:buNone/>
              <a:tabLst/>
              <a:defRPr/>
            </a:pPr>
            <a:endParaRPr kumimoji="0" lang="en-US" sz="1600" b="1"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4282389700"/>
              </p:ext>
            </p:extLst>
          </p:nvPr>
        </p:nvGraphicFramePr>
        <p:xfrm>
          <a:off x="5115584" y="2523332"/>
          <a:ext cx="1854900" cy="618300"/>
        </p:xfrm>
        <a:graphic>
          <a:graphicData uri="http://schemas.openxmlformats.org/drawingml/2006/table">
            <a:tbl>
              <a:tblPr firstRow="1" bandRow="1">
                <a:tableStyleId>{5C22544A-7EE6-4342-B048-85BDC9FD1C3A}</a:tableStyleId>
              </a:tblPr>
              <a:tblGrid>
                <a:gridCol w="103050">
                  <a:extLst>
                    <a:ext uri="{9D8B030D-6E8A-4147-A177-3AD203B41FA5}">
                      <a16:colId xmlns:a16="http://schemas.microsoft.com/office/drawing/2014/main" val="20007"/>
                    </a:ext>
                  </a:extLst>
                </a:gridCol>
                <a:gridCol w="103050">
                  <a:extLst>
                    <a:ext uri="{9D8B030D-6E8A-4147-A177-3AD203B41FA5}">
                      <a16:colId xmlns:a16="http://schemas.microsoft.com/office/drawing/2014/main" val="20008"/>
                    </a:ext>
                  </a:extLst>
                </a:gridCol>
                <a:gridCol w="103050">
                  <a:extLst>
                    <a:ext uri="{9D8B030D-6E8A-4147-A177-3AD203B41FA5}">
                      <a16:colId xmlns:a16="http://schemas.microsoft.com/office/drawing/2014/main" val="20009"/>
                    </a:ext>
                  </a:extLst>
                </a:gridCol>
                <a:gridCol w="103050">
                  <a:extLst>
                    <a:ext uri="{9D8B030D-6E8A-4147-A177-3AD203B41FA5}">
                      <a16:colId xmlns:a16="http://schemas.microsoft.com/office/drawing/2014/main" val="20010"/>
                    </a:ext>
                  </a:extLst>
                </a:gridCol>
                <a:gridCol w="103050">
                  <a:extLst>
                    <a:ext uri="{9D8B030D-6E8A-4147-A177-3AD203B41FA5}">
                      <a16:colId xmlns:a16="http://schemas.microsoft.com/office/drawing/2014/main" val="20011"/>
                    </a:ext>
                  </a:extLst>
                </a:gridCol>
                <a:gridCol w="103050">
                  <a:extLst>
                    <a:ext uri="{9D8B030D-6E8A-4147-A177-3AD203B41FA5}">
                      <a16:colId xmlns:a16="http://schemas.microsoft.com/office/drawing/2014/main" val="20012"/>
                    </a:ext>
                  </a:extLst>
                </a:gridCol>
                <a:gridCol w="103050">
                  <a:extLst>
                    <a:ext uri="{9D8B030D-6E8A-4147-A177-3AD203B41FA5}">
                      <a16:colId xmlns:a16="http://schemas.microsoft.com/office/drawing/2014/main" val="20013"/>
                    </a:ext>
                  </a:extLst>
                </a:gridCol>
                <a:gridCol w="103050">
                  <a:extLst>
                    <a:ext uri="{9D8B030D-6E8A-4147-A177-3AD203B41FA5}">
                      <a16:colId xmlns:a16="http://schemas.microsoft.com/office/drawing/2014/main" val="20014"/>
                    </a:ext>
                  </a:extLst>
                </a:gridCol>
                <a:gridCol w="103050">
                  <a:extLst>
                    <a:ext uri="{9D8B030D-6E8A-4147-A177-3AD203B41FA5}">
                      <a16:colId xmlns:a16="http://schemas.microsoft.com/office/drawing/2014/main" val="20015"/>
                    </a:ext>
                  </a:extLst>
                </a:gridCol>
                <a:gridCol w="103050">
                  <a:extLst>
                    <a:ext uri="{9D8B030D-6E8A-4147-A177-3AD203B41FA5}">
                      <a16:colId xmlns:a16="http://schemas.microsoft.com/office/drawing/2014/main" val="20016"/>
                    </a:ext>
                  </a:extLst>
                </a:gridCol>
                <a:gridCol w="103050">
                  <a:extLst>
                    <a:ext uri="{9D8B030D-6E8A-4147-A177-3AD203B41FA5}">
                      <a16:colId xmlns:a16="http://schemas.microsoft.com/office/drawing/2014/main" val="20017"/>
                    </a:ext>
                  </a:extLst>
                </a:gridCol>
                <a:gridCol w="103050">
                  <a:extLst>
                    <a:ext uri="{9D8B030D-6E8A-4147-A177-3AD203B41FA5}">
                      <a16:colId xmlns:a16="http://schemas.microsoft.com/office/drawing/2014/main" val="20018"/>
                    </a:ext>
                  </a:extLst>
                </a:gridCol>
                <a:gridCol w="103050">
                  <a:extLst>
                    <a:ext uri="{9D8B030D-6E8A-4147-A177-3AD203B41FA5}">
                      <a16:colId xmlns:a16="http://schemas.microsoft.com/office/drawing/2014/main" val="20020"/>
                    </a:ext>
                  </a:extLst>
                </a:gridCol>
                <a:gridCol w="103050">
                  <a:extLst>
                    <a:ext uri="{9D8B030D-6E8A-4147-A177-3AD203B41FA5}">
                      <a16:colId xmlns:a16="http://schemas.microsoft.com/office/drawing/2014/main" val="20021"/>
                    </a:ext>
                  </a:extLst>
                </a:gridCol>
                <a:gridCol w="103050">
                  <a:extLst>
                    <a:ext uri="{9D8B030D-6E8A-4147-A177-3AD203B41FA5}">
                      <a16:colId xmlns:a16="http://schemas.microsoft.com/office/drawing/2014/main" val="20022"/>
                    </a:ext>
                  </a:extLst>
                </a:gridCol>
                <a:gridCol w="103050">
                  <a:extLst>
                    <a:ext uri="{9D8B030D-6E8A-4147-A177-3AD203B41FA5}">
                      <a16:colId xmlns:a16="http://schemas.microsoft.com/office/drawing/2014/main" val="20023"/>
                    </a:ext>
                  </a:extLst>
                </a:gridCol>
                <a:gridCol w="103050">
                  <a:extLst>
                    <a:ext uri="{9D8B030D-6E8A-4147-A177-3AD203B41FA5}">
                      <a16:colId xmlns:a16="http://schemas.microsoft.com/office/drawing/2014/main" val="20024"/>
                    </a:ext>
                  </a:extLst>
                </a:gridCol>
                <a:gridCol w="103050">
                  <a:extLst>
                    <a:ext uri="{9D8B030D-6E8A-4147-A177-3AD203B41FA5}">
                      <a16:colId xmlns:a16="http://schemas.microsoft.com/office/drawing/2014/main" val="20025"/>
                    </a:ext>
                  </a:extLst>
                </a:gridCol>
              </a:tblGrid>
              <a:tr h="0">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0">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0">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3"/>
                  </a:ext>
                </a:extLst>
              </a:tr>
              <a:tr h="0">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0">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11"/>
                  </a:ext>
                </a:extLst>
              </a:tr>
              <a:tr h="0">
                <a:tc>
                  <a:txBody>
                    <a:bodyPr/>
                    <a:lstStyle/>
                    <a:p>
                      <a:endParaRPr lang="en-US" sz="10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38825" marR="38825" marT="38825" marB="388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12"/>
                  </a:ext>
                </a:extLst>
              </a:tr>
            </a:tbl>
          </a:graphicData>
        </a:graphic>
      </p:graphicFrame>
      <p:sp>
        <p:nvSpPr>
          <p:cNvPr id="9" name="Rectangle 8"/>
          <p:cNvSpPr/>
          <p:nvPr/>
        </p:nvSpPr>
        <p:spPr bwMode="auto">
          <a:xfrm>
            <a:off x="5019097" y="5257139"/>
            <a:ext cx="2047874" cy="5143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85000"/>
              </a:lnSpc>
              <a:spcBef>
                <a:spcPts val="600"/>
              </a:spcBef>
              <a:buClrTx/>
              <a:buSzTx/>
              <a:buFontTx/>
              <a:buNone/>
              <a:tabLst/>
              <a:defRPr/>
            </a:pPr>
            <a: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t>Windows 10 PC:</a:t>
            </a:r>
            <a:b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br>
            <a:r>
              <a:rPr kumimoji="0" lang="en-US" sz="1400" b="1" i="0" u="none" strike="noStrike" kern="0" cap="none" spc="0" normalizeH="0" baseline="0" noProof="0" dirty="0">
                <a:ln>
                  <a:noFill/>
                </a:ln>
                <a:solidFill>
                  <a:srgbClr val="0078D7"/>
                </a:solidFill>
                <a:effectLst/>
                <a:uLnTx/>
                <a:uFillTx/>
                <a:cs typeface="Segoe UI Semibold" panose="020B0702040204020203" pitchFamily="34" charset="0"/>
              </a:rPr>
              <a:t>Cumulative Update</a:t>
            </a:r>
            <a:endParaRPr kumimoji="0" lang="en-US" sz="1600" b="1" i="0" u="none" strike="noStrike" kern="0" cap="none" spc="0" normalizeH="0" baseline="0" noProof="0" dirty="0">
              <a:ln>
                <a:noFill/>
              </a:ln>
              <a:solidFill>
                <a:srgbClr val="0078D7"/>
              </a:solidFill>
              <a:effectLst/>
              <a:uLnTx/>
              <a:uFillTx/>
              <a:cs typeface="Segoe UI Semibold" panose="020B0702040204020203" pitchFamily="34" charset="0"/>
            </a:endParaRPr>
          </a:p>
        </p:txBody>
      </p:sp>
      <p:graphicFrame>
        <p:nvGraphicFramePr>
          <p:cNvPr id="26" name="Table 25"/>
          <p:cNvGraphicFramePr>
            <a:graphicFrameLocks noGrp="1"/>
          </p:cNvGraphicFramePr>
          <p:nvPr>
            <p:extLst/>
          </p:nvPr>
        </p:nvGraphicFramePr>
        <p:xfrm>
          <a:off x="4991474" y="5710872"/>
          <a:ext cx="2103120" cy="701040"/>
        </p:xfrm>
        <a:graphic>
          <a:graphicData uri="http://schemas.openxmlformats.org/drawingml/2006/table">
            <a:tbl>
              <a:tblPr firstRow="1" bandRow="1">
                <a:tableStyleId>{5C22544A-7EE6-4342-B048-85BDC9FD1C3A}</a:tableStyleId>
              </a:tblPr>
              <a:tblGrid>
                <a:gridCol w="116840">
                  <a:extLst>
                    <a:ext uri="{9D8B030D-6E8A-4147-A177-3AD203B41FA5}">
                      <a16:colId xmlns:a16="http://schemas.microsoft.com/office/drawing/2014/main" val="20007"/>
                    </a:ext>
                  </a:extLst>
                </a:gridCol>
                <a:gridCol w="116840">
                  <a:extLst>
                    <a:ext uri="{9D8B030D-6E8A-4147-A177-3AD203B41FA5}">
                      <a16:colId xmlns:a16="http://schemas.microsoft.com/office/drawing/2014/main" val="20008"/>
                    </a:ext>
                  </a:extLst>
                </a:gridCol>
                <a:gridCol w="116840">
                  <a:extLst>
                    <a:ext uri="{9D8B030D-6E8A-4147-A177-3AD203B41FA5}">
                      <a16:colId xmlns:a16="http://schemas.microsoft.com/office/drawing/2014/main" val="20009"/>
                    </a:ext>
                  </a:extLst>
                </a:gridCol>
                <a:gridCol w="116840">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116840">
                  <a:extLst>
                    <a:ext uri="{9D8B030D-6E8A-4147-A177-3AD203B41FA5}">
                      <a16:colId xmlns:a16="http://schemas.microsoft.com/office/drawing/2014/main" val="20012"/>
                    </a:ext>
                  </a:extLst>
                </a:gridCol>
                <a:gridCol w="116840">
                  <a:extLst>
                    <a:ext uri="{9D8B030D-6E8A-4147-A177-3AD203B41FA5}">
                      <a16:colId xmlns:a16="http://schemas.microsoft.com/office/drawing/2014/main" val="20013"/>
                    </a:ext>
                  </a:extLst>
                </a:gridCol>
                <a:gridCol w="116840">
                  <a:extLst>
                    <a:ext uri="{9D8B030D-6E8A-4147-A177-3AD203B41FA5}">
                      <a16:colId xmlns:a16="http://schemas.microsoft.com/office/drawing/2014/main" val="20014"/>
                    </a:ext>
                  </a:extLst>
                </a:gridCol>
                <a:gridCol w="116840">
                  <a:extLst>
                    <a:ext uri="{9D8B030D-6E8A-4147-A177-3AD203B41FA5}">
                      <a16:colId xmlns:a16="http://schemas.microsoft.com/office/drawing/2014/main" val="20015"/>
                    </a:ext>
                  </a:extLst>
                </a:gridCol>
                <a:gridCol w="116840">
                  <a:extLst>
                    <a:ext uri="{9D8B030D-6E8A-4147-A177-3AD203B41FA5}">
                      <a16:colId xmlns:a16="http://schemas.microsoft.com/office/drawing/2014/main" val="20016"/>
                    </a:ext>
                  </a:extLst>
                </a:gridCol>
                <a:gridCol w="116840">
                  <a:extLst>
                    <a:ext uri="{9D8B030D-6E8A-4147-A177-3AD203B41FA5}">
                      <a16:colId xmlns:a16="http://schemas.microsoft.com/office/drawing/2014/main" val="20017"/>
                    </a:ext>
                  </a:extLst>
                </a:gridCol>
                <a:gridCol w="116840">
                  <a:extLst>
                    <a:ext uri="{9D8B030D-6E8A-4147-A177-3AD203B41FA5}">
                      <a16:colId xmlns:a16="http://schemas.microsoft.com/office/drawing/2014/main" val="20018"/>
                    </a:ext>
                  </a:extLst>
                </a:gridCol>
                <a:gridCol w="116840">
                  <a:extLst>
                    <a:ext uri="{9D8B030D-6E8A-4147-A177-3AD203B41FA5}">
                      <a16:colId xmlns:a16="http://schemas.microsoft.com/office/drawing/2014/main" val="20020"/>
                    </a:ext>
                  </a:extLst>
                </a:gridCol>
                <a:gridCol w="116840">
                  <a:extLst>
                    <a:ext uri="{9D8B030D-6E8A-4147-A177-3AD203B41FA5}">
                      <a16:colId xmlns:a16="http://schemas.microsoft.com/office/drawing/2014/main" val="20021"/>
                    </a:ext>
                  </a:extLst>
                </a:gridCol>
                <a:gridCol w="116840">
                  <a:extLst>
                    <a:ext uri="{9D8B030D-6E8A-4147-A177-3AD203B41FA5}">
                      <a16:colId xmlns:a16="http://schemas.microsoft.com/office/drawing/2014/main" val="20022"/>
                    </a:ext>
                  </a:extLst>
                </a:gridCol>
                <a:gridCol w="116840">
                  <a:extLst>
                    <a:ext uri="{9D8B030D-6E8A-4147-A177-3AD203B41FA5}">
                      <a16:colId xmlns:a16="http://schemas.microsoft.com/office/drawing/2014/main" val="20023"/>
                    </a:ext>
                  </a:extLst>
                </a:gridCol>
                <a:gridCol w="116840">
                  <a:extLst>
                    <a:ext uri="{9D8B030D-6E8A-4147-A177-3AD203B41FA5}">
                      <a16:colId xmlns:a16="http://schemas.microsoft.com/office/drawing/2014/main" val="20024"/>
                    </a:ext>
                  </a:extLst>
                </a:gridCol>
                <a:gridCol w="116840">
                  <a:extLst>
                    <a:ext uri="{9D8B030D-6E8A-4147-A177-3AD203B41FA5}">
                      <a16:colId xmlns:a16="http://schemas.microsoft.com/office/drawing/2014/main" val="20025"/>
                    </a:ext>
                  </a:extLst>
                </a:gridCol>
              </a:tblGrid>
              <a:tr h="0">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0">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0">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3"/>
                  </a:ext>
                </a:extLst>
              </a:tr>
              <a:tr h="0">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0">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11"/>
                  </a:ext>
                </a:extLst>
              </a:tr>
              <a:tr h="0">
                <a:tc>
                  <a:txBody>
                    <a:bodyPr/>
                    <a:lstStyle/>
                    <a:p>
                      <a:endParaRPr lang="en-US" sz="10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0" dirty="0"/>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12"/>
                  </a:ext>
                </a:extLst>
              </a:tr>
            </a:tbl>
          </a:graphicData>
        </a:graphic>
      </p:graphicFrame>
      <p:sp>
        <p:nvSpPr>
          <p:cNvPr id="27" name="Rectangle 26"/>
          <p:cNvSpPr/>
          <p:nvPr/>
        </p:nvSpPr>
        <p:spPr bwMode="auto">
          <a:xfrm>
            <a:off x="7599752" y="5840412"/>
            <a:ext cx="4379524" cy="6746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defTabSz="914400" eaLnBrk="1" fontAlgn="auto" latinLnBrk="0" hangingPunct="1">
              <a:spcBef>
                <a:spcPts val="600"/>
              </a:spcBef>
              <a:buClrTx/>
              <a:buSzTx/>
              <a:buFontTx/>
              <a:buNone/>
              <a:tabLst/>
              <a:defRPr/>
            </a:pPr>
            <a:r>
              <a:rPr kumimoji="0" lang="en-US" sz="1600" b="0" i="0" u="none" strike="noStrike" kern="0" cap="none" spc="0" normalizeH="0" baseline="0" noProof="0" dirty="0">
                <a:ln>
                  <a:noFill/>
                </a:ln>
                <a:solidFill>
                  <a:srgbClr val="0078D7"/>
                </a:solidFill>
                <a:effectLst/>
                <a:uLnTx/>
                <a:uFillTx/>
                <a:ea typeface="Segoe UI" pitchFamily="34" charset="0"/>
                <a:cs typeface="Segoe UI" pitchFamily="34" charset="0"/>
              </a:rPr>
              <a:t>With Windows 10 servicing, consistency and simplicity are paramount </a:t>
            </a:r>
          </a:p>
        </p:txBody>
      </p:sp>
      <p:graphicFrame>
        <p:nvGraphicFramePr>
          <p:cNvPr id="17" name="Table 16"/>
          <p:cNvGraphicFramePr>
            <a:graphicFrameLocks noGrp="1"/>
          </p:cNvGraphicFramePr>
          <p:nvPr>
            <p:extLst>
              <p:ext uri="{D42A27DB-BD31-4B8C-83A1-F6EECF244321}">
                <p14:modId xmlns:p14="http://schemas.microsoft.com/office/powerpoint/2010/main" val="1376537678"/>
              </p:ext>
            </p:extLst>
          </p:nvPr>
        </p:nvGraphicFramePr>
        <p:xfrm>
          <a:off x="4963851" y="4419442"/>
          <a:ext cx="2103120" cy="701040"/>
        </p:xfrm>
        <a:graphic>
          <a:graphicData uri="http://schemas.openxmlformats.org/drawingml/2006/table">
            <a:tbl>
              <a:tblPr firstRow="1" bandRow="1"/>
              <a:tblGrid>
                <a:gridCol w="116840">
                  <a:extLst>
                    <a:ext uri="{9D8B030D-6E8A-4147-A177-3AD203B41FA5}">
                      <a16:colId xmlns:a16="http://schemas.microsoft.com/office/drawing/2014/main" val="20000"/>
                    </a:ext>
                  </a:extLst>
                </a:gridCol>
                <a:gridCol w="116840">
                  <a:extLst>
                    <a:ext uri="{9D8B030D-6E8A-4147-A177-3AD203B41FA5}">
                      <a16:colId xmlns:a16="http://schemas.microsoft.com/office/drawing/2014/main" val="20001"/>
                    </a:ext>
                  </a:extLst>
                </a:gridCol>
                <a:gridCol w="116840">
                  <a:extLst>
                    <a:ext uri="{9D8B030D-6E8A-4147-A177-3AD203B41FA5}">
                      <a16:colId xmlns:a16="http://schemas.microsoft.com/office/drawing/2014/main" val="20002"/>
                    </a:ext>
                  </a:extLst>
                </a:gridCol>
                <a:gridCol w="116840">
                  <a:extLst>
                    <a:ext uri="{9D8B030D-6E8A-4147-A177-3AD203B41FA5}">
                      <a16:colId xmlns:a16="http://schemas.microsoft.com/office/drawing/2014/main" val="20003"/>
                    </a:ext>
                  </a:extLst>
                </a:gridCol>
                <a:gridCol w="11684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116840">
                  <a:extLst>
                    <a:ext uri="{9D8B030D-6E8A-4147-A177-3AD203B41FA5}">
                      <a16:colId xmlns:a16="http://schemas.microsoft.com/office/drawing/2014/main" val="20007"/>
                    </a:ext>
                  </a:extLst>
                </a:gridCol>
                <a:gridCol w="116840">
                  <a:extLst>
                    <a:ext uri="{9D8B030D-6E8A-4147-A177-3AD203B41FA5}">
                      <a16:colId xmlns:a16="http://schemas.microsoft.com/office/drawing/2014/main" val="20008"/>
                    </a:ext>
                  </a:extLst>
                </a:gridCol>
                <a:gridCol w="116840">
                  <a:extLst>
                    <a:ext uri="{9D8B030D-6E8A-4147-A177-3AD203B41FA5}">
                      <a16:colId xmlns:a16="http://schemas.microsoft.com/office/drawing/2014/main" val="20009"/>
                    </a:ext>
                  </a:extLst>
                </a:gridCol>
                <a:gridCol w="116840">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116840">
                  <a:extLst>
                    <a:ext uri="{9D8B030D-6E8A-4147-A177-3AD203B41FA5}">
                      <a16:colId xmlns:a16="http://schemas.microsoft.com/office/drawing/2014/main" val="20012"/>
                    </a:ext>
                  </a:extLst>
                </a:gridCol>
                <a:gridCol w="116840">
                  <a:extLst>
                    <a:ext uri="{9D8B030D-6E8A-4147-A177-3AD203B41FA5}">
                      <a16:colId xmlns:a16="http://schemas.microsoft.com/office/drawing/2014/main" val="20013"/>
                    </a:ext>
                  </a:extLst>
                </a:gridCol>
                <a:gridCol w="116840">
                  <a:extLst>
                    <a:ext uri="{9D8B030D-6E8A-4147-A177-3AD203B41FA5}">
                      <a16:colId xmlns:a16="http://schemas.microsoft.com/office/drawing/2014/main" val="20014"/>
                    </a:ext>
                  </a:extLst>
                </a:gridCol>
                <a:gridCol w="116840">
                  <a:extLst>
                    <a:ext uri="{9D8B030D-6E8A-4147-A177-3AD203B41FA5}">
                      <a16:colId xmlns:a16="http://schemas.microsoft.com/office/drawing/2014/main" val="20015"/>
                    </a:ext>
                  </a:extLst>
                </a:gridCol>
                <a:gridCol w="116840">
                  <a:extLst>
                    <a:ext uri="{9D8B030D-6E8A-4147-A177-3AD203B41FA5}">
                      <a16:colId xmlns:a16="http://schemas.microsoft.com/office/drawing/2014/main" val="20016"/>
                    </a:ext>
                  </a:extLst>
                </a:gridCol>
                <a:gridCol w="116840">
                  <a:extLst>
                    <a:ext uri="{9D8B030D-6E8A-4147-A177-3AD203B41FA5}">
                      <a16:colId xmlns:a16="http://schemas.microsoft.com/office/drawing/2014/main" val="20017"/>
                    </a:ext>
                  </a:extLst>
                </a:gridCol>
              </a:tblGrid>
              <a:tr h="0">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1"/>
                  </a:ext>
                </a:extLst>
              </a:tr>
              <a:tr h="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9"/>
                  </a:ext>
                </a:extLst>
              </a:tr>
              <a:tr h="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010"/>
                  </a:ext>
                </a:extLst>
              </a:tr>
              <a:tr h="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011"/>
                  </a:ext>
                </a:extLst>
              </a:tr>
              <a:tr h="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8D7"/>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00" dirty="0"/>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1415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9"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0733065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92"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Text Placeholder 2"/>
          <p:cNvSpPr>
            <a:spLocks noGrp="1"/>
          </p:cNvSpPr>
          <p:nvPr>
            <p:ph type="body" sz="quarter" idx="10"/>
          </p:nvPr>
        </p:nvSpPr>
        <p:spPr>
          <a:xfrm>
            <a:off x="457199" y="1668463"/>
            <a:ext cx="5959785" cy="4846638"/>
          </a:xfrm>
        </p:spPr>
        <p:txBody>
          <a:bodyPr lIns="0" tIns="0" rIns="0" bIns="0">
            <a:noAutofit/>
          </a:bodyPr>
          <a:lstStyle/>
          <a:p>
            <a:pPr marL="231775" indent="-231775">
              <a:lnSpc>
                <a:spcPct val="100000"/>
              </a:lnSpc>
              <a:spcBef>
                <a:spcPts val="600"/>
              </a:spcBef>
            </a:pPr>
            <a:r>
              <a:rPr lang="en-US" sz="2400" dirty="0">
                <a:solidFill>
                  <a:schemeClr val="tx1"/>
                </a:solidFill>
              </a:rPr>
              <a:t>Free service from Microsoft </a:t>
            </a:r>
          </a:p>
          <a:p>
            <a:pPr marL="231775" indent="-231775">
              <a:lnSpc>
                <a:spcPct val="100000"/>
              </a:lnSpc>
              <a:spcBef>
                <a:spcPts val="600"/>
              </a:spcBef>
            </a:pPr>
            <a:r>
              <a:rPr lang="en-US" sz="2400" dirty="0">
                <a:solidFill>
                  <a:schemeClr val="tx1"/>
                </a:solidFill>
              </a:rPr>
              <a:t>Deployment dashboard </a:t>
            </a:r>
          </a:p>
          <a:p>
            <a:pPr marL="231775" indent="-231775">
              <a:lnSpc>
                <a:spcPct val="100000"/>
              </a:lnSpc>
              <a:spcBef>
                <a:spcPts val="600"/>
              </a:spcBef>
            </a:pPr>
            <a:r>
              <a:rPr lang="en-US" sz="2400" dirty="0">
                <a:solidFill>
                  <a:schemeClr val="tx1"/>
                </a:solidFill>
              </a:rPr>
              <a:t>“Devices Ready to Deploy” Reports</a:t>
            </a:r>
          </a:p>
          <a:p>
            <a:pPr marL="231775" indent="-231775">
              <a:lnSpc>
                <a:spcPct val="100000"/>
              </a:lnSpc>
              <a:spcBef>
                <a:spcPts val="600"/>
              </a:spcBef>
            </a:pPr>
            <a:r>
              <a:rPr lang="en-US" sz="2400" dirty="0">
                <a:solidFill>
                  <a:schemeClr val="tx1"/>
                </a:solidFill>
              </a:rPr>
              <a:t>Inventory reports: devices, drivers and applications</a:t>
            </a:r>
          </a:p>
          <a:p>
            <a:pPr marL="231775" indent="-231775">
              <a:lnSpc>
                <a:spcPct val="100000"/>
              </a:lnSpc>
              <a:spcBef>
                <a:spcPts val="600"/>
              </a:spcBef>
            </a:pPr>
            <a:r>
              <a:rPr lang="en-US" sz="2400" dirty="0">
                <a:solidFill>
                  <a:schemeClr val="tx1"/>
                </a:solidFill>
              </a:rPr>
              <a:t>Device level app usage information </a:t>
            </a:r>
          </a:p>
          <a:p>
            <a:pPr marL="231775" indent="-231775">
              <a:lnSpc>
                <a:spcPct val="100000"/>
              </a:lnSpc>
              <a:spcBef>
                <a:spcPts val="600"/>
              </a:spcBef>
            </a:pPr>
            <a:r>
              <a:rPr lang="en-US" sz="2400" dirty="0">
                <a:solidFill>
                  <a:schemeClr val="tx1"/>
                </a:solidFill>
              </a:rPr>
              <a:t>App and driver report – known issues to Microsoft</a:t>
            </a:r>
          </a:p>
          <a:p>
            <a:pPr marL="231775" indent="-231775">
              <a:lnSpc>
                <a:spcPct val="100000"/>
              </a:lnSpc>
              <a:spcBef>
                <a:spcPts val="600"/>
              </a:spcBef>
            </a:pPr>
            <a:r>
              <a:rPr lang="en-US" sz="2400" dirty="0">
                <a:solidFill>
                  <a:schemeClr val="tx1"/>
                </a:solidFill>
              </a:rPr>
              <a:t>Deployment validation tool</a:t>
            </a:r>
          </a:p>
          <a:p>
            <a:pPr marL="231775" indent="-231775">
              <a:lnSpc>
                <a:spcPct val="100000"/>
              </a:lnSpc>
              <a:spcBef>
                <a:spcPts val="600"/>
              </a:spcBef>
            </a:pPr>
            <a:r>
              <a:rPr lang="en-US" sz="2400" dirty="0">
                <a:solidFill>
                  <a:schemeClr val="tx1"/>
                </a:solidFill>
              </a:rPr>
              <a:t>Data export into management tools (e.g. SCCM)</a:t>
            </a:r>
          </a:p>
        </p:txBody>
      </p:sp>
      <p:sp>
        <p:nvSpPr>
          <p:cNvPr id="2" name="Title 1"/>
          <p:cNvSpPr>
            <a:spLocks noGrp="1"/>
          </p:cNvSpPr>
          <p:nvPr>
            <p:ph type="title"/>
          </p:nvPr>
        </p:nvSpPr>
        <p:spPr>
          <a:xfrm>
            <a:off x="274639" y="144462"/>
            <a:ext cx="11889564" cy="917575"/>
          </a:xfrm>
        </p:spPr>
        <p:txBody>
          <a:bodyPr/>
          <a:lstStyle/>
          <a:p>
            <a:r>
              <a:rPr lang="en-US" sz="4400" dirty="0">
                <a:solidFill>
                  <a:schemeClr val="tx1"/>
                </a:solidFill>
              </a:rPr>
              <a:t>New Upgrade Analytics Service supports your management of Windows 10 and future upgrades</a:t>
            </a:r>
            <a:endParaRPr lang="en-US" sz="3200" dirty="0">
              <a:solidFill>
                <a:schemeClr val="tx1"/>
              </a:solidFill>
            </a:endParaRPr>
          </a:p>
        </p:txBody>
      </p:sp>
      <p:pic>
        <p:nvPicPr>
          <p:cNvPr id="5" name="Picture 4"/>
          <p:cNvPicPr>
            <a:picLocks noChangeAspect="1"/>
          </p:cNvPicPr>
          <p:nvPr/>
        </p:nvPicPr>
        <p:blipFill rotWithShape="1">
          <a:blip r:embed="rId7"/>
          <a:srcRect t="1344" b="33077"/>
          <a:stretch/>
        </p:blipFill>
        <p:spPr>
          <a:xfrm>
            <a:off x="9310230" y="1555431"/>
            <a:ext cx="2669045" cy="2875871"/>
          </a:xfrm>
          <a:prstGeom prst="rect">
            <a:avLst/>
          </a:prstGeom>
          <a:ln>
            <a:noFill/>
          </a:ln>
          <a:effectLst/>
        </p:spPr>
      </p:pic>
      <p:pic>
        <p:nvPicPr>
          <p:cNvPr id="6" name="Picture 5"/>
          <p:cNvPicPr>
            <a:picLocks noChangeAspect="1"/>
          </p:cNvPicPr>
          <p:nvPr/>
        </p:nvPicPr>
        <p:blipFill rotWithShape="1">
          <a:blip r:embed="rId8"/>
          <a:srcRect b="33077"/>
          <a:stretch/>
        </p:blipFill>
        <p:spPr>
          <a:xfrm>
            <a:off x="6551101" y="1555431"/>
            <a:ext cx="2625013" cy="2875871"/>
          </a:xfrm>
          <a:prstGeom prst="rect">
            <a:avLst/>
          </a:prstGeom>
          <a:ln>
            <a:noFill/>
          </a:ln>
          <a:effectLst/>
        </p:spPr>
      </p:pic>
      <p:pic>
        <p:nvPicPr>
          <p:cNvPr id="8" name="Picture 7"/>
          <p:cNvPicPr>
            <a:picLocks noChangeAspect="1"/>
          </p:cNvPicPr>
          <p:nvPr/>
        </p:nvPicPr>
        <p:blipFill rotWithShape="1">
          <a:blip r:embed="rId9"/>
          <a:srcRect b="35897"/>
          <a:stretch/>
        </p:blipFill>
        <p:spPr>
          <a:xfrm>
            <a:off x="6551101" y="4576360"/>
            <a:ext cx="5428174" cy="1821736"/>
          </a:xfrm>
          <a:prstGeom prst="rect">
            <a:avLst/>
          </a:prstGeom>
          <a:ln>
            <a:noFill/>
          </a:ln>
          <a:effectLst/>
        </p:spPr>
      </p:pic>
      <p:sp>
        <p:nvSpPr>
          <p:cNvPr id="4" name="TextBox 3"/>
          <p:cNvSpPr txBox="1"/>
          <p:nvPr/>
        </p:nvSpPr>
        <p:spPr>
          <a:xfrm>
            <a:off x="457200" y="6191251"/>
            <a:ext cx="612129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10"/>
              </a:rPr>
              <a:t>Upgrade Analytics Service for Windows 10</a:t>
            </a:r>
            <a:endParaRPr lang="en-US" sz="2400" dirty="0">
              <a:solidFill>
                <a:srgbClr val="FF0000"/>
              </a:solidFill>
              <a:highlight>
                <a:srgbClr val="FFFF00"/>
              </a:highlight>
            </a:endParaRPr>
          </a:p>
        </p:txBody>
      </p:sp>
    </p:spTree>
    <p:extLst>
      <p:ext uri="{BB962C8B-B14F-4D97-AF65-F5344CB8AC3E}">
        <p14:creationId xmlns:p14="http://schemas.microsoft.com/office/powerpoint/2010/main" val="209755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945846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6487"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7" name="Rectangle 56"/>
          <p:cNvSpPr/>
          <p:nvPr/>
        </p:nvSpPr>
        <p:spPr bwMode="auto">
          <a:xfrm>
            <a:off x="-1" y="0"/>
            <a:ext cx="12436475" cy="265905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6" name="Picture 25"/>
          <p:cNvPicPr>
            <a:picLocks noChangeAspect="1"/>
          </p:cNvPicPr>
          <p:nvPr/>
        </p:nvPicPr>
        <p:blipFill rotWithShape="1">
          <a:blip r:embed="rId7"/>
          <a:srcRect r="7450" b="33395"/>
          <a:stretch/>
        </p:blipFill>
        <p:spPr>
          <a:xfrm>
            <a:off x="8275637" y="-15875"/>
            <a:ext cx="4160837" cy="2674935"/>
          </a:xfrm>
          <a:prstGeom prst="rect">
            <a:avLst/>
          </a:prstGeom>
        </p:spPr>
      </p:pic>
      <p:pic>
        <p:nvPicPr>
          <p:cNvPr id="24" name="Picture 23"/>
          <p:cNvPicPr>
            <a:picLocks noChangeAspect="1"/>
          </p:cNvPicPr>
          <p:nvPr/>
        </p:nvPicPr>
        <p:blipFill rotWithShape="1">
          <a:blip r:embed="rId8"/>
          <a:stretch/>
        </p:blipFill>
        <p:spPr>
          <a:xfrm>
            <a:off x="0" y="0"/>
            <a:ext cx="4254498" cy="2659061"/>
          </a:xfrm>
          <a:prstGeom prst="rect">
            <a:avLst/>
          </a:prstGeom>
        </p:spPr>
      </p:pic>
      <p:pic>
        <p:nvPicPr>
          <p:cNvPr id="6" name="Picture 5"/>
          <p:cNvPicPr>
            <a:picLocks noChangeAspect="1"/>
          </p:cNvPicPr>
          <p:nvPr/>
        </p:nvPicPr>
        <p:blipFill>
          <a:blip r:embed="rId9"/>
          <a:stretch>
            <a:fillRect/>
          </a:stretch>
        </p:blipFill>
        <p:spPr>
          <a:xfrm>
            <a:off x="4254498" y="0"/>
            <a:ext cx="4021139" cy="2659060"/>
          </a:xfrm>
          <a:prstGeom prst="rect">
            <a:avLst/>
          </a:prstGeom>
        </p:spPr>
      </p:pic>
      <p:sp>
        <p:nvSpPr>
          <p:cNvPr id="11" name="Rectangle 10"/>
          <p:cNvSpPr/>
          <p:nvPr/>
        </p:nvSpPr>
        <p:spPr bwMode="auto">
          <a:xfrm>
            <a:off x="-1" y="1689100"/>
            <a:ext cx="12436475" cy="96995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5" name="Group 54"/>
          <p:cNvGrpSpPr/>
          <p:nvPr/>
        </p:nvGrpSpPr>
        <p:grpSpPr>
          <a:xfrm>
            <a:off x="203195" y="1796223"/>
            <a:ext cx="10682185" cy="876237"/>
            <a:chOff x="203195" y="1796223"/>
            <a:chExt cx="10682185" cy="876237"/>
          </a:xfrm>
        </p:grpSpPr>
        <p:sp>
          <p:nvSpPr>
            <p:cNvPr id="30" name="Rectangle 29"/>
            <p:cNvSpPr/>
            <p:nvPr/>
          </p:nvSpPr>
          <p:spPr bwMode="auto">
            <a:xfrm>
              <a:off x="203195" y="1796223"/>
              <a:ext cx="2545582" cy="876237"/>
            </a:xfrm>
            <a:prstGeom prst="rect">
              <a:avLst/>
            </a:prstGeom>
            <a:noFill/>
            <a:ln w="508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93260" rIns="182854" bIns="0" numCol="1" spcCol="0" rtlCol="0" fromWordArt="0" anchor="t" anchorCtr="0" forceAA="0" compatLnSpc="1">
              <a:prstTxWarp prst="textNoShape">
                <a:avLst/>
              </a:prstTxWarp>
              <a:noAutofit/>
            </a:bodyPr>
            <a:lstStyle/>
            <a:p>
              <a:pPr marL="0" marR="0" lvl="0" indent="0" defTabSz="913821" eaLnBrk="1" fontAlgn="base" latinLnBrk="0" hangingPunct="1">
                <a:lnSpc>
                  <a:spcPct val="100000"/>
                </a:lnSpc>
                <a:spcBef>
                  <a:spcPct val="0"/>
                </a:spcBef>
                <a:spcAft>
                  <a:spcPct val="0"/>
                </a:spcAft>
                <a:buClrTx/>
                <a:buSzTx/>
                <a:buFontTx/>
                <a:buNone/>
                <a:tabLst/>
                <a:defRPr/>
              </a:pPr>
              <a:r>
                <a:rPr kumimoji="0" lang="en-US" sz="47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+350M</a:t>
              </a:r>
              <a:r>
                <a:rPr kumimoji="0" lang="en-US" sz="4799" b="0" i="0" u="none" strike="noStrike" kern="0" cap="none" spc="0" normalizeH="0" baseline="3000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t>
              </a:r>
              <a:endParaRPr kumimoji="0" lang="en-US" sz="1020" b="0" i="0" u="none" strike="noStrike" kern="0" cap="none" spc="0" normalizeH="0" baseline="30000" noProof="0" dirty="0">
                <a:ln>
                  <a:noFill/>
                </a:ln>
                <a:solidFill>
                  <a:srgbClr val="FFFFFF"/>
                </a:solidFill>
                <a:effectLst/>
                <a:uLnTx/>
                <a:uFillTx/>
                <a:latin typeface="Segoe UI Semibold" panose="020B0702040204020203" pitchFamily="34" charset="0"/>
                <a:cs typeface="Segoe UI Semibold" panose="020B0702040204020203" pitchFamily="34" charset="0"/>
              </a:endParaRPr>
            </a:p>
            <a:p>
              <a:pPr marL="112015" marR="0" lvl="0" indent="-112015" defTabSz="913821" eaLnBrk="1" fontAlgn="base" latinLnBrk="0" hangingPunct="1">
                <a:lnSpc>
                  <a:spcPct val="90000"/>
                </a:lnSpc>
                <a:spcBef>
                  <a:spcPct val="0"/>
                </a:spcBef>
                <a:spcAft>
                  <a:spcPct val="0"/>
                </a:spcAft>
                <a:buClrTx/>
                <a:buSzTx/>
                <a:buFontTx/>
                <a:buNone/>
                <a:tabLst/>
                <a:defRPr/>
              </a:pPr>
              <a:endParaRPr kumimoji="0" lang="en-US" sz="47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42" name="Rectangle 41"/>
            <p:cNvSpPr/>
            <p:nvPr/>
          </p:nvSpPr>
          <p:spPr bwMode="auto">
            <a:xfrm>
              <a:off x="4436267" y="1796223"/>
              <a:ext cx="2358817" cy="876237"/>
            </a:xfrm>
            <a:prstGeom prst="rect">
              <a:avLst/>
            </a:prstGeom>
            <a:noFill/>
            <a:ln w="508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93260" rIns="182854" bIns="0" numCol="1" spcCol="0" rtlCol="0" fromWordArt="0" anchor="t" anchorCtr="0" forceAA="0" compatLnSpc="1">
              <a:prstTxWarp prst="textNoShape">
                <a:avLst/>
              </a:prstTxWarp>
              <a:noAutofit/>
            </a:bodyPr>
            <a:lstStyle/>
            <a:p>
              <a:pPr marL="0" marR="0" lvl="0" indent="0" defTabSz="913821" eaLnBrk="1" fontAlgn="base" latinLnBrk="0" hangingPunct="1">
                <a:lnSpc>
                  <a:spcPct val="100000"/>
                </a:lnSpc>
                <a:spcBef>
                  <a:spcPct val="0"/>
                </a:spcBef>
                <a:spcAft>
                  <a:spcPct val="0"/>
                </a:spcAft>
                <a:buClrTx/>
                <a:buSzTx/>
                <a:buFontTx/>
                <a:buNone/>
                <a:tabLst/>
                <a:defRPr/>
              </a:pPr>
              <a:r>
                <a:rPr kumimoji="0" lang="en-US" sz="47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96%</a:t>
              </a:r>
              <a:r>
                <a:rPr kumimoji="0" lang="en-US" sz="4799" b="0" i="0" u="none" strike="noStrike" kern="0" cap="none" spc="0" normalizeH="0" baseline="3000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t>
              </a:r>
              <a:endParaRPr kumimoji="0" lang="en-US" sz="1020" b="0" i="0" u="none" strike="noStrike" kern="0" cap="none" spc="0" normalizeH="0" baseline="30000" noProof="0" dirty="0">
                <a:ln>
                  <a:noFill/>
                </a:ln>
                <a:solidFill>
                  <a:srgbClr val="FFFFFF"/>
                </a:solidFill>
                <a:effectLst/>
                <a:uLnTx/>
                <a:uFillTx/>
                <a:latin typeface="Segoe UI Semibold" panose="020B0702040204020203" pitchFamily="34" charset="0"/>
                <a:cs typeface="Segoe UI Semibold" panose="020B0702040204020203" pitchFamily="34" charset="0"/>
              </a:endParaRPr>
            </a:p>
            <a:p>
              <a:pPr marL="112015" marR="0" lvl="0" indent="-112015" defTabSz="913821" eaLnBrk="1" fontAlgn="base" latinLnBrk="0" hangingPunct="1">
                <a:lnSpc>
                  <a:spcPct val="90000"/>
                </a:lnSpc>
                <a:spcBef>
                  <a:spcPct val="0"/>
                </a:spcBef>
                <a:spcAft>
                  <a:spcPct val="0"/>
                </a:spcAft>
                <a:buClrTx/>
                <a:buSzTx/>
                <a:buFontTx/>
                <a:buNone/>
                <a:tabLst/>
                <a:defRPr/>
              </a:pPr>
              <a:endParaRPr kumimoji="0" lang="en-US" sz="47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48" name="Rectangle 47"/>
            <p:cNvSpPr/>
            <p:nvPr/>
          </p:nvSpPr>
          <p:spPr bwMode="auto">
            <a:xfrm>
              <a:off x="8526563" y="1796223"/>
              <a:ext cx="2358817" cy="876237"/>
            </a:xfrm>
            <a:prstGeom prst="rect">
              <a:avLst/>
            </a:prstGeom>
            <a:noFill/>
            <a:ln w="508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93260" rIns="182854" bIns="0" numCol="1" spcCol="0" rtlCol="0" fromWordArt="0" anchor="t" anchorCtr="0" forceAA="0" compatLnSpc="1">
              <a:prstTxWarp prst="textNoShape">
                <a:avLst/>
              </a:prstTxWarp>
              <a:noAutofit/>
            </a:bodyPr>
            <a:lstStyle/>
            <a:p>
              <a:pPr marL="0" marR="0" lvl="0" indent="0" defTabSz="913821" eaLnBrk="1" fontAlgn="base" latinLnBrk="0" hangingPunct="1">
                <a:lnSpc>
                  <a:spcPct val="100000"/>
                </a:lnSpc>
                <a:spcBef>
                  <a:spcPct val="0"/>
                </a:spcBef>
                <a:spcAft>
                  <a:spcPct val="0"/>
                </a:spcAft>
                <a:buClrTx/>
                <a:buSzTx/>
                <a:buFontTx/>
                <a:buNone/>
                <a:tabLst/>
                <a:defRPr/>
              </a:pPr>
              <a:r>
                <a:rPr kumimoji="0" lang="en-US" sz="47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145%</a:t>
              </a:r>
              <a:r>
                <a:rPr kumimoji="0" lang="en-US" sz="4799" b="0" i="0" u="none" strike="noStrike" kern="0" cap="none" spc="0" normalizeH="0" baseline="3000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t>
              </a:r>
              <a:endParaRPr kumimoji="0" lang="en-US" sz="1020" b="0" i="0" u="none" strike="noStrike" kern="0" cap="none" spc="0" normalizeH="0" baseline="30000" noProof="0" dirty="0">
                <a:ln>
                  <a:noFill/>
                </a:ln>
                <a:solidFill>
                  <a:srgbClr val="FFFFFF"/>
                </a:solidFill>
                <a:effectLst/>
                <a:uLnTx/>
                <a:uFillTx/>
                <a:latin typeface="Segoe UI Semibold" panose="020B0702040204020203" pitchFamily="34" charset="0"/>
                <a:cs typeface="Segoe UI Semibold" panose="020B0702040204020203" pitchFamily="34" charset="0"/>
              </a:endParaRPr>
            </a:p>
            <a:p>
              <a:pPr marL="112015" marR="0" lvl="0" indent="-112015" defTabSz="913821" eaLnBrk="1" fontAlgn="base" latinLnBrk="0" hangingPunct="1">
                <a:lnSpc>
                  <a:spcPct val="90000"/>
                </a:lnSpc>
                <a:spcBef>
                  <a:spcPct val="0"/>
                </a:spcBef>
                <a:spcAft>
                  <a:spcPct val="0"/>
                </a:spcAft>
                <a:buClrTx/>
                <a:buSzTx/>
                <a:buFontTx/>
                <a:buNone/>
                <a:tabLst/>
                <a:defRPr/>
              </a:pPr>
              <a:endParaRPr kumimoji="0" lang="en-US" sz="47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grpSp>
      <p:grpSp>
        <p:nvGrpSpPr>
          <p:cNvPr id="56" name="Group 55"/>
          <p:cNvGrpSpPr/>
          <p:nvPr/>
        </p:nvGrpSpPr>
        <p:grpSpPr>
          <a:xfrm>
            <a:off x="-1" y="2659059"/>
            <a:ext cx="12436475" cy="1097050"/>
            <a:chOff x="-1" y="2659059"/>
            <a:chExt cx="12436475" cy="1097050"/>
          </a:xfrm>
        </p:grpSpPr>
        <p:sp>
          <p:nvSpPr>
            <p:cNvPr id="50" name="Rectangle 49"/>
            <p:cNvSpPr/>
            <p:nvPr/>
          </p:nvSpPr>
          <p:spPr bwMode="auto">
            <a:xfrm>
              <a:off x="-1" y="2659059"/>
              <a:ext cx="12436475" cy="10970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1" name="TextBox 30"/>
            <p:cNvSpPr txBox="1"/>
            <p:nvPr/>
          </p:nvSpPr>
          <p:spPr>
            <a:xfrm>
              <a:off x="203195" y="2672460"/>
              <a:ext cx="3657600" cy="406239"/>
            </a:xfrm>
            <a:prstGeom prst="rect">
              <a:avLst/>
            </a:prstGeom>
            <a:noFill/>
          </p:spPr>
          <p:txBody>
            <a:bodyPr wrap="square" lIns="182829" tIns="91427" rIns="182829" bIns="91427" rtlCol="0">
              <a:spAutoFit/>
            </a:bodyPr>
            <a:lstStyle>
              <a:defPPr>
                <a:defRPr lang="en-US"/>
              </a:defPPr>
              <a:lvl1pPr algn="r" defTabSz="914296">
                <a:lnSpc>
                  <a:spcPct val="90000"/>
                </a:lnSpc>
                <a:spcAft>
                  <a:spcPts val="600"/>
                </a:spcAft>
                <a:defRPr sz="1200" kern="0">
                  <a:gradFill>
                    <a:gsLst>
                      <a:gs pos="0">
                        <a:schemeClr val="tx2"/>
                      </a:gs>
                      <a:gs pos="100000">
                        <a:schemeClr val="tx2"/>
                      </a:gs>
                    </a:gsLst>
                    <a:lin ang="5400000" scaled="0"/>
                  </a:gradFill>
                  <a:latin typeface="Segoe UI"/>
                </a:defRPr>
              </a:lvl1pPr>
            </a:lstStyle>
            <a:p>
              <a:pPr marL="0" marR="0" lvl="0" indent="0" algn="l" defTabSz="91412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a:rPr>
                <a:t>Active devices running Windows 10</a:t>
              </a:r>
            </a:p>
          </p:txBody>
        </p:sp>
        <p:sp>
          <p:nvSpPr>
            <p:cNvPr id="43" name="TextBox 42"/>
            <p:cNvSpPr txBox="1"/>
            <p:nvPr/>
          </p:nvSpPr>
          <p:spPr>
            <a:xfrm>
              <a:off x="4436267" y="2672460"/>
              <a:ext cx="3657600" cy="627838"/>
            </a:xfrm>
            <a:prstGeom prst="rect">
              <a:avLst/>
            </a:prstGeom>
            <a:noFill/>
          </p:spPr>
          <p:txBody>
            <a:bodyPr wrap="square" lIns="182829" tIns="91427" rIns="182829" bIns="91427" rtlCol="0">
              <a:spAutoFit/>
            </a:bodyPr>
            <a:lstStyle>
              <a:defPPr>
                <a:defRPr lang="en-US"/>
              </a:defPPr>
              <a:lvl1pPr algn="r" defTabSz="914296">
                <a:lnSpc>
                  <a:spcPct val="90000"/>
                </a:lnSpc>
                <a:spcAft>
                  <a:spcPts val="600"/>
                </a:spcAft>
                <a:defRPr sz="1200" kern="0">
                  <a:gradFill>
                    <a:gsLst>
                      <a:gs pos="0">
                        <a:schemeClr val="tx2"/>
                      </a:gs>
                      <a:gs pos="100000">
                        <a:schemeClr val="tx2"/>
                      </a:gs>
                    </a:gsLst>
                    <a:lin ang="5400000" scaled="0"/>
                  </a:gradFill>
                  <a:latin typeface="Segoe UI"/>
                </a:defRPr>
              </a:lvl1pPr>
            </a:lstStyle>
            <a:p>
              <a:pPr marL="0" marR="0" lvl="0" indent="0" algn="l" defTabSz="91412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a:rPr>
                <a:t>Of our enterprise customers </a:t>
              </a:r>
              <a:br>
                <a:rPr kumimoji="0" lang="en-US" sz="16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a:rPr>
              </a:br>
              <a:r>
                <a:rPr kumimoji="0" lang="en-US" sz="16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a:rPr>
                <a:t>in active pilots</a:t>
              </a:r>
            </a:p>
          </p:txBody>
        </p:sp>
        <p:sp>
          <p:nvSpPr>
            <p:cNvPr id="49" name="TextBox 48"/>
            <p:cNvSpPr txBox="1"/>
            <p:nvPr/>
          </p:nvSpPr>
          <p:spPr>
            <a:xfrm>
              <a:off x="8526563" y="2672460"/>
              <a:ext cx="3559074" cy="627838"/>
            </a:xfrm>
            <a:prstGeom prst="rect">
              <a:avLst/>
            </a:prstGeom>
            <a:noFill/>
          </p:spPr>
          <p:txBody>
            <a:bodyPr wrap="square" lIns="182829" tIns="91427" rIns="182829" bIns="91427" rtlCol="0">
              <a:spAutoFit/>
            </a:bodyPr>
            <a:lstStyle>
              <a:defPPr>
                <a:defRPr lang="en-US"/>
              </a:defPPr>
              <a:lvl1pPr algn="r" defTabSz="914296">
                <a:lnSpc>
                  <a:spcPct val="90000"/>
                </a:lnSpc>
                <a:spcAft>
                  <a:spcPts val="600"/>
                </a:spcAft>
                <a:defRPr sz="1200" kern="0">
                  <a:gradFill>
                    <a:gsLst>
                      <a:gs pos="0">
                        <a:schemeClr val="tx2"/>
                      </a:gs>
                      <a:gs pos="100000">
                        <a:schemeClr val="tx2"/>
                      </a:gs>
                    </a:gsLst>
                    <a:lin ang="5400000" scaled="0"/>
                  </a:gradFill>
                  <a:latin typeface="Segoe UI"/>
                </a:defRPr>
              </a:lvl1pPr>
            </a:lstStyle>
            <a:p>
              <a:pPr marL="0" marR="0" lvl="0" indent="0" algn="l" defTabSz="91412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a:rPr>
                <a:t>Growth trajectory for Windows 10 compared to Windows 7</a:t>
              </a:r>
            </a:p>
          </p:txBody>
        </p:sp>
      </p:grpSp>
      <p:grpSp>
        <p:nvGrpSpPr>
          <p:cNvPr id="52" name="Group 51"/>
          <p:cNvGrpSpPr/>
          <p:nvPr/>
        </p:nvGrpSpPr>
        <p:grpSpPr>
          <a:xfrm>
            <a:off x="-2" y="2649823"/>
            <a:ext cx="12436475" cy="1480681"/>
            <a:chOff x="0" y="3960729"/>
            <a:chExt cx="12436475" cy="1480681"/>
          </a:xfrm>
        </p:grpSpPr>
        <p:sp>
          <p:nvSpPr>
            <p:cNvPr id="53" name="Rectangle 52"/>
            <p:cNvSpPr/>
            <p:nvPr/>
          </p:nvSpPr>
          <p:spPr bwMode="auto">
            <a:xfrm>
              <a:off x="0" y="3960729"/>
              <a:ext cx="12436475" cy="148068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TextBox 53"/>
            <p:cNvSpPr txBox="1"/>
            <p:nvPr/>
          </p:nvSpPr>
          <p:spPr>
            <a:xfrm>
              <a:off x="3170229" y="4220938"/>
              <a:ext cx="6096028" cy="960263"/>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ct val="0"/>
                </a:spcBef>
                <a:spcAft>
                  <a:spcPts val="600"/>
                </a:spcAft>
                <a:buClrTx/>
                <a:buSzTx/>
                <a:buFontTx/>
                <a:buNone/>
                <a:tabLst/>
                <a:defRPr/>
              </a:pPr>
              <a:r>
                <a:rPr kumimoji="0" lang="en-US" sz="4800" b="0" i="0" u="none" strike="noStrike" kern="0" cap="none" spc="-102" normalizeH="0" baseline="0" noProof="0" dirty="0">
                  <a:ln w="3175">
                    <a:noFill/>
                  </a:ln>
                  <a:gradFill>
                    <a:gsLst>
                      <a:gs pos="1250">
                        <a:schemeClr val="bg1"/>
                      </a:gs>
                      <a:gs pos="100000">
                        <a:schemeClr val="bg1"/>
                      </a:gs>
                    </a:gsLst>
                    <a:lin ang="5400000" scaled="0"/>
                  </a:gradFill>
                  <a:effectLst/>
                  <a:uLnTx/>
                  <a:uFillTx/>
                  <a:latin typeface="+mj-lt"/>
                  <a:cs typeface="Segoe UI" pitchFamily="34" charset="0"/>
                </a:rPr>
                <a:t>Windows 10 is on a roll!</a:t>
              </a:r>
            </a:p>
          </p:txBody>
        </p:sp>
      </p:grpSp>
      <p:sp>
        <p:nvSpPr>
          <p:cNvPr id="68" name="TextBox 67">
            <a:hlinkClick r:id="rId10"/>
          </p:cNvPr>
          <p:cNvSpPr txBox="1"/>
          <p:nvPr/>
        </p:nvSpPr>
        <p:spPr>
          <a:xfrm>
            <a:off x="109093" y="6575542"/>
            <a:ext cx="3379894" cy="426896"/>
          </a:xfrm>
          <a:prstGeom prst="rect">
            <a:avLst/>
          </a:prstGeom>
          <a:noFill/>
        </p:spPr>
        <p:txBody>
          <a:bodyPr wrap="square" lIns="186521" tIns="149217" rIns="186521" bIns="149217" rtlCol="0">
            <a:spAutoFit/>
          </a:bodyPr>
          <a:lstStyle/>
          <a:p>
            <a:pPr marL="0" marR="0" lvl="0" indent="0" defTabSz="932597" eaLnBrk="1" fontAlgn="auto" latinLnBrk="0" hangingPunct="1">
              <a:spcBef>
                <a:spcPts val="0"/>
              </a:spcBef>
              <a:spcAft>
                <a:spcPts val="612"/>
              </a:spcAft>
              <a:buClrTx/>
              <a:buSzTx/>
              <a:buFontTx/>
              <a:buNone/>
              <a:tabLst/>
              <a:defRPr/>
            </a:pPr>
            <a:r>
              <a:rPr kumimoji="0" lang="en-US" sz="816" b="0" i="0" u="none" strike="noStrike" kern="0" cap="none" spc="0" normalizeH="0" baseline="0" noProof="0" dirty="0">
                <a:ln>
                  <a:noFill/>
                </a:ln>
                <a:effectLst/>
                <a:uLnTx/>
                <a:uFillTx/>
              </a:rPr>
              <a:t>* Estimate March 2016,    Source: Windows Experience Blog</a:t>
            </a:r>
          </a:p>
        </p:txBody>
      </p:sp>
      <p:grpSp>
        <p:nvGrpSpPr>
          <p:cNvPr id="3" name="Group 2"/>
          <p:cNvGrpSpPr/>
          <p:nvPr/>
        </p:nvGrpSpPr>
        <p:grpSpPr>
          <a:xfrm>
            <a:off x="811213" y="4348159"/>
            <a:ext cx="10729613" cy="2423906"/>
            <a:chOff x="811213" y="4348159"/>
            <a:chExt cx="10729613" cy="2423906"/>
          </a:xfrm>
        </p:grpSpPr>
        <p:sp>
          <p:nvSpPr>
            <p:cNvPr id="29" name="Rectangle 28"/>
            <p:cNvSpPr/>
            <p:nvPr/>
          </p:nvSpPr>
          <p:spPr>
            <a:xfrm>
              <a:off x="7056437" y="5576446"/>
              <a:ext cx="4484389" cy="1036181"/>
            </a:xfrm>
            <a:prstGeom prst="rect">
              <a:avLst/>
            </a:prstGeom>
          </p:spPr>
          <p:txBody>
            <a:bodyPr wrap="square" lIns="182880">
              <a:spAutoFit/>
            </a:bodyPr>
            <a:lstStyle/>
            <a:p>
              <a:pPr marL="57150" marR="0" lvl="0" indent="-57150" defTabSz="932472" eaLnBrk="1" fontAlgn="base" latinLnBrk="0" hangingPunct="1">
                <a:spcBef>
                  <a:spcPts val="1200"/>
                </a:spcBef>
                <a:spcAft>
                  <a:spcPct val="0"/>
                </a:spcAft>
                <a:buClrTx/>
                <a:buSzTx/>
                <a:buFontTx/>
                <a:buNone/>
                <a:tabLst/>
                <a:defRPr/>
              </a:pPr>
              <a:r>
                <a:rPr kumimoji="0" lang="en-US" sz="1400" b="0" i="0" u="none" strike="noStrike" kern="0" cap="none" spc="0" normalizeH="0" baseline="0" noProof="0" dirty="0">
                  <a:ln>
                    <a:noFill/>
                  </a:ln>
                  <a:effectLst/>
                  <a:uLnTx/>
                  <a:uFillTx/>
                </a:rPr>
                <a:t>“I try to get executives to take a Windows Surface, once business leaders try it, they see the value and want to adopt Windows 10.” </a:t>
              </a:r>
            </a:p>
            <a:p>
              <a:pPr marL="57150" marR="0" lvl="0" indent="0" algn="r" defTabSz="914400" eaLnBrk="1" fontAlgn="base" latinLnBrk="0" hangingPunct="1">
                <a:spcBef>
                  <a:spcPts val="1000"/>
                </a:spcBef>
                <a:spcAft>
                  <a:spcPts val="600"/>
                </a:spcAft>
                <a:buClrTx/>
                <a:buSzTx/>
                <a:buFontTx/>
                <a:buNone/>
                <a:tabLst/>
                <a:defRPr/>
              </a:pPr>
              <a:r>
                <a:rPr kumimoji="0" lang="en-US" sz="1100" b="0" i="0" u="sng" strike="noStrike" kern="0" cap="none" spc="0" normalizeH="0" baseline="0" noProof="0" dirty="0">
                  <a:ln>
                    <a:noFill/>
                  </a:ln>
                  <a:effectLst/>
                  <a:uLnTx/>
                  <a:uFillTx/>
                </a:rPr>
                <a:t>Reed Wilson, CEO </a:t>
              </a:r>
              <a:endParaRPr kumimoji="0" lang="en-US" sz="1200" b="0" i="0" u="sng" strike="noStrike" kern="0" cap="none" spc="0" normalizeH="0" baseline="0" noProof="0" dirty="0">
                <a:ln>
                  <a:noFill/>
                </a:ln>
                <a:effectLst/>
                <a:uLnTx/>
                <a:uFillTx/>
              </a:endParaRPr>
            </a:p>
          </p:txBody>
        </p:sp>
        <p:grpSp>
          <p:nvGrpSpPr>
            <p:cNvPr id="69" name="Group 68"/>
            <p:cNvGrpSpPr/>
            <p:nvPr/>
          </p:nvGrpSpPr>
          <p:grpSpPr>
            <a:xfrm>
              <a:off x="811213" y="4348159"/>
              <a:ext cx="10283825" cy="2074673"/>
              <a:chOff x="811213" y="4348159"/>
              <a:chExt cx="10283825" cy="2074673"/>
            </a:xfrm>
          </p:grpSpPr>
          <p:sp>
            <p:nvSpPr>
              <p:cNvPr id="58" name="Rectangle 57"/>
              <p:cNvSpPr/>
              <p:nvPr/>
            </p:nvSpPr>
            <p:spPr>
              <a:xfrm>
                <a:off x="1461903" y="5576446"/>
                <a:ext cx="4680134" cy="846386"/>
              </a:xfrm>
              <a:prstGeom prst="rect">
                <a:avLst/>
              </a:prstGeom>
            </p:spPr>
            <p:txBody>
              <a:bodyPr wrap="square" lIns="182880">
                <a:spAutoFit/>
              </a:bodyPr>
              <a:lstStyle/>
              <a:p>
                <a:pPr marL="60325" marR="0" lvl="0" indent="-60325" defTabSz="932472" eaLnBrk="1" fontAlgn="base" latinLnBrk="0" hangingPunct="1">
                  <a:spcBef>
                    <a:spcPts val="1200"/>
                  </a:spcBef>
                  <a:spcAft>
                    <a:spcPct val="0"/>
                  </a:spcAft>
                  <a:buClrTx/>
                  <a:buSzTx/>
                  <a:buFontTx/>
                  <a:buNone/>
                  <a:tabLst/>
                  <a:defRPr/>
                </a:pPr>
                <a:r>
                  <a:rPr kumimoji="0" lang="en-US" sz="1400" b="0" i="0" u="none" strike="noStrike" kern="0" cap="none" spc="0" normalizeH="0" baseline="0" noProof="0" dirty="0">
                    <a:ln>
                      <a:noFill/>
                    </a:ln>
                    <a:effectLst/>
                    <a:uLnTx/>
                    <a:uFillTx/>
                  </a:rPr>
                  <a:t>“More than half of customers have Windows 10 now and we are in a sprint to get all customers to Win10.” </a:t>
                </a:r>
              </a:p>
              <a:p>
                <a:pPr marL="0" marR="0" lvl="0" indent="0" algn="r" defTabSz="932472" eaLnBrk="1" fontAlgn="base" latinLnBrk="0" hangingPunct="1">
                  <a:spcBef>
                    <a:spcPts val="1200"/>
                  </a:spcBef>
                  <a:spcAft>
                    <a:spcPct val="0"/>
                  </a:spcAft>
                  <a:buClrTx/>
                  <a:buSzTx/>
                  <a:buFontTx/>
                  <a:buNone/>
                  <a:tabLst/>
                  <a:defRPr/>
                </a:pPr>
                <a:r>
                  <a:rPr kumimoji="0" lang="en-US" sz="1100" b="0" i="0" u="sng" strike="noStrike" kern="0" cap="none" spc="0" normalizeH="0" baseline="0" noProof="0" dirty="0">
                    <a:ln>
                      <a:noFill/>
                    </a:ln>
                    <a:effectLst/>
                    <a:uLnTx/>
                    <a:uFillTx/>
                  </a:rPr>
                  <a:t>Carl </a:t>
                </a:r>
                <a:r>
                  <a:rPr kumimoji="0" lang="en-US" sz="1100" b="0" i="0" u="sng" strike="noStrike" kern="0" cap="none" spc="0" normalizeH="0" baseline="0" noProof="0" dirty="0" err="1">
                    <a:ln>
                      <a:noFill/>
                    </a:ln>
                    <a:effectLst/>
                    <a:uLnTx/>
                    <a:uFillTx/>
                  </a:rPr>
                  <a:t>Mazzanti</a:t>
                </a:r>
                <a:r>
                  <a:rPr kumimoji="0" lang="en-US" sz="1100" b="0" i="0" u="sng" strike="noStrike" kern="0" cap="none" spc="0" normalizeH="0" baseline="0" noProof="0" dirty="0">
                    <a:ln>
                      <a:noFill/>
                    </a:ln>
                    <a:effectLst/>
                    <a:uLnTx/>
                    <a:uFillTx/>
                  </a:rPr>
                  <a:t>, Owner, EVP</a:t>
                </a:r>
              </a:p>
            </p:txBody>
          </p:sp>
          <p:sp>
            <p:nvSpPr>
              <p:cNvPr id="59" name="TextBox 58"/>
              <p:cNvSpPr txBox="1"/>
              <p:nvPr/>
            </p:nvSpPr>
            <p:spPr>
              <a:xfrm>
                <a:off x="1461903" y="4348159"/>
                <a:ext cx="4486316" cy="941796"/>
              </a:xfrm>
              <a:prstGeom prst="rect">
                <a:avLst/>
              </a:prstGeom>
              <a:noFill/>
            </p:spPr>
            <p:txBody>
              <a:bodyPr wrap="square" lIns="182880" tIns="146304" rIns="182880" bIns="146304" rtlCol="0">
                <a:spAutoFit/>
              </a:bodyPr>
              <a:lstStyle/>
              <a:p>
                <a:pPr marL="57150" marR="0" lvl="0" indent="-57150" defTabSz="914400" eaLnBrk="1" fontAlgn="auto" latinLnBrk="0" hangingPunct="1">
                  <a:spcBef>
                    <a:spcPts val="0"/>
                  </a:spcBef>
                  <a:spcAft>
                    <a:spcPts val="600"/>
                  </a:spcAft>
                  <a:buClrTx/>
                  <a:buSzTx/>
                  <a:buFontTx/>
                  <a:buNone/>
                  <a:tabLst/>
                  <a:defRPr/>
                </a:pPr>
                <a:r>
                  <a:rPr kumimoji="0" lang="en-US" sz="1400" b="0" i="0" u="none" strike="noStrike" kern="0" cap="none" spc="0" normalizeH="0" baseline="0" noProof="0" dirty="0">
                    <a:ln>
                      <a:noFill/>
                    </a:ln>
                    <a:effectLst/>
                    <a:uLnTx/>
                    <a:uFillTx/>
                  </a:rPr>
                  <a:t>“Migration to Windows 10 will be the fastest yet… </a:t>
                </a:r>
                <a:br>
                  <a:rPr kumimoji="0" lang="en-US" sz="1400" b="0" i="0" u="none" strike="noStrike" kern="0" cap="none" spc="0" normalizeH="0" baseline="0" noProof="0" dirty="0">
                    <a:ln>
                      <a:noFill/>
                    </a:ln>
                    <a:effectLst/>
                    <a:uLnTx/>
                    <a:uFillTx/>
                  </a:rPr>
                </a:br>
                <a:r>
                  <a:rPr kumimoji="0" lang="en-US" sz="1400" b="0" i="0" u="none" strike="noStrike" kern="0" cap="none" spc="0" normalizeH="0" baseline="0" noProof="0" dirty="0">
                    <a:ln>
                      <a:noFill/>
                    </a:ln>
                    <a:effectLst/>
                    <a:uLnTx/>
                    <a:uFillTx/>
                  </a:rPr>
                  <a:t>50% of enterprises will have started Windows 10 deployments by January 2017.”</a:t>
                </a:r>
              </a:p>
            </p:txBody>
          </p:sp>
          <p:sp>
            <p:nvSpPr>
              <p:cNvPr id="60" name="TextBox 59"/>
              <p:cNvSpPr txBox="1"/>
              <p:nvPr/>
            </p:nvSpPr>
            <p:spPr>
              <a:xfrm>
                <a:off x="7056438" y="4348159"/>
                <a:ext cx="4038600" cy="726353"/>
              </a:xfrm>
              <a:prstGeom prst="rect">
                <a:avLst/>
              </a:prstGeom>
              <a:noFill/>
            </p:spPr>
            <p:txBody>
              <a:bodyPr wrap="square" lIns="182880" tIns="146304" rIns="182880" bIns="146304" rtlCol="0">
                <a:spAutoFit/>
              </a:bodyPr>
              <a:lstStyle/>
              <a:p>
                <a:pPr marL="57150" marR="0" lvl="0" indent="-57150" defTabSz="914400" eaLnBrk="1" fontAlgn="auto" latinLnBrk="0" hangingPunct="1">
                  <a:spcBef>
                    <a:spcPts val="0"/>
                  </a:spcBef>
                  <a:spcAft>
                    <a:spcPts val="600"/>
                  </a:spcAft>
                  <a:buClrTx/>
                  <a:buSzTx/>
                  <a:buFontTx/>
                  <a:buNone/>
                  <a:tabLst/>
                  <a:defRPr/>
                </a:pPr>
                <a:r>
                  <a:rPr kumimoji="0" lang="en-US" sz="1400" b="0" i="0" u="none" strike="noStrike" kern="0" cap="none" spc="0" normalizeH="0" baseline="0" noProof="0" dirty="0">
                    <a:ln>
                      <a:noFill/>
                    </a:ln>
                    <a:effectLst/>
                    <a:uLnTx/>
                    <a:uFillTx/>
                  </a:rPr>
                  <a:t>“49% of companies plan on upgrading to Windows 10 by 2016.”</a:t>
                </a:r>
              </a:p>
            </p:txBody>
          </p:sp>
          <p:sp>
            <p:nvSpPr>
              <p:cNvPr id="66" name="Freeform 5"/>
              <p:cNvSpPr>
                <a:spLocks noEditPoints="1"/>
              </p:cNvSpPr>
              <p:nvPr/>
            </p:nvSpPr>
            <p:spPr bwMode="auto">
              <a:xfrm>
                <a:off x="811213" y="4414838"/>
                <a:ext cx="536575" cy="450850"/>
              </a:xfrm>
              <a:custGeom>
                <a:avLst/>
                <a:gdLst>
                  <a:gd name="T0" fmla="*/ 104 w 338"/>
                  <a:gd name="T1" fmla="*/ 157 h 284"/>
                  <a:gd name="T2" fmla="*/ 126 w 338"/>
                  <a:gd name="T3" fmla="*/ 157 h 284"/>
                  <a:gd name="T4" fmla="*/ 126 w 338"/>
                  <a:gd name="T5" fmla="*/ 175 h 284"/>
                  <a:gd name="T6" fmla="*/ 104 w 338"/>
                  <a:gd name="T7" fmla="*/ 175 h 284"/>
                  <a:gd name="T8" fmla="*/ 35 w 338"/>
                  <a:gd name="T9" fmla="*/ 244 h 284"/>
                  <a:gd name="T10" fmla="*/ 35 w 338"/>
                  <a:gd name="T11" fmla="*/ 175 h 284"/>
                  <a:gd name="T12" fmla="*/ 0 w 338"/>
                  <a:gd name="T13" fmla="*/ 175 h 284"/>
                  <a:gd name="T14" fmla="*/ 0 w 338"/>
                  <a:gd name="T15" fmla="*/ 0 h 284"/>
                  <a:gd name="T16" fmla="*/ 277 w 338"/>
                  <a:gd name="T17" fmla="*/ 0 h 284"/>
                  <a:gd name="T18" fmla="*/ 277 w 338"/>
                  <a:gd name="T19" fmla="*/ 42 h 284"/>
                  <a:gd name="T20" fmla="*/ 260 w 338"/>
                  <a:gd name="T21" fmla="*/ 42 h 284"/>
                  <a:gd name="T22" fmla="*/ 260 w 338"/>
                  <a:gd name="T23" fmla="*/ 18 h 284"/>
                  <a:gd name="T24" fmla="*/ 17 w 338"/>
                  <a:gd name="T25" fmla="*/ 18 h 284"/>
                  <a:gd name="T26" fmla="*/ 17 w 338"/>
                  <a:gd name="T27" fmla="*/ 157 h 284"/>
                  <a:gd name="T28" fmla="*/ 35 w 338"/>
                  <a:gd name="T29" fmla="*/ 157 h 284"/>
                  <a:gd name="T30" fmla="*/ 52 w 338"/>
                  <a:gd name="T31" fmla="*/ 157 h 284"/>
                  <a:gd name="T32" fmla="*/ 52 w 338"/>
                  <a:gd name="T33" fmla="*/ 175 h 284"/>
                  <a:gd name="T34" fmla="*/ 52 w 338"/>
                  <a:gd name="T35" fmla="*/ 201 h 284"/>
                  <a:gd name="T36" fmla="*/ 91 w 338"/>
                  <a:gd name="T37" fmla="*/ 162 h 284"/>
                  <a:gd name="T38" fmla="*/ 95 w 338"/>
                  <a:gd name="T39" fmla="*/ 157 h 284"/>
                  <a:gd name="T40" fmla="*/ 104 w 338"/>
                  <a:gd name="T41" fmla="*/ 157 h 284"/>
                  <a:gd name="T42" fmla="*/ 338 w 338"/>
                  <a:gd name="T43" fmla="*/ 214 h 284"/>
                  <a:gd name="T44" fmla="*/ 338 w 338"/>
                  <a:gd name="T45" fmla="*/ 214 h 284"/>
                  <a:gd name="T46" fmla="*/ 338 w 338"/>
                  <a:gd name="T47" fmla="*/ 214 h 284"/>
                  <a:gd name="T48" fmla="*/ 303 w 338"/>
                  <a:gd name="T49" fmla="*/ 214 h 284"/>
                  <a:gd name="T50" fmla="*/ 303 w 338"/>
                  <a:gd name="T51" fmla="*/ 284 h 284"/>
                  <a:gd name="T52" fmla="*/ 234 w 338"/>
                  <a:gd name="T53" fmla="*/ 214 h 284"/>
                  <a:gd name="T54" fmla="*/ 143 w 338"/>
                  <a:gd name="T55" fmla="*/ 214 h 284"/>
                  <a:gd name="T56" fmla="*/ 143 w 338"/>
                  <a:gd name="T57" fmla="*/ 59 h 284"/>
                  <a:gd name="T58" fmla="*/ 338 w 338"/>
                  <a:gd name="T59" fmla="*/ 59 h 284"/>
                  <a:gd name="T60" fmla="*/ 338 w 338"/>
                  <a:gd name="T61" fmla="*/ 214 h 284"/>
                  <a:gd name="T62" fmla="*/ 286 w 338"/>
                  <a:gd name="T63" fmla="*/ 196 h 284"/>
                  <a:gd name="T64" fmla="*/ 321 w 338"/>
                  <a:gd name="T65" fmla="*/ 196 h 284"/>
                  <a:gd name="T66" fmla="*/ 321 w 338"/>
                  <a:gd name="T67" fmla="*/ 192 h 284"/>
                  <a:gd name="T68" fmla="*/ 321 w 338"/>
                  <a:gd name="T69" fmla="*/ 76 h 284"/>
                  <a:gd name="T70" fmla="*/ 160 w 338"/>
                  <a:gd name="T71" fmla="*/ 76 h 284"/>
                  <a:gd name="T72" fmla="*/ 160 w 338"/>
                  <a:gd name="T73" fmla="*/ 196 h 284"/>
                  <a:gd name="T74" fmla="*/ 238 w 338"/>
                  <a:gd name="T75" fmla="*/ 196 h 284"/>
                  <a:gd name="T76" fmla="*/ 243 w 338"/>
                  <a:gd name="T77" fmla="*/ 196 h 284"/>
                  <a:gd name="T78" fmla="*/ 247 w 338"/>
                  <a:gd name="T79" fmla="*/ 203 h 284"/>
                  <a:gd name="T80" fmla="*/ 286 w 338"/>
                  <a:gd name="T81" fmla="*/ 242 h 284"/>
                  <a:gd name="T82" fmla="*/ 286 w 338"/>
                  <a:gd name="T83" fmla="*/ 214 h 284"/>
                  <a:gd name="T84" fmla="*/ 286 w 338"/>
                  <a:gd name="T85" fmla="*/ 19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8" h="284">
                    <a:moveTo>
                      <a:pt x="104" y="157"/>
                    </a:moveTo>
                    <a:lnTo>
                      <a:pt x="126" y="157"/>
                    </a:lnTo>
                    <a:lnTo>
                      <a:pt x="126" y="175"/>
                    </a:lnTo>
                    <a:lnTo>
                      <a:pt x="104" y="175"/>
                    </a:lnTo>
                    <a:lnTo>
                      <a:pt x="35" y="244"/>
                    </a:lnTo>
                    <a:lnTo>
                      <a:pt x="35" y="175"/>
                    </a:lnTo>
                    <a:lnTo>
                      <a:pt x="0" y="175"/>
                    </a:lnTo>
                    <a:lnTo>
                      <a:pt x="0" y="0"/>
                    </a:lnTo>
                    <a:lnTo>
                      <a:pt x="277" y="0"/>
                    </a:lnTo>
                    <a:lnTo>
                      <a:pt x="277" y="42"/>
                    </a:lnTo>
                    <a:lnTo>
                      <a:pt x="260" y="42"/>
                    </a:lnTo>
                    <a:lnTo>
                      <a:pt x="260" y="18"/>
                    </a:lnTo>
                    <a:lnTo>
                      <a:pt x="17" y="18"/>
                    </a:lnTo>
                    <a:lnTo>
                      <a:pt x="17" y="157"/>
                    </a:lnTo>
                    <a:lnTo>
                      <a:pt x="35" y="157"/>
                    </a:lnTo>
                    <a:lnTo>
                      <a:pt x="52" y="157"/>
                    </a:lnTo>
                    <a:lnTo>
                      <a:pt x="52" y="175"/>
                    </a:lnTo>
                    <a:lnTo>
                      <a:pt x="52" y="201"/>
                    </a:lnTo>
                    <a:lnTo>
                      <a:pt x="91" y="162"/>
                    </a:lnTo>
                    <a:lnTo>
                      <a:pt x="95" y="157"/>
                    </a:lnTo>
                    <a:lnTo>
                      <a:pt x="104" y="157"/>
                    </a:lnTo>
                    <a:close/>
                    <a:moveTo>
                      <a:pt x="338" y="214"/>
                    </a:moveTo>
                    <a:lnTo>
                      <a:pt x="338" y="214"/>
                    </a:lnTo>
                    <a:lnTo>
                      <a:pt x="338" y="214"/>
                    </a:lnTo>
                    <a:lnTo>
                      <a:pt x="303" y="214"/>
                    </a:lnTo>
                    <a:lnTo>
                      <a:pt x="303" y="284"/>
                    </a:lnTo>
                    <a:lnTo>
                      <a:pt x="234" y="214"/>
                    </a:lnTo>
                    <a:lnTo>
                      <a:pt x="143" y="214"/>
                    </a:lnTo>
                    <a:lnTo>
                      <a:pt x="143" y="59"/>
                    </a:lnTo>
                    <a:lnTo>
                      <a:pt x="338" y="59"/>
                    </a:lnTo>
                    <a:lnTo>
                      <a:pt x="338" y="214"/>
                    </a:lnTo>
                    <a:close/>
                    <a:moveTo>
                      <a:pt x="286" y="196"/>
                    </a:moveTo>
                    <a:lnTo>
                      <a:pt x="321" y="196"/>
                    </a:lnTo>
                    <a:lnTo>
                      <a:pt x="321" y="192"/>
                    </a:lnTo>
                    <a:lnTo>
                      <a:pt x="321" y="76"/>
                    </a:lnTo>
                    <a:lnTo>
                      <a:pt x="160" y="76"/>
                    </a:lnTo>
                    <a:lnTo>
                      <a:pt x="160" y="196"/>
                    </a:lnTo>
                    <a:lnTo>
                      <a:pt x="238" y="196"/>
                    </a:lnTo>
                    <a:lnTo>
                      <a:pt x="243" y="196"/>
                    </a:lnTo>
                    <a:lnTo>
                      <a:pt x="247" y="203"/>
                    </a:lnTo>
                    <a:lnTo>
                      <a:pt x="286" y="242"/>
                    </a:lnTo>
                    <a:lnTo>
                      <a:pt x="286" y="214"/>
                    </a:lnTo>
                    <a:lnTo>
                      <a:pt x="286" y="19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sp>
            <p:nvSpPr>
              <p:cNvPr id="67" name="Freeform 5"/>
              <p:cNvSpPr>
                <a:spLocks noEditPoints="1"/>
              </p:cNvSpPr>
              <p:nvPr/>
            </p:nvSpPr>
            <p:spPr bwMode="auto">
              <a:xfrm>
                <a:off x="6430735" y="4414838"/>
                <a:ext cx="536575" cy="450850"/>
              </a:xfrm>
              <a:custGeom>
                <a:avLst/>
                <a:gdLst>
                  <a:gd name="T0" fmla="*/ 104 w 338"/>
                  <a:gd name="T1" fmla="*/ 157 h 284"/>
                  <a:gd name="T2" fmla="*/ 126 w 338"/>
                  <a:gd name="T3" fmla="*/ 157 h 284"/>
                  <a:gd name="T4" fmla="*/ 126 w 338"/>
                  <a:gd name="T5" fmla="*/ 175 h 284"/>
                  <a:gd name="T6" fmla="*/ 104 w 338"/>
                  <a:gd name="T7" fmla="*/ 175 h 284"/>
                  <a:gd name="T8" fmla="*/ 35 w 338"/>
                  <a:gd name="T9" fmla="*/ 244 h 284"/>
                  <a:gd name="T10" fmla="*/ 35 w 338"/>
                  <a:gd name="T11" fmla="*/ 175 h 284"/>
                  <a:gd name="T12" fmla="*/ 0 w 338"/>
                  <a:gd name="T13" fmla="*/ 175 h 284"/>
                  <a:gd name="T14" fmla="*/ 0 w 338"/>
                  <a:gd name="T15" fmla="*/ 0 h 284"/>
                  <a:gd name="T16" fmla="*/ 277 w 338"/>
                  <a:gd name="T17" fmla="*/ 0 h 284"/>
                  <a:gd name="T18" fmla="*/ 277 w 338"/>
                  <a:gd name="T19" fmla="*/ 42 h 284"/>
                  <a:gd name="T20" fmla="*/ 260 w 338"/>
                  <a:gd name="T21" fmla="*/ 42 h 284"/>
                  <a:gd name="T22" fmla="*/ 260 w 338"/>
                  <a:gd name="T23" fmla="*/ 18 h 284"/>
                  <a:gd name="T24" fmla="*/ 17 w 338"/>
                  <a:gd name="T25" fmla="*/ 18 h 284"/>
                  <a:gd name="T26" fmla="*/ 17 w 338"/>
                  <a:gd name="T27" fmla="*/ 157 h 284"/>
                  <a:gd name="T28" fmla="*/ 35 w 338"/>
                  <a:gd name="T29" fmla="*/ 157 h 284"/>
                  <a:gd name="T30" fmla="*/ 52 w 338"/>
                  <a:gd name="T31" fmla="*/ 157 h 284"/>
                  <a:gd name="T32" fmla="*/ 52 w 338"/>
                  <a:gd name="T33" fmla="*/ 175 h 284"/>
                  <a:gd name="T34" fmla="*/ 52 w 338"/>
                  <a:gd name="T35" fmla="*/ 201 h 284"/>
                  <a:gd name="T36" fmla="*/ 91 w 338"/>
                  <a:gd name="T37" fmla="*/ 162 h 284"/>
                  <a:gd name="T38" fmla="*/ 95 w 338"/>
                  <a:gd name="T39" fmla="*/ 157 h 284"/>
                  <a:gd name="T40" fmla="*/ 104 w 338"/>
                  <a:gd name="T41" fmla="*/ 157 h 284"/>
                  <a:gd name="T42" fmla="*/ 338 w 338"/>
                  <a:gd name="T43" fmla="*/ 214 h 284"/>
                  <a:gd name="T44" fmla="*/ 338 w 338"/>
                  <a:gd name="T45" fmla="*/ 214 h 284"/>
                  <a:gd name="T46" fmla="*/ 338 w 338"/>
                  <a:gd name="T47" fmla="*/ 214 h 284"/>
                  <a:gd name="T48" fmla="*/ 303 w 338"/>
                  <a:gd name="T49" fmla="*/ 214 h 284"/>
                  <a:gd name="T50" fmla="*/ 303 w 338"/>
                  <a:gd name="T51" fmla="*/ 284 h 284"/>
                  <a:gd name="T52" fmla="*/ 234 w 338"/>
                  <a:gd name="T53" fmla="*/ 214 h 284"/>
                  <a:gd name="T54" fmla="*/ 143 w 338"/>
                  <a:gd name="T55" fmla="*/ 214 h 284"/>
                  <a:gd name="T56" fmla="*/ 143 w 338"/>
                  <a:gd name="T57" fmla="*/ 59 h 284"/>
                  <a:gd name="T58" fmla="*/ 338 w 338"/>
                  <a:gd name="T59" fmla="*/ 59 h 284"/>
                  <a:gd name="T60" fmla="*/ 338 w 338"/>
                  <a:gd name="T61" fmla="*/ 214 h 284"/>
                  <a:gd name="T62" fmla="*/ 286 w 338"/>
                  <a:gd name="T63" fmla="*/ 196 h 284"/>
                  <a:gd name="T64" fmla="*/ 321 w 338"/>
                  <a:gd name="T65" fmla="*/ 196 h 284"/>
                  <a:gd name="T66" fmla="*/ 321 w 338"/>
                  <a:gd name="T67" fmla="*/ 192 h 284"/>
                  <a:gd name="T68" fmla="*/ 321 w 338"/>
                  <a:gd name="T69" fmla="*/ 76 h 284"/>
                  <a:gd name="T70" fmla="*/ 160 w 338"/>
                  <a:gd name="T71" fmla="*/ 76 h 284"/>
                  <a:gd name="T72" fmla="*/ 160 w 338"/>
                  <a:gd name="T73" fmla="*/ 196 h 284"/>
                  <a:gd name="T74" fmla="*/ 238 w 338"/>
                  <a:gd name="T75" fmla="*/ 196 h 284"/>
                  <a:gd name="T76" fmla="*/ 243 w 338"/>
                  <a:gd name="T77" fmla="*/ 196 h 284"/>
                  <a:gd name="T78" fmla="*/ 247 w 338"/>
                  <a:gd name="T79" fmla="*/ 203 h 284"/>
                  <a:gd name="T80" fmla="*/ 286 w 338"/>
                  <a:gd name="T81" fmla="*/ 242 h 284"/>
                  <a:gd name="T82" fmla="*/ 286 w 338"/>
                  <a:gd name="T83" fmla="*/ 214 h 284"/>
                  <a:gd name="T84" fmla="*/ 286 w 338"/>
                  <a:gd name="T85" fmla="*/ 19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8" h="284">
                    <a:moveTo>
                      <a:pt x="104" y="157"/>
                    </a:moveTo>
                    <a:lnTo>
                      <a:pt x="126" y="157"/>
                    </a:lnTo>
                    <a:lnTo>
                      <a:pt x="126" y="175"/>
                    </a:lnTo>
                    <a:lnTo>
                      <a:pt x="104" y="175"/>
                    </a:lnTo>
                    <a:lnTo>
                      <a:pt x="35" y="244"/>
                    </a:lnTo>
                    <a:lnTo>
                      <a:pt x="35" y="175"/>
                    </a:lnTo>
                    <a:lnTo>
                      <a:pt x="0" y="175"/>
                    </a:lnTo>
                    <a:lnTo>
                      <a:pt x="0" y="0"/>
                    </a:lnTo>
                    <a:lnTo>
                      <a:pt x="277" y="0"/>
                    </a:lnTo>
                    <a:lnTo>
                      <a:pt x="277" y="42"/>
                    </a:lnTo>
                    <a:lnTo>
                      <a:pt x="260" y="42"/>
                    </a:lnTo>
                    <a:lnTo>
                      <a:pt x="260" y="18"/>
                    </a:lnTo>
                    <a:lnTo>
                      <a:pt x="17" y="18"/>
                    </a:lnTo>
                    <a:lnTo>
                      <a:pt x="17" y="157"/>
                    </a:lnTo>
                    <a:lnTo>
                      <a:pt x="35" y="157"/>
                    </a:lnTo>
                    <a:lnTo>
                      <a:pt x="52" y="157"/>
                    </a:lnTo>
                    <a:lnTo>
                      <a:pt x="52" y="175"/>
                    </a:lnTo>
                    <a:lnTo>
                      <a:pt x="52" y="201"/>
                    </a:lnTo>
                    <a:lnTo>
                      <a:pt x="91" y="162"/>
                    </a:lnTo>
                    <a:lnTo>
                      <a:pt x="95" y="157"/>
                    </a:lnTo>
                    <a:lnTo>
                      <a:pt x="104" y="157"/>
                    </a:lnTo>
                    <a:close/>
                    <a:moveTo>
                      <a:pt x="338" y="214"/>
                    </a:moveTo>
                    <a:lnTo>
                      <a:pt x="338" y="214"/>
                    </a:lnTo>
                    <a:lnTo>
                      <a:pt x="338" y="214"/>
                    </a:lnTo>
                    <a:lnTo>
                      <a:pt x="303" y="214"/>
                    </a:lnTo>
                    <a:lnTo>
                      <a:pt x="303" y="284"/>
                    </a:lnTo>
                    <a:lnTo>
                      <a:pt x="234" y="214"/>
                    </a:lnTo>
                    <a:lnTo>
                      <a:pt x="143" y="214"/>
                    </a:lnTo>
                    <a:lnTo>
                      <a:pt x="143" y="59"/>
                    </a:lnTo>
                    <a:lnTo>
                      <a:pt x="338" y="59"/>
                    </a:lnTo>
                    <a:lnTo>
                      <a:pt x="338" y="214"/>
                    </a:lnTo>
                    <a:close/>
                    <a:moveTo>
                      <a:pt x="286" y="196"/>
                    </a:moveTo>
                    <a:lnTo>
                      <a:pt x="321" y="196"/>
                    </a:lnTo>
                    <a:lnTo>
                      <a:pt x="321" y="192"/>
                    </a:lnTo>
                    <a:lnTo>
                      <a:pt x="321" y="76"/>
                    </a:lnTo>
                    <a:lnTo>
                      <a:pt x="160" y="76"/>
                    </a:lnTo>
                    <a:lnTo>
                      <a:pt x="160" y="196"/>
                    </a:lnTo>
                    <a:lnTo>
                      <a:pt x="238" y="196"/>
                    </a:lnTo>
                    <a:lnTo>
                      <a:pt x="243" y="196"/>
                    </a:lnTo>
                    <a:lnTo>
                      <a:pt x="247" y="203"/>
                    </a:lnTo>
                    <a:lnTo>
                      <a:pt x="286" y="242"/>
                    </a:lnTo>
                    <a:lnTo>
                      <a:pt x="286" y="214"/>
                    </a:lnTo>
                    <a:lnTo>
                      <a:pt x="286" y="19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grpSp>
          <p:nvGrpSpPr>
            <p:cNvPr id="7" name="Group 6"/>
            <p:cNvGrpSpPr/>
            <p:nvPr/>
          </p:nvGrpSpPr>
          <p:grpSpPr>
            <a:xfrm>
              <a:off x="7033985" y="6192579"/>
              <a:ext cx="1484540" cy="579486"/>
              <a:chOff x="6496943" y="6411988"/>
              <a:chExt cx="1769542" cy="690736"/>
            </a:xfrm>
          </p:grpSpPr>
          <p:pic>
            <p:nvPicPr>
              <p:cNvPr id="27" name="Picture 18" descr="Palmetto Technology Group"/>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7329" t="44375"/>
              <a:stretch/>
            </p:blipFill>
            <p:spPr bwMode="auto">
              <a:xfrm>
                <a:off x="7653713" y="6572437"/>
                <a:ext cx="612772" cy="4123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http://upstatebusinessjournal.com/wp-content/uploads/2013/12/PTG.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6943" y="6411988"/>
                <a:ext cx="1349590" cy="690736"/>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13">
              <a:clrChange>
                <a:clrFrom>
                  <a:srgbClr val="FFFFFF"/>
                </a:clrFrom>
                <a:clrTo>
                  <a:srgbClr val="FFFFFF">
                    <a:alpha val="0"/>
                  </a:srgbClr>
                </a:clrTo>
              </a:clrChange>
            </a:blip>
            <a:stretch>
              <a:fillRect/>
            </a:stretch>
          </p:blipFill>
          <p:spPr>
            <a:xfrm>
              <a:off x="1722438" y="5217823"/>
              <a:ext cx="827882" cy="188075"/>
            </a:xfrm>
            <a:prstGeom prst="rect">
              <a:avLst/>
            </a:prstGeom>
          </p:spPr>
        </p:pic>
        <p:pic>
          <p:nvPicPr>
            <p:cNvPr id="8" name="Picture 7"/>
            <p:cNvPicPr>
              <a:picLocks noChangeAspect="1"/>
            </p:cNvPicPr>
            <p:nvPr/>
          </p:nvPicPr>
          <p:blipFill>
            <a:blip r:embed="rId14">
              <a:clrChange>
                <a:clrFrom>
                  <a:srgbClr val="FFFFFF"/>
                </a:clrFrom>
                <a:clrTo>
                  <a:srgbClr val="FFFFFF">
                    <a:alpha val="0"/>
                  </a:srgbClr>
                </a:clrTo>
              </a:clrChange>
            </a:blip>
            <a:stretch>
              <a:fillRect/>
            </a:stretch>
          </p:blipFill>
          <p:spPr>
            <a:xfrm>
              <a:off x="1722438" y="6090839"/>
              <a:ext cx="1026339" cy="271976"/>
            </a:xfrm>
            <a:prstGeom prst="rect">
              <a:avLst/>
            </a:prstGeom>
          </p:spPr>
        </p:pic>
        <p:pic>
          <p:nvPicPr>
            <p:cNvPr id="2" name="Picture 1"/>
            <p:cNvPicPr>
              <a:picLocks noChangeAspect="1"/>
            </p:cNvPicPr>
            <p:nvPr/>
          </p:nvPicPr>
          <p:blipFill>
            <a:blip r:embed="rId15">
              <a:clrChange>
                <a:clrFrom>
                  <a:srgbClr val="FFFFFF"/>
                </a:clrFrom>
                <a:clrTo>
                  <a:srgbClr val="FFFFFF">
                    <a:alpha val="0"/>
                  </a:srgbClr>
                </a:clrTo>
              </a:clrChange>
            </a:blip>
            <a:stretch>
              <a:fillRect/>
            </a:stretch>
          </p:blipFill>
          <p:spPr>
            <a:xfrm>
              <a:off x="7329455" y="5008909"/>
              <a:ext cx="1243046" cy="195999"/>
            </a:xfrm>
            <a:prstGeom prst="rect">
              <a:avLst/>
            </a:prstGeom>
          </p:spPr>
        </p:pic>
      </p:grpSp>
    </p:spTree>
    <p:extLst>
      <p:ext uri="{BB962C8B-B14F-4D97-AF65-F5344CB8AC3E}">
        <p14:creationId xmlns:p14="http://schemas.microsoft.com/office/powerpoint/2010/main" val="58237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0-#ppt_w/2"/>
                                          </p:val>
                                        </p:tav>
                                        <p:tav tm="100000">
                                          <p:val>
                                            <p:strVal val="#ppt_x"/>
                                          </p:val>
                                        </p:tav>
                                      </p:tavLst>
                                    </p:anim>
                                    <p:anim calcmode="lin" valueType="num">
                                      <p:cBhvr additive="base">
                                        <p:cTn id="8" dur="750" fill="hold"/>
                                        <p:tgtEl>
                                          <p:spTgt spid="5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3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42" presetClass="path" presetSubtype="0" decel="100000" fill="hold" nodeType="withEffect">
                                  <p:stCondLst>
                                    <p:cond delay="300"/>
                                  </p:stCondLst>
                                  <p:childTnLst>
                                    <p:animMotion origin="layout" path="M 2.47638E-6 4.02633E-6 L 0.00127 0.08011 " pathEditMode="relative" rAng="0" ptsTypes="AA">
                                      <p:cBhvr>
                                        <p:cTn id="14" dur="1000" spd="-100000" fill="hold"/>
                                        <p:tgtEl>
                                          <p:spTgt spid="24"/>
                                        </p:tgtEl>
                                        <p:attrNameLst>
                                          <p:attrName>ppt_x</p:attrName>
                                          <p:attrName>ppt_y</p:attrName>
                                        </p:attrNameLst>
                                      </p:cBhvr>
                                      <p:rCtr x="64" y="3995"/>
                                    </p:animMotion>
                                  </p:childTnLst>
                                </p:cTn>
                              </p:par>
                              <p:par>
                                <p:cTn id="15" presetID="10" presetClass="entr" presetSubtype="0" fill="hold"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600"/>
                                  </p:stCondLst>
                                  <p:childTnLst>
                                    <p:animMotion origin="layout" path="M 2.47638E-6 4.02633E-6 L 0.00127 0.08011 " pathEditMode="relative" rAng="0" ptsTypes="AA">
                                      <p:cBhvr>
                                        <p:cTn id="19" dur="1000" spd="-100000" fill="hold"/>
                                        <p:tgtEl>
                                          <p:spTgt spid="6"/>
                                        </p:tgtEl>
                                        <p:attrNameLst>
                                          <p:attrName>ppt_x</p:attrName>
                                          <p:attrName>ppt_y</p:attrName>
                                        </p:attrNameLst>
                                      </p:cBhvr>
                                      <p:rCtr x="64" y="3995"/>
                                    </p:animMotion>
                                  </p:childTnLst>
                                </p:cTn>
                              </p:par>
                              <p:par>
                                <p:cTn id="20" presetID="10" presetClass="entr" presetSubtype="0" fill="hold" nodeType="withEffect">
                                  <p:stCondLst>
                                    <p:cond delay="9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42" presetClass="path" presetSubtype="0" decel="100000" fill="hold" nodeType="withEffect">
                                  <p:stCondLst>
                                    <p:cond delay="900"/>
                                  </p:stCondLst>
                                  <p:childTnLst>
                                    <p:animMotion origin="layout" path="M -2.54021E-6 -3.40899E-6 L 0.00128 0.08012 " pathEditMode="relative" rAng="0" ptsTypes="AA">
                                      <p:cBhvr>
                                        <p:cTn id="24" dur="1000" spd="-100000" fill="hold"/>
                                        <p:tgtEl>
                                          <p:spTgt spid="26"/>
                                        </p:tgtEl>
                                        <p:attrNameLst>
                                          <p:attrName>ppt_x</p:attrName>
                                          <p:attrName>ppt_y</p:attrName>
                                        </p:attrNameLst>
                                      </p:cBhvr>
                                      <p:rCtr x="64" y="3995"/>
                                    </p:animMotion>
                                  </p:childTnLst>
                                </p:cTn>
                              </p:par>
                            </p:childTnLst>
                          </p:cTn>
                        </p:par>
                        <p:par>
                          <p:cTn id="25" fill="hold">
                            <p:stCondLst>
                              <p:cond delay="2650"/>
                            </p:stCondLst>
                            <p:childTnLst>
                              <p:par>
                                <p:cTn id="26" presetID="10"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42" presetClass="path" presetSubtype="0" decel="100000" fill="hold" grpId="1" nodeType="withEffect">
                                  <p:stCondLst>
                                    <p:cond delay="500"/>
                                  </p:stCondLst>
                                  <p:childTnLst>
                                    <p:animMotion origin="layout" path="M 0 -2.66455E-6 L 0.00128 0.08012 " pathEditMode="relative" rAng="0" ptsTypes="AA">
                                      <p:cBhvr>
                                        <p:cTn id="30" dur="1000" spd="-100000" fill="hold"/>
                                        <p:tgtEl>
                                          <p:spTgt spid="11"/>
                                        </p:tgtEl>
                                        <p:attrNameLst>
                                          <p:attrName>ppt_x</p:attrName>
                                          <p:attrName>ppt_y</p:attrName>
                                        </p:attrNameLst>
                                      </p:cBhvr>
                                      <p:rCtr x="64" y="3995"/>
                                    </p:animMotion>
                                  </p:childTnLst>
                                </p:cTn>
                              </p:par>
                              <p:par>
                                <p:cTn id="31" presetID="10" presetClass="entr" presetSubtype="0" fill="hold" nodeType="withEffect">
                                  <p:stCondLst>
                                    <p:cond delay="5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42" presetClass="path" presetSubtype="0" decel="100000" fill="hold" nodeType="withEffect">
                                  <p:stCondLst>
                                    <p:cond delay="500"/>
                                  </p:stCondLst>
                                  <p:childTnLst>
                                    <p:animMotion origin="layout" path="M 7.02068E-7 2.73264E-6 L 0.00128 0.08012 " pathEditMode="relative" rAng="0" ptsTypes="AA">
                                      <p:cBhvr>
                                        <p:cTn id="35" dur="1000" spd="-100000" fill="hold"/>
                                        <p:tgtEl>
                                          <p:spTgt spid="55"/>
                                        </p:tgtEl>
                                        <p:attrNameLst>
                                          <p:attrName>ppt_x</p:attrName>
                                          <p:attrName>ppt_y</p:attrName>
                                        </p:attrNameLst>
                                      </p:cBhvr>
                                      <p:rCtr x="64" y="3995"/>
                                    </p:animMotion>
                                  </p:childTnLst>
                                </p:cTn>
                              </p:par>
                            </p:childTnLst>
                          </p:cTn>
                        </p:par>
                        <p:par>
                          <p:cTn id="36" fill="hold">
                            <p:stCondLst>
                              <p:cond delay="4150"/>
                            </p:stCondLst>
                            <p:childTnLst>
                              <p:par>
                                <p:cTn id="37" presetID="42" presetClass="path" presetSubtype="0" decel="100000" fill="hold" nodeType="afterEffect">
                                  <p:stCondLst>
                                    <p:cond delay="0"/>
                                  </p:stCondLst>
                                  <p:childTnLst>
                                    <p:animMotion origin="layout" path="M 4.70258E-6 1.72038E-6 L 4.70258E-6 0.15638 " pathEditMode="relative" rAng="0" ptsTypes="AA">
                                      <p:cBhvr>
                                        <p:cTn id="38" dur="750" fill="hold"/>
                                        <p:tgtEl>
                                          <p:spTgt spid="52"/>
                                        </p:tgtEl>
                                        <p:attrNameLst>
                                          <p:attrName>ppt_x</p:attrName>
                                          <p:attrName>ppt_y</p:attrName>
                                        </p:attrNameLst>
                                      </p:cBhvr>
                                      <p:rCtr x="0" y="7808"/>
                                    </p:animMotion>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par>
                          <p:cTn id="41" fill="hold">
                            <p:stCondLst>
                              <p:cond delay="4900"/>
                            </p:stCondLst>
                            <p:childTnLst>
                              <p:par>
                                <p:cTn id="42" presetID="10" presetClass="entr" presetSubtype="0"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decel="100000" fill="hold" nodeType="clickEffect">
                                  <p:stCondLst>
                                    <p:cond delay="0"/>
                                  </p:stCondLst>
                                  <p:childTnLst>
                                    <p:animMotion origin="layout" path="M 4.70258E-6 0.15638 L 4.70258E-6 1.72038E-6 " pathEditMode="relative" rAng="0" ptsTypes="AA">
                                      <p:cBhvr>
                                        <p:cTn id="48" dur="750" fill="hold"/>
                                        <p:tgtEl>
                                          <p:spTgt spid="52"/>
                                        </p:tgtEl>
                                        <p:attrNameLst>
                                          <p:attrName>ppt_x</p:attrName>
                                          <p:attrName>ppt_y</p:attrName>
                                        </p:attrNameLst>
                                      </p:cBhvr>
                                      <p:rCtr x="0" y="-7830"/>
                                    </p:animMotion>
                                  </p:childTnLst>
                                </p:cTn>
                              </p:par>
                              <p:par>
                                <p:cTn id="49" presetID="42" presetClass="path" presetSubtype="0" decel="100000" fill="hold" nodeType="withEffect">
                                  <p:stCondLst>
                                    <p:cond delay="0"/>
                                  </p:stCondLst>
                                  <p:childTnLst>
                                    <p:animMotion origin="layout" path="M 0 4.27145E-6 L 0 -0.14775 " pathEditMode="relative" rAng="0" ptsTypes="AA">
                                      <p:cBhvr>
                                        <p:cTn id="50" dur="750" fill="hold"/>
                                        <p:tgtEl>
                                          <p:spTgt spid="56"/>
                                        </p:tgtEl>
                                        <p:attrNameLst>
                                          <p:attrName>ppt_x</p:attrName>
                                          <p:attrName>ppt_y</p:attrName>
                                        </p:attrNameLst>
                                      </p:cBhvr>
                                      <p:rCtr x="0" y="-7081"/>
                                    </p:animMotion>
                                  </p:childTnLst>
                                </p:cTn>
                              </p:par>
                              <p:par>
                                <p:cTn id="51" presetID="42" presetClass="path" presetSubtype="0" decel="100000" fill="hold" grpId="2" nodeType="withEffect">
                                  <p:stCondLst>
                                    <p:cond delay="0"/>
                                  </p:stCondLst>
                                  <p:childTnLst>
                                    <p:animMotion origin="layout" path="M 0 -2.66455E-6 L 0.0037 -0.12074 " pathEditMode="relative" rAng="0" ptsTypes="AA">
                                      <p:cBhvr>
                                        <p:cTn id="52" dur="750" fill="hold"/>
                                        <p:tgtEl>
                                          <p:spTgt spid="11"/>
                                        </p:tgtEl>
                                        <p:attrNameLst>
                                          <p:attrName>ppt_x</p:attrName>
                                          <p:attrName>ppt_y</p:attrName>
                                        </p:attrNameLst>
                                      </p:cBhvr>
                                      <p:rCtr x="0" y="-6718"/>
                                    </p:animMotion>
                                  </p:childTnLst>
                                </p:cTn>
                              </p:par>
                              <p:par>
                                <p:cTn id="53" presetID="42" presetClass="path" presetSubtype="0" decel="100000" fill="hold" nodeType="withEffect">
                                  <p:stCondLst>
                                    <p:cond delay="0"/>
                                  </p:stCondLst>
                                  <p:childTnLst>
                                    <p:animMotion origin="layout" path="M 7.02068E-7 2.73264E-6 L -0.00089 -0.16818 " pathEditMode="relative" rAng="0" ptsTypes="AA">
                                      <p:cBhvr>
                                        <p:cTn id="54" dur="750" fill="hold"/>
                                        <p:tgtEl>
                                          <p:spTgt spid="55"/>
                                        </p:tgtEl>
                                        <p:attrNameLst>
                                          <p:attrName>ppt_x</p:attrName>
                                          <p:attrName>ppt_y</p:attrName>
                                        </p:attrNameLst>
                                      </p:cBhvr>
                                      <p:rCtr x="-51" y="-8420"/>
                                    </p:animMotion>
                                  </p:childTnLst>
                                </p:cTn>
                              </p:par>
                              <p:par>
                                <p:cTn id="55" presetID="10" presetClass="exit" presetSubtype="0" fill="hold"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par>
                          <p:cTn id="64" fill="hold">
                            <p:stCondLst>
                              <p:cond delay="1250"/>
                            </p:stCondLst>
                            <p:childTnLst>
                              <p:par>
                                <p:cTn id="65" presetID="10"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par>
                                <p:cTn id="68" presetID="42" presetClass="path" presetSubtype="0" decel="100000" fill="hold" nodeType="withEffect">
                                  <p:stCondLst>
                                    <p:cond delay="0"/>
                                  </p:stCondLst>
                                  <p:childTnLst>
                                    <p:animMotion origin="layout" path="M -2.66531E-6 3.01861E-6 L -0.0628 3.01861E-6 " pathEditMode="relative" rAng="0" ptsTypes="AA">
                                      <p:cBhvr>
                                        <p:cTn id="69" dur="1000" spd="-100000" fill="hold"/>
                                        <p:tgtEl>
                                          <p:spTgt spid="3"/>
                                        </p:tgtEl>
                                        <p:attrNameLst>
                                          <p:attrName>ppt_x</p:attrName>
                                          <p:attrName>ppt_y</p:attrName>
                                        </p:attrNameLst>
                                      </p:cBhvr>
                                      <p:rCtr x="-31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6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18756248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901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000" dirty="0"/>
              <a:t>Customers can use different tools today, so it’s important to consider customer infrastructure…</a:t>
            </a:r>
          </a:p>
        </p:txBody>
      </p:sp>
      <p:sp>
        <p:nvSpPr>
          <p:cNvPr id="19" name="Rectangle 18"/>
          <p:cNvSpPr/>
          <p:nvPr/>
        </p:nvSpPr>
        <p:spPr bwMode="auto">
          <a:xfrm>
            <a:off x="457200" y="2125663"/>
            <a:ext cx="11522075" cy="4294187"/>
          </a:xfrm>
          <a:prstGeom prst="rect">
            <a:avLst/>
          </a:prstGeom>
          <a:solidFill>
            <a:schemeClr val="accent3">
              <a:lumMod val="90000"/>
              <a:lumOff val="1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Segoe UI"/>
                <a:ea typeface="+mn-ea"/>
                <a:cs typeface="+mn-cs"/>
              </a:rPr>
              <a:t>Identify the</a:t>
            </a:r>
            <a:br>
              <a:rPr kumimoji="0" lang="en-US" sz="2800" b="1" i="0" u="none" strike="noStrike" kern="0" cap="none" spc="0" normalizeH="0" baseline="0" noProof="0" dirty="0">
                <a:ln>
                  <a:noFill/>
                </a:ln>
                <a:solidFill>
                  <a:srgbClr val="FFFFFF"/>
                </a:solidFill>
                <a:effectLst/>
                <a:uLnTx/>
                <a:uFillTx/>
                <a:latin typeface="Segoe UI"/>
                <a:ea typeface="+mn-ea"/>
                <a:cs typeface="+mn-cs"/>
              </a:rPr>
            </a:br>
            <a:r>
              <a:rPr kumimoji="0" lang="en-US" sz="2800" b="1" i="0" u="none" strike="noStrike" kern="0" cap="none" spc="0" normalizeH="0" baseline="0" noProof="0" dirty="0">
                <a:ln>
                  <a:noFill/>
                </a:ln>
                <a:solidFill>
                  <a:srgbClr val="FFFFFF"/>
                </a:solidFill>
                <a:effectLst/>
                <a:uLnTx/>
                <a:uFillTx/>
                <a:latin typeface="Segoe UI"/>
                <a:ea typeface="+mn-ea"/>
                <a:cs typeface="+mn-cs"/>
              </a:rPr>
              <a:t>best tool for</a:t>
            </a:r>
            <a:br>
              <a:rPr kumimoji="0" lang="en-US" sz="2800" b="1" i="0" u="none" strike="noStrike" kern="0" cap="none" spc="0" normalizeH="0" baseline="0" noProof="0" dirty="0">
                <a:ln>
                  <a:noFill/>
                </a:ln>
                <a:solidFill>
                  <a:srgbClr val="FFFFFF"/>
                </a:solidFill>
                <a:effectLst/>
                <a:uLnTx/>
                <a:uFillTx/>
                <a:latin typeface="Segoe UI"/>
                <a:ea typeface="+mn-ea"/>
                <a:cs typeface="+mn-cs"/>
              </a:rPr>
            </a:br>
            <a:r>
              <a:rPr kumimoji="0" lang="en-US" sz="2800" b="1" i="0" u="none" strike="noStrike" kern="0" cap="none" spc="0" normalizeH="0" baseline="0" noProof="0" dirty="0">
                <a:ln>
                  <a:noFill/>
                </a:ln>
                <a:solidFill>
                  <a:srgbClr val="FFFFFF"/>
                </a:solidFill>
                <a:effectLst/>
                <a:uLnTx/>
                <a:uFillTx/>
                <a:latin typeface="Segoe UI"/>
                <a:ea typeface="+mn-ea"/>
                <a:cs typeface="+mn-cs"/>
              </a:rPr>
              <a:t>managing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Segoe UI"/>
                <a:ea typeface="+mn-ea"/>
                <a:cs typeface="+mn-cs"/>
              </a:rPr>
              <a:t>Windows-</a:t>
            </a:r>
            <a:br>
              <a:rPr kumimoji="0" lang="en-US" sz="2800" b="1" i="0" u="none" strike="noStrike" kern="0" cap="none" spc="0" normalizeH="0" baseline="0" noProof="0" dirty="0">
                <a:ln>
                  <a:noFill/>
                </a:ln>
                <a:solidFill>
                  <a:srgbClr val="FFFFFF"/>
                </a:solidFill>
                <a:effectLst/>
                <a:uLnTx/>
                <a:uFillTx/>
                <a:latin typeface="Segoe UI"/>
                <a:ea typeface="+mn-ea"/>
                <a:cs typeface="+mn-cs"/>
              </a:rPr>
            </a:br>
            <a:r>
              <a:rPr kumimoji="0" lang="en-US" sz="2800" b="1" i="0" u="none" strike="noStrike" kern="0" cap="none" spc="0" normalizeH="0" baseline="0" noProof="0" dirty="0">
                <a:ln>
                  <a:noFill/>
                </a:ln>
                <a:solidFill>
                  <a:srgbClr val="FFFFFF"/>
                </a:solidFill>
                <a:effectLst/>
                <a:uLnTx/>
                <a:uFillTx/>
                <a:latin typeface="Segoe UI"/>
                <a:ea typeface="+mn-ea"/>
                <a:cs typeface="+mn-cs"/>
              </a:rPr>
              <a:t>as-a-service</a:t>
            </a:r>
          </a:p>
        </p:txBody>
      </p:sp>
      <p:sp>
        <p:nvSpPr>
          <p:cNvPr id="20" name="TextBox 19"/>
          <p:cNvSpPr txBox="1"/>
          <p:nvPr/>
        </p:nvSpPr>
        <p:spPr>
          <a:xfrm>
            <a:off x="6095622" y="2545484"/>
            <a:ext cx="2743200" cy="615553"/>
          </a:xfrm>
          <a:prstGeom prst="rect">
            <a:avLst/>
          </a:prstGeom>
          <a:noFill/>
        </p:spPr>
        <p:txBody>
          <a:bodyPr wrap="square" lIns="0" tIns="0" rIns="0" bIns="0" rtlCol="0" anchor="t" anchorCtr="0">
            <a:spAutoFit/>
          </a:bodyPr>
          <a:lstStyle>
            <a:defPPr>
              <a:defRPr lang="en-US"/>
            </a:defPPr>
            <a:lvl1pPr>
              <a:lnSpc>
                <a:spcPct val="90000"/>
              </a:lnSpc>
              <a:spcAft>
                <a:spcPts val="600"/>
              </a:spcAft>
              <a:defRPr sz="3200">
                <a:gradFill>
                  <a:gsLst>
                    <a:gs pos="0">
                      <a:srgbClr val="FFFFFF"/>
                    </a:gs>
                    <a:gs pos="100000">
                      <a:srgbClr val="FFFFFF"/>
                    </a:gs>
                  </a:gsLst>
                  <a:lin ang="5400000" scaled="0"/>
                </a:gradFill>
                <a:latin typeface="Segoe UI Light"/>
                <a:ea typeface="Segoe UI" pitchFamily="34" charset="0"/>
                <a:cs typeface="Segoe UI" pitchFamily="34" charset="0"/>
              </a:defRPr>
            </a:lvl1pPr>
          </a:lstStyle>
          <a:p>
            <a:pPr algn="ctr" defTabSz="914400">
              <a:lnSpc>
                <a:spcPct val="100000"/>
              </a:lnSpc>
              <a:spcAft>
                <a:spcPts val="0"/>
              </a:spcAft>
              <a:defRPr/>
            </a:pPr>
            <a:r>
              <a:rPr lang="en-US" sz="2000" kern="0" dirty="0">
                <a:solidFill>
                  <a:srgbClr val="FFFFFF"/>
                </a:solidFill>
                <a:latin typeface="Segoe UI"/>
              </a:rPr>
              <a:t>Windows Server Update Services</a:t>
            </a:r>
          </a:p>
        </p:txBody>
      </p:sp>
      <p:sp>
        <p:nvSpPr>
          <p:cNvPr id="24" name="Rectangle 23"/>
          <p:cNvSpPr/>
          <p:nvPr/>
        </p:nvSpPr>
        <p:spPr bwMode="auto">
          <a:xfrm>
            <a:off x="3162652" y="2545484"/>
            <a:ext cx="2743199"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Windows Update</a:t>
            </a:r>
            <a:br>
              <a:rPr kumimoji="0" lang="en-US" sz="20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br>
            <a:r>
              <a:rPr kumimoji="0" lang="en-US" sz="20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for Business</a:t>
            </a:r>
          </a:p>
        </p:txBody>
      </p:sp>
      <p:sp>
        <p:nvSpPr>
          <p:cNvPr id="25" name="TextBox 24"/>
          <p:cNvSpPr txBox="1"/>
          <p:nvPr/>
        </p:nvSpPr>
        <p:spPr>
          <a:xfrm>
            <a:off x="9028592" y="2545484"/>
            <a:ext cx="2743200" cy="615553"/>
          </a:xfrm>
          <a:prstGeom prst="rect">
            <a:avLst/>
          </a:prstGeom>
          <a:noFill/>
        </p:spPr>
        <p:txBody>
          <a:bodyPr wrap="square" lIns="0" tIns="0" rIns="0" bIns="0" rtlCol="0" anchor="t" anchorCtr="0">
            <a:spAutoFit/>
          </a:bodyPr>
          <a:lstStyle>
            <a:defPPr>
              <a:defRPr lang="en-US"/>
            </a:defPPr>
            <a:lvl1pPr>
              <a:lnSpc>
                <a:spcPct val="90000"/>
              </a:lnSpc>
              <a:spcAft>
                <a:spcPts val="600"/>
              </a:spcAft>
              <a:defRPr sz="3200">
                <a:gradFill>
                  <a:gsLst>
                    <a:gs pos="0">
                      <a:srgbClr val="FFFFFF"/>
                    </a:gs>
                    <a:gs pos="100000">
                      <a:srgbClr val="FFFFFF"/>
                    </a:gs>
                  </a:gsLst>
                  <a:lin ang="5400000" scaled="0"/>
                </a:gradFill>
                <a:latin typeface="Segoe UI Light"/>
                <a:ea typeface="Segoe UI" pitchFamily="34" charset="0"/>
                <a:cs typeface="Segoe UI" pitchFamily="34" charset="0"/>
              </a:defRPr>
            </a:lvl1pPr>
          </a:lstStyle>
          <a:p>
            <a:pPr algn="ctr" defTabSz="914400">
              <a:lnSpc>
                <a:spcPct val="100000"/>
              </a:lnSpc>
              <a:spcAft>
                <a:spcPts val="0"/>
              </a:spcAft>
              <a:defRPr/>
            </a:pPr>
            <a:r>
              <a:rPr lang="en-US" sz="2000" kern="0" dirty="0">
                <a:solidFill>
                  <a:srgbClr val="FFFFFF"/>
                </a:solidFill>
                <a:latin typeface="Segoe UI"/>
              </a:rPr>
              <a:t>System Center Configuration Manager</a:t>
            </a:r>
          </a:p>
        </p:txBody>
      </p:sp>
      <p:sp>
        <p:nvSpPr>
          <p:cNvPr id="26" name="Rectangle 25"/>
          <p:cNvSpPr/>
          <p:nvPr/>
        </p:nvSpPr>
        <p:spPr bwMode="auto">
          <a:xfrm>
            <a:off x="3162653" y="3309667"/>
            <a:ext cx="2743200" cy="2926080"/>
          </a:xfrm>
          <a:prstGeom prst="rect">
            <a:avLst/>
          </a:prstGeom>
          <a:solidFill>
            <a:srgbClr val="FFFFFF">
              <a:alpha val="30196"/>
            </a:srgb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Cloud</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Upgrades can be deferred</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Builds on top of Windows Update</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Uses Windows Update for content</a:t>
            </a:r>
          </a:p>
        </p:txBody>
      </p:sp>
      <p:sp>
        <p:nvSpPr>
          <p:cNvPr id="27" name="Rectangle 26"/>
          <p:cNvSpPr/>
          <p:nvPr/>
        </p:nvSpPr>
        <p:spPr bwMode="auto">
          <a:xfrm>
            <a:off x="6095622" y="3309667"/>
            <a:ext cx="2743200" cy="2926080"/>
          </a:xfrm>
          <a:prstGeom prst="rect">
            <a:avLst/>
          </a:prstGeom>
          <a:solidFill>
            <a:srgbClr val="FFFFFF">
              <a:alpha val="30196"/>
            </a:srgb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On-</a:t>
            </a:r>
            <a:r>
              <a:rPr kumimoji="0" lang="en-US" sz="16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rPr>
              <a:t>Prem</a:t>
            </a:r>
            <a:endPar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Upgrades are deployed when you approve them</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Content distributed from WSUS servers</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Requires KB3095113 and </a:t>
            </a:r>
            <a:r>
              <a:rPr kumimoji="0" lang="en-US" sz="16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KB3159706 updates</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BranchCache to reduce bandwidth</a:t>
            </a:r>
          </a:p>
        </p:txBody>
      </p:sp>
      <p:sp>
        <p:nvSpPr>
          <p:cNvPr id="28" name="Rectangle 27"/>
          <p:cNvSpPr/>
          <p:nvPr/>
        </p:nvSpPr>
        <p:spPr bwMode="auto">
          <a:xfrm>
            <a:off x="9028592" y="3309667"/>
            <a:ext cx="2743200" cy="2926080"/>
          </a:xfrm>
          <a:prstGeom prst="rect">
            <a:avLst/>
          </a:prstGeom>
          <a:solidFill>
            <a:srgbClr val="FFFFFF">
              <a:alpha val="30196"/>
            </a:srgb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On-</a:t>
            </a:r>
            <a:r>
              <a:rPr kumimoji="0" lang="en-US" sz="16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rPr>
              <a:t>Prem</a:t>
            </a:r>
            <a:endPar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Choice of task sequence-based upgrades or (with </a:t>
            </a:r>
            <a:r>
              <a:rPr kumimoji="0" lang="en-US" sz="16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rPr>
              <a:t>vNext</a:t>
            </a: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 software update capabilities</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Content distributed from </a:t>
            </a:r>
            <a:r>
              <a:rPr kumimoji="0" lang="en-US" sz="16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rPr>
              <a:t>ConfigMgr</a:t>
            </a: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 Distribution Points</a:t>
            </a:r>
          </a:p>
          <a:p>
            <a:pPr marL="0" marR="0" lvl="0" indent="0" defTabSz="932472" eaLnBrk="1" fontAlgn="base"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BranchCache to reduce bandwidth</a:t>
            </a:r>
          </a:p>
        </p:txBody>
      </p:sp>
    </p:spTree>
    <p:extLst>
      <p:ext uri="{BB962C8B-B14F-4D97-AF65-F5344CB8AC3E}">
        <p14:creationId xmlns:p14="http://schemas.microsoft.com/office/powerpoint/2010/main" val="76518743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2071031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15"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7"/>
          <a:stretch>
            <a:fillRect/>
          </a:stretch>
        </p:blipFill>
        <p:spPr>
          <a:xfrm>
            <a:off x="0" y="0"/>
            <a:ext cx="4145280" cy="6995160"/>
          </a:xfrm>
          <a:prstGeom prst="rect">
            <a:avLst/>
          </a:prstGeom>
        </p:spPr>
      </p:pic>
      <p:pic>
        <p:nvPicPr>
          <p:cNvPr id="6" name="Picture 5"/>
          <p:cNvPicPr>
            <a:picLocks noChangeAspect="1"/>
          </p:cNvPicPr>
          <p:nvPr/>
        </p:nvPicPr>
        <p:blipFill>
          <a:blip r:embed="rId8"/>
          <a:stretch>
            <a:fillRect/>
          </a:stretch>
        </p:blipFill>
        <p:spPr>
          <a:xfrm>
            <a:off x="4145597" y="-318"/>
            <a:ext cx="4145280" cy="6995160"/>
          </a:xfrm>
          <a:prstGeom prst="rect">
            <a:avLst/>
          </a:prstGeom>
        </p:spPr>
      </p:pic>
      <p:pic>
        <p:nvPicPr>
          <p:cNvPr id="7" name="Picture 6"/>
          <p:cNvPicPr>
            <a:picLocks noChangeAspect="1"/>
          </p:cNvPicPr>
          <p:nvPr/>
        </p:nvPicPr>
        <p:blipFill>
          <a:blip r:embed="rId9"/>
          <a:stretch>
            <a:fillRect/>
          </a:stretch>
        </p:blipFill>
        <p:spPr>
          <a:xfrm>
            <a:off x="8291195" y="0"/>
            <a:ext cx="4145280" cy="6995160"/>
          </a:xfrm>
          <a:prstGeom prst="rect">
            <a:avLst/>
          </a:prstGeom>
        </p:spPr>
      </p:pic>
      <p:cxnSp>
        <p:nvCxnSpPr>
          <p:cNvPr id="14" name="Straight Connector 13"/>
          <p:cNvCxnSpPr/>
          <p:nvPr/>
        </p:nvCxnSpPr>
        <p:spPr>
          <a:xfrm>
            <a:off x="8290982" y="0"/>
            <a:ext cx="0" cy="6994525"/>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41787" y="0"/>
            <a:ext cx="0" cy="6994525"/>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bwMode="auto">
          <a:xfrm>
            <a:off x="2796911" y="232228"/>
            <a:ext cx="6842440" cy="1378857"/>
          </a:xfrm>
          <a:prstGeom prst="rect">
            <a:avLst/>
          </a:prstGeom>
          <a:solidFill>
            <a:schemeClr val="accent2">
              <a:alpha val="85000"/>
            </a:schemeClr>
          </a:solidFill>
          <a:ln w="19050">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rPr>
              <a:t>NEW OFFERINGS</a:t>
            </a:r>
          </a:p>
          <a:p>
            <a:pPr marL="0" marR="0" lvl="0" indent="0" algn="ctr" defTabSz="932472" eaLnBrk="1" fontAlgn="base" latinLnBrk="0" hangingPunct="1">
              <a:spcBef>
                <a:spcPct val="0"/>
              </a:spcBef>
              <a:spcAft>
                <a:spcPct val="0"/>
              </a:spcAft>
              <a:buClrTx/>
              <a:buSzTx/>
              <a:buFontTx/>
              <a:buNone/>
              <a:tabLst/>
              <a:defRPr/>
            </a:pPr>
            <a:r>
              <a:rPr kumimoji="0" lang="en-US" sz="2800" b="0" i="0" u="none" strike="noStrike" kern="0" cap="none" spc="0" normalizeH="0" baseline="0" noProof="0" dirty="0">
                <a:ln>
                  <a:noFill/>
                </a:ln>
                <a:solidFill>
                  <a:schemeClr val="tx1"/>
                </a:solidFill>
                <a:effectLst/>
                <a:uLnTx/>
                <a:uFillTx/>
              </a:rPr>
              <a:t>WINDOWS 10 ENTERPRISE E3/E5 AND SECURE PRODUCTIVE ENTERPRISE SUITE</a:t>
            </a:r>
          </a:p>
        </p:txBody>
      </p:sp>
    </p:spTree>
    <p:extLst>
      <p:ext uri="{BB962C8B-B14F-4D97-AF65-F5344CB8AC3E}">
        <p14:creationId xmlns:p14="http://schemas.microsoft.com/office/powerpoint/2010/main" val="31911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18382731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003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1"/>
          <a:stretch/>
        </p:blipFill>
        <p:spPr>
          <a:xfrm>
            <a:off x="1194" y="1476295"/>
            <a:ext cx="4856008" cy="5518230"/>
          </a:xfrm>
          <a:prstGeom prst="rect">
            <a:avLst/>
          </a:prstGeom>
        </p:spPr>
      </p:pic>
      <p:sp>
        <p:nvSpPr>
          <p:cNvPr id="7" name="Title 6"/>
          <p:cNvSpPr>
            <a:spLocks noGrp="1"/>
          </p:cNvSpPr>
          <p:nvPr>
            <p:ph type="title"/>
          </p:nvPr>
        </p:nvSpPr>
        <p:spPr/>
        <p:txBody>
          <a:bodyPr/>
          <a:lstStyle/>
          <a:p>
            <a:r>
              <a:rPr lang="en-US"/>
              <a:t>Windows offerings through volume licensing</a:t>
            </a:r>
            <a:endParaRPr lang="en-US" dirty="0"/>
          </a:p>
        </p:txBody>
      </p:sp>
      <p:sp>
        <p:nvSpPr>
          <p:cNvPr id="22" name="Content Placeholder 2"/>
          <p:cNvSpPr txBox="1">
            <a:spLocks/>
          </p:cNvSpPr>
          <p:nvPr/>
        </p:nvSpPr>
        <p:spPr>
          <a:xfrm>
            <a:off x="4949311" y="4518316"/>
            <a:ext cx="6515170" cy="2179347"/>
          </a:xfrm>
          <a:prstGeom prst="rect">
            <a:avLst/>
          </a:prstGeom>
        </p:spPr>
        <p:txBody>
          <a:bodyPr wrap="square" lIns="93252" tIns="46625" rIns="93252" bIns="46625">
            <a:spAutoFit/>
          </a:bodyPr>
          <a:lstStyle>
            <a:lvl1pPr marL="0" indent="0" algn="l" defTabSz="1218808" rtl="0" eaLnBrk="1" fontAlgn="base" latinLnBrk="0" hangingPunct="1">
              <a:lnSpc>
                <a:spcPct val="95000"/>
              </a:lnSpc>
              <a:spcBef>
                <a:spcPts val="0"/>
              </a:spcBef>
              <a:spcAft>
                <a:spcPts val="0"/>
              </a:spcAft>
              <a:buClr>
                <a:schemeClr val="accent1"/>
              </a:buClr>
              <a:buSzPct val="110000"/>
              <a:buFont typeface="Avenir LT Pro 45 Book" charset="0"/>
              <a:buNone/>
              <a:defRPr lang="en-US" sz="3200" b="0" kern="1200" cap="none" baseline="0" dirty="0" smtClean="0">
                <a:solidFill>
                  <a:srgbClr val="FFFFFF"/>
                </a:solidFill>
                <a:latin typeface="Segoe UI Light"/>
                <a:ea typeface="ＭＳ Ｐゴシック" charset="0"/>
                <a:cs typeface="Segoe UI Light"/>
              </a:defRPr>
            </a:lvl1pPr>
            <a:lvl2pPr marL="0" indent="0" algn="l" defTabSz="1218808" rtl="0" eaLnBrk="1" latinLnBrk="0" hangingPunct="1">
              <a:lnSpc>
                <a:spcPct val="95000"/>
              </a:lnSpc>
              <a:spcBef>
                <a:spcPts val="0"/>
              </a:spcBef>
              <a:spcAft>
                <a:spcPts val="0"/>
              </a:spcAft>
              <a:buClrTx/>
              <a:buFont typeface="Arial" pitchFamily="34" charset="0"/>
              <a:buNone/>
              <a:defRPr lang="en-US" sz="1900" b="0" kern="1200" dirty="0" smtClean="0">
                <a:solidFill>
                  <a:srgbClr val="FFFFFF"/>
                </a:solidFill>
                <a:latin typeface="+mn-lt"/>
                <a:ea typeface="+mn-ea"/>
                <a:cs typeface="+mn-cs"/>
              </a:defRPr>
            </a:lvl2pPr>
            <a:lvl3pPr marL="609404" indent="-304703" algn="l" defTabSz="1218808" rtl="0" eaLnBrk="1" latinLnBrk="0" hangingPunct="1">
              <a:lnSpc>
                <a:spcPct val="95000"/>
              </a:lnSpc>
              <a:spcBef>
                <a:spcPts val="0"/>
              </a:spcBef>
              <a:spcAft>
                <a:spcPts val="0"/>
              </a:spcAft>
              <a:buFont typeface="Lucida Grande"/>
              <a:buChar char="-"/>
              <a:defRPr lang="en-US" sz="1900" b="0" kern="1200" dirty="0" smtClean="0">
                <a:solidFill>
                  <a:srgbClr val="FFFFFF"/>
                </a:solidFill>
                <a:latin typeface="+mn-lt"/>
                <a:ea typeface="+mn-ea"/>
                <a:cs typeface="+mn-cs"/>
              </a:defRPr>
            </a:lvl3pPr>
            <a:lvl4pPr marL="835815" indent="-226411" algn="l" defTabSz="1218808" rtl="0" eaLnBrk="1" latinLnBrk="0" hangingPunct="1">
              <a:lnSpc>
                <a:spcPct val="95000"/>
              </a:lnSpc>
              <a:spcBef>
                <a:spcPts val="0"/>
              </a:spcBef>
              <a:spcAft>
                <a:spcPts val="0"/>
              </a:spcAft>
              <a:buFont typeface="Arial" pitchFamily="34" charset="0"/>
              <a:buChar char="•"/>
              <a:defRPr lang="en-US" sz="1900" b="0" kern="1200" dirty="0" smtClean="0">
                <a:solidFill>
                  <a:srgbClr val="FFFFFF"/>
                </a:solidFill>
                <a:latin typeface="+mn-lt"/>
                <a:ea typeface="+mn-ea"/>
                <a:cs typeface="+mn-cs"/>
              </a:defRPr>
            </a:lvl4pPr>
            <a:lvl5pPr marL="1218808" indent="-304703" algn="l" defTabSz="1218808" rtl="0" eaLnBrk="1" latinLnBrk="0" hangingPunct="1">
              <a:lnSpc>
                <a:spcPct val="95000"/>
              </a:lnSpc>
              <a:spcBef>
                <a:spcPts val="0"/>
              </a:spcBef>
              <a:spcAft>
                <a:spcPts val="0"/>
              </a:spcAft>
              <a:buFont typeface="Lucida Grande"/>
              <a:buChar char="-"/>
              <a:defRPr lang="en-US" sz="1900" b="0" kern="1200" dirty="0">
                <a:solidFill>
                  <a:srgbClr val="FFFFFF"/>
                </a:solidFill>
                <a:latin typeface="+mn-lt"/>
                <a:ea typeface="+mn-ea"/>
                <a:cs typeface="+mn-cs"/>
              </a:defRPr>
            </a:lvl5pPr>
            <a:lvl6pPr marL="3351719" indent="-304703" algn="l" defTabSz="121880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123" indent="-304703" algn="l" defTabSz="121880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527" indent="-304703" algn="l" defTabSz="121880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929" indent="-304703" algn="l" defTabSz="1218808"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defTabSz="1218573">
              <a:lnSpc>
                <a:spcPct val="100000"/>
              </a:lnSpc>
              <a:spcBef>
                <a:spcPts val="600"/>
              </a:spcBef>
              <a:spcAft>
                <a:spcPts val="300"/>
              </a:spcAft>
              <a:defRPr/>
            </a:pPr>
            <a:r>
              <a:rPr lang="en-US" sz="2000" b="1" kern="0" dirty="0">
                <a:solidFill>
                  <a:schemeClr val="tx2"/>
                </a:solidFill>
                <a:latin typeface="+mn-lt"/>
                <a:cs typeface="Segoe UI Semibold" panose="020B0702040204020203" pitchFamily="34" charset="0"/>
              </a:rPr>
              <a:t>Other VL Offers:</a:t>
            </a:r>
          </a:p>
          <a:p>
            <a:pPr marL="109517" marR="0" lvl="0" indent="0" algn="l" defTabSz="1243062" rtl="0" eaLnBrk="1" fontAlgn="base" latinLnBrk="0" hangingPunct="1">
              <a:lnSpc>
                <a:spcPct val="100000"/>
              </a:lnSpc>
              <a:spcBef>
                <a:spcPts val="0"/>
              </a:spcBef>
              <a:spcAft>
                <a:spcPts val="300"/>
              </a:spcAft>
              <a:buClr>
                <a:schemeClr val="accent1"/>
              </a:buClr>
              <a:buSzPct val="110000"/>
              <a:buFont typeface="Avenir LT Pro 45 Book" charset="0"/>
              <a:buNone/>
              <a:tabLst/>
              <a:defRPr/>
            </a:pPr>
            <a:r>
              <a:rPr kumimoji="0" lang="en-US" sz="2800" b="0" i="0" u="none" strike="noStrike" kern="1200" cap="none" spc="0" normalizeH="0" baseline="0" noProof="0" dirty="0">
                <a:ln>
                  <a:noFill/>
                </a:ln>
                <a:solidFill>
                  <a:schemeClr val="tx1"/>
                </a:solidFill>
                <a:effectLst/>
                <a:uLnTx/>
                <a:uFillTx/>
                <a:latin typeface="+mj-lt"/>
                <a:ea typeface="ＭＳ Ｐゴシック" charset="0"/>
                <a:cs typeface="Segoe UI Light"/>
              </a:rPr>
              <a:t>Windows 10 Pro Upgrade</a:t>
            </a:r>
          </a:p>
          <a:p>
            <a:pPr marL="109517" marR="0" lvl="0" indent="0" algn="l" defTabSz="1243062" rtl="0" eaLnBrk="1" fontAlgn="base" latinLnBrk="0" hangingPunct="1">
              <a:lnSpc>
                <a:spcPct val="100000"/>
              </a:lnSpc>
              <a:spcBef>
                <a:spcPts val="0"/>
              </a:spcBef>
              <a:spcAft>
                <a:spcPts val="300"/>
              </a:spcAft>
              <a:buClr>
                <a:schemeClr val="accent1"/>
              </a:buClr>
              <a:buSzPct val="110000"/>
              <a:buFont typeface="Avenir LT Pro 45 Book" charset="0"/>
              <a:buNone/>
              <a:tabLst/>
              <a:defRPr/>
            </a:pPr>
            <a:r>
              <a:rPr kumimoji="0" lang="en-US" sz="2800" b="0" i="0" u="none" strike="noStrike" kern="1200" cap="none" spc="0" normalizeH="0" baseline="0" noProof="0" dirty="0">
                <a:ln>
                  <a:noFill/>
                </a:ln>
                <a:solidFill>
                  <a:schemeClr val="tx1"/>
                </a:solidFill>
                <a:effectLst/>
                <a:uLnTx/>
                <a:uFillTx/>
                <a:latin typeface="+mj-lt"/>
                <a:ea typeface="ＭＳ Ｐゴシック" charset="0"/>
                <a:cs typeface="Segoe UI Light"/>
              </a:rPr>
              <a:t>Windows 10 Enterprise LTSB</a:t>
            </a:r>
          </a:p>
          <a:p>
            <a:pPr marL="107929" marR="0" lvl="0" indent="0" algn="l" defTabSz="1243062" rtl="0" eaLnBrk="1" fontAlgn="base" latinLnBrk="0" hangingPunct="1">
              <a:lnSpc>
                <a:spcPct val="100000"/>
              </a:lnSpc>
              <a:spcBef>
                <a:spcPts val="0"/>
              </a:spcBef>
              <a:spcAft>
                <a:spcPts val="1200"/>
              </a:spcAft>
              <a:buClr>
                <a:schemeClr val="accent1"/>
              </a:buClr>
              <a:buSzPct val="110000"/>
              <a:buFont typeface="Avenir LT Pro 45 Book" charset="0"/>
              <a:buNone/>
              <a:tabLst>
                <a:tab pos="5945303" algn="r"/>
              </a:tabLst>
              <a:defRPr/>
            </a:pPr>
            <a:r>
              <a:rPr kumimoji="0" lang="en-US" sz="2800" b="0" i="0" u="none" strike="noStrike" kern="1200" cap="none" spc="0" normalizeH="0" baseline="0" noProof="0" dirty="0">
                <a:ln>
                  <a:noFill/>
                </a:ln>
                <a:solidFill>
                  <a:schemeClr val="tx1"/>
                </a:solidFill>
                <a:effectLst/>
                <a:uLnTx/>
                <a:uFillTx/>
                <a:latin typeface="+mj-lt"/>
              </a:rPr>
              <a:t>Windows Virtual Desktop Access (VDA)*</a:t>
            </a:r>
            <a:endParaRPr lang="en-US" sz="1400" noProof="0" dirty="0">
              <a:solidFill>
                <a:schemeClr val="tx1"/>
              </a:solidFill>
              <a:latin typeface="+mn-lt"/>
              <a:cs typeface="Segoe UI Semibold" panose="020B0702040204020203" pitchFamily="34" charset="0"/>
            </a:endParaRPr>
          </a:p>
          <a:p>
            <a:pPr marL="107929" marR="0" lvl="0" indent="0" algn="l" defTabSz="1243062" rtl="0" eaLnBrk="1" fontAlgn="base" latinLnBrk="0" hangingPunct="1">
              <a:lnSpc>
                <a:spcPct val="100000"/>
              </a:lnSpc>
              <a:spcBef>
                <a:spcPts val="0"/>
              </a:spcBef>
              <a:spcAft>
                <a:spcPts val="1200"/>
              </a:spcAft>
              <a:buClr>
                <a:schemeClr val="accent1"/>
              </a:buClr>
              <a:buSzPct val="110000"/>
              <a:buFont typeface="Avenir LT Pro 45 Book" charset="0"/>
              <a:buNone/>
              <a:tabLst>
                <a:tab pos="5945303" algn="r"/>
              </a:tabLst>
              <a:defRPr/>
            </a:pPr>
            <a:r>
              <a:rPr kumimoji="0" lang="en-US" sz="1400" b="0" i="0" u="none" strike="noStrike" kern="1200" cap="none" spc="0" normalizeH="0" baseline="0" noProof="0" dirty="0">
                <a:ln>
                  <a:noFill/>
                </a:ln>
                <a:solidFill>
                  <a:schemeClr val="tx2"/>
                </a:solidFill>
                <a:effectLst/>
                <a:uLnTx/>
                <a:uFillTx/>
                <a:latin typeface="+mn-lt"/>
                <a:ea typeface="ＭＳ Ｐゴシック" charset="0"/>
                <a:cs typeface="Segoe UI Semibold" panose="020B0702040204020203" pitchFamily="34" charset="0"/>
              </a:rPr>
              <a:t>*available per User or per Device</a:t>
            </a:r>
          </a:p>
        </p:txBody>
      </p:sp>
      <p:sp>
        <p:nvSpPr>
          <p:cNvPr id="2" name="Rectangle 1"/>
          <p:cNvSpPr/>
          <p:nvPr/>
        </p:nvSpPr>
        <p:spPr>
          <a:xfrm>
            <a:off x="4949311" y="1477963"/>
            <a:ext cx="6515170" cy="2816137"/>
          </a:xfrm>
          <a:prstGeom prst="rect">
            <a:avLst/>
          </a:prstGeom>
        </p:spPr>
        <p:txBody>
          <a:bodyPr wrap="square" lIns="91423" tIns="45711" rIns="91423" bIns="45711">
            <a:spAutoFit/>
          </a:bodyPr>
          <a:lstStyle/>
          <a:p>
            <a:pPr marL="0" marR="0" lvl="0" indent="0" defTabSz="1218573" eaLnBrk="1" fontAlgn="base" latinLnBrk="0" hangingPunct="1">
              <a:spcBef>
                <a:spcPts val="600"/>
              </a:spcBef>
              <a:buClr>
                <a:schemeClr val="accent1"/>
              </a:buClr>
              <a:buSzPct val="110000"/>
              <a:buFontTx/>
              <a:buNone/>
              <a:tabLst/>
              <a:defRPr/>
            </a:pPr>
            <a:r>
              <a:rPr kumimoji="0" lang="en-US" sz="2000" b="1" i="0" u="none" strike="noStrike" kern="0" cap="none" spc="0" normalizeH="0" baseline="0" noProof="0" dirty="0">
                <a:ln>
                  <a:noFill/>
                </a:ln>
                <a:solidFill>
                  <a:schemeClr val="tx2"/>
                </a:solidFill>
                <a:effectLst/>
                <a:uLnTx/>
                <a:uFillTx/>
                <a:ea typeface="ＭＳ Ｐゴシック" charset="0"/>
                <a:cs typeface="Segoe UI Semibold" panose="020B0702040204020203" pitchFamily="34" charset="0"/>
              </a:rPr>
              <a:t>Hero Commercial Offers:</a:t>
            </a:r>
          </a:p>
          <a:p>
            <a:pPr marL="109517" marR="0" lvl="0" indent="0" defTabSz="1218573" eaLnBrk="1" fontAlgn="base" latinLnBrk="0" hangingPunct="1">
              <a:spcBef>
                <a:spcPts val="600"/>
              </a:spcBef>
              <a:buClr>
                <a:schemeClr val="accent1"/>
              </a:buClr>
              <a:buSzPct val="110000"/>
              <a:buFontTx/>
              <a:buNone/>
              <a:tabLst/>
              <a:defRPr/>
            </a:pPr>
            <a:r>
              <a:rPr kumimoji="0" lang="en-US" sz="2800" b="0" i="0" u="none" strike="noStrike" kern="0" cap="none" spc="0" normalizeH="0" baseline="0" noProof="0" dirty="0">
                <a:ln>
                  <a:noFill/>
                </a:ln>
                <a:effectLst/>
                <a:uLnTx/>
                <a:uFillTx/>
                <a:latin typeface="+mj-lt"/>
                <a:ea typeface="ＭＳ Ｐゴシック" charset="0"/>
                <a:cs typeface="Segoe UI Light"/>
              </a:rPr>
              <a:t>Windows 10 Enterprise E3</a:t>
            </a:r>
          </a:p>
          <a:p>
            <a:pPr marL="109517" marR="0" lvl="0" indent="0" defTabSz="1218573" eaLnBrk="1" fontAlgn="base" latinLnBrk="0" hangingPunct="1">
              <a:spcBef>
                <a:spcPts val="600"/>
              </a:spcBef>
              <a:buClr>
                <a:schemeClr val="accent1"/>
              </a:buClr>
              <a:buSzPct val="110000"/>
              <a:buFontTx/>
              <a:buNone/>
              <a:tabLst/>
              <a:defRPr/>
            </a:pPr>
            <a:r>
              <a:rPr kumimoji="0" lang="en-US" sz="2800" b="0" i="0" u="none" strike="noStrike" kern="0" cap="none" spc="0" normalizeH="0" baseline="0" noProof="0" dirty="0">
                <a:ln>
                  <a:noFill/>
                </a:ln>
                <a:effectLst/>
                <a:uLnTx/>
                <a:uFillTx/>
                <a:latin typeface="+mj-lt"/>
                <a:ea typeface="ＭＳ Ｐゴシック" charset="0"/>
                <a:cs typeface="Segoe UI Light"/>
              </a:rPr>
              <a:t>Windows 10 Enterprise E5</a:t>
            </a:r>
          </a:p>
          <a:p>
            <a:pPr defTabSz="1218573" fontAlgn="base">
              <a:spcBef>
                <a:spcPts val="600"/>
              </a:spcBef>
              <a:buClr>
                <a:schemeClr val="accent1"/>
              </a:buClr>
              <a:buSzPct val="110000"/>
              <a:defRPr/>
            </a:pPr>
            <a:r>
              <a:rPr lang="en-US" sz="2000" b="1" kern="0" dirty="0">
                <a:solidFill>
                  <a:schemeClr val="tx2"/>
                </a:solidFill>
                <a:ea typeface="ＭＳ Ｐゴシック" charset="0"/>
                <a:cs typeface="Segoe UI Semibold" panose="020B0702040204020203" pitchFamily="34" charset="0"/>
              </a:rPr>
              <a:t>Hero EDU Offers:</a:t>
            </a:r>
          </a:p>
          <a:p>
            <a:pPr marL="109517" marR="0" lvl="0" indent="0" defTabSz="1218573" eaLnBrk="1" fontAlgn="base" latinLnBrk="0" hangingPunct="1">
              <a:spcBef>
                <a:spcPts val="600"/>
              </a:spcBef>
              <a:buClr>
                <a:schemeClr val="accent1"/>
              </a:buClr>
              <a:buSzPct val="110000"/>
              <a:buFontTx/>
              <a:buNone/>
              <a:tabLst/>
              <a:defRPr/>
            </a:pPr>
            <a:r>
              <a:rPr kumimoji="0" lang="en-US" sz="2800" b="0" i="0" u="none" strike="noStrike" kern="0" cap="none" spc="0" normalizeH="0" baseline="0" noProof="0" dirty="0">
                <a:ln>
                  <a:noFill/>
                </a:ln>
                <a:effectLst/>
                <a:uLnTx/>
                <a:uFillTx/>
                <a:latin typeface="+mj-lt"/>
                <a:ea typeface="ＭＳ Ｐゴシック" charset="0"/>
                <a:cs typeface="Segoe UI Light"/>
              </a:rPr>
              <a:t>Windows 10 Education E3</a:t>
            </a:r>
          </a:p>
          <a:p>
            <a:pPr marL="109517" marR="0" lvl="0" indent="0" defTabSz="1218573" eaLnBrk="1" fontAlgn="base" latinLnBrk="0" hangingPunct="1">
              <a:spcBef>
                <a:spcPts val="600"/>
              </a:spcBef>
              <a:buClr>
                <a:schemeClr val="accent1"/>
              </a:buClr>
              <a:buSzPct val="110000"/>
              <a:buFontTx/>
              <a:buNone/>
              <a:tabLst/>
              <a:defRPr/>
            </a:pPr>
            <a:r>
              <a:rPr kumimoji="0" lang="en-US" sz="2800" b="0" i="0" u="none" strike="noStrike" kern="0" cap="none" spc="0" normalizeH="0" baseline="0" noProof="0" dirty="0">
                <a:ln>
                  <a:noFill/>
                </a:ln>
                <a:effectLst/>
                <a:uLnTx/>
                <a:uFillTx/>
                <a:latin typeface="+mj-lt"/>
                <a:ea typeface="ＭＳ Ｐゴシック" charset="0"/>
                <a:cs typeface="Segoe UI Light"/>
              </a:rPr>
              <a:t>Windows 10 Education E5</a:t>
            </a:r>
          </a:p>
        </p:txBody>
      </p:sp>
      <p:sp>
        <p:nvSpPr>
          <p:cNvPr id="14" name="Rectangle 13"/>
          <p:cNvSpPr/>
          <p:nvPr/>
        </p:nvSpPr>
        <p:spPr bwMode="auto">
          <a:xfrm>
            <a:off x="882" y="1477963"/>
            <a:ext cx="4856320" cy="2880050"/>
          </a:xfrm>
          <a:prstGeom prst="rect">
            <a:avLst/>
          </a:prstGeom>
          <a:gradFill flip="none" rotWithShape="1">
            <a:gsLst>
              <a:gs pos="48000">
                <a:schemeClr val="tx2">
                  <a:alpha val="0"/>
                </a:schemeClr>
              </a:gs>
              <a:gs pos="0">
                <a:schemeClr val="tx1"/>
              </a:gs>
            </a:gsLst>
            <a:lin ang="4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46" tIns="146277" rIns="182846" bIns="146277"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Rectangle 15"/>
          <p:cNvSpPr/>
          <p:nvPr/>
        </p:nvSpPr>
        <p:spPr bwMode="auto">
          <a:xfrm rot="10800000">
            <a:off x="880" y="5754413"/>
            <a:ext cx="4856320" cy="1270913"/>
          </a:xfrm>
          <a:prstGeom prst="rect">
            <a:avLst/>
          </a:prstGeom>
          <a:gradFill flip="none" rotWithShape="1">
            <a:gsLst>
              <a:gs pos="48000">
                <a:schemeClr val="tx2">
                  <a:alpha val="0"/>
                </a:schemeClr>
              </a:gs>
              <a:gs pos="0">
                <a:schemeClr val="tx1"/>
              </a:gs>
            </a:gsLst>
            <a:lin ang="4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46" tIns="146277" rIns="182846" bIns="146277"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 name="TextBox 3"/>
          <p:cNvSpPr txBox="1"/>
          <p:nvPr/>
        </p:nvSpPr>
        <p:spPr>
          <a:xfrm>
            <a:off x="10020669" y="2662935"/>
            <a:ext cx="1958606" cy="738646"/>
          </a:xfrm>
          <a:prstGeom prst="rect">
            <a:avLst/>
          </a:prstGeom>
          <a:solidFill>
            <a:schemeClr val="tx2"/>
          </a:solidFill>
          <a:ln>
            <a:noFill/>
          </a:ln>
        </p:spPr>
        <p:txBody>
          <a:bodyPr wrap="square" lIns="91423" tIns="45711" rIns="91423" bIns="45711"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400" b="1" i="0" u="none" strike="noStrike" kern="0" cap="all" spc="100" normalizeH="0" baseline="0" noProof="0" dirty="0">
                <a:ln>
                  <a:noFill/>
                </a:ln>
                <a:solidFill>
                  <a:schemeClr val="bg1"/>
                </a:solidFill>
                <a:effectLst/>
                <a:uLnTx/>
                <a:uFillTx/>
                <a:ea typeface="ＭＳ Ｐゴシック" charset="0"/>
                <a:cs typeface="Segoe UI Light"/>
              </a:rPr>
              <a:t>Available </a:t>
            </a:r>
            <a:br>
              <a:rPr kumimoji="0" lang="en-US" sz="1400" b="1" i="0" u="none" strike="noStrike" kern="0" cap="all" spc="100" normalizeH="0" baseline="0" noProof="0" dirty="0">
                <a:ln>
                  <a:noFill/>
                </a:ln>
                <a:solidFill>
                  <a:schemeClr val="bg1"/>
                </a:solidFill>
                <a:effectLst/>
                <a:uLnTx/>
                <a:uFillTx/>
                <a:ea typeface="ＭＳ Ｐゴシック" charset="0"/>
                <a:cs typeface="Segoe UI Light"/>
              </a:rPr>
            </a:br>
            <a:r>
              <a:rPr kumimoji="0" lang="en-US" sz="1400" b="1" i="0" u="none" strike="noStrike" kern="0" cap="all" spc="100" normalizeH="0" baseline="0" noProof="0" dirty="0">
                <a:ln>
                  <a:noFill/>
                </a:ln>
                <a:solidFill>
                  <a:schemeClr val="bg1"/>
                </a:solidFill>
                <a:effectLst/>
                <a:uLnTx/>
                <a:uFillTx/>
                <a:ea typeface="ＭＳ Ｐゴシック" charset="0"/>
                <a:cs typeface="Segoe UI Light"/>
              </a:rPr>
              <a:t>per user </a:t>
            </a:r>
            <a:br>
              <a:rPr kumimoji="0" lang="en-US" sz="1400" b="1" i="0" u="none" strike="noStrike" kern="0" cap="all" spc="100" normalizeH="0" baseline="0" noProof="0" dirty="0">
                <a:ln>
                  <a:noFill/>
                </a:ln>
                <a:solidFill>
                  <a:schemeClr val="bg1"/>
                </a:solidFill>
                <a:effectLst/>
                <a:uLnTx/>
                <a:uFillTx/>
                <a:ea typeface="ＭＳ Ｐゴシック" charset="0"/>
                <a:cs typeface="Segoe UI Light"/>
              </a:rPr>
            </a:br>
            <a:r>
              <a:rPr kumimoji="0" lang="en-US" sz="1400" b="1" i="0" u="none" strike="noStrike" kern="0" cap="all" spc="100" normalizeH="0" baseline="0" noProof="0" dirty="0">
                <a:ln>
                  <a:noFill/>
                </a:ln>
                <a:solidFill>
                  <a:schemeClr val="bg1"/>
                </a:solidFill>
                <a:effectLst/>
                <a:uLnTx/>
                <a:uFillTx/>
                <a:ea typeface="ＭＳ Ｐゴシック" charset="0"/>
                <a:cs typeface="Segoe UI Light"/>
              </a:rPr>
              <a:t>or per device</a:t>
            </a:r>
          </a:p>
        </p:txBody>
      </p:sp>
      <p:sp>
        <p:nvSpPr>
          <p:cNvPr id="8" name="Isosceles Triangle 7"/>
          <p:cNvSpPr/>
          <p:nvPr/>
        </p:nvSpPr>
        <p:spPr bwMode="auto">
          <a:xfrm rot="5400000">
            <a:off x="11469215" y="2152874"/>
            <a:ext cx="338189" cy="681930"/>
          </a:xfrm>
          <a:prstGeom prst="triangle">
            <a:avLst>
              <a:gd name="adj" fmla="val 100000"/>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46" tIns="146277" rIns="182846" bIns="146277"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19244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942021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106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600" dirty="0"/>
              <a:t>Comparing commercial desktop edition features</a:t>
            </a:r>
          </a:p>
        </p:txBody>
      </p:sp>
      <p:graphicFrame>
        <p:nvGraphicFramePr>
          <p:cNvPr id="14" name="Table 13"/>
          <p:cNvGraphicFramePr>
            <a:graphicFrameLocks noGrp="1"/>
          </p:cNvGraphicFramePr>
          <p:nvPr>
            <p:extLst>
              <p:ext uri="{D42A27DB-BD31-4B8C-83A1-F6EECF244321}">
                <p14:modId xmlns:p14="http://schemas.microsoft.com/office/powerpoint/2010/main" val="2585903733"/>
              </p:ext>
            </p:extLst>
          </p:nvPr>
        </p:nvGraphicFramePr>
        <p:xfrm>
          <a:off x="457200" y="1135062"/>
          <a:ext cx="11522076" cy="5364480"/>
        </p:xfrm>
        <a:graphic>
          <a:graphicData uri="http://schemas.openxmlformats.org/drawingml/2006/table">
            <a:tbl>
              <a:tblPr>
                <a:solidFill>
                  <a:schemeClr val="tx1">
                    <a:lumMod val="40000"/>
                    <a:lumOff val="60000"/>
                  </a:schemeClr>
                </a:solidFill>
                <a:effectLst/>
                <a:tableStyleId>{073A0DAA-6AF3-43AB-8588-CEC1D06C72B9}</a:tableStyleId>
              </a:tblPr>
              <a:tblGrid>
                <a:gridCol w="6251835">
                  <a:extLst>
                    <a:ext uri="{9D8B030D-6E8A-4147-A177-3AD203B41FA5}">
                      <a16:colId xmlns:a16="http://schemas.microsoft.com/office/drawing/2014/main" val="20000"/>
                    </a:ext>
                  </a:extLst>
                </a:gridCol>
                <a:gridCol w="1756747">
                  <a:extLst>
                    <a:ext uri="{9D8B030D-6E8A-4147-A177-3AD203B41FA5}">
                      <a16:colId xmlns:a16="http://schemas.microsoft.com/office/drawing/2014/main" val="20001"/>
                    </a:ext>
                  </a:extLst>
                </a:gridCol>
                <a:gridCol w="1756747">
                  <a:extLst>
                    <a:ext uri="{9D8B030D-6E8A-4147-A177-3AD203B41FA5}">
                      <a16:colId xmlns:a16="http://schemas.microsoft.com/office/drawing/2014/main" val="20002"/>
                    </a:ext>
                  </a:extLst>
                </a:gridCol>
                <a:gridCol w="1756747">
                  <a:extLst>
                    <a:ext uri="{9D8B030D-6E8A-4147-A177-3AD203B41FA5}">
                      <a16:colId xmlns:a16="http://schemas.microsoft.com/office/drawing/2014/main" val="20003"/>
                    </a:ext>
                  </a:extLst>
                </a:gridCol>
              </a:tblGrid>
              <a:tr h="87369">
                <a:tc>
                  <a:txBody>
                    <a:bodyPr/>
                    <a:lstStyle/>
                    <a:p>
                      <a:pPr marL="0" algn="l" defTabSz="914363" rtl="0" eaLnBrk="1" fontAlgn="b" latinLnBrk="0" hangingPunct="1"/>
                      <a:endParaRPr lang="en-US" sz="1400" b="1" u="none" strike="noStrike" kern="1200" dirty="0">
                        <a:solidFill>
                          <a:srgbClr val="0078D7"/>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3" rtl="0" eaLnBrk="1" fontAlgn="b" latinLnBrk="0" hangingPunct="1"/>
                      <a:r>
                        <a:rPr lang="en-US" sz="1400" b="0" u="none" strike="noStrike" kern="1200" dirty="0">
                          <a:gradFill>
                            <a:gsLst>
                              <a:gs pos="1250">
                                <a:schemeClr val="bg1"/>
                              </a:gs>
                              <a:gs pos="100000">
                                <a:schemeClr val="bg1"/>
                              </a:gs>
                            </a:gsLst>
                            <a:lin ang="5400000" scaled="0"/>
                          </a:gradFill>
                          <a:latin typeface="Segoe UI Semibold" panose="020B0702040204020203" pitchFamily="34" charset="0"/>
                          <a:ea typeface="Segoe UI" pitchFamily="34" charset="0"/>
                          <a:cs typeface="Segoe UI Semibold" panose="020B0702040204020203" pitchFamily="34" charset="0"/>
                        </a:rPr>
                        <a:t>PRO</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914363" rtl="0" eaLnBrk="1" fontAlgn="b" latinLnBrk="0" hangingPunct="1"/>
                      <a:r>
                        <a:rPr lang="en-US" sz="1400" b="0" u="none" strike="noStrike" kern="1200" dirty="0">
                          <a:gradFill>
                            <a:gsLst>
                              <a:gs pos="1250">
                                <a:schemeClr val="bg1"/>
                              </a:gs>
                              <a:gs pos="100000">
                                <a:schemeClr val="bg1"/>
                              </a:gs>
                            </a:gsLst>
                            <a:lin ang="5400000" scaled="0"/>
                          </a:gradFill>
                          <a:latin typeface="Segoe UI Semibold" panose="020B0702040204020203" pitchFamily="34" charset="0"/>
                          <a:ea typeface="Segoe UI" pitchFamily="34" charset="0"/>
                          <a:cs typeface="Segoe UI Semibold" panose="020B0702040204020203" pitchFamily="34" charset="0"/>
                        </a:rPr>
                        <a:t>ENTERPRISE E3</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914363" rtl="0" eaLnBrk="1" fontAlgn="b" latinLnBrk="0" hangingPunct="1"/>
                      <a:r>
                        <a:rPr lang="en-US" sz="1400" b="0" u="none" strike="noStrike" kern="1200" dirty="0">
                          <a:gradFill>
                            <a:gsLst>
                              <a:gs pos="1250">
                                <a:schemeClr val="bg1"/>
                              </a:gs>
                              <a:gs pos="100000">
                                <a:schemeClr val="bg1"/>
                              </a:gs>
                            </a:gsLst>
                            <a:lin ang="5400000" scaled="0"/>
                          </a:gradFill>
                          <a:latin typeface="Segoe UI Semibold" panose="020B0702040204020203" pitchFamily="34" charset="0"/>
                          <a:ea typeface="Segoe UI" pitchFamily="34" charset="0"/>
                          <a:cs typeface="Segoe UI Semibold" panose="020B0702040204020203" pitchFamily="34" charset="0"/>
                        </a:rPr>
                        <a:t>ENTERPRISE E5</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4"/>
                  </a:ext>
                </a:extLst>
              </a:tr>
              <a:tr h="87369">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2"/>
                          </a:solidFill>
                          <a:latin typeface="Segoe UI Semibold" panose="020B0702040204020203" pitchFamily="34" charset="0"/>
                          <a:ea typeface="Segoe UI" pitchFamily="34" charset="0"/>
                          <a:cs typeface="Segoe UI Semibold" panose="020B0702040204020203" pitchFamily="34" charset="0"/>
                        </a:rPr>
                        <a:t>SECURITY AND IDENTITY</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6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6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6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0946937"/>
                  </a:ext>
                </a:extLst>
              </a:tr>
              <a:tr h="112332">
                <a:tc>
                  <a:txBody>
                    <a:bodyPr/>
                    <a:lstStyle/>
                    <a:p>
                      <a:pPr marL="228600" lvl="0" indent="0" algn="l" defTabSz="914363" rtl="0" eaLnBrk="1" fontAlgn="b" latinLnBrk="0" hangingPunct="1"/>
                      <a:r>
                        <a:rPr lang="en-US" sz="1400" b="0" u="none" strike="noStrike" kern="1200" baseline="0" dirty="0">
                          <a:solidFill>
                            <a:schemeClr val="tx1"/>
                          </a:solidFill>
                          <a:latin typeface="+mn-lt"/>
                          <a:ea typeface="Segoe UI" pitchFamily="34" charset="0"/>
                          <a:cs typeface="Segoe UI" pitchFamily="34" charset="0"/>
                        </a:rPr>
                        <a:t>Microsoft Passport</a:t>
                      </a:r>
                      <a:endParaRPr lang="en-US" sz="1400" b="0" u="none" strike="noStrike" kern="1200" baseline="300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19036807"/>
                  </a:ext>
                </a:extLst>
              </a:tr>
              <a:tr h="112332">
                <a:tc>
                  <a:txBody>
                    <a:bodyPr/>
                    <a:lstStyle/>
                    <a:p>
                      <a:pPr marL="228600" lvl="0" indent="0" algn="l" defTabSz="914363" rtl="0" eaLnBrk="1" fontAlgn="b" latinLnBrk="0" hangingPunct="1"/>
                      <a:r>
                        <a:rPr lang="en-US" sz="1400" b="0" u="none" strike="noStrike" kern="1200" baseline="0" dirty="0">
                          <a:solidFill>
                            <a:schemeClr val="tx1"/>
                          </a:solidFill>
                          <a:latin typeface="+mn-lt"/>
                          <a:ea typeface="Segoe UI" pitchFamily="34" charset="0"/>
                          <a:cs typeface="Segoe UI" pitchFamily="34" charset="0"/>
                        </a:rPr>
                        <a:t>Windows Information Protection</a:t>
                      </a:r>
                      <a:endParaRPr lang="en-US" sz="1400" b="0" u="none" strike="noStrike" kern="1200" baseline="300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00526728"/>
                  </a:ext>
                </a:extLst>
              </a:tr>
              <a:tr h="112332">
                <a:tc>
                  <a:txBody>
                    <a:bodyPr/>
                    <a:lstStyle/>
                    <a:p>
                      <a:pPr marL="228600" lvl="0" indent="0" algn="l" defTabSz="914363" rtl="0" eaLnBrk="1" fontAlgn="b" latinLnBrk="0" hangingPunct="1"/>
                      <a:r>
                        <a:rPr lang="en-US" sz="1400" b="0" u="none" strike="noStrike" kern="1200" baseline="0" dirty="0">
                          <a:solidFill>
                            <a:schemeClr val="tx1"/>
                          </a:solidFill>
                          <a:latin typeface="+mn-lt"/>
                          <a:ea typeface="Segoe UI" pitchFamily="34" charset="0"/>
                          <a:cs typeface="Segoe UI" pitchFamily="34" charset="0"/>
                        </a:rPr>
                        <a:t>Credential Guard</a:t>
                      </a:r>
                      <a:endParaRPr lang="en-US" sz="1400" b="0" u="none" strike="noStrike" kern="1200" baseline="300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72790545"/>
                  </a:ext>
                </a:extLst>
              </a:tr>
              <a:tr h="112332">
                <a:tc>
                  <a:txBody>
                    <a:bodyPr/>
                    <a:lstStyle/>
                    <a:p>
                      <a:pPr marL="228600" lvl="0" indent="0" algn="l" defTabSz="914363" rtl="0" eaLnBrk="1" fontAlgn="b" latinLnBrk="0" hangingPunct="1"/>
                      <a:r>
                        <a:rPr lang="en-US" sz="1400" b="0" u="none" strike="noStrike" kern="1200" dirty="0">
                          <a:solidFill>
                            <a:schemeClr val="tx1"/>
                          </a:solidFill>
                          <a:latin typeface="+mn-lt"/>
                          <a:ea typeface="+mn-ea"/>
                          <a:cs typeface="+mn-cs"/>
                        </a:rPr>
                        <a:t>Device</a:t>
                      </a:r>
                      <a:r>
                        <a:rPr lang="en-US" sz="1400" b="0" u="none" strike="noStrike" kern="1200" baseline="0" dirty="0">
                          <a:solidFill>
                            <a:schemeClr val="tx1"/>
                          </a:solidFill>
                          <a:latin typeface="+mn-lt"/>
                          <a:ea typeface="+mn-ea"/>
                          <a:cs typeface="+mn-cs"/>
                        </a:rPr>
                        <a:t> Guard </a:t>
                      </a:r>
                      <a:endParaRPr lang="en-US" sz="1400" b="0" u="none" strike="noStrike" kern="12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30381061"/>
                  </a:ext>
                </a:extLst>
              </a:tr>
              <a:tr h="112332">
                <a:tc>
                  <a:txBody>
                    <a:bodyPr/>
                    <a:lstStyle/>
                    <a:p>
                      <a:pPr marL="228600" lvl="0" indent="0" algn="l" defTabSz="914363" rtl="0" eaLnBrk="1" fontAlgn="b" latinLnBrk="0" hangingPunct="1"/>
                      <a:r>
                        <a:rPr lang="en-US" sz="1400" b="0" u="none" strike="noStrike" kern="1200" dirty="0">
                          <a:solidFill>
                            <a:schemeClr val="tx1"/>
                          </a:solidFill>
                          <a:latin typeface="+mn-lt"/>
                          <a:ea typeface="Segoe UI" pitchFamily="34" charset="0"/>
                          <a:cs typeface="Segoe UI" pitchFamily="34" charset="0"/>
                        </a:rPr>
                        <a:t>Direct Access</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72335908"/>
                  </a:ext>
                </a:extLst>
              </a:tr>
              <a:tr h="112332">
                <a:tc>
                  <a:txBody>
                    <a:bodyPr/>
                    <a:lstStyle/>
                    <a:p>
                      <a:pPr marL="228600" lvl="0" indent="0" algn="l" defTabSz="914363" rtl="0" eaLnBrk="1" fontAlgn="b" latinLnBrk="0" hangingPunct="1"/>
                      <a:r>
                        <a:rPr lang="en-US" sz="1400" b="0" u="none" strike="noStrike" kern="1200" dirty="0">
                          <a:solidFill>
                            <a:schemeClr val="tx1"/>
                          </a:solidFill>
                          <a:latin typeface="+mn-lt"/>
                          <a:ea typeface="Segoe UI" pitchFamily="34" charset="0"/>
                          <a:cs typeface="Segoe UI" pitchFamily="34" charset="0"/>
                        </a:rPr>
                        <a:t>Windows Defender Advanced</a:t>
                      </a:r>
                      <a:r>
                        <a:rPr lang="en-US" sz="1400" b="0" u="none" strike="noStrike" kern="1200" baseline="0" dirty="0">
                          <a:solidFill>
                            <a:schemeClr val="tx1"/>
                          </a:solidFill>
                          <a:latin typeface="+mn-lt"/>
                          <a:ea typeface="Segoe UI" pitchFamily="34" charset="0"/>
                          <a:cs typeface="Segoe UI" pitchFamily="34" charset="0"/>
                        </a:rPr>
                        <a:t> Threat Protection</a:t>
                      </a:r>
                      <a:endParaRPr lang="en-US" sz="1400" b="0" u="none" strike="noStrike" kern="12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lvl="0" indent="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lvl="0" indent="0" algn="ctr" defTabSz="914363" rtl="0" eaLnBrk="1" fontAlgn="b" latinLnBrk="0" hangingPunct="1"/>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00502381"/>
                  </a:ext>
                </a:extLst>
              </a:tr>
              <a:tr h="112332">
                <a:tc>
                  <a:txBody>
                    <a:bodyPr/>
                    <a:lstStyle/>
                    <a:p>
                      <a:pPr marL="0" indent="0" algn="l" defTabSz="914363" rtl="0" eaLnBrk="1" fontAlgn="b" latinLnBrk="0" hangingPunct="1"/>
                      <a:r>
                        <a:rPr lang="en-US" sz="1400" b="1" u="none" strike="noStrike" kern="1200" dirty="0">
                          <a:solidFill>
                            <a:schemeClr val="accent2"/>
                          </a:solidFill>
                          <a:latin typeface="Segoe UI Semibold" panose="020B0702040204020203" pitchFamily="34" charset="0"/>
                          <a:ea typeface="Segoe UI" pitchFamily="34" charset="0"/>
                          <a:cs typeface="Segoe UI Semibold" panose="020B0702040204020203" pitchFamily="34" charset="0"/>
                        </a:rPr>
                        <a:t>MANAGEMENT AND DEPLOYMENT </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12332">
                <a:tc>
                  <a:txBody>
                    <a:bodyPr/>
                    <a:lstStyle/>
                    <a:p>
                      <a:pPr marL="228600" marR="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latin typeface="+mn-lt"/>
                          <a:ea typeface="Segoe UI" pitchFamily="34" charset="0"/>
                          <a:cs typeface="Segoe UI" pitchFamily="34" charset="0"/>
                        </a:rPr>
                        <a:t>Domain Join and Azure AD Join</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3" rtl="0" eaLnBrk="1" fontAlgn="b" latinLnBrk="0" hangingPunct="1"/>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baseline="0" dirty="0">
                          <a:solidFill>
                            <a:schemeClr val="tx1"/>
                          </a:solidFill>
                          <a:latin typeface="+mn-lt"/>
                          <a:ea typeface="+mn-ea"/>
                          <a:cs typeface="+mn-cs"/>
                        </a:rPr>
                        <a:t>MDM Enablement</a:t>
                      </a:r>
                      <a:endParaRPr lang="en-US" sz="1400" b="0" u="none" strike="noStrike" kern="1200" baseline="300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i="0" u="none" strike="noStrike" kern="1200" dirty="0">
                          <a:solidFill>
                            <a:schemeClr val="tx1"/>
                          </a:solidFill>
                          <a:latin typeface="+mn-lt"/>
                          <a:ea typeface="Segoe UI" pitchFamily="34" charset="0"/>
                          <a:cs typeface="Segoe UI" pitchFamily="34" charset="0"/>
                        </a:rPr>
                        <a:t>Windows Store for Business, Private Catalog</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latin typeface="+mn-lt"/>
                          <a:ea typeface="Segoe UI" pitchFamily="34" charset="0"/>
                          <a:cs typeface="Segoe UI" pitchFamily="34" charset="0"/>
                        </a:rPr>
                        <a:t>Long Term Service Branch Option</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88534815"/>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dirty="0">
                          <a:solidFill>
                            <a:schemeClr val="tx1"/>
                          </a:solidFill>
                          <a:latin typeface="+mn-lt"/>
                          <a:ea typeface="Segoe UI" pitchFamily="34" charset="0"/>
                          <a:cs typeface="Segoe UI" pitchFamily="34" charset="0"/>
                        </a:rPr>
                        <a:t>Managed User Experience</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7"/>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baseline="0" dirty="0">
                          <a:solidFill>
                            <a:schemeClr val="tx1"/>
                          </a:solidFill>
                          <a:latin typeface="+mn-lt"/>
                          <a:ea typeface="Segoe UI" pitchFamily="34" charset="0"/>
                          <a:cs typeface="Segoe UI" pitchFamily="34" charset="0"/>
                        </a:rPr>
                        <a:t>AppLocker</a:t>
                      </a:r>
                      <a:endParaRPr lang="en-US" sz="1400" b="0" u="none" strike="noStrike" kern="1200" baseline="30000" dirty="0">
                        <a:solidFill>
                          <a:schemeClr val="tx1"/>
                        </a:solidFill>
                        <a:latin typeface="+mn-lt"/>
                        <a:ea typeface="Segoe UI" pitchFamily="34" charset="0"/>
                        <a:cs typeface="Segoe UI" pitchFamily="34" charset="0"/>
                      </a:endParaRP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baseline="0" dirty="0">
                          <a:solidFill>
                            <a:schemeClr val="tx1"/>
                          </a:solidFill>
                          <a:latin typeface="+mn-lt"/>
                          <a:ea typeface="Segoe UI" pitchFamily="34" charset="0"/>
                          <a:cs typeface="Segoe UI" pitchFamily="34" charset="0"/>
                        </a:rPr>
                        <a:t>Microsoft Application Virtualization (App-V)</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9"/>
                  </a:ext>
                </a:extLst>
              </a:tr>
              <a:tr h="112332">
                <a:tc>
                  <a:txBody>
                    <a:bodyPr/>
                    <a:lstStyle/>
                    <a:p>
                      <a:pPr marL="228600" marR="0" lvl="0" indent="0" algn="l" defTabSz="914367"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tx1"/>
                          </a:solidFill>
                          <a:latin typeface="+mn-lt"/>
                          <a:ea typeface="Segoe UI" pitchFamily="34" charset="0"/>
                          <a:cs typeface="Segoe UI" pitchFamily="34" charset="0"/>
                        </a:rPr>
                        <a:t>Microsoft User Environment Virtualization (UE-V)</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51700548"/>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Segoe UI" pitchFamily="34" charset="0"/>
                          <a:cs typeface="Segoe UI" pitchFamily="34" charset="0"/>
                        </a:rPr>
                        <a:t>Cortana Management</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14401847"/>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baseline="0" dirty="0">
                          <a:solidFill>
                            <a:schemeClr val="tx1"/>
                          </a:solidFill>
                          <a:latin typeface="+mn-lt"/>
                          <a:ea typeface="Segoe UI" pitchFamily="34" charset="0"/>
                          <a:cs typeface="Segoe UI" pitchFamily="34" charset="0"/>
                        </a:rPr>
                        <a:t>Windows Store Management</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defTabSz="914363" rtl="0" eaLnBrk="1" fontAlgn="b" latinLnBrk="0" hangingPunct="1"/>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9"/>
                  </a:ext>
                </a:extLst>
              </a:tr>
              <a:tr h="112332">
                <a:tc>
                  <a:txBody>
                    <a:bodyPr/>
                    <a:lstStyle/>
                    <a:p>
                      <a:pPr marL="228600" marR="0" lvl="0" indent="0" algn="l" defTabSz="914363" rtl="0" eaLnBrk="1" fontAlgn="b" latinLnBrk="0" hangingPunct="1">
                        <a:lnSpc>
                          <a:spcPct val="100000"/>
                        </a:lnSpc>
                        <a:spcBef>
                          <a:spcPts val="0"/>
                        </a:spcBef>
                        <a:spcAft>
                          <a:spcPts val="0"/>
                        </a:spcAft>
                        <a:buClrTx/>
                        <a:buSzTx/>
                        <a:buFontTx/>
                        <a:buNone/>
                        <a:tabLst/>
                        <a:defRPr/>
                      </a:pPr>
                      <a:r>
                        <a:rPr lang="en-US" sz="1400" b="0" u="none" strike="noStrike" kern="1200" baseline="0" dirty="0">
                          <a:solidFill>
                            <a:schemeClr val="tx1"/>
                          </a:solidFill>
                          <a:latin typeface="+mn-lt"/>
                          <a:ea typeface="Segoe UI" pitchFamily="34" charset="0"/>
                          <a:cs typeface="Segoe UI" pitchFamily="34" charset="0"/>
                        </a:rPr>
                        <a:t>Advanced Telemetry Controls</a:t>
                      </a:r>
                    </a:p>
                  </a:txBody>
                  <a:tcPr marL="93247" marR="93247" marT="0" marB="0"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800" b="0" u="none" strike="noStrike" kern="1200" dirty="0">
                        <a:solidFill>
                          <a:srgbClr val="0078D7"/>
                        </a:solidFill>
                        <a:latin typeface="+mn-lt"/>
                        <a:ea typeface="Segoe UI" pitchFamily="34" charset="0"/>
                        <a:cs typeface="Segoe UI" pitchFamily="34" charset="0"/>
                      </a:endParaRP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800" b="0" u="none" strike="noStrike" kern="1200" dirty="0">
                          <a:solidFill>
                            <a:srgbClr val="0078D7"/>
                          </a:solidFill>
                          <a:latin typeface="+mn-lt"/>
                          <a:ea typeface="Segoe UI" pitchFamily="34" charset="0"/>
                          <a:cs typeface="Segoe UI" pitchFamily="34" charset="0"/>
                        </a:rPr>
                        <a:t>●</a:t>
                      </a:r>
                    </a:p>
                  </a:txBody>
                  <a:tcPr marL="93247" marR="93247" marT="0" marB="0"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5808631"/>
                  </a:ext>
                </a:extLst>
              </a:tr>
            </a:tbl>
          </a:graphicData>
        </a:graphic>
      </p:graphicFrame>
      <p:sp>
        <p:nvSpPr>
          <p:cNvPr id="16" name="TextBox 15"/>
          <p:cNvSpPr txBox="1"/>
          <p:nvPr/>
        </p:nvSpPr>
        <p:spPr>
          <a:xfrm>
            <a:off x="1901973" y="6597793"/>
            <a:ext cx="8632530" cy="403631"/>
          </a:xfrm>
          <a:prstGeom prst="rect">
            <a:avLst/>
          </a:prstGeom>
          <a:noFill/>
        </p:spPr>
        <p:txBody>
          <a:bodyPr wrap="square" lIns="93247" tIns="93247" rIns="93247" bIns="93247" rtlCol="0">
            <a:spAutoFit/>
          </a:bodyPr>
          <a:lstStyle/>
          <a:p>
            <a:pPr algn="ctr" defTabSz="932418">
              <a:defRPr/>
            </a:pPr>
            <a:r>
              <a:rPr lang="en-US" sz="1399" b="1" kern="0" dirty="0">
                <a:solidFill>
                  <a:schemeClr val="accent1"/>
                </a:solidFill>
                <a:latin typeface="Segoe UI Semibold" panose="020B0702040204020203" pitchFamily="34" charset="0"/>
                <a:cs typeface="Segoe UI Semibold" panose="020B0702040204020203" pitchFamily="34" charset="0"/>
              </a:rPr>
              <a:t>FOR A FULL LIST OF FEATURES AND CAPABILITIES PLEASE VISIT THE </a:t>
            </a:r>
            <a:r>
              <a:rPr lang="en-US" sz="1399" b="1" kern="0" dirty="0">
                <a:solidFill>
                  <a:schemeClr val="accent1"/>
                </a:solidFill>
                <a:latin typeface="Segoe UI Semibold" panose="020B0702040204020203" pitchFamily="34" charset="0"/>
                <a:cs typeface="Segoe UI Semibold" panose="020B0702040204020203" pitchFamily="34" charset="0"/>
                <a:hlinkClick r:id="rId7"/>
              </a:rPr>
              <a:t>WEBSITE</a:t>
            </a:r>
            <a:endParaRPr lang="en-US" sz="1399" b="1" kern="0" dirty="0">
              <a:solidFill>
                <a:schemeClr val="accent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22703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9470565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208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1" name="Picture 30"/>
          <p:cNvPicPr>
            <a:picLocks noChangeAspect="1"/>
          </p:cNvPicPr>
          <p:nvPr/>
        </p:nvPicPr>
        <p:blipFill rotWithShape="1">
          <a:blip r:embed="rId7"/>
          <a:srcRect l="54007" b="4051"/>
          <a:stretch/>
        </p:blipFill>
        <p:spPr>
          <a:xfrm flipH="1">
            <a:off x="7407275" y="0"/>
            <a:ext cx="5029200" cy="6994525"/>
          </a:xfrm>
          <a:prstGeom prst="rect">
            <a:avLst/>
          </a:prstGeom>
        </p:spPr>
      </p:pic>
      <p:sp>
        <p:nvSpPr>
          <p:cNvPr id="32" name="microsoft"/>
          <p:cNvSpPr/>
          <p:nvPr/>
        </p:nvSpPr>
        <p:spPr>
          <a:xfrm>
            <a:off x="287291" y="874431"/>
            <a:ext cx="7490364" cy="735586"/>
          </a:xfrm>
          <a:prstGeom prst="rect">
            <a:avLst/>
          </a:prstGeom>
        </p:spPr>
        <p:txBody>
          <a:bodyPr wrap="square" anchor="ctr">
            <a:spAutoFit/>
          </a:bodyPr>
          <a:lstStyle/>
          <a:p>
            <a:pPr marL="0" marR="0" lvl="0" indent="0" defTabSz="932472" eaLnBrk="1" fontAlgn="base" latinLnBrk="0" hangingPunct="1">
              <a:lnSpc>
                <a:spcPct val="95000"/>
              </a:lnSpc>
              <a:spcBef>
                <a:spcPct val="0"/>
              </a:spcBef>
              <a:spcAft>
                <a:spcPts val="1200"/>
              </a:spcAft>
              <a:buClrTx/>
              <a:buSzTx/>
              <a:buFontTx/>
              <a:buNone/>
              <a:tabLst/>
              <a:defRPr/>
            </a:pPr>
            <a:r>
              <a:rPr kumimoji="0" lang="en-US" sz="4400" b="0" i="0" u="none" strike="noStrike" kern="0" cap="none" spc="-50" normalizeH="0" baseline="0" noProof="0" dirty="0">
                <a:ln w="3175">
                  <a:noFill/>
                </a:ln>
                <a:effectLst/>
                <a:uLnTx/>
                <a:uFillTx/>
                <a:latin typeface="Segoe UI Semilight" panose="020B0402040204020203" pitchFamily="34" charset="0"/>
                <a:ea typeface="Segoe UI" pitchFamily="34" charset="0"/>
                <a:cs typeface="Segoe UI Semilight" panose="020B0402040204020203" pitchFamily="34" charset="0"/>
              </a:rPr>
              <a:t>Secure Productive Enterprise</a:t>
            </a:r>
          </a:p>
        </p:txBody>
      </p:sp>
      <p:sp>
        <p:nvSpPr>
          <p:cNvPr id="30" name="TextBox 29"/>
          <p:cNvSpPr txBox="1"/>
          <p:nvPr/>
        </p:nvSpPr>
        <p:spPr>
          <a:xfrm>
            <a:off x="287291" y="2737480"/>
            <a:ext cx="4479752" cy="1600438"/>
          </a:xfrm>
          <a:prstGeom prst="rect">
            <a:avLst/>
          </a:prstGeom>
          <a:noFill/>
        </p:spPr>
        <p:txBody>
          <a:bodyPr wrap="none" lIns="91440" tIns="0" rIns="0" bIns="0" rtlCol="0">
            <a:spAutoFit/>
          </a:bodyPr>
          <a:lstStyle/>
          <a:p>
            <a:pPr marL="0" marR="0" lvl="0" indent="0" defTabSz="932597" eaLnBrk="1" fontAlgn="auto" latinLnBrk="0" hangingPunct="1">
              <a:spcBef>
                <a:spcPts val="1200"/>
              </a:spcBef>
              <a:spcAft>
                <a:spcPts val="0"/>
              </a:spcAft>
              <a:buClrTx/>
              <a:buSzTx/>
              <a:buFontTx/>
              <a:buNone/>
              <a:tabLst/>
              <a:defRPr/>
            </a:pPr>
            <a:r>
              <a:rPr kumimoji="0" lang="en-US" sz="2800" b="0" i="0" u="none" strike="noStrike" kern="0" cap="none" spc="0" normalizeH="0" baseline="0" noProof="0" dirty="0">
                <a:ln>
                  <a:noFill/>
                </a:ln>
                <a:effectLst/>
                <a:uLnTx/>
                <a:uFillTx/>
                <a:latin typeface="+mj-lt"/>
              </a:rPr>
              <a:t>Office 365</a:t>
            </a:r>
          </a:p>
          <a:p>
            <a:pPr marL="0" marR="0" lvl="0" indent="0" defTabSz="932597" eaLnBrk="1" fontAlgn="auto" latinLnBrk="0" hangingPunct="1">
              <a:spcBef>
                <a:spcPts val="1200"/>
              </a:spcBef>
              <a:spcAft>
                <a:spcPts val="0"/>
              </a:spcAft>
              <a:buClrTx/>
              <a:buSzTx/>
              <a:buFontTx/>
              <a:buNone/>
              <a:tabLst/>
              <a:defRPr/>
            </a:pPr>
            <a:r>
              <a:rPr kumimoji="0" lang="en-US" sz="2800" b="0" i="0" u="none" strike="noStrike" kern="0" cap="none" spc="0" normalizeH="0" baseline="0" noProof="0" dirty="0">
                <a:ln>
                  <a:noFill/>
                </a:ln>
                <a:effectLst/>
                <a:uLnTx/>
                <a:uFillTx/>
                <a:latin typeface="+mj-lt"/>
              </a:rPr>
              <a:t>Enterprise Mobility + Security</a:t>
            </a:r>
          </a:p>
          <a:p>
            <a:pPr marL="0" marR="0" lvl="0" indent="0" defTabSz="932597" eaLnBrk="1" fontAlgn="auto" latinLnBrk="0" hangingPunct="1">
              <a:spcBef>
                <a:spcPts val="1200"/>
              </a:spcBef>
              <a:spcAft>
                <a:spcPts val="0"/>
              </a:spcAft>
              <a:buClrTx/>
              <a:buSzTx/>
              <a:buFontTx/>
              <a:buNone/>
              <a:tabLst/>
              <a:defRPr/>
            </a:pPr>
            <a:r>
              <a:rPr kumimoji="0" lang="en-US" sz="2800" b="0" i="0" u="none" strike="noStrike" kern="0" cap="none" spc="0" normalizeH="0" baseline="0" noProof="0" dirty="0">
                <a:ln>
                  <a:noFill/>
                </a:ln>
                <a:effectLst/>
                <a:uLnTx/>
                <a:uFillTx/>
                <a:latin typeface="+mj-lt"/>
              </a:rPr>
              <a:t>Windows 10 Enterprise</a:t>
            </a:r>
          </a:p>
        </p:txBody>
      </p:sp>
      <p:sp>
        <p:nvSpPr>
          <p:cNvPr id="33" name="Title 2"/>
          <p:cNvSpPr txBox="1">
            <a:spLocks/>
          </p:cNvSpPr>
          <p:nvPr/>
        </p:nvSpPr>
        <p:spPr>
          <a:xfrm>
            <a:off x="287291" y="1804071"/>
            <a:ext cx="6926135" cy="739355"/>
          </a:xfrm>
          <a:prstGeom prst="rect">
            <a:avLst/>
          </a:prstGeom>
        </p:spPr>
        <p:txBody>
          <a:bodyPr lIns="91440" rIns="0"/>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1200"/>
              </a:spcAft>
              <a:buClrTx/>
              <a:buSzTx/>
              <a:buFontTx/>
              <a:buNone/>
              <a:tabLst/>
              <a:defRPr/>
            </a:pPr>
            <a:r>
              <a:rPr kumimoji="0" lang="en-US" sz="2000" b="0" i="0" u="none" strike="noStrike" kern="1200" cap="none" spc="0" normalizeH="0" baseline="0" noProof="0" dirty="0">
                <a:ln w="3175">
                  <a:noFill/>
                </a:ln>
                <a:solidFill>
                  <a:schemeClr val="tx1"/>
                </a:solidFill>
                <a:effectLst/>
                <a:uLnTx/>
                <a:uFillTx/>
                <a:latin typeface="Segoe UI" panose="020B0502040204020203" pitchFamily="34" charset="0"/>
                <a:ea typeface="+mn-ea"/>
                <a:cs typeface="Segoe UI" pitchFamily="34" charset="0"/>
              </a:rPr>
              <a:t>Delivered through best in class cloud services </a:t>
            </a:r>
          </a:p>
        </p:txBody>
      </p:sp>
      <p:pic>
        <p:nvPicPr>
          <p:cNvPr id="34" name="Picture 33"/>
          <p:cNvPicPr>
            <a:picLocks noChangeAspect="1"/>
          </p:cNvPicPr>
          <p:nvPr/>
        </p:nvPicPr>
        <p:blipFill rotWithShape="1">
          <a:blip r:embed="rId8"/>
          <a:srcRect l="33312" t="34510" r="26249"/>
          <a:stretch/>
        </p:blipFill>
        <p:spPr>
          <a:xfrm>
            <a:off x="7407275" y="0"/>
            <a:ext cx="5028882" cy="6994525"/>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397332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par>
                                <p:cTn id="8" presetID="42" presetClass="path" presetSubtype="0" decel="100000" fill="hold" grpId="1" nodeType="withEffect">
                                  <p:stCondLst>
                                    <p:cond delay="300"/>
                                  </p:stCondLst>
                                  <p:childTnLst>
                                    <p:animMotion origin="layout" path="M 1.86622E-6 2.23332E-6 L 1.86622E-6 0.25011 " pathEditMode="relative" rAng="0" ptsTypes="AA">
                                      <p:cBhvr>
                                        <p:cTn id="9" dur="750" spd="-100000" fill="hold"/>
                                        <p:tgtEl>
                                          <p:spTgt spid="32"/>
                                        </p:tgtEl>
                                        <p:attrNameLst>
                                          <p:attrName>ppt_x</p:attrName>
                                          <p:attrName>ppt_y</p:attrName>
                                        </p:attrNameLst>
                                      </p:cBhvr>
                                      <p:rCtr x="0" y="12506"/>
                                    </p:animMotion>
                                  </p:childTnLst>
                                </p:cTn>
                              </p:par>
                              <p:par>
                                <p:cTn id="10" presetID="10" presetClass="entr" presetSubtype="0" fill="hold" grpId="0" nodeType="withEffect">
                                  <p:stCondLst>
                                    <p:cond delay="8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400"/>
                                        <p:tgtEl>
                                          <p:spTgt spid="33"/>
                                        </p:tgtEl>
                                      </p:cBhvr>
                                    </p:animEffect>
                                  </p:childTnLst>
                                </p:cTn>
                              </p:par>
                              <p:par>
                                <p:cTn id="13" presetID="35" presetClass="path" presetSubtype="0" decel="100000" fill="hold" grpId="1" nodeType="withEffect">
                                  <p:stCondLst>
                                    <p:cond delay="300"/>
                                  </p:stCondLst>
                                  <p:childTnLst>
                                    <p:animMotion origin="layout" path="M -3.62522E-7 3.42714E-6 L -0.29908 3.42714E-6 " pathEditMode="relative" rAng="0" ptsTypes="AA">
                                      <p:cBhvr>
                                        <p:cTn id="14" dur="1000" spd="-100000" fill="hold"/>
                                        <p:tgtEl>
                                          <p:spTgt spid="33"/>
                                        </p:tgtEl>
                                        <p:attrNameLst>
                                          <p:attrName>ppt_x</p:attrName>
                                          <p:attrName>ppt_y</p:attrName>
                                        </p:attrNameLst>
                                      </p:cBhvr>
                                      <p:rCtr x="-14960" y="0"/>
                                    </p:animMotion>
                                  </p:childTnLst>
                                </p:cTn>
                              </p:par>
                              <p:par>
                                <p:cTn id="15" presetID="10" presetClass="entr" presetSubtype="0" fill="hold" grpId="0" nodeType="withEffect">
                                  <p:stCondLst>
                                    <p:cond delay="8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400"/>
                                        <p:tgtEl>
                                          <p:spTgt spid="30"/>
                                        </p:tgtEl>
                                      </p:cBhvr>
                                    </p:animEffect>
                                  </p:childTnLst>
                                </p:cTn>
                              </p:par>
                              <p:par>
                                <p:cTn id="18" presetID="35" presetClass="path" presetSubtype="0" decel="100000" fill="hold" grpId="1" nodeType="withEffect">
                                  <p:stCondLst>
                                    <p:cond delay="300"/>
                                  </p:stCondLst>
                                  <p:childTnLst>
                                    <p:animMotion origin="layout" path="M 3.25249E-6 -4.0808E-6 L -0.29908 -4.0808E-6 " pathEditMode="relative" rAng="0" ptsTypes="AA">
                                      <p:cBhvr>
                                        <p:cTn id="19" dur="1250" spd="-100000" fill="hold"/>
                                        <p:tgtEl>
                                          <p:spTgt spid="30"/>
                                        </p:tgtEl>
                                        <p:attrNameLst>
                                          <p:attrName>ppt_x</p:attrName>
                                          <p:attrName>ppt_y</p:attrName>
                                        </p:attrNameLst>
                                      </p:cBhvr>
                                      <p:rCtr x="-14960" y="0"/>
                                    </p:animMotion>
                                  </p:childTnLst>
                                </p:cTn>
                              </p:par>
                              <p:par>
                                <p:cTn id="20" presetID="10" presetClass="entr" presetSubtype="0" fill="hold" nodeType="withEffect">
                                  <p:stCondLst>
                                    <p:cond delay="10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400"/>
                                        <p:tgtEl>
                                          <p:spTgt spid="36"/>
                                        </p:tgtEl>
                                      </p:cBhvr>
                                    </p:animEffect>
                                  </p:childTnLst>
                                </p:cTn>
                              </p:par>
                              <p:par>
                                <p:cTn id="23" presetID="35" presetClass="path" presetSubtype="0" decel="100000" fill="hold" nodeType="withEffect">
                                  <p:stCondLst>
                                    <p:cond delay="400"/>
                                  </p:stCondLst>
                                  <p:childTnLst>
                                    <p:animMotion origin="layout" path="M -3.62522E-7 3.42714E-6 L -0.29908 3.42714E-6 " pathEditMode="relative" rAng="0" ptsTypes="AA">
                                      <p:cBhvr>
                                        <p:cTn id="24" dur="1250" spd="-100000" fill="hold"/>
                                        <p:tgtEl>
                                          <p:spTgt spid="36"/>
                                        </p:tgtEl>
                                        <p:attrNameLst>
                                          <p:attrName>ppt_x</p:attrName>
                                          <p:attrName>ppt_y</p:attrName>
                                        </p:attrNameLst>
                                      </p:cBhvr>
                                      <p:rCtr x="-1496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0" grpId="0"/>
      <p:bldP spid="30" grpId="1"/>
      <p:bldP spid="33" grpId="0"/>
      <p:bldP spid="3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093185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3112"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p:cNvSpPr/>
          <p:nvPr/>
        </p:nvSpPr>
        <p:spPr>
          <a:xfrm>
            <a:off x="3041000" y="3352744"/>
            <a:ext cx="3131607" cy="430887"/>
          </a:xfrm>
          <a:prstGeom prst="rect">
            <a:avLst/>
          </a:prstGeom>
        </p:spPr>
        <p:txBody>
          <a:bodyPr wrap="square" lIns="0" tIns="0" rIns="0" bIns="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cs typeface="Segoe UI Semilight" panose="020B0402040204020203" pitchFamily="34" charset="0"/>
              </a:rPr>
              <a:t>Create a productive workplace </a:t>
            </a:r>
            <a:br>
              <a:rPr kumimoji="0" lang="en-US" sz="1400" b="0" i="0" u="none" strike="noStrike" kern="0" cap="none" spc="0" normalizeH="0" baseline="0" noProof="0" dirty="0">
                <a:ln>
                  <a:noFill/>
                </a:ln>
                <a:effectLst/>
                <a:uLnTx/>
                <a:uFillTx/>
                <a:cs typeface="Segoe UI Semilight" panose="020B0402040204020203" pitchFamily="34" charset="0"/>
              </a:rPr>
            </a:br>
            <a:r>
              <a:rPr kumimoji="0" lang="en-US" sz="1400" b="0" i="0" u="none" strike="noStrike" kern="0" cap="none" spc="0" normalizeH="0" baseline="0" noProof="0" dirty="0">
                <a:ln>
                  <a:noFill/>
                </a:ln>
                <a:effectLst/>
                <a:uLnTx/>
                <a:uFillTx/>
                <a:cs typeface="Segoe UI Semilight" panose="020B0402040204020203" pitchFamily="34" charset="0"/>
              </a:rPr>
              <a:t>to embrace diverse workstyles</a:t>
            </a:r>
          </a:p>
        </p:txBody>
      </p:sp>
      <p:grpSp>
        <p:nvGrpSpPr>
          <p:cNvPr id="43" name="Group 42"/>
          <p:cNvGrpSpPr/>
          <p:nvPr/>
        </p:nvGrpSpPr>
        <p:grpSpPr>
          <a:xfrm>
            <a:off x="649644" y="3327837"/>
            <a:ext cx="2259259" cy="560620"/>
            <a:chOff x="649644" y="3327837"/>
            <a:chExt cx="2259259" cy="560620"/>
          </a:xfrm>
        </p:grpSpPr>
        <p:sp>
          <p:nvSpPr>
            <p:cNvPr id="6" name="Rectangle 5"/>
            <p:cNvSpPr/>
            <p:nvPr/>
          </p:nvSpPr>
          <p:spPr>
            <a:xfrm>
              <a:off x="1273519" y="3352744"/>
              <a:ext cx="1635384" cy="374846"/>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Collaboration</a:t>
              </a:r>
            </a:p>
          </p:txBody>
        </p:sp>
        <p:sp>
          <p:nvSpPr>
            <p:cNvPr id="7" name="Freeform 5"/>
            <p:cNvSpPr>
              <a:spLocks noEditPoints="1"/>
            </p:cNvSpPr>
            <p:nvPr/>
          </p:nvSpPr>
          <p:spPr bwMode="auto">
            <a:xfrm>
              <a:off x="649644" y="3327837"/>
              <a:ext cx="519407" cy="560620"/>
            </a:xfrm>
            <a:custGeom>
              <a:avLst/>
              <a:gdLst>
                <a:gd name="T0" fmla="*/ 94 w 112"/>
                <a:gd name="T1" fmla="*/ 43 h 120"/>
                <a:gd name="T2" fmla="*/ 104 w 112"/>
                <a:gd name="T3" fmla="*/ 24 h 120"/>
                <a:gd name="T4" fmla="*/ 80 w 112"/>
                <a:gd name="T5" fmla="*/ 0 h 120"/>
                <a:gd name="T6" fmla="*/ 56 w 112"/>
                <a:gd name="T7" fmla="*/ 24 h 120"/>
                <a:gd name="T8" fmla="*/ 66 w 112"/>
                <a:gd name="T9" fmla="*/ 43 h 120"/>
                <a:gd name="T10" fmla="*/ 51 w 112"/>
                <a:gd name="T11" fmla="*/ 58 h 120"/>
                <a:gd name="T12" fmla="*/ 32 w 112"/>
                <a:gd name="T13" fmla="*/ 48 h 120"/>
                <a:gd name="T14" fmla="*/ 8 w 112"/>
                <a:gd name="T15" fmla="*/ 72 h 120"/>
                <a:gd name="T16" fmla="*/ 18 w 112"/>
                <a:gd name="T17" fmla="*/ 91 h 120"/>
                <a:gd name="T18" fmla="*/ 0 w 112"/>
                <a:gd name="T19" fmla="*/ 120 h 120"/>
                <a:gd name="T20" fmla="*/ 8 w 112"/>
                <a:gd name="T21" fmla="*/ 120 h 120"/>
                <a:gd name="T22" fmla="*/ 32 w 112"/>
                <a:gd name="T23" fmla="*/ 96 h 120"/>
                <a:gd name="T24" fmla="*/ 56 w 112"/>
                <a:gd name="T25" fmla="*/ 120 h 120"/>
                <a:gd name="T26" fmla="*/ 64 w 112"/>
                <a:gd name="T27" fmla="*/ 120 h 120"/>
                <a:gd name="T28" fmla="*/ 46 w 112"/>
                <a:gd name="T29" fmla="*/ 91 h 120"/>
                <a:gd name="T30" fmla="*/ 56 w 112"/>
                <a:gd name="T31" fmla="*/ 72 h 120"/>
                <a:gd name="T32" fmla="*/ 80 w 112"/>
                <a:gd name="T33" fmla="*/ 48 h 120"/>
                <a:gd name="T34" fmla="*/ 104 w 112"/>
                <a:gd name="T35" fmla="*/ 72 h 120"/>
                <a:gd name="T36" fmla="*/ 112 w 112"/>
                <a:gd name="T37" fmla="*/ 72 h 120"/>
                <a:gd name="T38" fmla="*/ 94 w 112"/>
                <a:gd name="T39" fmla="*/ 43 h 120"/>
                <a:gd name="T40" fmla="*/ 32 w 112"/>
                <a:gd name="T41" fmla="*/ 88 h 120"/>
                <a:gd name="T42" fmla="*/ 16 w 112"/>
                <a:gd name="T43" fmla="*/ 72 h 120"/>
                <a:gd name="T44" fmla="*/ 32 w 112"/>
                <a:gd name="T45" fmla="*/ 56 h 120"/>
                <a:gd name="T46" fmla="*/ 48 w 112"/>
                <a:gd name="T47" fmla="*/ 72 h 120"/>
                <a:gd name="T48" fmla="*/ 32 w 112"/>
                <a:gd name="T49" fmla="*/ 88 h 120"/>
                <a:gd name="T50" fmla="*/ 80 w 112"/>
                <a:gd name="T51" fmla="*/ 40 h 120"/>
                <a:gd name="T52" fmla="*/ 64 w 112"/>
                <a:gd name="T53" fmla="*/ 24 h 120"/>
                <a:gd name="T54" fmla="*/ 80 w 112"/>
                <a:gd name="T55" fmla="*/ 8 h 120"/>
                <a:gd name="T56" fmla="*/ 96 w 112"/>
                <a:gd name="T57" fmla="*/ 24 h 120"/>
                <a:gd name="T58" fmla="*/ 80 w 112"/>
                <a:gd name="T59" fmla="*/ 4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20">
                  <a:moveTo>
                    <a:pt x="94" y="43"/>
                  </a:moveTo>
                  <a:cubicBezTo>
                    <a:pt x="100" y="39"/>
                    <a:pt x="104" y="32"/>
                    <a:pt x="104" y="24"/>
                  </a:cubicBezTo>
                  <a:cubicBezTo>
                    <a:pt x="104" y="11"/>
                    <a:pt x="93" y="0"/>
                    <a:pt x="80" y="0"/>
                  </a:cubicBezTo>
                  <a:cubicBezTo>
                    <a:pt x="67" y="0"/>
                    <a:pt x="56" y="11"/>
                    <a:pt x="56" y="24"/>
                  </a:cubicBezTo>
                  <a:cubicBezTo>
                    <a:pt x="56" y="32"/>
                    <a:pt x="60" y="39"/>
                    <a:pt x="66" y="43"/>
                  </a:cubicBezTo>
                  <a:cubicBezTo>
                    <a:pt x="60" y="46"/>
                    <a:pt x="54" y="52"/>
                    <a:pt x="51" y="58"/>
                  </a:cubicBezTo>
                  <a:cubicBezTo>
                    <a:pt x="47" y="52"/>
                    <a:pt x="40" y="48"/>
                    <a:pt x="32" y="48"/>
                  </a:cubicBezTo>
                  <a:cubicBezTo>
                    <a:pt x="19" y="48"/>
                    <a:pt x="8" y="59"/>
                    <a:pt x="8" y="72"/>
                  </a:cubicBezTo>
                  <a:cubicBezTo>
                    <a:pt x="8" y="80"/>
                    <a:pt x="12" y="87"/>
                    <a:pt x="18" y="91"/>
                  </a:cubicBezTo>
                  <a:cubicBezTo>
                    <a:pt x="7" y="97"/>
                    <a:pt x="0" y="107"/>
                    <a:pt x="0" y="120"/>
                  </a:cubicBezTo>
                  <a:cubicBezTo>
                    <a:pt x="8" y="120"/>
                    <a:pt x="8" y="120"/>
                    <a:pt x="8" y="120"/>
                  </a:cubicBezTo>
                  <a:cubicBezTo>
                    <a:pt x="8" y="107"/>
                    <a:pt x="19" y="96"/>
                    <a:pt x="32" y="96"/>
                  </a:cubicBezTo>
                  <a:cubicBezTo>
                    <a:pt x="45" y="96"/>
                    <a:pt x="56" y="107"/>
                    <a:pt x="56" y="120"/>
                  </a:cubicBezTo>
                  <a:cubicBezTo>
                    <a:pt x="64" y="120"/>
                    <a:pt x="64" y="120"/>
                    <a:pt x="64" y="120"/>
                  </a:cubicBezTo>
                  <a:cubicBezTo>
                    <a:pt x="64" y="107"/>
                    <a:pt x="57" y="97"/>
                    <a:pt x="46" y="91"/>
                  </a:cubicBezTo>
                  <a:cubicBezTo>
                    <a:pt x="52" y="87"/>
                    <a:pt x="56" y="80"/>
                    <a:pt x="56" y="72"/>
                  </a:cubicBezTo>
                  <a:cubicBezTo>
                    <a:pt x="56" y="59"/>
                    <a:pt x="67" y="48"/>
                    <a:pt x="80" y="48"/>
                  </a:cubicBezTo>
                  <a:cubicBezTo>
                    <a:pt x="93" y="48"/>
                    <a:pt x="104" y="59"/>
                    <a:pt x="104" y="72"/>
                  </a:cubicBezTo>
                  <a:cubicBezTo>
                    <a:pt x="112" y="72"/>
                    <a:pt x="112" y="72"/>
                    <a:pt x="112" y="72"/>
                  </a:cubicBezTo>
                  <a:cubicBezTo>
                    <a:pt x="112" y="59"/>
                    <a:pt x="105" y="49"/>
                    <a:pt x="94" y="43"/>
                  </a:cubicBezTo>
                  <a:close/>
                  <a:moveTo>
                    <a:pt x="32" y="88"/>
                  </a:moveTo>
                  <a:cubicBezTo>
                    <a:pt x="23" y="88"/>
                    <a:pt x="16" y="81"/>
                    <a:pt x="16" y="72"/>
                  </a:cubicBezTo>
                  <a:cubicBezTo>
                    <a:pt x="16" y="63"/>
                    <a:pt x="23" y="56"/>
                    <a:pt x="32" y="56"/>
                  </a:cubicBezTo>
                  <a:cubicBezTo>
                    <a:pt x="41" y="56"/>
                    <a:pt x="48" y="63"/>
                    <a:pt x="48" y="72"/>
                  </a:cubicBezTo>
                  <a:cubicBezTo>
                    <a:pt x="48" y="81"/>
                    <a:pt x="41" y="88"/>
                    <a:pt x="32" y="88"/>
                  </a:cubicBezTo>
                  <a:close/>
                  <a:moveTo>
                    <a:pt x="80" y="40"/>
                  </a:moveTo>
                  <a:cubicBezTo>
                    <a:pt x="71" y="40"/>
                    <a:pt x="64" y="33"/>
                    <a:pt x="64" y="24"/>
                  </a:cubicBezTo>
                  <a:cubicBezTo>
                    <a:pt x="64" y="15"/>
                    <a:pt x="71" y="8"/>
                    <a:pt x="80" y="8"/>
                  </a:cubicBezTo>
                  <a:cubicBezTo>
                    <a:pt x="89" y="8"/>
                    <a:pt x="96" y="15"/>
                    <a:pt x="96" y="24"/>
                  </a:cubicBezTo>
                  <a:cubicBezTo>
                    <a:pt x="96" y="33"/>
                    <a:pt x="89" y="40"/>
                    <a:pt x="80" y="40"/>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grpSp>
      <p:sp>
        <p:nvSpPr>
          <p:cNvPr id="9" name="Rectangle 8"/>
          <p:cNvSpPr/>
          <p:nvPr/>
        </p:nvSpPr>
        <p:spPr>
          <a:xfrm>
            <a:off x="3041000" y="4421340"/>
            <a:ext cx="2915707" cy="430887"/>
          </a:xfrm>
          <a:prstGeom prst="rect">
            <a:avLst/>
          </a:prstGeom>
        </p:spPr>
        <p:txBody>
          <a:bodyPr wrap="square" lIns="0" tIns="0" rIns="0" bIns="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cs typeface="Segoe UI Semilight" panose="020B0402040204020203" pitchFamily="34" charset="0"/>
              </a:rPr>
              <a:t>Enable your people to get </a:t>
            </a:r>
            <a:br>
              <a:rPr kumimoji="0" lang="en-US" sz="1400" b="0" i="0" u="none" strike="noStrike" kern="0" cap="none" spc="0" normalizeH="0" baseline="0" noProof="0" dirty="0">
                <a:ln>
                  <a:noFill/>
                </a:ln>
                <a:effectLst/>
                <a:uLnTx/>
                <a:uFillTx/>
                <a:cs typeface="Segoe UI Semilight" panose="020B0402040204020203" pitchFamily="34" charset="0"/>
              </a:rPr>
            </a:br>
            <a:r>
              <a:rPr kumimoji="0" lang="en-US" sz="1400" b="0" i="0" u="none" strike="noStrike" kern="0" cap="none" spc="0" normalizeH="0" baseline="0" noProof="0" dirty="0">
                <a:ln>
                  <a:noFill/>
                </a:ln>
                <a:effectLst/>
                <a:uLnTx/>
                <a:uFillTx/>
                <a:cs typeface="Segoe UI Semilight" panose="020B0402040204020203" pitchFamily="34" charset="0"/>
              </a:rPr>
              <a:t>things done anywhere</a:t>
            </a:r>
          </a:p>
        </p:txBody>
      </p:sp>
      <p:grpSp>
        <p:nvGrpSpPr>
          <p:cNvPr id="44" name="Group 43"/>
          <p:cNvGrpSpPr/>
          <p:nvPr/>
        </p:nvGrpSpPr>
        <p:grpSpPr>
          <a:xfrm>
            <a:off x="647210" y="4421340"/>
            <a:ext cx="1700642" cy="399548"/>
            <a:chOff x="647210" y="4421340"/>
            <a:chExt cx="1700642" cy="399548"/>
          </a:xfrm>
        </p:grpSpPr>
        <p:sp>
          <p:nvSpPr>
            <p:cNvPr id="10" name="Rectangle 9"/>
            <p:cNvSpPr/>
            <p:nvPr/>
          </p:nvSpPr>
          <p:spPr>
            <a:xfrm>
              <a:off x="1273519" y="4421340"/>
              <a:ext cx="1074333" cy="374846"/>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Mobility</a:t>
              </a:r>
            </a:p>
          </p:txBody>
        </p:sp>
        <p:grpSp>
          <p:nvGrpSpPr>
            <p:cNvPr id="11" name="Group 8"/>
            <p:cNvGrpSpPr>
              <a:grpSpLocks noChangeAspect="1"/>
            </p:cNvGrpSpPr>
            <p:nvPr/>
          </p:nvGrpSpPr>
          <p:grpSpPr bwMode="auto">
            <a:xfrm>
              <a:off x="647210" y="4428691"/>
              <a:ext cx="524274" cy="392197"/>
              <a:chOff x="2655" y="1699"/>
              <a:chExt cx="398" cy="296"/>
            </a:xfrm>
            <a:solidFill>
              <a:schemeClr val="tx1"/>
            </a:solidFill>
          </p:grpSpPr>
          <p:sp>
            <p:nvSpPr>
              <p:cNvPr id="12" name="Freeform 9"/>
              <p:cNvSpPr>
                <a:spLocks noEditPoints="1"/>
              </p:cNvSpPr>
              <p:nvPr/>
            </p:nvSpPr>
            <p:spPr bwMode="auto">
              <a:xfrm>
                <a:off x="2655" y="1780"/>
                <a:ext cx="159" cy="215"/>
              </a:xfrm>
              <a:custGeom>
                <a:avLst/>
                <a:gdLst>
                  <a:gd name="T0" fmla="*/ 133 w 159"/>
                  <a:gd name="T1" fmla="*/ 27 h 215"/>
                  <a:gd name="T2" fmla="*/ 133 w 159"/>
                  <a:gd name="T3" fmla="*/ 188 h 215"/>
                  <a:gd name="T4" fmla="*/ 27 w 159"/>
                  <a:gd name="T5" fmla="*/ 188 h 215"/>
                  <a:gd name="T6" fmla="*/ 27 w 159"/>
                  <a:gd name="T7" fmla="*/ 27 h 215"/>
                  <a:gd name="T8" fmla="*/ 133 w 159"/>
                  <a:gd name="T9" fmla="*/ 27 h 215"/>
                  <a:gd name="T10" fmla="*/ 159 w 159"/>
                  <a:gd name="T11" fmla="*/ 0 h 215"/>
                  <a:gd name="T12" fmla="*/ 0 w 159"/>
                  <a:gd name="T13" fmla="*/ 0 h 215"/>
                  <a:gd name="T14" fmla="*/ 0 w 159"/>
                  <a:gd name="T15" fmla="*/ 215 h 215"/>
                  <a:gd name="T16" fmla="*/ 159 w 159"/>
                  <a:gd name="T17" fmla="*/ 215 h 215"/>
                  <a:gd name="T18" fmla="*/ 159 w 159"/>
                  <a:gd name="T19" fmla="*/ 0 h 215"/>
                  <a:gd name="T20" fmla="*/ 159 w 15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215">
                    <a:moveTo>
                      <a:pt x="133" y="27"/>
                    </a:moveTo>
                    <a:lnTo>
                      <a:pt x="133" y="188"/>
                    </a:lnTo>
                    <a:lnTo>
                      <a:pt x="27" y="188"/>
                    </a:lnTo>
                    <a:lnTo>
                      <a:pt x="27" y="27"/>
                    </a:lnTo>
                    <a:lnTo>
                      <a:pt x="133" y="27"/>
                    </a:lnTo>
                    <a:close/>
                    <a:moveTo>
                      <a:pt x="159" y="0"/>
                    </a:moveTo>
                    <a:lnTo>
                      <a:pt x="0" y="0"/>
                    </a:lnTo>
                    <a:lnTo>
                      <a:pt x="0" y="215"/>
                    </a:lnTo>
                    <a:lnTo>
                      <a:pt x="159" y="215"/>
                    </a:lnTo>
                    <a:lnTo>
                      <a:pt x="159" y="0"/>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13" name="Freeform 10"/>
              <p:cNvSpPr>
                <a:spLocks noEditPoints="1"/>
              </p:cNvSpPr>
              <p:nvPr/>
            </p:nvSpPr>
            <p:spPr bwMode="auto">
              <a:xfrm>
                <a:off x="2655" y="1780"/>
                <a:ext cx="159" cy="215"/>
              </a:xfrm>
              <a:custGeom>
                <a:avLst/>
                <a:gdLst>
                  <a:gd name="T0" fmla="*/ 133 w 159"/>
                  <a:gd name="T1" fmla="*/ 27 h 215"/>
                  <a:gd name="T2" fmla="*/ 133 w 159"/>
                  <a:gd name="T3" fmla="*/ 188 h 215"/>
                  <a:gd name="T4" fmla="*/ 27 w 159"/>
                  <a:gd name="T5" fmla="*/ 188 h 215"/>
                  <a:gd name="T6" fmla="*/ 27 w 159"/>
                  <a:gd name="T7" fmla="*/ 27 h 215"/>
                  <a:gd name="T8" fmla="*/ 133 w 159"/>
                  <a:gd name="T9" fmla="*/ 27 h 215"/>
                  <a:gd name="T10" fmla="*/ 159 w 159"/>
                  <a:gd name="T11" fmla="*/ 0 h 215"/>
                  <a:gd name="T12" fmla="*/ 0 w 159"/>
                  <a:gd name="T13" fmla="*/ 0 h 215"/>
                  <a:gd name="T14" fmla="*/ 0 w 159"/>
                  <a:gd name="T15" fmla="*/ 215 h 215"/>
                  <a:gd name="T16" fmla="*/ 159 w 159"/>
                  <a:gd name="T17" fmla="*/ 215 h 215"/>
                  <a:gd name="T18" fmla="*/ 159 w 159"/>
                  <a:gd name="T19" fmla="*/ 0 h 215"/>
                  <a:gd name="T20" fmla="*/ 159 w 15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215">
                    <a:moveTo>
                      <a:pt x="133" y="27"/>
                    </a:moveTo>
                    <a:lnTo>
                      <a:pt x="133" y="188"/>
                    </a:lnTo>
                    <a:lnTo>
                      <a:pt x="27" y="188"/>
                    </a:lnTo>
                    <a:lnTo>
                      <a:pt x="27" y="27"/>
                    </a:lnTo>
                    <a:lnTo>
                      <a:pt x="133" y="27"/>
                    </a:lnTo>
                    <a:moveTo>
                      <a:pt x="159" y="0"/>
                    </a:moveTo>
                    <a:lnTo>
                      <a:pt x="0" y="0"/>
                    </a:lnTo>
                    <a:lnTo>
                      <a:pt x="0" y="215"/>
                    </a:lnTo>
                    <a:lnTo>
                      <a:pt x="159" y="215"/>
                    </a:lnTo>
                    <a:lnTo>
                      <a:pt x="159" y="0"/>
                    </a:lnTo>
                    <a:lnTo>
                      <a:pt x="15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14" name="Freeform 11"/>
              <p:cNvSpPr>
                <a:spLocks/>
              </p:cNvSpPr>
              <p:nvPr/>
            </p:nvSpPr>
            <p:spPr bwMode="auto">
              <a:xfrm>
                <a:off x="2655" y="1699"/>
                <a:ext cx="398" cy="296"/>
              </a:xfrm>
              <a:custGeom>
                <a:avLst/>
                <a:gdLst>
                  <a:gd name="T0" fmla="*/ 0 w 398"/>
                  <a:gd name="T1" fmla="*/ 0 h 296"/>
                  <a:gd name="T2" fmla="*/ 0 w 398"/>
                  <a:gd name="T3" fmla="*/ 14 h 296"/>
                  <a:gd name="T4" fmla="*/ 0 w 398"/>
                  <a:gd name="T5" fmla="*/ 27 h 296"/>
                  <a:gd name="T6" fmla="*/ 0 w 398"/>
                  <a:gd name="T7" fmla="*/ 54 h 296"/>
                  <a:gd name="T8" fmla="*/ 27 w 398"/>
                  <a:gd name="T9" fmla="*/ 54 h 296"/>
                  <a:gd name="T10" fmla="*/ 27 w 398"/>
                  <a:gd name="T11" fmla="*/ 27 h 296"/>
                  <a:gd name="T12" fmla="*/ 371 w 398"/>
                  <a:gd name="T13" fmla="*/ 27 h 296"/>
                  <a:gd name="T14" fmla="*/ 371 w 398"/>
                  <a:gd name="T15" fmla="*/ 215 h 296"/>
                  <a:gd name="T16" fmla="*/ 186 w 398"/>
                  <a:gd name="T17" fmla="*/ 215 h 296"/>
                  <a:gd name="T18" fmla="*/ 186 w 398"/>
                  <a:gd name="T19" fmla="*/ 242 h 296"/>
                  <a:gd name="T20" fmla="*/ 186 w 398"/>
                  <a:gd name="T21" fmla="*/ 269 h 296"/>
                  <a:gd name="T22" fmla="*/ 186 w 398"/>
                  <a:gd name="T23" fmla="*/ 296 h 296"/>
                  <a:gd name="T24" fmla="*/ 265 w 398"/>
                  <a:gd name="T25" fmla="*/ 296 h 296"/>
                  <a:gd name="T26" fmla="*/ 265 w 398"/>
                  <a:gd name="T27" fmla="*/ 269 h 296"/>
                  <a:gd name="T28" fmla="*/ 212 w 398"/>
                  <a:gd name="T29" fmla="*/ 269 h 296"/>
                  <a:gd name="T30" fmla="*/ 212 w 398"/>
                  <a:gd name="T31" fmla="*/ 242 h 296"/>
                  <a:gd name="T32" fmla="*/ 371 w 398"/>
                  <a:gd name="T33" fmla="*/ 242 h 296"/>
                  <a:gd name="T34" fmla="*/ 385 w 398"/>
                  <a:gd name="T35" fmla="*/ 242 h 296"/>
                  <a:gd name="T36" fmla="*/ 398 w 398"/>
                  <a:gd name="T37" fmla="*/ 242 h 296"/>
                  <a:gd name="T38" fmla="*/ 398 w 398"/>
                  <a:gd name="T39" fmla="*/ 27 h 296"/>
                  <a:gd name="T40" fmla="*/ 398 w 398"/>
                  <a:gd name="T41" fmla="*/ 14 h 296"/>
                  <a:gd name="T42" fmla="*/ 398 w 398"/>
                  <a:gd name="T43" fmla="*/ 0 h 296"/>
                  <a:gd name="T44" fmla="*/ 0 w 398"/>
                  <a:gd name="T4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8" h="296">
                    <a:moveTo>
                      <a:pt x="0" y="0"/>
                    </a:moveTo>
                    <a:lnTo>
                      <a:pt x="0" y="14"/>
                    </a:lnTo>
                    <a:lnTo>
                      <a:pt x="0" y="27"/>
                    </a:lnTo>
                    <a:lnTo>
                      <a:pt x="0" y="54"/>
                    </a:lnTo>
                    <a:lnTo>
                      <a:pt x="27" y="54"/>
                    </a:lnTo>
                    <a:lnTo>
                      <a:pt x="27" y="27"/>
                    </a:lnTo>
                    <a:lnTo>
                      <a:pt x="371" y="27"/>
                    </a:lnTo>
                    <a:lnTo>
                      <a:pt x="371" y="215"/>
                    </a:lnTo>
                    <a:lnTo>
                      <a:pt x="186" y="215"/>
                    </a:lnTo>
                    <a:lnTo>
                      <a:pt x="186" y="242"/>
                    </a:lnTo>
                    <a:lnTo>
                      <a:pt x="186" y="269"/>
                    </a:lnTo>
                    <a:lnTo>
                      <a:pt x="186" y="296"/>
                    </a:lnTo>
                    <a:lnTo>
                      <a:pt x="265" y="296"/>
                    </a:lnTo>
                    <a:lnTo>
                      <a:pt x="265" y="269"/>
                    </a:lnTo>
                    <a:lnTo>
                      <a:pt x="212" y="269"/>
                    </a:lnTo>
                    <a:lnTo>
                      <a:pt x="212" y="242"/>
                    </a:lnTo>
                    <a:lnTo>
                      <a:pt x="371" y="242"/>
                    </a:lnTo>
                    <a:lnTo>
                      <a:pt x="385" y="242"/>
                    </a:lnTo>
                    <a:lnTo>
                      <a:pt x="398" y="242"/>
                    </a:lnTo>
                    <a:lnTo>
                      <a:pt x="398" y="27"/>
                    </a:lnTo>
                    <a:lnTo>
                      <a:pt x="398" y="14"/>
                    </a:lnTo>
                    <a:lnTo>
                      <a:pt x="3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grpSp>
      </p:grpSp>
      <p:sp>
        <p:nvSpPr>
          <p:cNvPr id="16" name="Rectangle 15"/>
          <p:cNvSpPr/>
          <p:nvPr/>
        </p:nvSpPr>
        <p:spPr>
          <a:xfrm>
            <a:off x="3041000" y="5628886"/>
            <a:ext cx="2814107" cy="430887"/>
          </a:xfrm>
          <a:prstGeom prst="rect">
            <a:avLst/>
          </a:prstGeom>
        </p:spPr>
        <p:txBody>
          <a:bodyPr wrap="square" lIns="0" tIns="0" rIns="0" bIns="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cs typeface="Segoe UI Semilight" panose="020B0402040204020203" pitchFamily="34" charset="0"/>
              </a:rPr>
              <a:t>Provide insights to drive </a:t>
            </a:r>
            <a:br>
              <a:rPr kumimoji="0" lang="en-US" sz="1400" b="0" i="0" u="none" strike="noStrike" kern="0" cap="none" spc="0" normalizeH="0" baseline="0" noProof="0" dirty="0">
                <a:ln>
                  <a:noFill/>
                </a:ln>
                <a:effectLst/>
                <a:uLnTx/>
                <a:uFillTx/>
                <a:cs typeface="Segoe UI Semilight" panose="020B0402040204020203" pitchFamily="34" charset="0"/>
              </a:rPr>
            </a:br>
            <a:r>
              <a:rPr kumimoji="0" lang="en-US" sz="1400" b="0" i="0" u="none" strike="noStrike" kern="0" cap="none" spc="0" normalizeH="0" baseline="0" noProof="0" dirty="0">
                <a:ln>
                  <a:noFill/>
                </a:ln>
                <a:effectLst/>
                <a:uLnTx/>
                <a:uFillTx/>
                <a:cs typeface="Segoe UI Semilight" panose="020B0402040204020203" pitchFamily="34" charset="0"/>
              </a:rPr>
              <a:t>better business decisions</a:t>
            </a:r>
          </a:p>
        </p:txBody>
      </p:sp>
      <p:grpSp>
        <p:nvGrpSpPr>
          <p:cNvPr id="45" name="Group 44"/>
          <p:cNvGrpSpPr/>
          <p:nvPr/>
        </p:nvGrpSpPr>
        <p:grpSpPr>
          <a:xfrm>
            <a:off x="729642" y="5473280"/>
            <a:ext cx="1969267" cy="605186"/>
            <a:chOff x="729642" y="5473280"/>
            <a:chExt cx="1969267" cy="605186"/>
          </a:xfrm>
        </p:grpSpPr>
        <p:sp>
          <p:nvSpPr>
            <p:cNvPr id="18" name="Rectangle 17"/>
            <p:cNvSpPr/>
            <p:nvPr/>
          </p:nvSpPr>
          <p:spPr>
            <a:xfrm>
              <a:off x="1273519" y="5628886"/>
              <a:ext cx="1425390" cy="374846"/>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Intelligence</a:t>
              </a:r>
            </a:p>
          </p:txBody>
        </p:sp>
        <p:grpSp>
          <p:nvGrpSpPr>
            <p:cNvPr id="19" name="Group 14"/>
            <p:cNvGrpSpPr>
              <a:grpSpLocks noChangeAspect="1"/>
            </p:cNvGrpSpPr>
            <p:nvPr/>
          </p:nvGrpSpPr>
          <p:grpSpPr bwMode="auto">
            <a:xfrm>
              <a:off x="729642" y="5473280"/>
              <a:ext cx="359411" cy="605186"/>
              <a:chOff x="4692" y="1482"/>
              <a:chExt cx="454" cy="760"/>
            </a:xfrm>
            <a:solidFill>
              <a:schemeClr val="tx1"/>
            </a:solidFill>
          </p:grpSpPr>
          <p:sp>
            <p:nvSpPr>
              <p:cNvPr id="20" name="Rectangle 15"/>
              <p:cNvSpPr>
                <a:spLocks noChangeArrowheads="1"/>
              </p:cNvSpPr>
              <p:nvPr/>
            </p:nvSpPr>
            <p:spPr bwMode="auto">
              <a:xfrm>
                <a:off x="4904" y="1612"/>
                <a:ext cx="35"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21" name="Rectangle 16"/>
              <p:cNvSpPr>
                <a:spLocks noChangeArrowheads="1"/>
              </p:cNvSpPr>
              <p:nvPr/>
            </p:nvSpPr>
            <p:spPr bwMode="auto">
              <a:xfrm>
                <a:off x="4904" y="1847"/>
                <a:ext cx="30" cy="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22" name="Rectangle 17"/>
              <p:cNvSpPr>
                <a:spLocks noChangeArrowheads="1"/>
              </p:cNvSpPr>
              <p:nvPr/>
            </p:nvSpPr>
            <p:spPr bwMode="auto">
              <a:xfrm>
                <a:off x="4813" y="2042"/>
                <a:ext cx="212"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23" name="Rectangle 18"/>
              <p:cNvSpPr>
                <a:spLocks noChangeArrowheads="1"/>
              </p:cNvSpPr>
              <p:nvPr/>
            </p:nvSpPr>
            <p:spPr bwMode="auto">
              <a:xfrm>
                <a:off x="4813" y="2122"/>
                <a:ext cx="212"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24" name="Rectangle 19"/>
              <p:cNvSpPr>
                <a:spLocks noChangeArrowheads="1"/>
              </p:cNvSpPr>
              <p:nvPr/>
            </p:nvSpPr>
            <p:spPr bwMode="auto">
              <a:xfrm>
                <a:off x="4838" y="2202"/>
                <a:ext cx="162"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sp>
            <p:nvSpPr>
              <p:cNvPr id="25" name="Freeform 20"/>
              <p:cNvSpPr>
                <a:spLocks noEditPoints="1"/>
              </p:cNvSpPr>
              <p:nvPr/>
            </p:nvSpPr>
            <p:spPr bwMode="auto">
              <a:xfrm>
                <a:off x="4692" y="1482"/>
                <a:ext cx="454" cy="520"/>
              </a:xfrm>
              <a:custGeom>
                <a:avLst/>
                <a:gdLst>
                  <a:gd name="T0" fmla="*/ 70 w 90"/>
                  <a:gd name="T1" fmla="*/ 104 h 104"/>
                  <a:gd name="T2" fmla="*/ 20 w 90"/>
                  <a:gd name="T3" fmla="*/ 104 h 104"/>
                  <a:gd name="T4" fmla="*/ 20 w 90"/>
                  <a:gd name="T5" fmla="*/ 100 h 104"/>
                  <a:gd name="T6" fmla="*/ 9 w 90"/>
                  <a:gd name="T7" fmla="*/ 72 h 104"/>
                  <a:gd name="T8" fmla="*/ 12 w 90"/>
                  <a:gd name="T9" fmla="*/ 70 h 104"/>
                  <a:gd name="T10" fmla="*/ 9 w 90"/>
                  <a:gd name="T11" fmla="*/ 72 h 104"/>
                  <a:gd name="T12" fmla="*/ 0 w 90"/>
                  <a:gd name="T13" fmla="*/ 45 h 104"/>
                  <a:gd name="T14" fmla="*/ 45 w 90"/>
                  <a:gd name="T15" fmla="*/ 0 h 104"/>
                  <a:gd name="T16" fmla="*/ 90 w 90"/>
                  <a:gd name="T17" fmla="*/ 45 h 104"/>
                  <a:gd name="T18" fmla="*/ 81 w 90"/>
                  <a:gd name="T19" fmla="*/ 72 h 104"/>
                  <a:gd name="T20" fmla="*/ 80 w 90"/>
                  <a:gd name="T21" fmla="*/ 74 h 104"/>
                  <a:gd name="T22" fmla="*/ 70 w 90"/>
                  <a:gd name="T23" fmla="*/ 100 h 104"/>
                  <a:gd name="T24" fmla="*/ 70 w 90"/>
                  <a:gd name="T25" fmla="*/ 104 h 104"/>
                  <a:gd name="T26" fmla="*/ 28 w 90"/>
                  <a:gd name="T27" fmla="*/ 96 h 104"/>
                  <a:gd name="T28" fmla="*/ 62 w 90"/>
                  <a:gd name="T29" fmla="*/ 96 h 104"/>
                  <a:gd name="T30" fmla="*/ 75 w 90"/>
                  <a:gd name="T31" fmla="*/ 67 h 104"/>
                  <a:gd name="T32" fmla="*/ 75 w 90"/>
                  <a:gd name="T33" fmla="*/ 67 h 104"/>
                  <a:gd name="T34" fmla="*/ 82 w 90"/>
                  <a:gd name="T35" fmla="*/ 45 h 104"/>
                  <a:gd name="T36" fmla="*/ 45 w 90"/>
                  <a:gd name="T37" fmla="*/ 8 h 104"/>
                  <a:gd name="T38" fmla="*/ 8 w 90"/>
                  <a:gd name="T39" fmla="*/ 45 h 104"/>
                  <a:gd name="T40" fmla="*/ 15 w 90"/>
                  <a:gd name="T41" fmla="*/ 67 h 104"/>
                  <a:gd name="T42" fmla="*/ 15 w 90"/>
                  <a:gd name="T43" fmla="*/ 67 h 104"/>
                  <a:gd name="T44" fmla="*/ 28 w 90"/>
                  <a:gd name="T4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04">
                    <a:moveTo>
                      <a:pt x="70" y="104"/>
                    </a:moveTo>
                    <a:cubicBezTo>
                      <a:pt x="20" y="104"/>
                      <a:pt x="20" y="104"/>
                      <a:pt x="20" y="104"/>
                    </a:cubicBezTo>
                    <a:cubicBezTo>
                      <a:pt x="20" y="100"/>
                      <a:pt x="20" y="100"/>
                      <a:pt x="20" y="100"/>
                    </a:cubicBezTo>
                    <a:cubicBezTo>
                      <a:pt x="20" y="100"/>
                      <a:pt x="19" y="85"/>
                      <a:pt x="9" y="72"/>
                    </a:cubicBezTo>
                    <a:cubicBezTo>
                      <a:pt x="12" y="70"/>
                      <a:pt x="12" y="70"/>
                      <a:pt x="12" y="70"/>
                    </a:cubicBezTo>
                    <a:cubicBezTo>
                      <a:pt x="9" y="72"/>
                      <a:pt x="9" y="72"/>
                      <a:pt x="9" y="72"/>
                    </a:cubicBezTo>
                    <a:cubicBezTo>
                      <a:pt x="3" y="64"/>
                      <a:pt x="0" y="55"/>
                      <a:pt x="0" y="45"/>
                    </a:cubicBezTo>
                    <a:cubicBezTo>
                      <a:pt x="0" y="20"/>
                      <a:pt x="20" y="0"/>
                      <a:pt x="45" y="0"/>
                    </a:cubicBezTo>
                    <a:cubicBezTo>
                      <a:pt x="70" y="0"/>
                      <a:pt x="90" y="20"/>
                      <a:pt x="90" y="45"/>
                    </a:cubicBezTo>
                    <a:cubicBezTo>
                      <a:pt x="90" y="55"/>
                      <a:pt x="87" y="64"/>
                      <a:pt x="81" y="72"/>
                    </a:cubicBezTo>
                    <a:cubicBezTo>
                      <a:pt x="80" y="74"/>
                      <a:pt x="80" y="74"/>
                      <a:pt x="80" y="74"/>
                    </a:cubicBezTo>
                    <a:cubicBezTo>
                      <a:pt x="71" y="87"/>
                      <a:pt x="70" y="100"/>
                      <a:pt x="70" y="100"/>
                    </a:cubicBezTo>
                    <a:lnTo>
                      <a:pt x="70" y="104"/>
                    </a:lnTo>
                    <a:close/>
                    <a:moveTo>
                      <a:pt x="28" y="96"/>
                    </a:moveTo>
                    <a:cubicBezTo>
                      <a:pt x="62" y="96"/>
                      <a:pt x="62" y="96"/>
                      <a:pt x="62" y="96"/>
                    </a:cubicBezTo>
                    <a:cubicBezTo>
                      <a:pt x="63" y="90"/>
                      <a:pt x="66" y="78"/>
                      <a:pt x="75" y="67"/>
                    </a:cubicBezTo>
                    <a:cubicBezTo>
                      <a:pt x="75" y="67"/>
                      <a:pt x="75" y="67"/>
                      <a:pt x="75" y="67"/>
                    </a:cubicBezTo>
                    <a:cubicBezTo>
                      <a:pt x="80" y="60"/>
                      <a:pt x="82" y="53"/>
                      <a:pt x="82" y="45"/>
                    </a:cubicBezTo>
                    <a:cubicBezTo>
                      <a:pt x="82" y="25"/>
                      <a:pt x="65" y="8"/>
                      <a:pt x="45" y="8"/>
                    </a:cubicBezTo>
                    <a:cubicBezTo>
                      <a:pt x="25" y="8"/>
                      <a:pt x="8" y="25"/>
                      <a:pt x="8" y="45"/>
                    </a:cubicBezTo>
                    <a:cubicBezTo>
                      <a:pt x="8" y="53"/>
                      <a:pt x="10" y="61"/>
                      <a:pt x="15" y="67"/>
                    </a:cubicBezTo>
                    <a:cubicBezTo>
                      <a:pt x="15" y="67"/>
                      <a:pt x="15" y="67"/>
                      <a:pt x="15" y="67"/>
                    </a:cubicBezTo>
                    <a:cubicBezTo>
                      <a:pt x="24" y="78"/>
                      <a:pt x="27" y="90"/>
                      <a:pt x="2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grpSp>
      </p:grpSp>
      <p:sp>
        <p:nvSpPr>
          <p:cNvPr id="27" name="Rectangle 26"/>
          <p:cNvSpPr/>
          <p:nvPr/>
        </p:nvSpPr>
        <p:spPr>
          <a:xfrm>
            <a:off x="3041000" y="2305905"/>
            <a:ext cx="2445807" cy="430887"/>
          </a:xfrm>
          <a:prstGeom prst="rect">
            <a:avLst/>
          </a:prstGeom>
        </p:spPr>
        <p:txBody>
          <a:bodyPr wrap="square" lIns="0" tIns="0" rIns="0" bIns="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cs typeface="Segoe UI Semilight" panose="020B0402040204020203" pitchFamily="34" charset="0"/>
              </a:rPr>
              <a:t>Protect your organization, </a:t>
            </a:r>
            <a:br>
              <a:rPr kumimoji="0" lang="en-US" sz="1400" b="0" i="0" u="none" strike="noStrike" kern="0" cap="none" spc="0" normalizeH="0" baseline="0" noProof="0" dirty="0">
                <a:ln>
                  <a:noFill/>
                </a:ln>
                <a:effectLst/>
                <a:uLnTx/>
                <a:uFillTx/>
                <a:cs typeface="Segoe UI Semilight" panose="020B0402040204020203" pitchFamily="34" charset="0"/>
              </a:rPr>
            </a:br>
            <a:r>
              <a:rPr kumimoji="0" lang="en-US" sz="1400" b="0" i="0" u="none" strike="noStrike" kern="0" cap="none" spc="0" normalizeH="0" baseline="0" noProof="0" dirty="0">
                <a:ln>
                  <a:noFill/>
                </a:ln>
                <a:effectLst/>
                <a:uLnTx/>
                <a:uFillTx/>
                <a:cs typeface="Segoe UI Semilight" panose="020B0402040204020203" pitchFamily="34" charset="0"/>
              </a:rPr>
              <a:t>data and people</a:t>
            </a:r>
          </a:p>
        </p:txBody>
      </p:sp>
      <p:grpSp>
        <p:nvGrpSpPr>
          <p:cNvPr id="42" name="Group 41"/>
          <p:cNvGrpSpPr/>
          <p:nvPr/>
        </p:nvGrpSpPr>
        <p:grpSpPr>
          <a:xfrm>
            <a:off x="704671" y="2305905"/>
            <a:ext cx="1293726" cy="489599"/>
            <a:chOff x="704671" y="2305905"/>
            <a:chExt cx="1293726" cy="489599"/>
          </a:xfrm>
        </p:grpSpPr>
        <p:sp>
          <p:nvSpPr>
            <p:cNvPr id="28" name="Rectangle 27"/>
            <p:cNvSpPr/>
            <p:nvPr/>
          </p:nvSpPr>
          <p:spPr>
            <a:xfrm>
              <a:off x="1273519" y="2305905"/>
              <a:ext cx="724878" cy="374846"/>
            </a:xfrm>
            <a:prstGeom prst="rect">
              <a:avLst/>
            </a:prstGeom>
          </p:spPr>
          <p:txBody>
            <a:bodyPr wrap="none">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Trust</a:t>
              </a:r>
            </a:p>
          </p:txBody>
        </p:sp>
        <p:sp>
          <p:nvSpPr>
            <p:cNvPr id="29" name="Freeform 24"/>
            <p:cNvSpPr>
              <a:spLocks/>
            </p:cNvSpPr>
            <p:nvPr/>
          </p:nvSpPr>
          <p:spPr bwMode="auto">
            <a:xfrm>
              <a:off x="704671" y="2356705"/>
              <a:ext cx="409352" cy="43879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3968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effectLst/>
                <a:uLnTx/>
                <a:uFillTx/>
              </a:endParaRPr>
            </a:p>
          </p:txBody>
        </p:sp>
      </p:grpSp>
      <p:sp>
        <p:nvSpPr>
          <p:cNvPr id="32" name="microsoft"/>
          <p:cNvSpPr/>
          <p:nvPr/>
        </p:nvSpPr>
        <p:spPr>
          <a:xfrm>
            <a:off x="287291" y="698997"/>
            <a:ext cx="7119984" cy="1086451"/>
          </a:xfrm>
          <a:prstGeom prst="rect">
            <a:avLst/>
          </a:prstGeom>
        </p:spPr>
        <p:txBody>
          <a:bodyPr wrap="square" anchor="ctr">
            <a:spAutoFit/>
          </a:bodyPr>
          <a:lstStyle/>
          <a:p>
            <a:pPr marL="0" marR="0" lvl="0" indent="0" defTabSz="932472" eaLnBrk="1" fontAlgn="base" latinLnBrk="0" hangingPunct="1">
              <a:lnSpc>
                <a:spcPct val="95000"/>
              </a:lnSpc>
              <a:spcBef>
                <a:spcPct val="0"/>
              </a:spcBef>
              <a:spcAft>
                <a:spcPts val="1200"/>
              </a:spcAft>
              <a:buClrTx/>
              <a:buSzTx/>
              <a:buFontTx/>
              <a:buNone/>
              <a:tabLst/>
              <a:defRPr/>
            </a:pPr>
            <a:r>
              <a:rPr kumimoji="0" lang="en-US" sz="3400" b="0" i="0" u="none" strike="noStrike" kern="0" cap="none" spc="0" normalizeH="0" baseline="0" noProof="0" dirty="0">
                <a:ln w="3175">
                  <a:noFill/>
                </a:ln>
                <a:effectLst/>
                <a:uLnTx/>
                <a:uFillTx/>
                <a:latin typeface="Segoe UI Light"/>
                <a:ea typeface="Segoe UI" pitchFamily="34" charset="0"/>
                <a:cs typeface="Segoe UI" pitchFamily="34" charset="0"/>
              </a:rPr>
              <a:t>Empower your employees by creating a secure productive enterprise</a:t>
            </a:r>
          </a:p>
        </p:txBody>
      </p:sp>
      <p:pic>
        <p:nvPicPr>
          <p:cNvPr id="36" name="Picture 35"/>
          <p:cNvPicPr>
            <a:picLocks noChangeAspect="1"/>
          </p:cNvPicPr>
          <p:nvPr/>
        </p:nvPicPr>
        <p:blipFill rotWithShape="1">
          <a:blip r:embed="rId7"/>
          <a:srcRect l="54007" b="4051"/>
          <a:stretch/>
        </p:blipFill>
        <p:spPr>
          <a:xfrm flipH="1">
            <a:off x="7407275" y="0"/>
            <a:ext cx="5029200" cy="6994525"/>
          </a:xfrm>
          <a:prstGeom prst="rect">
            <a:avLst/>
          </a:prstGeom>
        </p:spPr>
      </p:pic>
    </p:spTree>
    <p:extLst>
      <p:ext uri="{BB962C8B-B14F-4D97-AF65-F5344CB8AC3E}">
        <p14:creationId xmlns:p14="http://schemas.microsoft.com/office/powerpoint/2010/main" val="223293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1+#ppt_w/2"/>
                                          </p:val>
                                        </p:tav>
                                        <p:tav tm="100000">
                                          <p:val>
                                            <p:strVal val="#ppt_x"/>
                                          </p:val>
                                        </p:tav>
                                      </p:tavLst>
                                    </p:anim>
                                    <p:anim calcmode="lin" valueType="num">
                                      <p:cBhvr additive="base">
                                        <p:cTn id="8" dur="750" fill="hold"/>
                                        <p:tgtEl>
                                          <p:spTgt spid="3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50"/>
                                        <p:tgtEl>
                                          <p:spTgt spid="32"/>
                                        </p:tgtEl>
                                      </p:cBhvr>
                                    </p:animEffect>
                                  </p:childTnLst>
                                </p:cTn>
                              </p:par>
                              <p:par>
                                <p:cTn id="12" presetID="42" presetClass="path" presetSubtype="0" decel="100000" fill="hold" grpId="1" nodeType="withEffect">
                                  <p:stCondLst>
                                    <p:cond delay="300"/>
                                  </p:stCondLst>
                                  <p:childTnLst>
                                    <p:animMotion origin="layout" path="M 1.86622E-6 2.23332E-6 L 1.86622E-6 0.25011 " pathEditMode="relative" rAng="0" ptsTypes="AA">
                                      <p:cBhvr>
                                        <p:cTn id="13" dur="750" spd="-100000" fill="hold"/>
                                        <p:tgtEl>
                                          <p:spTgt spid="32"/>
                                        </p:tgtEl>
                                        <p:attrNameLst>
                                          <p:attrName>ppt_x</p:attrName>
                                          <p:attrName>ppt_y</p:attrName>
                                        </p:attrNameLst>
                                      </p:cBhvr>
                                      <p:rCtr x="0" y="12506"/>
                                    </p:animMotion>
                                  </p:childTnLst>
                                </p:cTn>
                              </p:par>
                              <p:par>
                                <p:cTn id="14" presetID="10" presetClass="entr" presetSubtype="0" fill="hold" nodeType="withEffect">
                                  <p:stCondLst>
                                    <p:cond delay="75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par>
                                <p:cTn id="20" presetID="35" presetClass="path" presetSubtype="0" decel="100000" fill="hold" grpId="1" nodeType="withEffect">
                                  <p:stCondLst>
                                    <p:cond delay="0"/>
                                  </p:stCondLst>
                                  <p:childTnLst>
                                    <p:animMotion origin="layout" path="M 4.03115E-6 4.15343E-6 L -0.19199 4.15343E-6 " pathEditMode="relative" rAng="0" ptsTypes="AA">
                                      <p:cBhvr>
                                        <p:cTn id="21" dur="1750" spd="-100000" fill="hold"/>
                                        <p:tgtEl>
                                          <p:spTgt spid="27"/>
                                        </p:tgtEl>
                                        <p:attrNameLst>
                                          <p:attrName>ppt_x</p:attrName>
                                          <p:attrName>ppt_y</p:attrName>
                                        </p:attrNameLst>
                                      </p:cBhvr>
                                      <p:rCtr x="-9599" y="0"/>
                                    </p:animMotion>
                                  </p:childTnLst>
                                </p:cTn>
                              </p:par>
                              <p:par>
                                <p:cTn id="22" presetID="10" presetClass="entr" presetSubtype="0" fill="hold" nodeType="withEffect">
                                  <p:stCondLst>
                                    <p:cond delay="75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35" presetClass="path" presetSubtype="0" decel="100000" fill="hold" grpId="1" nodeType="withEffect">
                                  <p:stCondLst>
                                    <p:cond delay="0"/>
                                  </p:stCondLst>
                                  <p:childTnLst>
                                    <p:animMotion origin="layout" path="M 2.84146E-6 -1.48434E-6 L -0.19199 -1.48434E-6 " pathEditMode="relative" rAng="0" ptsTypes="AA">
                                      <p:cBhvr>
                                        <p:cTn id="29" dur="1750" spd="-100000" fill="hold"/>
                                        <p:tgtEl>
                                          <p:spTgt spid="5"/>
                                        </p:tgtEl>
                                        <p:attrNameLst>
                                          <p:attrName>ppt_x</p:attrName>
                                          <p:attrName>ppt_y</p:attrName>
                                        </p:attrNameLst>
                                      </p:cBhvr>
                                      <p:rCtr x="-9599" y="0"/>
                                    </p:animMotion>
                                  </p:childTnLst>
                                </p:cTn>
                              </p:par>
                              <p:par>
                                <p:cTn id="30" presetID="10" presetClass="entr" presetSubtype="0" fill="hold" nodeType="withEffect">
                                  <p:stCondLst>
                                    <p:cond delay="75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35" presetClass="path" presetSubtype="0" decel="100000" fill="hold" grpId="1" nodeType="withEffect">
                                  <p:stCondLst>
                                    <p:cond delay="0"/>
                                  </p:stCondLst>
                                  <p:childTnLst>
                                    <p:animMotion origin="layout" path="M 2.84146E-6 2.87789E-6 L -0.19199 2.87789E-6 " pathEditMode="relative" rAng="0" ptsTypes="AA">
                                      <p:cBhvr>
                                        <p:cTn id="37" dur="1750" spd="-100000" fill="hold"/>
                                        <p:tgtEl>
                                          <p:spTgt spid="9"/>
                                        </p:tgtEl>
                                        <p:attrNameLst>
                                          <p:attrName>ppt_x</p:attrName>
                                          <p:attrName>ppt_y</p:attrName>
                                        </p:attrNameLst>
                                      </p:cBhvr>
                                      <p:rCtr x="-9599" y="0"/>
                                    </p:animMotion>
                                  </p:childTnLst>
                                </p:cTn>
                              </p:par>
                              <p:par>
                                <p:cTn id="38" presetID="10" presetClass="entr" presetSubtype="0" fill="hold" nodeType="withEffect">
                                  <p:stCondLst>
                                    <p:cond delay="75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35" presetClass="path" presetSubtype="0" decel="100000" fill="hold" grpId="1" nodeType="withEffect">
                                  <p:stCondLst>
                                    <p:cond delay="0"/>
                                  </p:stCondLst>
                                  <p:childTnLst>
                                    <p:animMotion origin="layout" path="M 1.65177E-6 2.05629E-6 L -0.19199 2.05629E-6 " pathEditMode="relative" rAng="0" ptsTypes="AA">
                                      <p:cBhvr>
                                        <p:cTn id="45" dur="1750" spd="-100000" fill="hold"/>
                                        <p:tgtEl>
                                          <p:spTgt spid="16"/>
                                        </p:tgtEl>
                                        <p:attrNameLst>
                                          <p:attrName>ppt_x</p:attrName>
                                          <p:attrName>ppt_y</p:attrName>
                                        </p:attrNameLst>
                                      </p:cBhvr>
                                      <p:rCtr x="-95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6" grpId="0"/>
      <p:bldP spid="16" grpId="1"/>
      <p:bldP spid="27" grpId="0"/>
      <p:bldP spid="27" grpId="1"/>
      <p:bldP spid="32" grpId="0"/>
      <p:bldP spid="3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154852" y="4306821"/>
            <a:ext cx="5824422" cy="1804597"/>
          </a:xfrm>
          <a:prstGeom prst="rect">
            <a:avLst/>
          </a:prstGeom>
          <a:solidFill>
            <a:srgbClr val="7030A0">
              <a:alpha val="12941"/>
            </a:srgbClr>
          </a:solidFill>
        </p:spPr>
        <p:txBody>
          <a:bodyPr wrap="square" lIns="182880" tIns="146304" rIns="182880" bIns="146304" rtlCol="0">
            <a:spAutoFit/>
          </a:bodyPr>
          <a:lstStyle/>
          <a:p>
            <a:pPr>
              <a:lnSpc>
                <a:spcPct val="90000"/>
              </a:lnSpc>
              <a:spcAft>
                <a:spcPts val="600"/>
              </a:spcAft>
            </a:pPr>
            <a:r>
              <a:rPr lang="en-US" sz="1600" b="1" dirty="0">
                <a:solidFill>
                  <a:srgbClr val="7030A0"/>
                </a:solidFill>
              </a:rPr>
              <a:t>Promo for SPE E5 Launch</a:t>
            </a:r>
          </a:p>
          <a:p>
            <a:pPr marL="173038" indent="-173038">
              <a:lnSpc>
                <a:spcPct val="90000"/>
              </a:lnSpc>
              <a:spcAft>
                <a:spcPts val="400"/>
              </a:spcAft>
              <a:buFont typeface="Arial" panose="020B0604020202020204" pitchFamily="34" charset="0"/>
              <a:buChar char="•"/>
            </a:pPr>
            <a:r>
              <a:rPr lang="en-US" sz="1600" dirty="0">
                <a:gradFill>
                  <a:gsLst>
                    <a:gs pos="2917">
                      <a:schemeClr val="tx1"/>
                    </a:gs>
                    <a:gs pos="30000">
                      <a:schemeClr val="tx1"/>
                    </a:gs>
                  </a:gsLst>
                  <a:lin ang="5400000" scaled="0"/>
                </a:gradFill>
              </a:rPr>
              <a:t>25% discount on uplift from E3 to E5 - </a:t>
            </a:r>
            <a:r>
              <a:rPr lang="en-US" sz="1600" b="1" dirty="0">
                <a:gradFill>
                  <a:gsLst>
                    <a:gs pos="2917">
                      <a:schemeClr val="tx1"/>
                    </a:gs>
                    <a:gs pos="30000">
                      <a:schemeClr val="tx1"/>
                    </a:gs>
                  </a:gsLst>
                  <a:lin ang="5400000" scaled="0"/>
                </a:gradFill>
              </a:rPr>
              <a:t>save $6.25/u/m</a:t>
            </a:r>
          </a:p>
          <a:p>
            <a:pPr marL="173038" indent="-173038">
              <a:lnSpc>
                <a:spcPct val="90000"/>
              </a:lnSpc>
              <a:spcAft>
                <a:spcPts val="400"/>
              </a:spcAft>
              <a:buFont typeface="Arial" panose="020B0604020202020204" pitchFamily="34" charset="0"/>
              <a:buChar char="•"/>
            </a:pPr>
            <a:r>
              <a:rPr lang="en-US" sz="1600" dirty="0">
                <a:gradFill>
                  <a:gsLst>
                    <a:gs pos="2917">
                      <a:schemeClr val="tx1"/>
                    </a:gs>
                    <a:gs pos="30000">
                      <a:schemeClr val="tx1"/>
                    </a:gs>
                  </a:gsLst>
                  <a:lin ang="5400000" scaled="0"/>
                </a:gradFill>
              </a:rPr>
              <a:t>Availability of first 6 months after launch (10/1) with option to extend based on promo performance</a:t>
            </a:r>
          </a:p>
          <a:p>
            <a:pPr marL="173038" indent="-173038">
              <a:lnSpc>
                <a:spcPct val="90000"/>
              </a:lnSpc>
              <a:spcAft>
                <a:spcPts val="400"/>
              </a:spcAft>
              <a:buFont typeface="Arial" panose="020B0604020202020204" pitchFamily="34" charset="0"/>
              <a:buChar char="•"/>
            </a:pPr>
            <a:r>
              <a:rPr lang="en-US" sz="1600" dirty="0">
                <a:gradFill>
                  <a:gsLst>
                    <a:gs pos="2917">
                      <a:schemeClr val="tx1"/>
                    </a:gs>
                    <a:gs pos="30000">
                      <a:schemeClr val="tx1"/>
                    </a:gs>
                  </a:gsLst>
                  <a:lin ang="5400000" scaled="0"/>
                </a:gradFill>
              </a:rPr>
              <a:t>For details about the promotion in your region contact your Microsoft representative</a:t>
            </a:r>
          </a:p>
        </p:txBody>
      </p:sp>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1018154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413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itle 4"/>
          <p:cNvSpPr>
            <a:spLocks noGrp="1"/>
          </p:cNvSpPr>
          <p:nvPr>
            <p:ph type="title"/>
          </p:nvPr>
        </p:nvSpPr>
        <p:spPr>
          <a:xfrm>
            <a:off x="274639" y="103573"/>
            <a:ext cx="11889564" cy="917575"/>
          </a:xfrm>
        </p:spPr>
        <p:txBody>
          <a:bodyPr/>
          <a:lstStyle/>
          <a:p>
            <a:r>
              <a:rPr lang="en-US" sz="4000" dirty="0"/>
              <a:t>Secure Productive Enterprise E3/E5 pricing and packaging</a:t>
            </a:r>
          </a:p>
        </p:txBody>
      </p:sp>
      <p:sp>
        <p:nvSpPr>
          <p:cNvPr id="19" name="Rectangle 18"/>
          <p:cNvSpPr/>
          <p:nvPr/>
        </p:nvSpPr>
        <p:spPr bwMode="auto">
          <a:xfrm>
            <a:off x="6118315" y="2445275"/>
            <a:ext cx="5860959" cy="1861546"/>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b="1" dirty="0">
                <a:solidFill>
                  <a:schemeClr val="tx1"/>
                </a:solidFill>
                <a:ea typeface="Segoe UI" pitchFamily="34" charset="0"/>
                <a:cs typeface="Segoe UI" pitchFamily="34" charset="0"/>
              </a:rPr>
              <a:t>SPE E5 Pricing</a:t>
            </a:r>
          </a:p>
          <a:p>
            <a:pPr marL="173038" indent="-173038" fontAlgn="base">
              <a:lnSpc>
                <a:spcPct val="90000"/>
              </a:lnSpc>
              <a:spcBef>
                <a:spcPts val="200"/>
              </a:spcBef>
              <a:spcAft>
                <a:spcPts val="400"/>
              </a:spcAft>
              <a:buFont typeface="Arial" panose="020B0604020202020204" pitchFamily="34" charset="0"/>
              <a:buChar char="•"/>
            </a:pPr>
            <a:r>
              <a:rPr lang="en-US" sz="1600" dirty="0">
                <a:gradFill>
                  <a:gsLst>
                    <a:gs pos="2917">
                      <a:schemeClr val="tx1"/>
                    </a:gs>
                    <a:gs pos="30000">
                      <a:schemeClr val="tx1"/>
                    </a:gs>
                  </a:gsLst>
                  <a:lin ang="5400000" scaled="0"/>
                </a:gradFill>
              </a:rPr>
              <a:t>SPE E5 unifies premium offers across Office 365, EMS &amp; Windows</a:t>
            </a:r>
          </a:p>
          <a:p>
            <a:pPr marL="173038" indent="-173038" fontAlgn="base">
              <a:lnSpc>
                <a:spcPct val="90000"/>
              </a:lnSpc>
              <a:spcBef>
                <a:spcPts val="200"/>
              </a:spcBef>
              <a:spcAft>
                <a:spcPts val="400"/>
              </a:spcAft>
              <a:buFont typeface="Arial" panose="020B0604020202020204" pitchFamily="34" charset="0"/>
              <a:buChar char="•"/>
            </a:pPr>
            <a:r>
              <a:rPr lang="en-US" sz="1600" dirty="0">
                <a:gradFill>
                  <a:gsLst>
                    <a:gs pos="2917">
                      <a:schemeClr val="tx1"/>
                    </a:gs>
                    <a:gs pos="30000">
                      <a:schemeClr val="tx1"/>
                    </a:gs>
                  </a:gsLst>
                  <a:lin ang="5400000" scaled="0"/>
                </a:gradFill>
              </a:rPr>
              <a:t>Uplift creates opportunity for significant APRU Expansion</a:t>
            </a:r>
          </a:p>
          <a:p>
            <a:pPr marL="173038" indent="-173038" fontAlgn="base">
              <a:lnSpc>
                <a:spcPct val="90000"/>
              </a:lnSpc>
              <a:spcBef>
                <a:spcPts val="200"/>
              </a:spcBef>
              <a:spcAft>
                <a:spcPts val="400"/>
              </a:spcAft>
              <a:buFont typeface="Arial" panose="020B0604020202020204" pitchFamily="34" charset="0"/>
              <a:buChar char="•"/>
            </a:pPr>
            <a:r>
              <a:rPr lang="en-US" sz="1600" dirty="0">
                <a:gradFill>
                  <a:gsLst>
                    <a:gs pos="2917">
                      <a:schemeClr val="tx1"/>
                    </a:gs>
                    <a:gs pos="30000">
                      <a:schemeClr val="tx1"/>
                    </a:gs>
                  </a:gsLst>
                  <a:lin ang="5400000" scaled="0"/>
                </a:gradFill>
              </a:rPr>
              <a:t>Suite discount rewards coverage on top of existing suite discounts</a:t>
            </a:r>
          </a:p>
        </p:txBody>
      </p:sp>
      <p:grpSp>
        <p:nvGrpSpPr>
          <p:cNvPr id="3" name="Group 2"/>
          <p:cNvGrpSpPr/>
          <p:nvPr/>
        </p:nvGrpSpPr>
        <p:grpSpPr>
          <a:xfrm>
            <a:off x="457200" y="828137"/>
            <a:ext cx="5322498" cy="6055744"/>
            <a:chOff x="457200" y="1342855"/>
            <a:chExt cx="5765800" cy="5281275"/>
          </a:xfrm>
        </p:grpSpPr>
        <p:sp>
          <p:nvSpPr>
            <p:cNvPr id="12" name="Rectangle 11"/>
            <p:cNvSpPr/>
            <p:nvPr/>
          </p:nvSpPr>
          <p:spPr bwMode="auto">
            <a:xfrm>
              <a:off x="457200" y="6202650"/>
              <a:ext cx="2679700" cy="42148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dirty="0">
                  <a:solidFill>
                    <a:schemeClr val="tx1"/>
                  </a:solidFill>
                  <a:ea typeface="Segoe UI" pitchFamily="34" charset="0"/>
                  <a:cs typeface="Segoe UI" pitchFamily="34" charset="0"/>
                </a:rPr>
                <a:t>In Market</a:t>
              </a:r>
              <a:endParaRPr lang="en-US" sz="1600" dirty="0">
                <a:solidFill>
                  <a:schemeClr val="tx1"/>
                </a:solidFill>
                <a:ea typeface="Segoe UI" pitchFamily="34" charset="0"/>
                <a:cs typeface="Segoe UI" pitchFamily="34" charset="0"/>
              </a:endParaRPr>
            </a:p>
          </p:txBody>
        </p:sp>
        <p:sp>
          <p:nvSpPr>
            <p:cNvPr id="6" name="Rectangle 5"/>
            <p:cNvSpPr/>
            <p:nvPr/>
          </p:nvSpPr>
          <p:spPr bwMode="auto">
            <a:xfrm>
              <a:off x="457200" y="4911296"/>
              <a:ext cx="2679700" cy="1268333"/>
            </a:xfrm>
            <a:prstGeom prst="rect">
              <a:avLst/>
            </a:prstGeom>
            <a:solidFill>
              <a:schemeClr val="tx1">
                <a:lumMod val="75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500" b="1" dirty="0">
                  <a:solidFill>
                    <a:schemeClr val="bg1"/>
                  </a:solidFill>
                  <a:ea typeface="Segoe UI" pitchFamily="34" charset="0"/>
                  <a:cs typeface="Segoe UI" pitchFamily="34" charset="0"/>
                </a:rPr>
                <a:t>Office 365 Enterprise E3</a:t>
              </a:r>
            </a:p>
            <a:p>
              <a:pPr algn="ctr" defTabSz="932472" fontAlgn="base">
                <a:spcBef>
                  <a:spcPct val="0"/>
                </a:spcBef>
                <a:spcAft>
                  <a:spcPct val="0"/>
                </a:spcAft>
              </a:pPr>
              <a:r>
                <a:rPr lang="en-US" sz="1500" dirty="0">
                  <a:solidFill>
                    <a:schemeClr val="bg1"/>
                  </a:solidFill>
                  <a:ea typeface="Segoe UI" pitchFamily="34" charset="0"/>
                  <a:cs typeface="Segoe UI" pitchFamily="34" charset="0"/>
                </a:rPr>
                <a:t>$20/u/m </a:t>
              </a:r>
            </a:p>
          </p:txBody>
        </p:sp>
        <p:sp>
          <p:nvSpPr>
            <p:cNvPr id="7" name="Rectangle 6"/>
            <p:cNvSpPr/>
            <p:nvPr/>
          </p:nvSpPr>
          <p:spPr bwMode="auto">
            <a:xfrm>
              <a:off x="457200" y="4339207"/>
              <a:ext cx="2679700" cy="566328"/>
            </a:xfrm>
            <a:prstGeom prst="rect">
              <a:avLst/>
            </a:prstGeom>
            <a:solidFill>
              <a:schemeClr val="tx1">
                <a:lumMod val="75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500" b="1" dirty="0">
                  <a:solidFill>
                    <a:schemeClr val="bg1"/>
                  </a:solidFill>
                  <a:ea typeface="Segoe UI" pitchFamily="34" charset="0"/>
                  <a:cs typeface="Segoe UI" pitchFamily="34" charset="0"/>
                </a:rPr>
                <a:t>EMS E3</a:t>
              </a:r>
              <a:br>
                <a:rPr lang="en-US" sz="1500" dirty="0">
                  <a:solidFill>
                    <a:schemeClr val="bg1"/>
                  </a:solidFill>
                  <a:ea typeface="Segoe UI" pitchFamily="34" charset="0"/>
                  <a:cs typeface="Segoe UI" pitchFamily="34" charset="0"/>
                </a:rPr>
              </a:br>
              <a:r>
                <a:rPr lang="en-US" sz="1500" dirty="0">
                  <a:solidFill>
                    <a:schemeClr val="bg1"/>
                  </a:solidFill>
                  <a:ea typeface="Segoe UI" pitchFamily="34" charset="0"/>
                  <a:cs typeface="Segoe UI" pitchFamily="34" charset="0"/>
                </a:rPr>
                <a:t>$8.75/u/m</a:t>
              </a:r>
            </a:p>
          </p:txBody>
        </p:sp>
        <p:sp>
          <p:nvSpPr>
            <p:cNvPr id="8" name="Rectangle 7"/>
            <p:cNvSpPr/>
            <p:nvPr/>
          </p:nvSpPr>
          <p:spPr bwMode="auto">
            <a:xfrm>
              <a:off x="457200" y="3992486"/>
              <a:ext cx="2679700" cy="338610"/>
            </a:xfrm>
            <a:prstGeom prst="rect">
              <a:avLst/>
            </a:prstGeom>
            <a:solidFill>
              <a:schemeClr val="tx1">
                <a:lumMod val="75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91440" numCol="1" spcCol="0" rtlCol="0" fromWordArt="0" anchor="ctr" anchorCtr="0" forceAA="0" compatLnSpc="1">
              <a:prstTxWarp prst="textNoShape">
                <a:avLst/>
              </a:prstTxWarp>
              <a:noAutofit/>
            </a:bodyPr>
            <a:lstStyle/>
            <a:p>
              <a:pPr algn="ctr" defTabSz="932472" fontAlgn="base">
                <a:lnSpc>
                  <a:spcPct val="87000"/>
                </a:lnSpc>
                <a:spcBef>
                  <a:spcPct val="0"/>
                </a:spcBef>
                <a:spcAft>
                  <a:spcPct val="0"/>
                </a:spcAft>
              </a:pPr>
              <a:r>
                <a:rPr lang="en-US" sz="1400" b="1" dirty="0">
                  <a:solidFill>
                    <a:schemeClr val="bg1"/>
                  </a:solidFill>
                  <a:ea typeface="Segoe UI" pitchFamily="34" charset="0"/>
                  <a:cs typeface="Segoe UI" pitchFamily="34" charset="0"/>
                </a:rPr>
                <a:t>Window Enterprise E3</a:t>
              </a:r>
              <a:br>
                <a:rPr lang="en-US" sz="1400" dirty="0">
                  <a:solidFill>
                    <a:schemeClr val="bg1"/>
                  </a:solidFill>
                  <a:ea typeface="Segoe UI" pitchFamily="34" charset="0"/>
                  <a:cs typeface="Segoe UI" pitchFamily="34" charset="0"/>
                </a:rPr>
              </a:br>
              <a:r>
                <a:rPr lang="en-US" sz="1400" dirty="0">
                  <a:solidFill>
                    <a:schemeClr val="bg1"/>
                  </a:solidFill>
                  <a:ea typeface="Segoe UI" pitchFamily="34" charset="0"/>
                  <a:cs typeface="Segoe UI" pitchFamily="34" charset="0"/>
                </a:rPr>
                <a:t>$5/u/m</a:t>
              </a:r>
            </a:p>
          </p:txBody>
        </p:sp>
        <p:sp>
          <p:nvSpPr>
            <p:cNvPr id="15" name="Rectangle 14"/>
            <p:cNvSpPr/>
            <p:nvPr/>
          </p:nvSpPr>
          <p:spPr bwMode="auto">
            <a:xfrm>
              <a:off x="3543300" y="3943334"/>
              <a:ext cx="2679700" cy="2236295"/>
            </a:xfrm>
            <a:prstGeom prst="rect">
              <a:avLst/>
            </a:prstGeom>
            <a:solidFill>
              <a:schemeClr val="accent2"/>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500" b="1" dirty="0">
                  <a:solidFill>
                    <a:schemeClr val="bg1"/>
                  </a:solidFill>
                  <a:ea typeface="Segoe UI" pitchFamily="34" charset="0"/>
                  <a:cs typeface="Segoe UI" pitchFamily="34" charset="0"/>
                </a:rPr>
                <a:t>Office 365 Enterprise E5</a:t>
              </a:r>
            </a:p>
            <a:p>
              <a:pPr algn="ctr" defTabSz="932472" fontAlgn="base">
                <a:spcBef>
                  <a:spcPct val="0"/>
                </a:spcBef>
                <a:spcAft>
                  <a:spcPct val="0"/>
                </a:spcAft>
              </a:pPr>
              <a:r>
                <a:rPr lang="en-US" sz="1500" dirty="0">
                  <a:solidFill>
                    <a:schemeClr val="bg1"/>
                  </a:solidFill>
                  <a:ea typeface="Segoe UI" pitchFamily="34" charset="0"/>
                  <a:cs typeface="Segoe UI" pitchFamily="34" charset="0"/>
                </a:rPr>
                <a:t>$35/u/m </a:t>
              </a:r>
            </a:p>
          </p:txBody>
        </p:sp>
        <p:sp>
          <p:nvSpPr>
            <p:cNvPr id="16" name="Rectangle 15"/>
            <p:cNvSpPr/>
            <p:nvPr/>
          </p:nvSpPr>
          <p:spPr bwMode="auto">
            <a:xfrm>
              <a:off x="3543300" y="2986997"/>
              <a:ext cx="2679700" cy="937600"/>
            </a:xfrm>
            <a:prstGeom prst="rect">
              <a:avLst/>
            </a:prstGeom>
            <a:solidFill>
              <a:schemeClr val="accent2"/>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500" b="1" dirty="0">
                  <a:solidFill>
                    <a:schemeClr val="bg1"/>
                  </a:solidFill>
                  <a:ea typeface="Segoe UI" pitchFamily="34" charset="0"/>
                  <a:cs typeface="Segoe UI" pitchFamily="34" charset="0"/>
                </a:rPr>
                <a:t>EMS E5</a:t>
              </a:r>
              <a:br>
                <a:rPr lang="en-US" sz="1500" dirty="0">
                  <a:solidFill>
                    <a:schemeClr val="bg1"/>
                  </a:solidFill>
                  <a:ea typeface="Segoe UI" pitchFamily="34" charset="0"/>
                  <a:cs typeface="Segoe UI" pitchFamily="34" charset="0"/>
                </a:rPr>
              </a:br>
              <a:r>
                <a:rPr lang="en-US" sz="1500" dirty="0">
                  <a:solidFill>
                    <a:schemeClr val="bg1"/>
                  </a:solidFill>
                  <a:ea typeface="Segoe UI" pitchFamily="34" charset="0"/>
                  <a:cs typeface="Segoe UI" pitchFamily="34" charset="0"/>
                </a:rPr>
                <a:t>$15/u/m</a:t>
              </a:r>
            </a:p>
          </p:txBody>
        </p:sp>
        <p:sp>
          <p:nvSpPr>
            <p:cNvPr id="17" name="Rectangle 16"/>
            <p:cNvSpPr/>
            <p:nvPr/>
          </p:nvSpPr>
          <p:spPr bwMode="auto">
            <a:xfrm>
              <a:off x="3543300" y="2328229"/>
              <a:ext cx="2679700" cy="642122"/>
            </a:xfrm>
            <a:prstGeom prst="rect">
              <a:avLst/>
            </a:prstGeom>
            <a:solidFill>
              <a:schemeClr val="accent2"/>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500" b="1" dirty="0">
                  <a:solidFill>
                    <a:schemeClr val="bg1"/>
                  </a:solidFill>
                  <a:ea typeface="Segoe UI" pitchFamily="34" charset="0"/>
                  <a:cs typeface="Segoe UI" pitchFamily="34" charset="0"/>
                </a:rPr>
                <a:t>Window Enterprise E5</a:t>
              </a:r>
              <a:br>
                <a:rPr lang="en-US" sz="1500" dirty="0">
                  <a:solidFill>
                    <a:schemeClr val="bg1"/>
                  </a:solidFill>
                  <a:ea typeface="Segoe UI" pitchFamily="34" charset="0"/>
                  <a:cs typeface="Segoe UI" pitchFamily="34" charset="0"/>
                </a:rPr>
              </a:br>
              <a:r>
                <a:rPr lang="en-US" sz="1500" dirty="0">
                  <a:solidFill>
                    <a:schemeClr val="bg1"/>
                  </a:solidFill>
                  <a:ea typeface="Segoe UI" pitchFamily="34" charset="0"/>
                  <a:cs typeface="Segoe UI" pitchFamily="34" charset="0"/>
                </a:rPr>
                <a:t>$10/u/m</a:t>
              </a:r>
            </a:p>
          </p:txBody>
        </p:sp>
        <p:sp>
          <p:nvSpPr>
            <p:cNvPr id="18" name="Rectangle 17"/>
            <p:cNvSpPr/>
            <p:nvPr/>
          </p:nvSpPr>
          <p:spPr bwMode="auto">
            <a:xfrm>
              <a:off x="3543300" y="6202650"/>
              <a:ext cx="2679700" cy="421480"/>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dirty="0">
                  <a:solidFill>
                    <a:schemeClr val="accent2"/>
                  </a:solidFill>
                  <a:ea typeface="Segoe UI" pitchFamily="34" charset="0"/>
                  <a:cs typeface="Segoe UI" pitchFamily="34" charset="0"/>
                </a:rPr>
                <a:t>Coming October 2016</a:t>
              </a:r>
              <a:endParaRPr lang="en-US" sz="1600" dirty="0">
                <a:solidFill>
                  <a:schemeClr val="accent2"/>
                </a:solidFill>
                <a:ea typeface="Segoe UI" pitchFamily="34" charset="0"/>
                <a:cs typeface="Segoe UI" pitchFamily="34" charset="0"/>
              </a:endParaRPr>
            </a:p>
          </p:txBody>
        </p:sp>
        <p:sp>
          <p:nvSpPr>
            <p:cNvPr id="20" name="TextBox 19"/>
            <p:cNvSpPr txBox="1"/>
            <p:nvPr/>
          </p:nvSpPr>
          <p:spPr>
            <a:xfrm>
              <a:off x="3724721" y="1754049"/>
              <a:ext cx="2296577" cy="481362"/>
            </a:xfrm>
            <a:prstGeom prst="rect">
              <a:avLst/>
            </a:prstGeom>
            <a:solidFill>
              <a:srgbClr val="F8F8F8"/>
            </a:solidFill>
          </p:spPr>
          <p:txBody>
            <a:bodyPr wrap="none" lIns="179285" tIns="143428" rIns="179285" bIns="143428" rtlCol="0" anchor="ctr">
              <a:noAutofit/>
            </a:bodyPr>
            <a:lstStyle/>
            <a:p>
              <a:pPr algn="ctr"/>
              <a:r>
                <a:rPr lang="en-US" sz="1600" dirty="0"/>
                <a:t>$57/u/m</a:t>
              </a:r>
            </a:p>
            <a:p>
              <a:pPr algn="ctr"/>
              <a:r>
                <a:rPr lang="en-US" sz="1600" dirty="0"/>
                <a:t>5% SPE suite discount</a:t>
              </a:r>
            </a:p>
          </p:txBody>
        </p:sp>
        <p:sp>
          <p:nvSpPr>
            <p:cNvPr id="21" name="TextBox 20"/>
            <p:cNvSpPr txBox="1"/>
            <p:nvPr/>
          </p:nvSpPr>
          <p:spPr>
            <a:xfrm>
              <a:off x="700391" y="1754049"/>
              <a:ext cx="2296577" cy="481362"/>
            </a:xfrm>
            <a:prstGeom prst="rect">
              <a:avLst/>
            </a:prstGeom>
            <a:solidFill>
              <a:srgbClr val="F8F8F8"/>
            </a:solidFill>
          </p:spPr>
          <p:txBody>
            <a:bodyPr wrap="none" lIns="179285" tIns="143428" rIns="179285" bIns="143428" rtlCol="0" anchor="ctr">
              <a:noAutofit/>
            </a:bodyPr>
            <a:lstStyle/>
            <a:p>
              <a:pPr algn="ctr"/>
              <a:r>
                <a:rPr lang="en-US" sz="1600" dirty="0"/>
                <a:t>$32/u/m</a:t>
              </a:r>
            </a:p>
            <a:p>
              <a:pPr algn="ctr"/>
              <a:r>
                <a:rPr lang="en-US" sz="1600" dirty="0"/>
                <a:t>5% SPE suite discount</a:t>
              </a:r>
            </a:p>
          </p:txBody>
        </p:sp>
        <p:sp>
          <p:nvSpPr>
            <p:cNvPr id="22" name="TextBox 21"/>
            <p:cNvSpPr txBox="1"/>
            <p:nvPr/>
          </p:nvSpPr>
          <p:spPr>
            <a:xfrm>
              <a:off x="3724721" y="1342855"/>
              <a:ext cx="2296577" cy="481362"/>
            </a:xfrm>
            <a:prstGeom prst="rect">
              <a:avLst/>
            </a:prstGeom>
            <a:noFill/>
          </p:spPr>
          <p:txBody>
            <a:bodyPr wrap="none" lIns="179285" tIns="143428" rIns="179285" bIns="143428" rtlCol="0" anchor="ctr">
              <a:noAutofit/>
            </a:bodyPr>
            <a:lstStyle/>
            <a:p>
              <a:pPr algn="ctr"/>
              <a:r>
                <a:rPr lang="en-US" sz="2000" b="1" dirty="0">
                  <a:solidFill>
                    <a:schemeClr val="accent2"/>
                  </a:solidFill>
                </a:rPr>
                <a:t>SPE E5</a:t>
              </a:r>
            </a:p>
          </p:txBody>
        </p:sp>
        <p:sp>
          <p:nvSpPr>
            <p:cNvPr id="23" name="TextBox 22"/>
            <p:cNvSpPr txBox="1"/>
            <p:nvPr/>
          </p:nvSpPr>
          <p:spPr>
            <a:xfrm>
              <a:off x="700391" y="1342855"/>
              <a:ext cx="2296577" cy="481362"/>
            </a:xfrm>
            <a:prstGeom prst="rect">
              <a:avLst/>
            </a:prstGeom>
            <a:noFill/>
          </p:spPr>
          <p:txBody>
            <a:bodyPr wrap="none" lIns="179285" tIns="143428" rIns="179285" bIns="143428" rtlCol="0" anchor="ctr">
              <a:noAutofit/>
            </a:bodyPr>
            <a:lstStyle/>
            <a:p>
              <a:pPr algn="ctr"/>
              <a:r>
                <a:rPr lang="en-US" sz="2000" b="1" dirty="0"/>
                <a:t>SPE E3</a:t>
              </a:r>
            </a:p>
          </p:txBody>
        </p:sp>
      </p:grpSp>
    </p:spTree>
    <p:extLst>
      <p:ext uri="{BB962C8B-B14F-4D97-AF65-F5344CB8AC3E}">
        <p14:creationId xmlns:p14="http://schemas.microsoft.com/office/powerpoint/2010/main" val="200655920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4795979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73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7"/>
          <a:stretch>
            <a:fillRect/>
          </a:stretch>
        </p:blipFill>
        <p:spPr>
          <a:xfrm>
            <a:off x="0" y="0"/>
            <a:ext cx="12435840" cy="6995160"/>
          </a:xfrm>
          <a:prstGeom prst="rect">
            <a:avLst/>
          </a:prstGeom>
        </p:spPr>
      </p:pic>
      <p:sp>
        <p:nvSpPr>
          <p:cNvPr id="5" name="Title 2"/>
          <p:cNvSpPr txBox="1">
            <a:spLocks/>
          </p:cNvSpPr>
          <p:nvPr/>
        </p:nvSpPr>
        <p:spPr>
          <a:xfrm>
            <a:off x="5260975" y="281852"/>
            <a:ext cx="6905625" cy="1169551"/>
          </a:xfrm>
          <a:prstGeom prst="rect">
            <a:avLst/>
          </a:prstGeom>
          <a:solidFill>
            <a:srgbClr val="0078D7">
              <a:alpha val="85098"/>
            </a:srgbClr>
          </a:solid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lgn="ctr" defTabSz="932472" fontAlgn="base">
              <a:lnSpc>
                <a:spcPct val="100000"/>
              </a:lnSpc>
              <a:spcAft>
                <a:spcPct val="0"/>
              </a:spcAft>
              <a:defRPr/>
            </a:pPr>
            <a:r>
              <a:rPr lang="en-US" sz="3200" kern="0" spc="0" dirty="0">
                <a:ln>
                  <a:noFill/>
                </a:ln>
                <a:solidFill>
                  <a:schemeClr val="tx1"/>
                </a:solidFill>
                <a:latin typeface="+mn-lt"/>
                <a:cs typeface="+mn-cs"/>
              </a:rPr>
              <a:t>DRIVING CUSTOMER DEPLOYMENT – PROCESS GUIDANCE</a:t>
            </a:r>
          </a:p>
        </p:txBody>
      </p:sp>
    </p:spTree>
    <p:extLst>
      <p:ext uri="{BB962C8B-B14F-4D97-AF65-F5344CB8AC3E}">
        <p14:creationId xmlns:p14="http://schemas.microsoft.com/office/powerpoint/2010/main" val="263149481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0173" name="think-cell Slide" r:id="rId5" imgW="378" imgH="379" progId="TCLayout.ActiveDocument.1">
                  <p:embed/>
                </p:oleObj>
              </mc:Choice>
              <mc:Fallback>
                <p:oleObj name="think-cell Slide" r:id="rId5" imgW="378" imgH="379" progId="TCLayout.ActiveDocument.1">
                  <p:embed/>
                  <p:pic>
                    <p:nvPicPr>
                      <p:cNvPr id="12" name="Object 1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Enterprise deployment process steps</a:t>
            </a:r>
            <a:endParaRPr lang="en-US" dirty="0"/>
          </a:p>
        </p:txBody>
      </p:sp>
      <p:sp>
        <p:nvSpPr>
          <p:cNvPr id="5" name="Freeform: Shape 4"/>
          <p:cNvSpPr/>
          <p:nvPr/>
        </p:nvSpPr>
        <p:spPr bwMode="auto">
          <a:xfrm>
            <a:off x="0" y="1625600"/>
            <a:ext cx="11979275" cy="4617020"/>
          </a:xfrm>
          <a:custGeom>
            <a:avLst/>
            <a:gdLst>
              <a:gd name="connsiteX0" fmla="*/ 0 w 12083242"/>
              <a:gd name="connsiteY0" fmla="*/ 0 h 4724400"/>
              <a:gd name="connsiteX1" fmla="*/ 9721042 w 12083242"/>
              <a:gd name="connsiteY1" fmla="*/ 0 h 4724400"/>
              <a:gd name="connsiteX2" fmla="*/ 12083242 w 12083242"/>
              <a:gd name="connsiteY2" fmla="*/ 2362200 h 4724400"/>
              <a:gd name="connsiteX3" fmla="*/ 9721042 w 12083242"/>
              <a:gd name="connsiteY3" fmla="*/ 4724400 h 4724400"/>
              <a:gd name="connsiteX4" fmla="*/ 0 w 12083242"/>
              <a:gd name="connsiteY4" fmla="*/ 4724400 h 4724400"/>
              <a:gd name="connsiteX0" fmla="*/ 0 w 12083242"/>
              <a:gd name="connsiteY0" fmla="*/ 0 h 4724400"/>
              <a:gd name="connsiteX1" fmla="*/ 9721042 w 12083242"/>
              <a:gd name="connsiteY1" fmla="*/ 0 h 4724400"/>
              <a:gd name="connsiteX2" fmla="*/ 12083242 w 12083242"/>
              <a:gd name="connsiteY2" fmla="*/ 2362200 h 4724400"/>
              <a:gd name="connsiteX3" fmla="*/ 9721042 w 12083242"/>
              <a:gd name="connsiteY3" fmla="*/ 4724400 h 4724400"/>
              <a:gd name="connsiteX4" fmla="*/ 0 w 12083242"/>
              <a:gd name="connsiteY4" fmla="*/ 4724400 h 4724400"/>
              <a:gd name="connsiteX5" fmla="*/ 0 w 12083242"/>
              <a:gd name="connsiteY5" fmla="*/ 2451100 h 4724400"/>
              <a:gd name="connsiteX6" fmla="*/ 0 w 12083242"/>
              <a:gd name="connsiteY6" fmla="*/ 0 h 4724400"/>
              <a:gd name="connsiteX0" fmla="*/ 0 w 12083242"/>
              <a:gd name="connsiteY0" fmla="*/ 2451100 h 4724400"/>
              <a:gd name="connsiteX1" fmla="*/ 0 w 12083242"/>
              <a:gd name="connsiteY1" fmla="*/ 0 h 4724400"/>
              <a:gd name="connsiteX2" fmla="*/ 9721042 w 12083242"/>
              <a:gd name="connsiteY2" fmla="*/ 0 h 4724400"/>
              <a:gd name="connsiteX3" fmla="*/ 12083242 w 12083242"/>
              <a:gd name="connsiteY3" fmla="*/ 2362200 h 4724400"/>
              <a:gd name="connsiteX4" fmla="*/ 9721042 w 12083242"/>
              <a:gd name="connsiteY4" fmla="*/ 4724400 h 4724400"/>
              <a:gd name="connsiteX5" fmla="*/ 0 w 12083242"/>
              <a:gd name="connsiteY5" fmla="*/ 4724400 h 4724400"/>
              <a:gd name="connsiteX6" fmla="*/ 91440 w 12083242"/>
              <a:gd name="connsiteY6" fmla="*/ 2542540 h 4724400"/>
              <a:gd name="connsiteX0" fmla="*/ 0 w 12083242"/>
              <a:gd name="connsiteY0" fmla="*/ 2451100 h 4724400"/>
              <a:gd name="connsiteX1" fmla="*/ 0 w 12083242"/>
              <a:gd name="connsiteY1" fmla="*/ 0 h 4724400"/>
              <a:gd name="connsiteX2" fmla="*/ 9721042 w 12083242"/>
              <a:gd name="connsiteY2" fmla="*/ 0 h 4724400"/>
              <a:gd name="connsiteX3" fmla="*/ 12083242 w 12083242"/>
              <a:gd name="connsiteY3" fmla="*/ 2362200 h 4724400"/>
              <a:gd name="connsiteX4" fmla="*/ 9721042 w 12083242"/>
              <a:gd name="connsiteY4" fmla="*/ 4724400 h 4724400"/>
              <a:gd name="connsiteX5" fmla="*/ 0 w 12083242"/>
              <a:gd name="connsiteY5" fmla="*/ 4724400 h 4724400"/>
              <a:gd name="connsiteX0" fmla="*/ 0 w 12083242"/>
              <a:gd name="connsiteY0" fmla="*/ 0 h 4724400"/>
              <a:gd name="connsiteX1" fmla="*/ 9721042 w 12083242"/>
              <a:gd name="connsiteY1" fmla="*/ 0 h 4724400"/>
              <a:gd name="connsiteX2" fmla="*/ 12083242 w 12083242"/>
              <a:gd name="connsiteY2" fmla="*/ 2362200 h 4724400"/>
              <a:gd name="connsiteX3" fmla="*/ 9721042 w 12083242"/>
              <a:gd name="connsiteY3" fmla="*/ 4724400 h 4724400"/>
              <a:gd name="connsiteX4" fmla="*/ 0 w 12083242"/>
              <a:gd name="connsiteY4" fmla="*/ 4724400 h 472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3242" h="4724400">
                <a:moveTo>
                  <a:pt x="0" y="0"/>
                </a:moveTo>
                <a:lnTo>
                  <a:pt x="9721042" y="0"/>
                </a:lnTo>
                <a:cubicBezTo>
                  <a:pt x="11025649" y="0"/>
                  <a:pt x="12083242" y="1057593"/>
                  <a:pt x="12083242" y="2362200"/>
                </a:cubicBezTo>
                <a:cubicBezTo>
                  <a:pt x="12083242" y="3666807"/>
                  <a:pt x="11025649" y="4724400"/>
                  <a:pt x="9721042" y="4724400"/>
                </a:cubicBezTo>
                <a:lnTo>
                  <a:pt x="0" y="4724400"/>
                </a:lnTo>
              </a:path>
            </a:pathLst>
          </a:custGeom>
          <a:noFill/>
          <a:ln w="317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Oval 5"/>
          <p:cNvSpPr/>
          <p:nvPr/>
        </p:nvSpPr>
        <p:spPr bwMode="auto">
          <a:xfrm>
            <a:off x="931129" y="1363662"/>
            <a:ext cx="548640" cy="548640"/>
          </a:xfrm>
          <a:prstGeom prst="ellipse">
            <a:avLst/>
          </a:prstGeom>
          <a:solidFill>
            <a:schemeClr val="bg1">
              <a:lumMod val="65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1</a:t>
            </a:r>
          </a:p>
        </p:txBody>
      </p:sp>
      <p:sp>
        <p:nvSpPr>
          <p:cNvPr id="7" name="Oval 6"/>
          <p:cNvSpPr/>
          <p:nvPr/>
        </p:nvSpPr>
        <p:spPr bwMode="auto">
          <a:xfrm>
            <a:off x="3049647" y="1363662"/>
            <a:ext cx="548640" cy="548640"/>
          </a:xfrm>
          <a:prstGeom prst="ellipse">
            <a:avLst/>
          </a:prstGeom>
          <a:solidFill>
            <a:srgbClr val="7F7F7F"/>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2</a:t>
            </a:r>
          </a:p>
        </p:txBody>
      </p:sp>
      <p:sp>
        <p:nvSpPr>
          <p:cNvPr id="8" name="Oval 7"/>
          <p:cNvSpPr/>
          <p:nvPr/>
        </p:nvSpPr>
        <p:spPr bwMode="auto">
          <a:xfrm>
            <a:off x="5168165" y="1363662"/>
            <a:ext cx="548640" cy="548640"/>
          </a:xfrm>
          <a:prstGeom prst="ellipse">
            <a:avLst/>
          </a:prstGeom>
          <a:solidFill>
            <a:srgbClr val="3C3C3C"/>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3</a:t>
            </a:r>
          </a:p>
        </p:txBody>
      </p:sp>
      <p:sp>
        <p:nvSpPr>
          <p:cNvPr id="9" name="Oval 8"/>
          <p:cNvSpPr/>
          <p:nvPr/>
        </p:nvSpPr>
        <p:spPr bwMode="auto">
          <a:xfrm>
            <a:off x="7286683" y="1363662"/>
            <a:ext cx="548640" cy="548640"/>
          </a:xfrm>
          <a:prstGeom prst="ellipse">
            <a:avLst/>
          </a:prstGeom>
          <a:solidFill>
            <a:srgbClr val="171717"/>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4</a:t>
            </a:r>
          </a:p>
        </p:txBody>
      </p:sp>
      <p:sp>
        <p:nvSpPr>
          <p:cNvPr id="10" name="Oval 9"/>
          <p:cNvSpPr/>
          <p:nvPr/>
        </p:nvSpPr>
        <p:spPr bwMode="auto">
          <a:xfrm>
            <a:off x="9405204" y="1363662"/>
            <a:ext cx="548640" cy="548640"/>
          </a:xfrm>
          <a:prstGeom prst="ellipse">
            <a:avLst/>
          </a:prstGeom>
          <a:solidFill>
            <a:srgbClr val="260F43"/>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5</a:t>
            </a:r>
          </a:p>
        </p:txBody>
      </p:sp>
      <p:sp>
        <p:nvSpPr>
          <p:cNvPr id="17" name="Oval 16"/>
          <p:cNvSpPr/>
          <p:nvPr/>
        </p:nvSpPr>
        <p:spPr bwMode="auto">
          <a:xfrm>
            <a:off x="931129" y="5973762"/>
            <a:ext cx="548640" cy="548640"/>
          </a:xfrm>
          <a:prstGeom prst="ellipse">
            <a:avLst/>
          </a:prstGeom>
          <a:solidFill>
            <a:srgbClr val="003C6C"/>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11</a:t>
            </a:r>
          </a:p>
        </p:txBody>
      </p:sp>
      <p:sp>
        <p:nvSpPr>
          <p:cNvPr id="18" name="Oval 17"/>
          <p:cNvSpPr/>
          <p:nvPr/>
        </p:nvSpPr>
        <p:spPr bwMode="auto">
          <a:xfrm>
            <a:off x="3049648" y="5973762"/>
            <a:ext cx="548640" cy="548640"/>
          </a:xfrm>
          <a:prstGeom prst="ellipse">
            <a:avLst/>
          </a:prstGeom>
          <a:solidFill>
            <a:srgbClr val="287EFF"/>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10</a:t>
            </a:r>
          </a:p>
        </p:txBody>
      </p:sp>
      <p:sp>
        <p:nvSpPr>
          <p:cNvPr id="19" name="Oval 18"/>
          <p:cNvSpPr/>
          <p:nvPr/>
        </p:nvSpPr>
        <p:spPr bwMode="auto">
          <a:xfrm>
            <a:off x="5168167" y="5973762"/>
            <a:ext cx="548640" cy="548640"/>
          </a:xfrm>
          <a:prstGeom prst="ellipse">
            <a:avLst/>
          </a:prstGeom>
          <a:solidFill>
            <a:srgbClr val="6166D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9</a:t>
            </a:r>
          </a:p>
        </p:txBody>
      </p:sp>
      <p:sp>
        <p:nvSpPr>
          <p:cNvPr id="20" name="Oval 19"/>
          <p:cNvSpPr/>
          <p:nvPr/>
        </p:nvSpPr>
        <p:spPr bwMode="auto">
          <a:xfrm>
            <a:off x="7286686" y="5973762"/>
            <a:ext cx="548640" cy="548640"/>
          </a:xfrm>
          <a:prstGeom prst="ellipse">
            <a:avLst/>
          </a:prstGeom>
          <a:solidFill>
            <a:srgbClr val="9C6CD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8</a:t>
            </a:r>
          </a:p>
        </p:txBody>
      </p:sp>
      <p:sp>
        <p:nvSpPr>
          <p:cNvPr id="21" name="Oval 20"/>
          <p:cNvSpPr/>
          <p:nvPr/>
        </p:nvSpPr>
        <p:spPr bwMode="auto">
          <a:xfrm>
            <a:off x="9405204" y="5973762"/>
            <a:ext cx="548640" cy="548640"/>
          </a:xfrm>
          <a:prstGeom prst="ellipse">
            <a:avLst/>
          </a:prstGeom>
          <a:solidFill>
            <a:srgbClr val="7C3BD3"/>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7</a:t>
            </a:r>
          </a:p>
        </p:txBody>
      </p:sp>
      <p:sp>
        <p:nvSpPr>
          <p:cNvPr id="22" name="Oval 21"/>
          <p:cNvSpPr/>
          <p:nvPr/>
        </p:nvSpPr>
        <p:spPr bwMode="auto">
          <a:xfrm>
            <a:off x="11691204" y="3649662"/>
            <a:ext cx="548640" cy="548640"/>
          </a:xfrm>
          <a:prstGeom prst="ellipse">
            <a:avLst/>
          </a:prstGeom>
          <a:solidFill>
            <a:srgbClr val="5B24A4"/>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r>
              <a:rPr lang="en-US" sz="2400" b="1" dirty="0">
                <a:solidFill>
                  <a:schemeClr val="bg1"/>
                </a:solidFill>
                <a:ea typeface="Segoe UI" pitchFamily="34" charset="0"/>
                <a:cs typeface="Segoe UI" pitchFamily="34" charset="0"/>
              </a:rPr>
              <a:t>6</a:t>
            </a:r>
          </a:p>
        </p:txBody>
      </p:sp>
      <p:sp>
        <p:nvSpPr>
          <p:cNvPr id="24" name="Rectangle 23"/>
          <p:cNvSpPr/>
          <p:nvPr/>
        </p:nvSpPr>
        <p:spPr bwMode="auto">
          <a:xfrm>
            <a:off x="274639" y="1947535"/>
            <a:ext cx="1889124" cy="117699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Customer Targeting</a:t>
            </a:r>
          </a:p>
        </p:txBody>
      </p:sp>
      <p:sp>
        <p:nvSpPr>
          <p:cNvPr id="25" name="Rectangle 24"/>
          <p:cNvSpPr/>
          <p:nvPr/>
        </p:nvSpPr>
        <p:spPr bwMode="auto">
          <a:xfrm>
            <a:off x="2393158" y="1947535"/>
            <a:ext cx="1889124" cy="1176990"/>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Deployment Pitch</a:t>
            </a:r>
          </a:p>
        </p:txBody>
      </p:sp>
      <p:sp>
        <p:nvSpPr>
          <p:cNvPr id="26" name="Rectangle 25"/>
          <p:cNvSpPr/>
          <p:nvPr/>
        </p:nvSpPr>
        <p:spPr bwMode="auto">
          <a:xfrm>
            <a:off x="4511677" y="1947535"/>
            <a:ext cx="1889124" cy="1176990"/>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Proof of Concept (Accelerate or </a:t>
            </a:r>
            <a:br>
              <a:rPr lang="en-US" sz="1600" b="1" dirty="0">
                <a:solidFill>
                  <a:schemeClr val="bg1"/>
                </a:solidFill>
              </a:rPr>
            </a:br>
            <a:r>
              <a:rPr lang="en-US" sz="1600" b="1" dirty="0">
                <a:solidFill>
                  <a:schemeClr val="bg1"/>
                </a:solidFill>
              </a:rPr>
              <a:t>Self Serve POC)</a:t>
            </a:r>
          </a:p>
        </p:txBody>
      </p:sp>
      <p:sp>
        <p:nvSpPr>
          <p:cNvPr id="27" name="Rectangle 26"/>
          <p:cNvSpPr/>
          <p:nvPr/>
        </p:nvSpPr>
        <p:spPr bwMode="auto">
          <a:xfrm>
            <a:off x="6630196" y="1947535"/>
            <a:ext cx="1889124" cy="1176990"/>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POC Conclusion (Pilot Buy-in)</a:t>
            </a:r>
          </a:p>
        </p:txBody>
      </p:sp>
      <p:sp>
        <p:nvSpPr>
          <p:cNvPr id="28" name="Rectangle 27"/>
          <p:cNvSpPr/>
          <p:nvPr/>
        </p:nvSpPr>
        <p:spPr bwMode="auto">
          <a:xfrm>
            <a:off x="8748714" y="1947535"/>
            <a:ext cx="1889124" cy="1176990"/>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Develop Deployment </a:t>
            </a:r>
            <a:br>
              <a:rPr lang="en-US" sz="1600" b="1" dirty="0">
                <a:solidFill>
                  <a:schemeClr val="bg1"/>
                </a:solidFill>
              </a:rPr>
            </a:br>
            <a:r>
              <a:rPr lang="en-US" sz="1600" b="1" dirty="0">
                <a:solidFill>
                  <a:schemeClr val="bg1"/>
                </a:solidFill>
              </a:rPr>
              <a:t>Plan and Pilot</a:t>
            </a:r>
          </a:p>
        </p:txBody>
      </p:sp>
      <p:sp>
        <p:nvSpPr>
          <p:cNvPr id="29" name="Rectangle 28"/>
          <p:cNvSpPr/>
          <p:nvPr/>
        </p:nvSpPr>
        <p:spPr bwMode="auto">
          <a:xfrm>
            <a:off x="274639" y="4682472"/>
            <a:ext cx="1889124" cy="1176990"/>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Ongoing Windows-as-a-Service Management</a:t>
            </a:r>
          </a:p>
        </p:txBody>
      </p:sp>
      <p:sp>
        <p:nvSpPr>
          <p:cNvPr id="30" name="Rectangle 29"/>
          <p:cNvSpPr/>
          <p:nvPr/>
        </p:nvSpPr>
        <p:spPr bwMode="auto">
          <a:xfrm>
            <a:off x="2393158" y="4682472"/>
            <a:ext cx="1889124" cy="1176990"/>
          </a:xfrm>
          <a:prstGeom prst="rect">
            <a:avLst/>
          </a:prstGeom>
          <a:solidFill>
            <a:srgbClr val="287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Breadth Deployment Launch</a:t>
            </a:r>
          </a:p>
        </p:txBody>
      </p:sp>
      <p:sp>
        <p:nvSpPr>
          <p:cNvPr id="31" name="Rectangle 30"/>
          <p:cNvSpPr/>
          <p:nvPr/>
        </p:nvSpPr>
        <p:spPr bwMode="auto">
          <a:xfrm>
            <a:off x="4511677" y="4682472"/>
            <a:ext cx="1889124" cy="1176990"/>
          </a:xfrm>
          <a:prstGeom prst="rect">
            <a:avLst/>
          </a:prstGeom>
          <a:solidFill>
            <a:srgbClr val="6166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Pilot Conclusion, and Green Light to Extend Deployment</a:t>
            </a:r>
          </a:p>
        </p:txBody>
      </p:sp>
      <p:sp>
        <p:nvSpPr>
          <p:cNvPr id="32" name="Rectangle 31"/>
          <p:cNvSpPr/>
          <p:nvPr/>
        </p:nvSpPr>
        <p:spPr bwMode="auto">
          <a:xfrm>
            <a:off x="6630196" y="4682472"/>
            <a:ext cx="1889124" cy="1176990"/>
          </a:xfrm>
          <a:prstGeom prst="rect">
            <a:avLst/>
          </a:prstGeom>
          <a:solidFill>
            <a:srgbClr val="9C6C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Windows-as-a Service Support Discussion</a:t>
            </a:r>
          </a:p>
        </p:txBody>
      </p:sp>
      <p:sp>
        <p:nvSpPr>
          <p:cNvPr id="33" name="Rectangle 32"/>
          <p:cNvSpPr/>
          <p:nvPr/>
        </p:nvSpPr>
        <p:spPr bwMode="auto">
          <a:xfrm>
            <a:off x="8748714" y="4682472"/>
            <a:ext cx="1889124" cy="117699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Security Services Evaluation</a:t>
            </a:r>
          </a:p>
        </p:txBody>
      </p:sp>
      <p:sp>
        <p:nvSpPr>
          <p:cNvPr id="34" name="Rectangle 33"/>
          <p:cNvSpPr/>
          <p:nvPr/>
        </p:nvSpPr>
        <p:spPr bwMode="auto">
          <a:xfrm>
            <a:off x="9739313" y="3344862"/>
            <a:ext cx="1881098" cy="1146827"/>
          </a:xfrm>
          <a:prstGeom prst="rect">
            <a:avLst/>
          </a:prstGeom>
          <a:solidFill>
            <a:srgbClr val="5B24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sz="1600" b="1" dirty="0">
                <a:solidFill>
                  <a:schemeClr val="bg1"/>
                </a:solidFill>
              </a:rPr>
              <a:t>Begin Pilot</a:t>
            </a:r>
          </a:p>
        </p:txBody>
      </p:sp>
      <p:sp>
        <p:nvSpPr>
          <p:cNvPr id="35" name="Arrow: Chevron 34"/>
          <p:cNvSpPr/>
          <p:nvPr/>
        </p:nvSpPr>
        <p:spPr bwMode="auto">
          <a:xfrm>
            <a:off x="2103437" y="1398831"/>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Arrow: Chevron 35"/>
          <p:cNvSpPr/>
          <p:nvPr/>
        </p:nvSpPr>
        <p:spPr bwMode="auto">
          <a:xfrm>
            <a:off x="4221955" y="1398831"/>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Arrow: Chevron 36"/>
          <p:cNvSpPr/>
          <p:nvPr/>
        </p:nvSpPr>
        <p:spPr bwMode="auto">
          <a:xfrm>
            <a:off x="6340473" y="1398831"/>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Arrow: Chevron 37"/>
          <p:cNvSpPr/>
          <p:nvPr/>
        </p:nvSpPr>
        <p:spPr bwMode="auto">
          <a:xfrm>
            <a:off x="8458991" y="1398831"/>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Arrow: Chevron 38"/>
          <p:cNvSpPr/>
          <p:nvPr/>
        </p:nvSpPr>
        <p:spPr bwMode="auto">
          <a:xfrm flipH="1">
            <a:off x="2103437" y="6027819"/>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Arrow: Chevron 39"/>
          <p:cNvSpPr/>
          <p:nvPr/>
        </p:nvSpPr>
        <p:spPr bwMode="auto">
          <a:xfrm flipH="1">
            <a:off x="4221955" y="6027819"/>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Arrow: Chevron 40"/>
          <p:cNvSpPr/>
          <p:nvPr/>
        </p:nvSpPr>
        <p:spPr bwMode="auto">
          <a:xfrm flipH="1">
            <a:off x="6340473" y="6027819"/>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Arrow: Chevron 41"/>
          <p:cNvSpPr/>
          <p:nvPr/>
        </p:nvSpPr>
        <p:spPr bwMode="auto">
          <a:xfrm flipH="1">
            <a:off x="8458991" y="6027819"/>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Arrow: Chevron 42"/>
          <p:cNvSpPr/>
          <p:nvPr/>
        </p:nvSpPr>
        <p:spPr bwMode="auto">
          <a:xfrm rot="2929461">
            <a:off x="11229288" y="2177474"/>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Arrow: Chevron 43"/>
          <p:cNvSpPr/>
          <p:nvPr/>
        </p:nvSpPr>
        <p:spPr bwMode="auto">
          <a:xfrm rot="18670539" flipH="1">
            <a:off x="11246124" y="5197832"/>
            <a:ext cx="365760" cy="457200"/>
          </a:xfrm>
          <a:prstGeom prst="chevron">
            <a:avLst/>
          </a:prstGeom>
          <a:solidFill>
            <a:schemeClr val="accent5"/>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7219348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extLst>
              <p:ext uri="{D42A27DB-BD31-4B8C-83A1-F6EECF244321}">
                <p14:modId xmlns:p14="http://schemas.microsoft.com/office/powerpoint/2010/main" val="9003792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6184"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274639" y="68262"/>
            <a:ext cx="11889564" cy="917575"/>
          </a:xfrm>
        </p:spPr>
        <p:txBody>
          <a:bodyPr/>
          <a:lstStyle/>
          <a:p>
            <a:r>
              <a:rPr lang="en-US" sz="1800" spc="0" dirty="0">
                <a:latin typeface="+mn-lt"/>
              </a:rPr>
              <a:t>Step 1 …</a:t>
            </a:r>
            <a:br>
              <a:rPr lang="en-US" dirty="0"/>
            </a:br>
            <a:r>
              <a:rPr lang="en-US" dirty="0"/>
              <a:t>Customer Targeting</a:t>
            </a:r>
          </a:p>
        </p:txBody>
      </p:sp>
      <p:sp>
        <p:nvSpPr>
          <p:cNvPr id="4" name="Rectangle 3"/>
          <p:cNvSpPr/>
          <p:nvPr/>
        </p:nvSpPr>
        <p:spPr bwMode="auto">
          <a:xfrm>
            <a:off x="467631" y="1221014"/>
            <a:ext cx="5577840" cy="2286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457200" bIns="146304"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Your Windows 7/8 </a:t>
            </a:r>
            <a:br>
              <a:rPr kumimoji="0" lang="en-US" sz="2400" b="1" i="0" u="none" strike="noStrike" kern="0" cap="none" spc="0" normalizeH="0" baseline="0" noProof="0" dirty="0">
                <a:ln>
                  <a:noFill/>
                </a:ln>
                <a:solidFill>
                  <a:schemeClr val="bg1"/>
                </a:solidFill>
                <a:effectLst/>
                <a:uLnTx/>
                <a:uFillTx/>
              </a:rPr>
            </a:br>
            <a:r>
              <a:rPr kumimoji="0" lang="en-US" sz="2400" b="1" i="0" u="none" strike="noStrike" kern="0" cap="none" spc="0" normalizeH="0" baseline="0" noProof="0" dirty="0">
                <a:ln>
                  <a:noFill/>
                </a:ln>
                <a:solidFill>
                  <a:schemeClr val="bg1"/>
                </a:solidFill>
                <a:effectLst/>
                <a:uLnTx/>
                <a:uFillTx/>
              </a:rPr>
              <a:t>Deployment Customers</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Customers</a:t>
            </a:r>
            <a:r>
              <a:rPr kumimoji="0" lang="en-US" sz="2000" b="0" i="0" u="none" strike="noStrike" kern="0" cap="none" spc="0" normalizeH="0" noProof="0" dirty="0">
                <a:ln>
                  <a:noFill/>
                </a:ln>
                <a:solidFill>
                  <a:schemeClr val="bg1"/>
                </a:solidFill>
                <a:effectLst/>
                <a:uLnTx/>
                <a:uFillTx/>
              </a:rPr>
              <a:t> for whom you installed Windows 7/8, a few years ago, and are ready to take next step</a:t>
            </a:r>
            <a:endParaRPr kumimoji="0" lang="en-US" sz="2000" b="0" i="0" u="none" strike="noStrike" kern="0" cap="none" spc="0" normalizeH="0" baseline="0" noProof="0" dirty="0">
              <a:ln>
                <a:noFill/>
              </a:ln>
              <a:solidFill>
                <a:schemeClr val="bg1"/>
              </a:solidFill>
              <a:effectLst/>
              <a:uLnTx/>
              <a:uFillTx/>
            </a:endParaRPr>
          </a:p>
        </p:txBody>
      </p:sp>
      <p:sp>
        <p:nvSpPr>
          <p:cNvPr id="9" name="Rectangle 8"/>
          <p:cNvSpPr/>
          <p:nvPr/>
        </p:nvSpPr>
        <p:spPr bwMode="auto">
          <a:xfrm>
            <a:off x="6400205" y="1220242"/>
            <a:ext cx="5577840" cy="2286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457200" bIns="146304"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Security And Compliance </a:t>
            </a:r>
            <a:br>
              <a:rPr kumimoji="0" lang="en-US" sz="2400" b="1" i="0" u="none" strike="noStrike" kern="0" cap="none" spc="0" normalizeH="0" baseline="0" noProof="0" dirty="0">
                <a:ln>
                  <a:noFill/>
                </a:ln>
                <a:solidFill>
                  <a:schemeClr val="bg1"/>
                </a:solidFill>
                <a:effectLst/>
                <a:uLnTx/>
                <a:uFillTx/>
              </a:rPr>
            </a:br>
            <a:r>
              <a:rPr kumimoji="0" lang="en-US" sz="2400" b="1" i="0" u="none" strike="noStrike" kern="0" cap="none" spc="0" normalizeH="0" baseline="0" noProof="0" dirty="0">
                <a:ln>
                  <a:noFill/>
                </a:ln>
                <a:solidFill>
                  <a:schemeClr val="bg1"/>
                </a:solidFill>
                <a:effectLst/>
                <a:uLnTx/>
                <a:uFillTx/>
              </a:rPr>
              <a:t>Driven Customers </a:t>
            </a:r>
          </a:p>
          <a:p>
            <a:pPr marL="0" marR="0" lvl="0" indent="-285750"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Especially those with a recent security breach</a:t>
            </a:r>
          </a:p>
        </p:txBody>
      </p:sp>
      <p:sp>
        <p:nvSpPr>
          <p:cNvPr id="10" name="Rectangle 9"/>
          <p:cNvSpPr/>
          <p:nvPr/>
        </p:nvSpPr>
        <p:spPr bwMode="auto">
          <a:xfrm>
            <a:off x="467631" y="3820885"/>
            <a:ext cx="5577840" cy="2286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457200" bIns="146304" numCol="1" spcCol="0" rtlCol="0" fromWordArt="0" anchor="t" anchorCtr="0" forceAA="0" compatLnSpc="1">
            <a:prstTxWarp prst="textNoShape">
              <a:avLst/>
            </a:prstTxWarp>
            <a:noAutofit/>
          </a:bodyPr>
          <a:lstStyle/>
          <a:p>
            <a:pPr marL="0" marR="0" lvl="0" indent="-285750" algn="ctr" defTabSz="914400" eaLnBrk="1" fontAlgn="auto" latinLnBrk="0" hangingPunct="1">
              <a:lnSpc>
                <a:spcPct val="100000"/>
              </a:lnSpc>
              <a:spcBef>
                <a:spcPts val="60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Device Refresh Customers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Those that updated at XP end of life have machines ready to retire</a:t>
            </a:r>
          </a:p>
        </p:txBody>
      </p:sp>
      <p:sp>
        <p:nvSpPr>
          <p:cNvPr id="11" name="Rectangle 10"/>
          <p:cNvSpPr/>
          <p:nvPr/>
        </p:nvSpPr>
        <p:spPr bwMode="auto">
          <a:xfrm>
            <a:off x="6411103" y="3820885"/>
            <a:ext cx="5577840" cy="2286000"/>
          </a:xfrm>
          <a:prstGeom prst="rect">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365760" bIns="146304" numCol="1" spcCol="0" rtlCol="0" fromWordArt="0" anchor="t" anchorCtr="0" forceAA="0" compatLnSpc="1">
            <a:prstTxWarp prst="textNoShape">
              <a:avLst/>
            </a:prstTxWarp>
            <a:noAutofit/>
          </a:bodyPr>
          <a:lstStyle/>
          <a:p>
            <a:pPr marL="0" marR="0" lvl="0" indent="0" algn="r" defTabSz="914400" eaLnBrk="1" fontAlgn="auto" latinLnBrk="0" hangingPunct="1">
              <a:lnSpc>
                <a:spcPct val="100000"/>
              </a:lnSpc>
              <a:spcBef>
                <a:spcPts val="60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 </a:t>
            </a:r>
            <a:r>
              <a:rPr kumimoji="0" lang="en-US" sz="2400" b="1" i="0" u="none" strike="noStrike" kern="0" cap="none" spc="-50" normalizeH="0" noProof="0" dirty="0">
                <a:ln>
                  <a:noFill/>
                </a:ln>
                <a:solidFill>
                  <a:schemeClr val="bg1"/>
                </a:solidFill>
                <a:effectLst/>
                <a:uLnTx/>
                <a:uFillTx/>
              </a:rPr>
              <a:t>LOB/Industry Mobility Scenarios</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Where Windows 10/EMS features enable new capabilities e.g. </a:t>
            </a:r>
          </a:p>
          <a:p>
            <a:pPr marL="292100" marR="0" lvl="1" indent="-215900" defTabSz="914400" eaLnBrk="1" fontAlgn="auto" latinLnBrk="0" hangingPunct="1">
              <a:lnSpc>
                <a:spcPct val="100000"/>
              </a:lnSpc>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rPr>
              <a:t>Mobile sales and service</a:t>
            </a:r>
          </a:p>
          <a:p>
            <a:pPr marL="292100" marR="0" lvl="1" indent="-215900" defTabSz="914400" eaLnBrk="1" fontAlgn="auto" latinLnBrk="0" hangingPunct="1">
              <a:lnSpc>
                <a:spcPct val="100000"/>
              </a:lnSpc>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rPr>
              <a:t>Retail &amp; kiosk</a:t>
            </a:r>
          </a:p>
          <a:p>
            <a:pPr marL="292100" marR="0" lvl="1" indent="-215900" defTabSz="914400" eaLnBrk="1" fontAlgn="auto" latinLnBrk="0" hangingPunct="1">
              <a:lnSpc>
                <a:spcPct val="100000"/>
              </a:lnSpc>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rPr>
              <a:t>Secure collaboration beyond firewall</a:t>
            </a:r>
          </a:p>
          <a:p>
            <a:pPr marL="292100" marR="0" lvl="1" indent="-215900" defTabSz="914400" eaLnBrk="1" fontAlgn="auto" latinLnBrk="0" hangingPunct="1">
              <a:lnSpc>
                <a:spcPct val="100000"/>
              </a:lnSpc>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rPr>
              <a:t>Band branch transformation</a:t>
            </a:r>
            <a:endParaRPr kumimoji="0" lang="en-US" sz="2800" b="0" i="0" u="none" strike="noStrike" kern="0" cap="none" spc="0" normalizeH="0" baseline="0" noProof="0" dirty="0">
              <a:ln>
                <a:noFill/>
              </a:ln>
              <a:solidFill>
                <a:schemeClr val="bg1"/>
              </a:solidFill>
              <a:effectLst/>
              <a:uLnTx/>
              <a:uFillTx/>
            </a:endParaRPr>
          </a:p>
        </p:txBody>
      </p:sp>
      <p:sp>
        <p:nvSpPr>
          <p:cNvPr id="12" name="Oval 11"/>
          <p:cNvSpPr/>
          <p:nvPr/>
        </p:nvSpPr>
        <p:spPr bwMode="auto">
          <a:xfrm>
            <a:off x="388937" y="1147762"/>
            <a:ext cx="411480" cy="411480"/>
          </a:xfrm>
          <a:prstGeom prst="ellipse">
            <a:avLst/>
          </a:prstGeom>
          <a:solidFill>
            <a:srgbClr val="002050"/>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dirty="0">
                <a:solidFill>
                  <a:schemeClr val="bg1"/>
                </a:solidFill>
                <a:ea typeface="Segoe UI" pitchFamily="34" charset="0"/>
                <a:cs typeface="Segoe UI" pitchFamily="34" charset="0"/>
              </a:rPr>
              <a:t>1</a:t>
            </a:r>
          </a:p>
        </p:txBody>
      </p:sp>
      <p:sp>
        <p:nvSpPr>
          <p:cNvPr id="13" name="Oval 12"/>
          <p:cNvSpPr/>
          <p:nvPr/>
        </p:nvSpPr>
        <p:spPr bwMode="auto">
          <a:xfrm>
            <a:off x="388937" y="3750640"/>
            <a:ext cx="411480" cy="411480"/>
          </a:xfrm>
          <a:prstGeom prst="ellipse">
            <a:avLst/>
          </a:prstGeom>
          <a:solidFill>
            <a:srgbClr val="0078D7"/>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dirty="0">
                <a:solidFill>
                  <a:schemeClr val="bg1"/>
                </a:solidFill>
                <a:ea typeface="Segoe UI" pitchFamily="34" charset="0"/>
                <a:cs typeface="Segoe UI" pitchFamily="34" charset="0"/>
              </a:rPr>
              <a:t>3</a:t>
            </a:r>
          </a:p>
        </p:txBody>
      </p:sp>
      <p:sp>
        <p:nvSpPr>
          <p:cNvPr id="14" name="Oval 13"/>
          <p:cNvSpPr/>
          <p:nvPr/>
        </p:nvSpPr>
        <p:spPr bwMode="auto">
          <a:xfrm>
            <a:off x="6285634" y="1148534"/>
            <a:ext cx="411480" cy="411480"/>
          </a:xfrm>
          <a:prstGeom prst="ellipse">
            <a:avLst/>
          </a:prstGeom>
          <a:solidFill>
            <a:srgbClr val="5C2D9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dirty="0">
                <a:solidFill>
                  <a:schemeClr val="bg1"/>
                </a:solidFill>
                <a:ea typeface="Segoe UI" pitchFamily="34" charset="0"/>
                <a:cs typeface="Segoe UI" pitchFamily="34" charset="0"/>
              </a:rPr>
              <a:t>2</a:t>
            </a:r>
          </a:p>
        </p:txBody>
      </p:sp>
      <p:sp>
        <p:nvSpPr>
          <p:cNvPr id="15" name="Oval 14"/>
          <p:cNvSpPr/>
          <p:nvPr/>
        </p:nvSpPr>
        <p:spPr bwMode="auto">
          <a:xfrm>
            <a:off x="6322566" y="3742282"/>
            <a:ext cx="411480" cy="411480"/>
          </a:xfrm>
          <a:prstGeom prst="ellipse">
            <a:avLst/>
          </a:prstGeom>
          <a:solidFill>
            <a:schemeClr val="bg1">
              <a:lumMod val="65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dirty="0">
                <a:solidFill>
                  <a:schemeClr val="bg1"/>
                </a:solidFill>
                <a:ea typeface="Segoe UI" pitchFamily="34" charset="0"/>
                <a:cs typeface="Segoe UI" pitchFamily="34" charset="0"/>
              </a:rPr>
              <a:t>4</a:t>
            </a:r>
          </a:p>
        </p:txBody>
      </p:sp>
    </p:spTree>
    <p:extLst>
      <p:ext uri="{BB962C8B-B14F-4D97-AF65-F5344CB8AC3E}">
        <p14:creationId xmlns:p14="http://schemas.microsoft.com/office/powerpoint/2010/main" val="14707351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extLst>
              <p:ext uri="{D42A27DB-BD31-4B8C-83A1-F6EECF244321}">
                <p14:modId xmlns:p14="http://schemas.microsoft.com/office/powerpoint/2010/main" val="191281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512"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sz="4199" dirty="0"/>
              <a:t>This is the year businesses will deploy, act now!</a:t>
            </a:r>
          </a:p>
        </p:txBody>
      </p:sp>
      <p:grpSp>
        <p:nvGrpSpPr>
          <p:cNvPr id="10" name="Group 9"/>
          <p:cNvGrpSpPr/>
          <p:nvPr/>
        </p:nvGrpSpPr>
        <p:grpSpPr>
          <a:xfrm>
            <a:off x="275481" y="5001910"/>
            <a:ext cx="5025796" cy="1532560"/>
            <a:chOff x="274638" y="5113654"/>
            <a:chExt cx="5026509" cy="1532777"/>
          </a:xfrm>
        </p:grpSpPr>
        <p:sp>
          <p:nvSpPr>
            <p:cNvPr id="35" name="Rectangle 34"/>
            <p:cNvSpPr/>
            <p:nvPr/>
          </p:nvSpPr>
          <p:spPr bwMode="auto">
            <a:xfrm>
              <a:off x="274638" y="5113654"/>
              <a:ext cx="5026509" cy="14014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solidFill>
                  <a:schemeClr val="tx1"/>
                </a:solidFill>
                <a:ea typeface="Segoe UI" pitchFamily="34" charset="0"/>
                <a:cs typeface="Segoe UI" pitchFamily="34" charset="0"/>
              </a:endParaRPr>
            </a:p>
          </p:txBody>
        </p:sp>
        <p:sp>
          <p:nvSpPr>
            <p:cNvPr id="36" name="TextBox 35"/>
            <p:cNvSpPr txBox="1"/>
            <p:nvPr/>
          </p:nvSpPr>
          <p:spPr>
            <a:xfrm>
              <a:off x="1617336" y="5212673"/>
              <a:ext cx="3683811" cy="1433758"/>
            </a:xfrm>
            <a:prstGeom prst="rect">
              <a:avLst/>
            </a:prstGeom>
            <a:noFill/>
          </p:spPr>
          <p:txBody>
            <a:bodyPr wrap="square" lIns="182854" tIns="146283" rIns="45713" bIns="146283" rtlCol="0">
              <a:spAutoFit/>
            </a:bodyPr>
            <a:lstStyle/>
            <a:p>
              <a:pPr marL="57139" indent="-57139" defTabSz="914224">
                <a:spcAft>
                  <a:spcPts val="600"/>
                </a:spcAft>
              </a:pPr>
              <a:r>
                <a:rPr lang="en-US" sz="1499" kern="0" dirty="0">
                  <a:latin typeface="Segoe UI" panose="020B0502040204020203" pitchFamily="34" charset="0"/>
                  <a:ea typeface="Calibri" panose="020F0502020204030204" pitchFamily="34" charset="0"/>
                </a:rPr>
                <a:t>“Every customer is involved with some Windows 10 POC or pilot, we believe most will begin deploying this Summer.” </a:t>
              </a:r>
            </a:p>
            <a:p>
              <a:pPr marL="57139" defTabSz="914224">
                <a:spcAft>
                  <a:spcPts val="600"/>
                </a:spcAft>
              </a:pPr>
              <a:r>
                <a:rPr lang="en-US" sz="1199" u="sng" kern="0" dirty="0" err="1"/>
                <a:t>Chidu</a:t>
              </a:r>
              <a:r>
                <a:rPr lang="en-US" sz="1199" u="sng" kern="0" dirty="0"/>
                <a:t> </a:t>
              </a:r>
              <a:r>
                <a:rPr lang="en-US" sz="1199" u="sng" kern="0" dirty="0" err="1"/>
                <a:t>Nachiappan</a:t>
              </a:r>
              <a:r>
                <a:rPr lang="en-US" sz="1199" u="sng" kern="0" dirty="0"/>
                <a:t>, GM &amp; Global Microsoft Alliance Head, Wipro Limited</a:t>
              </a:r>
            </a:p>
          </p:txBody>
        </p:sp>
        <p:pic>
          <p:nvPicPr>
            <p:cNvPr id="38" name="Picture 4" descr="Wipro Logo"/>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864" t="24925" r="6237" b="24568"/>
            <a:stretch/>
          </p:blipFill>
          <p:spPr bwMode="auto">
            <a:xfrm>
              <a:off x="346790" y="5543549"/>
              <a:ext cx="1198394" cy="5514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376833" y="4997432"/>
            <a:ext cx="6784163" cy="1393500"/>
            <a:chOff x="5376713" y="5109174"/>
            <a:chExt cx="6785125" cy="1393697"/>
          </a:xfrm>
        </p:grpSpPr>
        <p:sp>
          <p:nvSpPr>
            <p:cNvPr id="29" name="Rectangle 28"/>
            <p:cNvSpPr/>
            <p:nvPr/>
          </p:nvSpPr>
          <p:spPr bwMode="auto">
            <a:xfrm>
              <a:off x="5376713" y="5109174"/>
              <a:ext cx="6785125" cy="139369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spcBef>
                  <a:spcPct val="0"/>
                </a:spcBef>
                <a:spcAft>
                  <a:spcPct val="0"/>
                </a:spcAft>
              </a:pPr>
              <a:endParaRPr lang="en-US" sz="2400" kern="0" dirty="0" err="1">
                <a:solidFill>
                  <a:schemeClr val="tx1"/>
                </a:solidFill>
                <a:ea typeface="Segoe UI" pitchFamily="34" charset="0"/>
                <a:cs typeface="Segoe UI" pitchFamily="34" charset="0"/>
              </a:endParaRPr>
            </a:p>
          </p:txBody>
        </p:sp>
        <p:sp>
          <p:nvSpPr>
            <p:cNvPr id="22" name="Rectangle 21"/>
            <p:cNvSpPr/>
            <p:nvPr/>
          </p:nvSpPr>
          <p:spPr>
            <a:xfrm>
              <a:off x="7361236" y="5333004"/>
              <a:ext cx="4618039" cy="1046075"/>
            </a:xfrm>
            <a:prstGeom prst="rect">
              <a:avLst/>
            </a:prstGeom>
          </p:spPr>
          <p:txBody>
            <a:bodyPr wrap="square">
              <a:spAutoFit/>
            </a:bodyPr>
            <a:lstStyle/>
            <a:p>
              <a:pPr marL="60314" indent="-60314" defTabSz="932597"/>
              <a:r>
                <a:rPr lang="en-CA" sz="1499" kern="0" dirty="0">
                  <a:latin typeface="Segoe UI" panose="020B0502040204020203" pitchFamily="34" charset="0"/>
                  <a:ea typeface="Calibri" panose="020F0502020204030204" pitchFamily="34" charset="0"/>
                </a:rPr>
                <a:t>“All our customers are either in midst of deployment </a:t>
              </a:r>
              <a:br>
                <a:rPr lang="en-CA" sz="1499" kern="0" dirty="0">
                  <a:latin typeface="Segoe UI" panose="020B0502040204020203" pitchFamily="34" charset="0"/>
                  <a:ea typeface="Calibri" panose="020F0502020204030204" pitchFamily="34" charset="0"/>
                </a:rPr>
              </a:br>
              <a:r>
                <a:rPr lang="en-CA" sz="1499" kern="0" dirty="0">
                  <a:latin typeface="Segoe UI" panose="020B0502040204020203" pitchFamily="34" charset="0"/>
                  <a:ea typeface="Calibri" panose="020F0502020204030204" pitchFamily="34" charset="0"/>
                </a:rPr>
                <a:t>or considering it. Everyone is in a conversation on Windows 10, at all levels.” </a:t>
              </a:r>
            </a:p>
            <a:p>
              <a:pPr marL="60314" defTabSz="932597">
                <a:spcBef>
                  <a:spcPts val="600"/>
                </a:spcBef>
              </a:pPr>
              <a:r>
                <a:rPr lang="en-US" sz="1199" u="sng" kern="0" dirty="0" err="1"/>
                <a:t>Ric</a:t>
              </a:r>
              <a:r>
                <a:rPr lang="en-US" sz="1199" u="sng" kern="0" dirty="0"/>
                <a:t> Opal, EVP </a:t>
              </a:r>
            </a:p>
          </p:txBody>
        </p:sp>
        <p:pic>
          <p:nvPicPr>
            <p:cNvPr id="24" name="Picture 26" descr="Peters &amp; Associa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0417" y="5674941"/>
              <a:ext cx="1621550" cy="316401"/>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153314" y="6449591"/>
            <a:ext cx="11825144" cy="420055"/>
          </a:xfrm>
          <a:prstGeom prst="rect">
            <a:avLst/>
          </a:prstGeom>
          <a:noFill/>
        </p:spPr>
        <p:txBody>
          <a:bodyPr wrap="square" lIns="182854" tIns="146283" rIns="182854" bIns="146283" rtlCol="0">
            <a:spAutoFit/>
          </a:bodyPr>
          <a:lstStyle/>
          <a:p>
            <a:pPr defTabSz="914224">
              <a:lnSpc>
                <a:spcPct val="90000"/>
              </a:lnSpc>
              <a:defRPr/>
            </a:pPr>
            <a:r>
              <a:rPr lang="en-US" sz="900" kern="0" dirty="0"/>
              <a:t>*The Total Economic Impact™ Of Microsoft Windows 10, Cost Savings And Business Benefits Enabled By Windows 10, Forrester Research June 2016</a:t>
            </a:r>
          </a:p>
        </p:txBody>
      </p:sp>
      <p:grpSp>
        <p:nvGrpSpPr>
          <p:cNvPr id="3" name="Group 2"/>
          <p:cNvGrpSpPr/>
          <p:nvPr/>
        </p:nvGrpSpPr>
        <p:grpSpPr>
          <a:xfrm>
            <a:off x="5376832" y="1192537"/>
            <a:ext cx="6784163" cy="3818444"/>
            <a:chOff x="5376712" y="1211263"/>
            <a:chExt cx="6785125" cy="3818985"/>
          </a:xfrm>
        </p:grpSpPr>
        <p:grpSp>
          <p:nvGrpSpPr>
            <p:cNvPr id="7" name="Group 6"/>
            <p:cNvGrpSpPr/>
            <p:nvPr/>
          </p:nvGrpSpPr>
          <p:grpSpPr>
            <a:xfrm>
              <a:off x="5376712" y="1211263"/>
              <a:ext cx="6785125" cy="3818985"/>
              <a:chOff x="5376712" y="1735677"/>
              <a:chExt cx="6785125" cy="4648201"/>
            </a:xfrm>
          </p:grpSpPr>
          <p:sp>
            <p:nvSpPr>
              <p:cNvPr id="6" name="Rectangle 5"/>
              <p:cNvSpPr/>
              <p:nvPr/>
            </p:nvSpPr>
            <p:spPr bwMode="auto">
              <a:xfrm>
                <a:off x="5376712" y="1735677"/>
                <a:ext cx="6785125" cy="46482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Freeform 6"/>
              <p:cNvSpPr>
                <a:spLocks/>
              </p:cNvSpPr>
              <p:nvPr/>
            </p:nvSpPr>
            <p:spPr bwMode="auto">
              <a:xfrm>
                <a:off x="6244091" y="2415258"/>
                <a:ext cx="5015896" cy="3086400"/>
              </a:xfrm>
              <a:custGeom>
                <a:avLst/>
                <a:gdLst>
                  <a:gd name="T0" fmla="*/ 1244 w 1244"/>
                  <a:gd name="T1" fmla="*/ 0 h 936"/>
                  <a:gd name="T2" fmla="*/ 1140 w 1244"/>
                  <a:gd name="T3" fmla="*/ 14 h 936"/>
                  <a:gd name="T4" fmla="*/ 833 w 1244"/>
                  <a:gd name="T5" fmla="*/ 73 h 936"/>
                  <a:gd name="T6" fmla="*/ 651 w 1244"/>
                  <a:gd name="T7" fmla="*/ 162 h 936"/>
                  <a:gd name="T8" fmla="*/ 549 w 1244"/>
                  <a:gd name="T9" fmla="*/ 283 h 936"/>
                  <a:gd name="T10" fmla="*/ 485 w 1244"/>
                  <a:gd name="T11" fmla="*/ 390 h 936"/>
                  <a:gd name="T12" fmla="*/ 409 w 1244"/>
                  <a:gd name="T13" fmla="*/ 522 h 936"/>
                  <a:gd name="T14" fmla="*/ 345 w 1244"/>
                  <a:gd name="T15" fmla="*/ 630 h 936"/>
                  <a:gd name="T16" fmla="*/ 282 w 1244"/>
                  <a:gd name="T17" fmla="*/ 715 h 936"/>
                  <a:gd name="T18" fmla="*/ 175 w 1244"/>
                  <a:gd name="T19" fmla="*/ 817 h 936"/>
                  <a:gd name="T20" fmla="*/ 0 w 1244"/>
                  <a:gd name="T21" fmla="*/ 935 h 936"/>
                  <a:gd name="T22" fmla="*/ 1244 w 1244"/>
                  <a:gd name="T23" fmla="*/ 936 h 936"/>
                  <a:gd name="T24" fmla="*/ 1244 w 1244"/>
                  <a:gd name="T25"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4" h="936">
                    <a:moveTo>
                      <a:pt x="1244" y="0"/>
                    </a:moveTo>
                    <a:cubicBezTo>
                      <a:pt x="1212" y="3"/>
                      <a:pt x="1178" y="7"/>
                      <a:pt x="1140" y="14"/>
                    </a:cubicBezTo>
                    <a:cubicBezTo>
                      <a:pt x="1071" y="25"/>
                      <a:pt x="914" y="48"/>
                      <a:pt x="833" y="73"/>
                    </a:cubicBezTo>
                    <a:cubicBezTo>
                      <a:pt x="751" y="98"/>
                      <a:pt x="698" y="128"/>
                      <a:pt x="651" y="162"/>
                    </a:cubicBezTo>
                    <a:cubicBezTo>
                      <a:pt x="604" y="197"/>
                      <a:pt x="577" y="246"/>
                      <a:pt x="549" y="283"/>
                    </a:cubicBezTo>
                    <a:cubicBezTo>
                      <a:pt x="522" y="322"/>
                      <a:pt x="508" y="350"/>
                      <a:pt x="485" y="390"/>
                    </a:cubicBezTo>
                    <a:cubicBezTo>
                      <a:pt x="461" y="429"/>
                      <a:pt x="432" y="482"/>
                      <a:pt x="409" y="522"/>
                    </a:cubicBezTo>
                    <a:cubicBezTo>
                      <a:pt x="385" y="562"/>
                      <a:pt x="366" y="598"/>
                      <a:pt x="345" y="630"/>
                    </a:cubicBezTo>
                    <a:cubicBezTo>
                      <a:pt x="324" y="662"/>
                      <a:pt x="310" y="683"/>
                      <a:pt x="282" y="715"/>
                    </a:cubicBezTo>
                    <a:cubicBezTo>
                      <a:pt x="254" y="746"/>
                      <a:pt x="206" y="790"/>
                      <a:pt x="175" y="817"/>
                    </a:cubicBezTo>
                    <a:cubicBezTo>
                      <a:pt x="0" y="935"/>
                      <a:pt x="0" y="935"/>
                      <a:pt x="0" y="935"/>
                    </a:cubicBezTo>
                    <a:cubicBezTo>
                      <a:pt x="0" y="935"/>
                      <a:pt x="0" y="935"/>
                      <a:pt x="1244" y="936"/>
                    </a:cubicBezTo>
                    <a:lnTo>
                      <a:pt x="1244" y="0"/>
                    </a:lnTo>
                    <a:close/>
                  </a:path>
                </a:pathLst>
              </a:custGeom>
              <a:solidFill>
                <a:schemeClr val="accent2">
                  <a:lumMod val="40000"/>
                  <a:lumOff val="60000"/>
                </a:schemeClr>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endParaRPr>
              </a:p>
            </p:txBody>
          </p:sp>
          <p:sp>
            <p:nvSpPr>
              <p:cNvPr id="32" name="Freeform 7"/>
              <p:cNvSpPr>
                <a:spLocks/>
              </p:cNvSpPr>
              <p:nvPr/>
            </p:nvSpPr>
            <p:spPr bwMode="auto">
              <a:xfrm>
                <a:off x="6244091" y="2557872"/>
                <a:ext cx="5015896" cy="2927857"/>
              </a:xfrm>
              <a:custGeom>
                <a:avLst/>
                <a:gdLst>
                  <a:gd name="T0" fmla="*/ 0 w 1847"/>
                  <a:gd name="T1" fmla="*/ 975 h 975"/>
                  <a:gd name="T2" fmla="*/ 128 w 1847"/>
                  <a:gd name="T3" fmla="*/ 966 h 975"/>
                  <a:gd name="T4" fmla="*/ 287 w 1847"/>
                  <a:gd name="T5" fmla="*/ 946 h 975"/>
                  <a:gd name="T6" fmla="*/ 493 w 1847"/>
                  <a:gd name="T7" fmla="*/ 893 h 975"/>
                  <a:gd name="T8" fmla="*/ 658 w 1847"/>
                  <a:gd name="T9" fmla="*/ 809 h 975"/>
                  <a:gd name="T10" fmla="*/ 777 w 1847"/>
                  <a:gd name="T11" fmla="*/ 722 h 975"/>
                  <a:gd name="T12" fmla="*/ 863 w 1847"/>
                  <a:gd name="T13" fmla="*/ 649 h 975"/>
                  <a:gd name="T14" fmla="*/ 983 w 1847"/>
                  <a:gd name="T15" fmla="*/ 529 h 975"/>
                  <a:gd name="T16" fmla="*/ 1094 w 1847"/>
                  <a:gd name="T17" fmla="*/ 429 h 975"/>
                  <a:gd name="T18" fmla="*/ 1229 w 1847"/>
                  <a:gd name="T19" fmla="*/ 334 h 975"/>
                  <a:gd name="T20" fmla="*/ 1417 w 1847"/>
                  <a:gd name="T21" fmla="*/ 223 h 975"/>
                  <a:gd name="T22" fmla="*/ 1636 w 1847"/>
                  <a:gd name="T23" fmla="*/ 102 h 975"/>
                  <a:gd name="T24" fmla="*/ 1745 w 1847"/>
                  <a:gd name="T25" fmla="*/ 49 h 975"/>
                  <a:gd name="T26" fmla="*/ 1845 w 1847"/>
                  <a:gd name="T27" fmla="*/ 0 h 975"/>
                  <a:gd name="T28" fmla="*/ 1847 w 1847"/>
                  <a:gd name="T29" fmla="*/ 973 h 975"/>
                  <a:gd name="T30" fmla="*/ 0 w 1847"/>
                  <a:gd name="T31" fmla="*/ 975 h 975"/>
                  <a:gd name="T32" fmla="*/ 0 w 1847"/>
                  <a:gd name="T33" fmla="*/ 97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7" h="975">
                    <a:moveTo>
                      <a:pt x="0" y="975"/>
                    </a:moveTo>
                    <a:cubicBezTo>
                      <a:pt x="128" y="966"/>
                      <a:pt x="128" y="966"/>
                      <a:pt x="128" y="966"/>
                    </a:cubicBezTo>
                    <a:cubicBezTo>
                      <a:pt x="176" y="961"/>
                      <a:pt x="226" y="958"/>
                      <a:pt x="287" y="946"/>
                    </a:cubicBezTo>
                    <a:cubicBezTo>
                      <a:pt x="347" y="934"/>
                      <a:pt x="431" y="916"/>
                      <a:pt x="493" y="893"/>
                    </a:cubicBezTo>
                    <a:cubicBezTo>
                      <a:pt x="555" y="870"/>
                      <a:pt x="611" y="838"/>
                      <a:pt x="658" y="809"/>
                    </a:cubicBezTo>
                    <a:cubicBezTo>
                      <a:pt x="706" y="781"/>
                      <a:pt x="743" y="749"/>
                      <a:pt x="777" y="722"/>
                    </a:cubicBezTo>
                    <a:cubicBezTo>
                      <a:pt x="811" y="696"/>
                      <a:pt x="828" y="681"/>
                      <a:pt x="863" y="649"/>
                    </a:cubicBezTo>
                    <a:cubicBezTo>
                      <a:pt x="897" y="617"/>
                      <a:pt x="944" y="566"/>
                      <a:pt x="983" y="529"/>
                    </a:cubicBezTo>
                    <a:cubicBezTo>
                      <a:pt x="1022" y="493"/>
                      <a:pt x="1053" y="461"/>
                      <a:pt x="1094" y="429"/>
                    </a:cubicBezTo>
                    <a:cubicBezTo>
                      <a:pt x="1133" y="399"/>
                      <a:pt x="1174" y="368"/>
                      <a:pt x="1229" y="334"/>
                    </a:cubicBezTo>
                    <a:cubicBezTo>
                      <a:pt x="1284" y="301"/>
                      <a:pt x="1351" y="258"/>
                      <a:pt x="1417" y="223"/>
                    </a:cubicBezTo>
                    <a:cubicBezTo>
                      <a:pt x="1487" y="187"/>
                      <a:pt x="1573" y="134"/>
                      <a:pt x="1636" y="102"/>
                    </a:cubicBezTo>
                    <a:cubicBezTo>
                      <a:pt x="1689" y="75"/>
                      <a:pt x="1714" y="66"/>
                      <a:pt x="1745" y="49"/>
                    </a:cubicBezTo>
                    <a:cubicBezTo>
                      <a:pt x="1782" y="29"/>
                      <a:pt x="1837" y="2"/>
                      <a:pt x="1845" y="0"/>
                    </a:cubicBezTo>
                    <a:cubicBezTo>
                      <a:pt x="1847" y="973"/>
                      <a:pt x="1847" y="973"/>
                      <a:pt x="1847" y="973"/>
                    </a:cubicBezTo>
                    <a:cubicBezTo>
                      <a:pt x="0" y="975"/>
                      <a:pt x="0" y="975"/>
                      <a:pt x="0" y="975"/>
                    </a:cubicBezTo>
                    <a:cubicBezTo>
                      <a:pt x="0" y="975"/>
                      <a:pt x="0" y="975"/>
                      <a:pt x="0" y="975"/>
                    </a:cubicBezTo>
                    <a:close/>
                  </a:path>
                </a:pathLst>
              </a:custGeom>
              <a:solidFill>
                <a:schemeClr val="accent2"/>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endParaRPr>
              </a:p>
            </p:txBody>
          </p:sp>
          <p:sp>
            <p:nvSpPr>
              <p:cNvPr id="33" name="Freeform 8"/>
              <p:cNvSpPr>
                <a:spLocks/>
              </p:cNvSpPr>
              <p:nvPr/>
            </p:nvSpPr>
            <p:spPr bwMode="auto">
              <a:xfrm>
                <a:off x="6244091" y="2802030"/>
                <a:ext cx="5015896" cy="2699705"/>
              </a:xfrm>
              <a:custGeom>
                <a:avLst/>
                <a:gdLst>
                  <a:gd name="T0" fmla="*/ 0 w 1845"/>
                  <a:gd name="T1" fmla="*/ 971 h 980"/>
                  <a:gd name="T2" fmla="*/ 122 w 1845"/>
                  <a:gd name="T3" fmla="*/ 978 h 980"/>
                  <a:gd name="T4" fmla="*/ 275 w 1845"/>
                  <a:gd name="T5" fmla="*/ 975 h 980"/>
                  <a:gd name="T6" fmla="*/ 396 w 1845"/>
                  <a:gd name="T7" fmla="*/ 970 h 980"/>
                  <a:gd name="T8" fmla="*/ 706 w 1845"/>
                  <a:gd name="T9" fmla="*/ 916 h 980"/>
                  <a:gd name="T10" fmla="*/ 966 w 1845"/>
                  <a:gd name="T11" fmla="*/ 838 h 980"/>
                  <a:gd name="T12" fmla="*/ 1158 w 1845"/>
                  <a:gd name="T13" fmla="*/ 740 h 980"/>
                  <a:gd name="T14" fmla="*/ 1426 w 1845"/>
                  <a:gd name="T15" fmla="*/ 533 h 980"/>
                  <a:gd name="T16" fmla="*/ 1843 w 1845"/>
                  <a:gd name="T17" fmla="*/ 0 h 980"/>
                  <a:gd name="T18" fmla="*/ 1845 w 1845"/>
                  <a:gd name="T19" fmla="*/ 974 h 980"/>
                  <a:gd name="T20" fmla="*/ 0 w 1845"/>
                  <a:gd name="T21" fmla="*/ 971 h 980"/>
                  <a:gd name="T22" fmla="*/ 0 w 1845"/>
                  <a:gd name="T23" fmla="*/ 971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45" h="980">
                    <a:moveTo>
                      <a:pt x="0" y="971"/>
                    </a:moveTo>
                    <a:cubicBezTo>
                      <a:pt x="38" y="974"/>
                      <a:pt x="76" y="977"/>
                      <a:pt x="122" y="978"/>
                    </a:cubicBezTo>
                    <a:cubicBezTo>
                      <a:pt x="275" y="975"/>
                      <a:pt x="275" y="975"/>
                      <a:pt x="275" y="975"/>
                    </a:cubicBezTo>
                    <a:cubicBezTo>
                      <a:pt x="321" y="974"/>
                      <a:pt x="324" y="980"/>
                      <a:pt x="396" y="970"/>
                    </a:cubicBezTo>
                    <a:cubicBezTo>
                      <a:pt x="468" y="960"/>
                      <a:pt x="611" y="939"/>
                      <a:pt x="706" y="916"/>
                    </a:cubicBezTo>
                    <a:cubicBezTo>
                      <a:pt x="801" y="892"/>
                      <a:pt x="894" y="871"/>
                      <a:pt x="966" y="838"/>
                    </a:cubicBezTo>
                    <a:cubicBezTo>
                      <a:pt x="1039" y="805"/>
                      <a:pt x="1081" y="787"/>
                      <a:pt x="1158" y="740"/>
                    </a:cubicBezTo>
                    <a:cubicBezTo>
                      <a:pt x="1267" y="674"/>
                      <a:pt x="1341" y="606"/>
                      <a:pt x="1426" y="533"/>
                    </a:cubicBezTo>
                    <a:cubicBezTo>
                      <a:pt x="1534" y="440"/>
                      <a:pt x="1843" y="0"/>
                      <a:pt x="1843" y="0"/>
                    </a:cubicBezTo>
                    <a:cubicBezTo>
                      <a:pt x="1844" y="188"/>
                      <a:pt x="1845" y="786"/>
                      <a:pt x="1845" y="974"/>
                    </a:cubicBezTo>
                    <a:cubicBezTo>
                      <a:pt x="0" y="971"/>
                      <a:pt x="0" y="971"/>
                      <a:pt x="0" y="971"/>
                    </a:cubicBezTo>
                    <a:cubicBezTo>
                      <a:pt x="0" y="971"/>
                      <a:pt x="0" y="971"/>
                      <a:pt x="0" y="971"/>
                    </a:cubicBezTo>
                    <a:close/>
                  </a:path>
                </a:pathLst>
              </a:custGeom>
              <a:solidFill>
                <a:schemeClr val="accent3"/>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endParaRPr>
              </a:p>
            </p:txBody>
          </p:sp>
          <p:cxnSp>
            <p:nvCxnSpPr>
              <p:cNvPr id="13" name="Straight Connector 12"/>
              <p:cNvCxnSpPr/>
              <p:nvPr/>
            </p:nvCxnSpPr>
            <p:spPr>
              <a:xfrm>
                <a:off x="6244090" y="2150203"/>
                <a:ext cx="0" cy="3611368"/>
              </a:xfrm>
              <a:prstGeom prst="line">
                <a:avLst/>
              </a:prstGeom>
              <a:ln w="28575">
                <a:solidFill>
                  <a:srgbClr val="7F7F7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5330995" y="3639647"/>
                <a:ext cx="1366420" cy="313397"/>
              </a:xfrm>
              <a:prstGeom prst="rect">
                <a:avLst/>
              </a:prstGeom>
            </p:spPr>
            <p:txBody>
              <a:bodyPr wrap="none" lIns="127468" tIns="63734" rIns="127468" bIns="63734" anchor="ctr" anchorCtr="0">
                <a:noAutofit/>
              </a:bodyPr>
              <a:lstStyle>
                <a:defPPr>
                  <a:defRPr lang="en-US"/>
                </a:defPPr>
                <a:lvl1pPr indent="0" algn="r">
                  <a:spcBef>
                    <a:spcPct val="20000"/>
                  </a:spcBef>
                  <a:buClr>
                    <a:srgbClr val="27AAE1"/>
                  </a:buClr>
                  <a:buFont typeface="Arial" pitchFamily="34" charset="0"/>
                  <a:buNone/>
                  <a:defRPr sz="1200" cap="all">
                    <a:solidFill>
                      <a:schemeClr val="bg2">
                        <a:lumMod val="50000"/>
                      </a:schemeClr>
                    </a:solidFill>
                    <a:latin typeface="Segoe Pro Light" panose="020B0302040504020203" pitchFamily="34" charset="0"/>
                    <a:ea typeface="Segoe UI" pitchFamily="34" charset="0"/>
                    <a:cs typeface="Segoe UI"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224">
                  <a:defRPr/>
                </a:pPr>
                <a:r>
                  <a:rPr lang="en-US" sz="1199" kern="0" dirty="0">
                    <a:solidFill>
                      <a:schemeClr val="tx1">
                        <a:lumMod val="50000"/>
                      </a:schemeClr>
                    </a:solidFill>
                    <a:latin typeface="+mn-lt"/>
                  </a:rPr>
                  <a:t>% INSTALL BASE</a:t>
                </a:r>
              </a:p>
            </p:txBody>
          </p:sp>
          <p:sp>
            <p:nvSpPr>
              <p:cNvPr id="17" name="TextBox 16"/>
              <p:cNvSpPr txBox="1"/>
              <p:nvPr/>
            </p:nvSpPr>
            <p:spPr>
              <a:xfrm>
                <a:off x="7194549" y="1945933"/>
                <a:ext cx="737530" cy="534996"/>
              </a:xfrm>
              <a:prstGeom prst="rect">
                <a:avLst/>
              </a:prstGeom>
            </p:spPr>
            <p:txBody>
              <a:bodyPr wrap="none" lIns="127468" tIns="63734" rIns="127468" bIns="63734" anchor="ctr" anchorCtr="0">
                <a:noAutofit/>
              </a:bodyPr>
              <a:lstStyle>
                <a:defPPr>
                  <a:defRPr lang="en-US"/>
                </a:defPPr>
                <a:lvl1pPr indent="0" algn="r">
                  <a:spcBef>
                    <a:spcPct val="20000"/>
                  </a:spcBef>
                  <a:buClr>
                    <a:srgbClr val="27AAE1"/>
                  </a:buClr>
                  <a:buFont typeface="Arial" pitchFamily="34" charset="0"/>
                  <a:buNone/>
                  <a:defRPr sz="1200" cap="all">
                    <a:solidFill>
                      <a:schemeClr val="bg2">
                        <a:lumMod val="50000"/>
                      </a:schemeClr>
                    </a:solidFill>
                    <a:latin typeface="Segoe Pro Light" panose="020B0302040504020203" pitchFamily="34" charset="0"/>
                    <a:ea typeface="Segoe UI" pitchFamily="34" charset="0"/>
                    <a:cs typeface="Segoe UI"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defTabSz="914224">
                  <a:defRPr/>
                </a:pPr>
                <a:r>
                  <a:rPr lang="en-US" sz="1199" kern="0" dirty="0">
                    <a:solidFill>
                      <a:schemeClr val="tx1"/>
                    </a:solidFill>
                    <a:latin typeface="+mn-lt"/>
                  </a:rPr>
                  <a:t>YEAR 1</a:t>
                </a:r>
              </a:p>
              <a:p>
                <a:pPr algn="ctr" defTabSz="914224">
                  <a:defRPr/>
                </a:pPr>
                <a:r>
                  <a:rPr lang="en-US" sz="1199" kern="0" dirty="0">
                    <a:solidFill>
                      <a:schemeClr val="tx1"/>
                    </a:solidFill>
                    <a:latin typeface="+mn-lt"/>
                  </a:rPr>
                  <a:t>TRIAL</a:t>
                </a:r>
              </a:p>
            </p:txBody>
          </p:sp>
          <p:sp>
            <p:nvSpPr>
              <p:cNvPr id="19" name="TextBox 18"/>
              <p:cNvSpPr txBox="1"/>
              <p:nvPr/>
            </p:nvSpPr>
            <p:spPr>
              <a:xfrm>
                <a:off x="9464169" y="1899783"/>
                <a:ext cx="1309844" cy="534996"/>
              </a:xfrm>
              <a:prstGeom prst="rect">
                <a:avLst/>
              </a:prstGeom>
            </p:spPr>
            <p:txBody>
              <a:bodyPr wrap="none" lIns="127468" tIns="63734" rIns="127468" bIns="63734" anchor="ctr" anchorCtr="0">
                <a:noAutofit/>
              </a:bodyPr>
              <a:lstStyle>
                <a:defPPr>
                  <a:defRPr lang="en-US"/>
                </a:defPPr>
                <a:lvl1pPr indent="0" algn="r">
                  <a:spcBef>
                    <a:spcPct val="20000"/>
                  </a:spcBef>
                  <a:buClr>
                    <a:srgbClr val="27AAE1"/>
                  </a:buClr>
                  <a:buFont typeface="Arial" pitchFamily="34" charset="0"/>
                  <a:buNone/>
                  <a:defRPr sz="1200" cap="all">
                    <a:solidFill>
                      <a:schemeClr val="bg2">
                        <a:lumMod val="50000"/>
                      </a:schemeClr>
                    </a:solidFill>
                    <a:latin typeface="Segoe Pro Light" panose="020B0302040504020203" pitchFamily="34" charset="0"/>
                    <a:ea typeface="Segoe UI" pitchFamily="34" charset="0"/>
                    <a:cs typeface="Segoe UI"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defTabSz="914224">
                  <a:defRPr/>
                </a:pPr>
                <a:r>
                  <a:rPr lang="en-US" sz="1199" b="1" kern="0" dirty="0">
                    <a:solidFill>
                      <a:schemeClr val="tx1"/>
                    </a:solidFill>
                    <a:latin typeface="+mn-lt"/>
                  </a:rPr>
                  <a:t>YEAR 2</a:t>
                </a:r>
              </a:p>
              <a:p>
                <a:pPr algn="ctr" defTabSz="914224">
                  <a:defRPr/>
                </a:pPr>
                <a:r>
                  <a:rPr lang="en-US" sz="1199" b="1" kern="0" dirty="0">
                    <a:solidFill>
                      <a:schemeClr val="tx1"/>
                    </a:solidFill>
                    <a:latin typeface="+mn-lt"/>
                  </a:rPr>
                  <a:t>PILOT + Deploy</a:t>
                </a:r>
              </a:p>
            </p:txBody>
          </p:sp>
          <p:cxnSp>
            <p:nvCxnSpPr>
              <p:cNvPr id="20" name="Straight Connector 19"/>
              <p:cNvCxnSpPr/>
              <p:nvPr/>
            </p:nvCxnSpPr>
            <p:spPr>
              <a:xfrm>
                <a:off x="8745387" y="2147812"/>
                <a:ext cx="0" cy="3611368"/>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259987" y="2150203"/>
                <a:ext cx="0" cy="3611368"/>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3" name="Right Arrow 1"/>
              <p:cNvSpPr/>
              <p:nvPr/>
            </p:nvSpPr>
            <p:spPr>
              <a:xfrm>
                <a:off x="6131302" y="5275343"/>
                <a:ext cx="5437656" cy="426517"/>
              </a:xfrm>
              <a:custGeom>
                <a:avLst/>
                <a:gdLst>
                  <a:gd name="connsiteX0" fmla="*/ 0 w 4795383"/>
                  <a:gd name="connsiteY0" fmla="*/ 183937 h 694182"/>
                  <a:gd name="connsiteX1" fmla="*/ 4448292 w 4795383"/>
                  <a:gd name="connsiteY1" fmla="*/ 183937 h 694182"/>
                  <a:gd name="connsiteX2" fmla="*/ 4448292 w 4795383"/>
                  <a:gd name="connsiteY2" fmla="*/ 0 h 694182"/>
                  <a:gd name="connsiteX3" fmla="*/ 4795383 w 4795383"/>
                  <a:gd name="connsiteY3" fmla="*/ 347091 h 694182"/>
                  <a:gd name="connsiteX4" fmla="*/ 4448292 w 4795383"/>
                  <a:gd name="connsiteY4" fmla="*/ 694182 h 694182"/>
                  <a:gd name="connsiteX5" fmla="*/ 4448292 w 4795383"/>
                  <a:gd name="connsiteY5" fmla="*/ 510245 h 694182"/>
                  <a:gd name="connsiteX6" fmla="*/ 0 w 4795383"/>
                  <a:gd name="connsiteY6" fmla="*/ 510245 h 694182"/>
                  <a:gd name="connsiteX7" fmla="*/ 0 w 4795383"/>
                  <a:gd name="connsiteY7" fmla="*/ 183937 h 694182"/>
                  <a:gd name="connsiteX0" fmla="*/ 10391 w 4795383"/>
                  <a:gd name="connsiteY0" fmla="*/ 256674 h 694182"/>
                  <a:gd name="connsiteX1" fmla="*/ 4448292 w 4795383"/>
                  <a:gd name="connsiteY1" fmla="*/ 183937 h 694182"/>
                  <a:gd name="connsiteX2" fmla="*/ 4448292 w 4795383"/>
                  <a:gd name="connsiteY2" fmla="*/ 0 h 694182"/>
                  <a:gd name="connsiteX3" fmla="*/ 4795383 w 4795383"/>
                  <a:gd name="connsiteY3" fmla="*/ 347091 h 694182"/>
                  <a:gd name="connsiteX4" fmla="*/ 4448292 w 4795383"/>
                  <a:gd name="connsiteY4" fmla="*/ 694182 h 694182"/>
                  <a:gd name="connsiteX5" fmla="*/ 4448292 w 4795383"/>
                  <a:gd name="connsiteY5" fmla="*/ 510245 h 694182"/>
                  <a:gd name="connsiteX6" fmla="*/ 0 w 4795383"/>
                  <a:gd name="connsiteY6" fmla="*/ 510245 h 694182"/>
                  <a:gd name="connsiteX7" fmla="*/ 10391 w 4795383"/>
                  <a:gd name="connsiteY7" fmla="*/ 256674 h 694182"/>
                  <a:gd name="connsiteX0" fmla="*/ 0 w 4784992"/>
                  <a:gd name="connsiteY0" fmla="*/ 256674 h 694182"/>
                  <a:gd name="connsiteX1" fmla="*/ 4437901 w 4784992"/>
                  <a:gd name="connsiteY1" fmla="*/ 183937 h 694182"/>
                  <a:gd name="connsiteX2" fmla="*/ 4437901 w 4784992"/>
                  <a:gd name="connsiteY2" fmla="*/ 0 h 694182"/>
                  <a:gd name="connsiteX3" fmla="*/ 4784992 w 4784992"/>
                  <a:gd name="connsiteY3" fmla="*/ 347091 h 694182"/>
                  <a:gd name="connsiteX4" fmla="*/ 4437901 w 4784992"/>
                  <a:gd name="connsiteY4" fmla="*/ 694182 h 694182"/>
                  <a:gd name="connsiteX5" fmla="*/ 4437901 w 4784992"/>
                  <a:gd name="connsiteY5" fmla="*/ 510245 h 694182"/>
                  <a:gd name="connsiteX6" fmla="*/ 0 w 4784992"/>
                  <a:gd name="connsiteY6" fmla="*/ 406336 h 694182"/>
                  <a:gd name="connsiteX7" fmla="*/ 0 w 4784992"/>
                  <a:gd name="connsiteY7" fmla="*/ 256674 h 694182"/>
                  <a:gd name="connsiteX0" fmla="*/ 0 w 4784992"/>
                  <a:gd name="connsiteY0" fmla="*/ 312821 h 694182"/>
                  <a:gd name="connsiteX1" fmla="*/ 4437901 w 4784992"/>
                  <a:gd name="connsiteY1" fmla="*/ 183937 h 694182"/>
                  <a:gd name="connsiteX2" fmla="*/ 4437901 w 4784992"/>
                  <a:gd name="connsiteY2" fmla="*/ 0 h 694182"/>
                  <a:gd name="connsiteX3" fmla="*/ 4784992 w 4784992"/>
                  <a:gd name="connsiteY3" fmla="*/ 347091 h 694182"/>
                  <a:gd name="connsiteX4" fmla="*/ 4437901 w 4784992"/>
                  <a:gd name="connsiteY4" fmla="*/ 694182 h 694182"/>
                  <a:gd name="connsiteX5" fmla="*/ 4437901 w 4784992"/>
                  <a:gd name="connsiteY5" fmla="*/ 510245 h 694182"/>
                  <a:gd name="connsiteX6" fmla="*/ 0 w 4784992"/>
                  <a:gd name="connsiteY6" fmla="*/ 406336 h 694182"/>
                  <a:gd name="connsiteX7" fmla="*/ 0 w 4784992"/>
                  <a:gd name="connsiteY7" fmla="*/ 312821 h 694182"/>
                  <a:gd name="connsiteX0" fmla="*/ 4010 w 4789002"/>
                  <a:gd name="connsiteY0" fmla="*/ 312821 h 694182"/>
                  <a:gd name="connsiteX1" fmla="*/ 4441911 w 4789002"/>
                  <a:gd name="connsiteY1" fmla="*/ 183937 h 694182"/>
                  <a:gd name="connsiteX2" fmla="*/ 4441911 w 4789002"/>
                  <a:gd name="connsiteY2" fmla="*/ 0 h 694182"/>
                  <a:gd name="connsiteX3" fmla="*/ 4789002 w 4789002"/>
                  <a:gd name="connsiteY3" fmla="*/ 347091 h 694182"/>
                  <a:gd name="connsiteX4" fmla="*/ 4441911 w 4789002"/>
                  <a:gd name="connsiteY4" fmla="*/ 694182 h 694182"/>
                  <a:gd name="connsiteX5" fmla="*/ 4441911 w 4789002"/>
                  <a:gd name="connsiteY5" fmla="*/ 510245 h 694182"/>
                  <a:gd name="connsiteX6" fmla="*/ 0 w 4789002"/>
                  <a:gd name="connsiteY6" fmla="*/ 354199 h 694182"/>
                  <a:gd name="connsiteX7" fmla="*/ 4010 w 4789002"/>
                  <a:gd name="connsiteY7" fmla="*/ 312821 h 694182"/>
                  <a:gd name="connsiteX0" fmla="*/ 4010 w 4789002"/>
                  <a:gd name="connsiteY0" fmla="*/ 332873 h 694182"/>
                  <a:gd name="connsiteX1" fmla="*/ 4441911 w 4789002"/>
                  <a:gd name="connsiteY1" fmla="*/ 183937 h 694182"/>
                  <a:gd name="connsiteX2" fmla="*/ 4441911 w 4789002"/>
                  <a:gd name="connsiteY2" fmla="*/ 0 h 694182"/>
                  <a:gd name="connsiteX3" fmla="*/ 4789002 w 4789002"/>
                  <a:gd name="connsiteY3" fmla="*/ 347091 h 694182"/>
                  <a:gd name="connsiteX4" fmla="*/ 4441911 w 4789002"/>
                  <a:gd name="connsiteY4" fmla="*/ 694182 h 694182"/>
                  <a:gd name="connsiteX5" fmla="*/ 4441911 w 4789002"/>
                  <a:gd name="connsiteY5" fmla="*/ 510245 h 694182"/>
                  <a:gd name="connsiteX6" fmla="*/ 0 w 4789002"/>
                  <a:gd name="connsiteY6" fmla="*/ 354199 h 694182"/>
                  <a:gd name="connsiteX7" fmla="*/ 4010 w 4789002"/>
                  <a:gd name="connsiteY7" fmla="*/ 332873 h 694182"/>
                  <a:gd name="connsiteX0" fmla="*/ 0 w 4784992"/>
                  <a:gd name="connsiteY0" fmla="*/ 332873 h 694182"/>
                  <a:gd name="connsiteX1" fmla="*/ 4437901 w 4784992"/>
                  <a:gd name="connsiteY1" fmla="*/ 183937 h 694182"/>
                  <a:gd name="connsiteX2" fmla="*/ 4437901 w 4784992"/>
                  <a:gd name="connsiteY2" fmla="*/ 0 h 694182"/>
                  <a:gd name="connsiteX3" fmla="*/ 4784992 w 4784992"/>
                  <a:gd name="connsiteY3" fmla="*/ 347091 h 694182"/>
                  <a:gd name="connsiteX4" fmla="*/ 4437901 w 4784992"/>
                  <a:gd name="connsiteY4" fmla="*/ 694182 h 694182"/>
                  <a:gd name="connsiteX5" fmla="*/ 4437901 w 4784992"/>
                  <a:gd name="connsiteY5" fmla="*/ 510245 h 694182"/>
                  <a:gd name="connsiteX6" fmla="*/ 0 w 4784992"/>
                  <a:gd name="connsiteY6" fmla="*/ 374252 h 694182"/>
                  <a:gd name="connsiteX7" fmla="*/ 0 w 4784992"/>
                  <a:gd name="connsiteY7" fmla="*/ 332873 h 694182"/>
                  <a:gd name="connsiteX0" fmla="*/ 0 w 4784992"/>
                  <a:gd name="connsiteY0" fmla="*/ 332873 h 694182"/>
                  <a:gd name="connsiteX1" fmla="*/ 4437901 w 4784992"/>
                  <a:gd name="connsiteY1" fmla="*/ 264147 h 694182"/>
                  <a:gd name="connsiteX2" fmla="*/ 4437901 w 4784992"/>
                  <a:gd name="connsiteY2" fmla="*/ 0 h 694182"/>
                  <a:gd name="connsiteX3" fmla="*/ 4784992 w 4784992"/>
                  <a:gd name="connsiteY3" fmla="*/ 347091 h 694182"/>
                  <a:gd name="connsiteX4" fmla="*/ 4437901 w 4784992"/>
                  <a:gd name="connsiteY4" fmla="*/ 694182 h 694182"/>
                  <a:gd name="connsiteX5" fmla="*/ 4437901 w 4784992"/>
                  <a:gd name="connsiteY5" fmla="*/ 510245 h 694182"/>
                  <a:gd name="connsiteX6" fmla="*/ 0 w 4784992"/>
                  <a:gd name="connsiteY6" fmla="*/ 374252 h 694182"/>
                  <a:gd name="connsiteX7" fmla="*/ 0 w 4784992"/>
                  <a:gd name="connsiteY7" fmla="*/ 332873 h 694182"/>
                  <a:gd name="connsiteX0" fmla="*/ 0 w 4784992"/>
                  <a:gd name="connsiteY0" fmla="*/ 332873 h 694182"/>
                  <a:gd name="connsiteX1" fmla="*/ 4437901 w 4784992"/>
                  <a:gd name="connsiteY1" fmla="*/ 264147 h 694182"/>
                  <a:gd name="connsiteX2" fmla="*/ 4437901 w 4784992"/>
                  <a:gd name="connsiteY2" fmla="*/ 0 h 694182"/>
                  <a:gd name="connsiteX3" fmla="*/ 4784992 w 4784992"/>
                  <a:gd name="connsiteY3" fmla="*/ 347091 h 694182"/>
                  <a:gd name="connsiteX4" fmla="*/ 4437901 w 4784992"/>
                  <a:gd name="connsiteY4" fmla="*/ 694182 h 694182"/>
                  <a:gd name="connsiteX5" fmla="*/ 4437901 w 4784992"/>
                  <a:gd name="connsiteY5" fmla="*/ 418003 h 694182"/>
                  <a:gd name="connsiteX6" fmla="*/ 0 w 4784992"/>
                  <a:gd name="connsiteY6" fmla="*/ 374252 h 694182"/>
                  <a:gd name="connsiteX7" fmla="*/ 0 w 4784992"/>
                  <a:gd name="connsiteY7" fmla="*/ 332873 h 694182"/>
                  <a:gd name="connsiteX0" fmla="*/ 0 w 4784992"/>
                  <a:gd name="connsiteY0" fmla="*/ 232610 h 593919"/>
                  <a:gd name="connsiteX1" fmla="*/ 4437901 w 4784992"/>
                  <a:gd name="connsiteY1" fmla="*/ 163884 h 593919"/>
                  <a:gd name="connsiteX2" fmla="*/ 4445922 w 4784992"/>
                  <a:gd name="connsiteY2" fmla="*/ 0 h 593919"/>
                  <a:gd name="connsiteX3" fmla="*/ 4784992 w 4784992"/>
                  <a:gd name="connsiteY3" fmla="*/ 246828 h 593919"/>
                  <a:gd name="connsiteX4" fmla="*/ 4437901 w 4784992"/>
                  <a:gd name="connsiteY4" fmla="*/ 593919 h 593919"/>
                  <a:gd name="connsiteX5" fmla="*/ 4437901 w 4784992"/>
                  <a:gd name="connsiteY5" fmla="*/ 317740 h 593919"/>
                  <a:gd name="connsiteX6" fmla="*/ 0 w 4784992"/>
                  <a:gd name="connsiteY6" fmla="*/ 273989 h 593919"/>
                  <a:gd name="connsiteX7" fmla="*/ 0 w 4784992"/>
                  <a:gd name="connsiteY7" fmla="*/ 232610 h 593919"/>
                  <a:gd name="connsiteX0" fmla="*/ 0 w 4784992"/>
                  <a:gd name="connsiteY0" fmla="*/ 232610 h 473603"/>
                  <a:gd name="connsiteX1" fmla="*/ 4437901 w 4784992"/>
                  <a:gd name="connsiteY1" fmla="*/ 163884 h 473603"/>
                  <a:gd name="connsiteX2" fmla="*/ 4445922 w 4784992"/>
                  <a:gd name="connsiteY2" fmla="*/ 0 h 473603"/>
                  <a:gd name="connsiteX3" fmla="*/ 4784992 w 4784992"/>
                  <a:gd name="connsiteY3" fmla="*/ 246828 h 473603"/>
                  <a:gd name="connsiteX4" fmla="*/ 4441911 w 4784992"/>
                  <a:gd name="connsiteY4" fmla="*/ 473603 h 473603"/>
                  <a:gd name="connsiteX5" fmla="*/ 4437901 w 4784992"/>
                  <a:gd name="connsiteY5" fmla="*/ 317740 h 473603"/>
                  <a:gd name="connsiteX6" fmla="*/ 0 w 4784992"/>
                  <a:gd name="connsiteY6" fmla="*/ 273989 h 473603"/>
                  <a:gd name="connsiteX7" fmla="*/ 0 w 4784992"/>
                  <a:gd name="connsiteY7" fmla="*/ 232610 h 473603"/>
                  <a:gd name="connsiteX0" fmla="*/ 0 w 4784992"/>
                  <a:gd name="connsiteY0" fmla="*/ 212557 h 453550"/>
                  <a:gd name="connsiteX1" fmla="*/ 4437901 w 4784992"/>
                  <a:gd name="connsiteY1" fmla="*/ 143831 h 453550"/>
                  <a:gd name="connsiteX2" fmla="*/ 4437901 w 4784992"/>
                  <a:gd name="connsiteY2" fmla="*/ 0 h 453550"/>
                  <a:gd name="connsiteX3" fmla="*/ 4784992 w 4784992"/>
                  <a:gd name="connsiteY3" fmla="*/ 226775 h 453550"/>
                  <a:gd name="connsiteX4" fmla="*/ 4441911 w 4784992"/>
                  <a:gd name="connsiteY4" fmla="*/ 453550 h 453550"/>
                  <a:gd name="connsiteX5" fmla="*/ 4437901 w 4784992"/>
                  <a:gd name="connsiteY5" fmla="*/ 297687 h 453550"/>
                  <a:gd name="connsiteX6" fmla="*/ 0 w 4784992"/>
                  <a:gd name="connsiteY6" fmla="*/ 253936 h 453550"/>
                  <a:gd name="connsiteX7" fmla="*/ 0 w 4784992"/>
                  <a:gd name="connsiteY7" fmla="*/ 212557 h 453550"/>
                  <a:gd name="connsiteX0" fmla="*/ 0 w 4784992"/>
                  <a:gd name="connsiteY0" fmla="*/ 212557 h 453550"/>
                  <a:gd name="connsiteX1" fmla="*/ 4437901 w 4784992"/>
                  <a:gd name="connsiteY1" fmla="*/ 143831 h 453550"/>
                  <a:gd name="connsiteX2" fmla="*/ 4437901 w 4784992"/>
                  <a:gd name="connsiteY2" fmla="*/ 0 h 453550"/>
                  <a:gd name="connsiteX3" fmla="*/ 4784992 w 4784992"/>
                  <a:gd name="connsiteY3" fmla="*/ 226775 h 453550"/>
                  <a:gd name="connsiteX4" fmla="*/ 4429879 w 4784992"/>
                  <a:gd name="connsiteY4" fmla="*/ 453550 h 453550"/>
                  <a:gd name="connsiteX5" fmla="*/ 4437901 w 4784992"/>
                  <a:gd name="connsiteY5" fmla="*/ 297687 h 453550"/>
                  <a:gd name="connsiteX6" fmla="*/ 0 w 4784992"/>
                  <a:gd name="connsiteY6" fmla="*/ 253936 h 453550"/>
                  <a:gd name="connsiteX7" fmla="*/ 0 w 4784992"/>
                  <a:gd name="connsiteY7" fmla="*/ 212557 h 453550"/>
                  <a:gd name="connsiteX0" fmla="*/ 0 w 4784992"/>
                  <a:gd name="connsiteY0" fmla="*/ 216568 h 457561"/>
                  <a:gd name="connsiteX1" fmla="*/ 4437901 w 4784992"/>
                  <a:gd name="connsiteY1" fmla="*/ 147842 h 457561"/>
                  <a:gd name="connsiteX2" fmla="*/ 4421859 w 4784992"/>
                  <a:gd name="connsiteY2" fmla="*/ 0 h 457561"/>
                  <a:gd name="connsiteX3" fmla="*/ 4784992 w 4784992"/>
                  <a:gd name="connsiteY3" fmla="*/ 230786 h 457561"/>
                  <a:gd name="connsiteX4" fmla="*/ 4429879 w 4784992"/>
                  <a:gd name="connsiteY4" fmla="*/ 457561 h 457561"/>
                  <a:gd name="connsiteX5" fmla="*/ 4437901 w 4784992"/>
                  <a:gd name="connsiteY5" fmla="*/ 301698 h 457561"/>
                  <a:gd name="connsiteX6" fmla="*/ 0 w 4784992"/>
                  <a:gd name="connsiteY6" fmla="*/ 257947 h 457561"/>
                  <a:gd name="connsiteX7" fmla="*/ 0 w 4784992"/>
                  <a:gd name="connsiteY7" fmla="*/ 216568 h 457561"/>
                  <a:gd name="connsiteX0" fmla="*/ 0 w 4570983"/>
                  <a:gd name="connsiteY0" fmla="*/ 216568 h 457561"/>
                  <a:gd name="connsiteX1" fmla="*/ 4437901 w 4570983"/>
                  <a:gd name="connsiteY1" fmla="*/ 147842 h 457561"/>
                  <a:gd name="connsiteX2" fmla="*/ 4421859 w 4570983"/>
                  <a:gd name="connsiteY2" fmla="*/ 0 h 457561"/>
                  <a:gd name="connsiteX3" fmla="*/ 4570983 w 4570983"/>
                  <a:gd name="connsiteY3" fmla="*/ 225141 h 457561"/>
                  <a:gd name="connsiteX4" fmla="*/ 4429879 w 4570983"/>
                  <a:gd name="connsiteY4" fmla="*/ 457561 h 457561"/>
                  <a:gd name="connsiteX5" fmla="*/ 4437901 w 4570983"/>
                  <a:gd name="connsiteY5" fmla="*/ 301698 h 457561"/>
                  <a:gd name="connsiteX6" fmla="*/ 0 w 4570983"/>
                  <a:gd name="connsiteY6" fmla="*/ 257947 h 457561"/>
                  <a:gd name="connsiteX7" fmla="*/ 0 w 4570983"/>
                  <a:gd name="connsiteY7" fmla="*/ 216568 h 457561"/>
                  <a:gd name="connsiteX0" fmla="*/ 0 w 4570983"/>
                  <a:gd name="connsiteY0" fmla="*/ 205280 h 446273"/>
                  <a:gd name="connsiteX1" fmla="*/ 4437901 w 4570983"/>
                  <a:gd name="connsiteY1" fmla="*/ 136554 h 446273"/>
                  <a:gd name="connsiteX2" fmla="*/ 4434614 w 4570983"/>
                  <a:gd name="connsiteY2" fmla="*/ 0 h 446273"/>
                  <a:gd name="connsiteX3" fmla="*/ 4570983 w 4570983"/>
                  <a:gd name="connsiteY3" fmla="*/ 213853 h 446273"/>
                  <a:gd name="connsiteX4" fmla="*/ 4429879 w 4570983"/>
                  <a:gd name="connsiteY4" fmla="*/ 446273 h 446273"/>
                  <a:gd name="connsiteX5" fmla="*/ 4437901 w 4570983"/>
                  <a:gd name="connsiteY5" fmla="*/ 290410 h 446273"/>
                  <a:gd name="connsiteX6" fmla="*/ 0 w 4570983"/>
                  <a:gd name="connsiteY6" fmla="*/ 246659 h 446273"/>
                  <a:gd name="connsiteX7" fmla="*/ 0 w 4570983"/>
                  <a:gd name="connsiteY7" fmla="*/ 205280 h 446273"/>
                  <a:gd name="connsiteX0" fmla="*/ 0 w 4570983"/>
                  <a:gd name="connsiteY0" fmla="*/ 205280 h 437806"/>
                  <a:gd name="connsiteX1" fmla="*/ 4437901 w 4570983"/>
                  <a:gd name="connsiteY1" fmla="*/ 136554 h 437806"/>
                  <a:gd name="connsiteX2" fmla="*/ 4434614 w 4570983"/>
                  <a:gd name="connsiteY2" fmla="*/ 0 h 437806"/>
                  <a:gd name="connsiteX3" fmla="*/ 4570983 w 4570983"/>
                  <a:gd name="connsiteY3" fmla="*/ 213853 h 437806"/>
                  <a:gd name="connsiteX4" fmla="*/ 4434131 w 4570983"/>
                  <a:gd name="connsiteY4" fmla="*/ 437806 h 437806"/>
                  <a:gd name="connsiteX5" fmla="*/ 4437901 w 4570983"/>
                  <a:gd name="connsiteY5" fmla="*/ 290410 h 437806"/>
                  <a:gd name="connsiteX6" fmla="*/ 0 w 4570983"/>
                  <a:gd name="connsiteY6" fmla="*/ 246659 h 437806"/>
                  <a:gd name="connsiteX7" fmla="*/ 0 w 4570983"/>
                  <a:gd name="connsiteY7" fmla="*/ 205280 h 437806"/>
                  <a:gd name="connsiteX0" fmla="*/ 0 w 4570983"/>
                  <a:gd name="connsiteY0" fmla="*/ 205280 h 426517"/>
                  <a:gd name="connsiteX1" fmla="*/ 4437901 w 4570983"/>
                  <a:gd name="connsiteY1" fmla="*/ 136554 h 426517"/>
                  <a:gd name="connsiteX2" fmla="*/ 4434614 w 4570983"/>
                  <a:gd name="connsiteY2" fmla="*/ 0 h 426517"/>
                  <a:gd name="connsiteX3" fmla="*/ 4570983 w 4570983"/>
                  <a:gd name="connsiteY3" fmla="*/ 213853 h 426517"/>
                  <a:gd name="connsiteX4" fmla="*/ 4434131 w 4570983"/>
                  <a:gd name="connsiteY4" fmla="*/ 426517 h 426517"/>
                  <a:gd name="connsiteX5" fmla="*/ 4437901 w 4570983"/>
                  <a:gd name="connsiteY5" fmla="*/ 290410 h 426517"/>
                  <a:gd name="connsiteX6" fmla="*/ 0 w 4570983"/>
                  <a:gd name="connsiteY6" fmla="*/ 246659 h 426517"/>
                  <a:gd name="connsiteX7" fmla="*/ 0 w 4570983"/>
                  <a:gd name="connsiteY7" fmla="*/ 205280 h 42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0983" h="426517">
                    <a:moveTo>
                      <a:pt x="0" y="205280"/>
                    </a:moveTo>
                    <a:lnTo>
                      <a:pt x="4437901" y="136554"/>
                    </a:lnTo>
                    <a:cubicBezTo>
                      <a:pt x="4436805" y="91036"/>
                      <a:pt x="4435710" y="45518"/>
                      <a:pt x="4434614" y="0"/>
                    </a:cubicBezTo>
                    <a:lnTo>
                      <a:pt x="4570983" y="213853"/>
                    </a:lnTo>
                    <a:lnTo>
                      <a:pt x="4434131" y="426517"/>
                    </a:lnTo>
                    <a:cubicBezTo>
                      <a:pt x="4435388" y="377385"/>
                      <a:pt x="4436644" y="339542"/>
                      <a:pt x="4437901" y="290410"/>
                    </a:cubicBezTo>
                    <a:lnTo>
                      <a:pt x="0" y="246659"/>
                    </a:lnTo>
                    <a:lnTo>
                      <a:pt x="0" y="205280"/>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ysClr val="windowText" lastClr="000000"/>
                  </a:solidFill>
                </a:endParaRPr>
              </a:p>
            </p:txBody>
          </p:sp>
          <p:sp>
            <p:nvSpPr>
              <p:cNvPr id="26" name="TextBox 25"/>
              <p:cNvSpPr txBox="1"/>
              <p:nvPr/>
            </p:nvSpPr>
            <p:spPr>
              <a:xfrm>
                <a:off x="9287381" y="3835350"/>
                <a:ext cx="1280160" cy="400110"/>
              </a:xfrm>
              <a:prstGeom prst="rect">
                <a:avLst/>
              </a:prstGeom>
              <a:noFill/>
            </p:spPr>
            <p:txBody>
              <a:bodyPr wrap="square" rtlCol="0">
                <a:noAutofit/>
              </a:bodyPr>
              <a:lstStyle/>
              <a:p>
                <a:pPr defTabSz="914224">
                  <a:defRPr/>
                </a:pPr>
                <a:r>
                  <a:rPr lang="en-US" sz="1599" b="1" kern="0" spc="200" dirty="0">
                    <a:gradFill>
                      <a:gsLst>
                        <a:gs pos="0">
                          <a:schemeClr val="bg1"/>
                        </a:gs>
                        <a:gs pos="100000">
                          <a:schemeClr val="bg1"/>
                        </a:gs>
                      </a:gsLst>
                      <a:lin ang="5400000" scaled="1"/>
                    </a:gradFill>
                    <a:latin typeface="Segoe UI" panose="020B0502040204020203" pitchFamily="34" charset="0"/>
                    <a:cs typeface="Segoe UI" panose="020B0502040204020203" pitchFamily="34" charset="0"/>
                  </a:rPr>
                  <a:t>PILOT</a:t>
                </a:r>
              </a:p>
            </p:txBody>
          </p:sp>
          <p:sp>
            <p:nvSpPr>
              <p:cNvPr id="28" name="TextBox 27"/>
              <p:cNvSpPr txBox="1"/>
              <p:nvPr/>
            </p:nvSpPr>
            <p:spPr>
              <a:xfrm>
                <a:off x="9927461" y="4685511"/>
                <a:ext cx="1280160" cy="400110"/>
              </a:xfrm>
              <a:prstGeom prst="rect">
                <a:avLst/>
              </a:prstGeom>
              <a:noFill/>
            </p:spPr>
            <p:txBody>
              <a:bodyPr wrap="square" rtlCol="0">
                <a:noAutofit/>
              </a:bodyPr>
              <a:lstStyle>
                <a:defPPr>
                  <a:defRPr lang="en-US"/>
                </a:defPPr>
                <a:lvl1pPr>
                  <a:defRPr sz="1600" b="1" spc="200">
                    <a:solidFill>
                      <a:schemeClr val="tx1">
                        <a:lumMod val="50000"/>
                      </a:schemeClr>
                    </a:solidFill>
                    <a:latin typeface="Segoe UI" panose="020B0502040204020203" pitchFamily="34" charset="0"/>
                    <a:cs typeface="Segoe UI" panose="020B0502040204020203" pitchFamily="34" charset="0"/>
                  </a:defRPr>
                </a:lvl1pPr>
              </a:lstStyle>
              <a:p>
                <a:pPr defTabSz="914224">
                  <a:defRPr/>
                </a:pPr>
                <a:r>
                  <a:rPr lang="en-US" sz="1599" kern="0" dirty="0">
                    <a:gradFill>
                      <a:gsLst>
                        <a:gs pos="0">
                          <a:schemeClr val="bg1"/>
                        </a:gs>
                        <a:gs pos="100000">
                          <a:schemeClr val="bg1"/>
                        </a:gs>
                      </a:gsLst>
                      <a:lin ang="5400000" scaled="1"/>
                    </a:gradFill>
                  </a:rPr>
                  <a:t>DEPLOY</a:t>
                </a:r>
              </a:p>
            </p:txBody>
          </p:sp>
          <p:sp>
            <p:nvSpPr>
              <p:cNvPr id="30" name="TextBox 29"/>
              <p:cNvSpPr txBox="1"/>
              <p:nvPr/>
            </p:nvSpPr>
            <p:spPr>
              <a:xfrm>
                <a:off x="8948398" y="2913080"/>
                <a:ext cx="937886" cy="400110"/>
              </a:xfrm>
              <a:prstGeom prst="rect">
                <a:avLst/>
              </a:prstGeom>
              <a:noFill/>
            </p:spPr>
            <p:txBody>
              <a:bodyPr wrap="square" rtlCol="0">
                <a:noAutofit/>
              </a:bodyPr>
              <a:lstStyle>
                <a:defPPr>
                  <a:defRPr lang="en-US"/>
                </a:defPPr>
                <a:lvl1pPr algn="ctr">
                  <a:defRPr sz="2000" b="1" spc="200">
                    <a:solidFill>
                      <a:schemeClr val="accent1">
                        <a:lumMod val="75000"/>
                      </a:schemeClr>
                    </a:solidFill>
                    <a:latin typeface="Segoe UI" panose="020B0502040204020203" pitchFamily="34" charset="0"/>
                    <a:cs typeface="Segoe UI" panose="020B0502040204020203" pitchFamily="34" charset="0"/>
                  </a:defRPr>
                </a:lvl1pPr>
              </a:lstStyle>
              <a:p>
                <a:pPr algn="l" defTabSz="914224">
                  <a:defRPr/>
                </a:pPr>
                <a:r>
                  <a:rPr lang="en-US" sz="1599" b="0" kern="0" dirty="0">
                    <a:solidFill>
                      <a:schemeClr val="tx1">
                        <a:lumMod val="50000"/>
                      </a:schemeClr>
                    </a:solidFill>
                  </a:rPr>
                  <a:t>TRIAL</a:t>
                </a:r>
              </a:p>
            </p:txBody>
          </p:sp>
        </p:grpSp>
        <p:sp>
          <p:nvSpPr>
            <p:cNvPr id="9" name="TextBox 8"/>
            <p:cNvSpPr txBox="1"/>
            <p:nvPr/>
          </p:nvSpPr>
          <p:spPr>
            <a:xfrm>
              <a:off x="5647042" y="4591618"/>
              <a:ext cx="1194095" cy="338802"/>
            </a:xfrm>
            <a:prstGeom prst="rect">
              <a:avLst/>
            </a:prstGeom>
            <a:noFill/>
          </p:spPr>
          <p:txBody>
            <a:bodyPr wrap="square" lIns="0" tIns="0" rIns="0" bIns="0" rtlCol="0">
              <a:spAutoFit/>
            </a:bodyPr>
            <a:lstStyle/>
            <a:p>
              <a:pPr algn="ctr" defTabSz="932597">
                <a:lnSpc>
                  <a:spcPct val="90000"/>
                </a:lnSpc>
                <a:spcAft>
                  <a:spcPts val="600"/>
                </a:spcAft>
              </a:pPr>
              <a:r>
                <a:rPr lang="en-US" sz="1199" kern="0" dirty="0">
                  <a:gradFill>
                    <a:gsLst>
                      <a:gs pos="2917">
                        <a:schemeClr val="tx1"/>
                      </a:gs>
                      <a:gs pos="30000">
                        <a:schemeClr val="tx1"/>
                      </a:gs>
                    </a:gsLst>
                    <a:lin ang="5400000" scaled="0"/>
                  </a:gradFill>
                </a:rPr>
                <a:t>WINDOWS 10 LAUNCH</a:t>
              </a:r>
            </a:p>
          </p:txBody>
        </p:sp>
        <p:sp>
          <p:nvSpPr>
            <p:cNvPr id="31" name="TextBox 30"/>
            <p:cNvSpPr txBox="1"/>
            <p:nvPr/>
          </p:nvSpPr>
          <p:spPr>
            <a:xfrm>
              <a:off x="8326287" y="4577155"/>
              <a:ext cx="838200" cy="169401"/>
            </a:xfrm>
            <a:prstGeom prst="rect">
              <a:avLst/>
            </a:prstGeom>
            <a:noFill/>
          </p:spPr>
          <p:txBody>
            <a:bodyPr wrap="square" lIns="0" tIns="0" rIns="0" bIns="0" rtlCol="0">
              <a:spAutoFit/>
            </a:bodyPr>
            <a:lstStyle/>
            <a:p>
              <a:pPr algn="ctr" defTabSz="932597">
                <a:lnSpc>
                  <a:spcPct val="90000"/>
                </a:lnSpc>
                <a:spcAft>
                  <a:spcPts val="600"/>
                </a:spcAft>
              </a:pPr>
              <a:r>
                <a:rPr lang="en-US" sz="1199" kern="0" dirty="0">
                  <a:gradFill>
                    <a:gsLst>
                      <a:gs pos="2917">
                        <a:schemeClr val="tx1"/>
                      </a:gs>
                      <a:gs pos="30000">
                        <a:schemeClr val="tx1"/>
                      </a:gs>
                    </a:gsLst>
                    <a:lin ang="5400000" scaled="0"/>
                  </a:gradFill>
                </a:rPr>
                <a:t>WPC 2016</a:t>
              </a:r>
            </a:p>
          </p:txBody>
        </p:sp>
      </p:grpSp>
      <p:grpSp>
        <p:nvGrpSpPr>
          <p:cNvPr id="2" name="Group 1"/>
          <p:cNvGrpSpPr/>
          <p:nvPr/>
        </p:nvGrpSpPr>
        <p:grpSpPr>
          <a:xfrm>
            <a:off x="275480" y="1192537"/>
            <a:ext cx="5025796" cy="3818444"/>
            <a:chOff x="274637" y="1211263"/>
            <a:chExt cx="5026509" cy="3818985"/>
          </a:xfrm>
        </p:grpSpPr>
        <p:sp>
          <p:nvSpPr>
            <p:cNvPr id="8" name="TextBox 7"/>
            <p:cNvSpPr txBox="1"/>
            <p:nvPr/>
          </p:nvSpPr>
          <p:spPr>
            <a:xfrm>
              <a:off x="274637" y="1211263"/>
              <a:ext cx="5026509" cy="3818985"/>
            </a:xfrm>
            <a:prstGeom prst="rect">
              <a:avLst/>
            </a:prstGeom>
            <a:solidFill>
              <a:schemeClr val="bg1">
                <a:lumMod val="95000"/>
              </a:schemeClr>
            </a:solidFill>
          </p:spPr>
          <p:txBody>
            <a:bodyPr wrap="square" lIns="182854" tIns="146283" rIns="182854" bIns="146283" rtlCol="0">
              <a:noAutofit/>
            </a:bodyPr>
            <a:lstStyle/>
            <a:p>
              <a:pPr algn="ctr" defTabSz="932597">
                <a:lnSpc>
                  <a:spcPct val="90000"/>
                </a:lnSpc>
                <a:spcAft>
                  <a:spcPts val="600"/>
                </a:spcAft>
              </a:pPr>
              <a:r>
                <a:rPr lang="en-US" kern="0" dirty="0">
                  <a:latin typeface="Segoe UI Semibold" panose="020B0702040204020203" pitchFamily="34" charset="0"/>
                  <a:cs typeface="Segoe UI Semibold" panose="020B0702040204020203" pitchFamily="34" charset="0"/>
                </a:rPr>
                <a:t>WINDOWS 10 DEPLOYMENT TIME YEARS (FORRESTER)*</a:t>
              </a:r>
            </a:p>
          </p:txBody>
        </p:sp>
        <p:sp>
          <p:nvSpPr>
            <p:cNvPr id="12" name="Rectangle 11"/>
            <p:cNvSpPr/>
            <p:nvPr/>
          </p:nvSpPr>
          <p:spPr bwMode="auto">
            <a:xfrm>
              <a:off x="2085909" y="2747451"/>
              <a:ext cx="2266067" cy="6858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r" defTabSz="932293" fontAlgn="base">
                <a:lnSpc>
                  <a:spcPct val="90000"/>
                </a:lnSpc>
                <a:spcBef>
                  <a:spcPct val="0"/>
                </a:spcBef>
                <a:spcAft>
                  <a:spcPct val="0"/>
                </a:spcAft>
              </a:pPr>
              <a:r>
                <a:rPr lang="en-US" sz="2400" b="1" kern="0" dirty="0">
                  <a:gradFill>
                    <a:gsLst>
                      <a:gs pos="0">
                        <a:srgbClr val="FFFFFF"/>
                      </a:gs>
                      <a:gs pos="100000">
                        <a:srgbClr val="FFFFFF"/>
                      </a:gs>
                    </a:gsLst>
                    <a:lin ang="5400000" scaled="0"/>
                  </a:gradFill>
                  <a:ea typeface="Segoe UI" pitchFamily="34" charset="0"/>
                  <a:cs typeface="Segoe UI" pitchFamily="34" charset="0"/>
                </a:rPr>
                <a:t>4</a:t>
              </a:r>
            </a:p>
          </p:txBody>
        </p:sp>
        <p:sp>
          <p:nvSpPr>
            <p:cNvPr id="34" name="Rectangle 33"/>
            <p:cNvSpPr/>
            <p:nvPr/>
          </p:nvSpPr>
          <p:spPr bwMode="auto">
            <a:xfrm>
              <a:off x="2085910" y="3610585"/>
              <a:ext cx="1104900" cy="685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r" defTabSz="932293" fontAlgn="base">
                <a:lnSpc>
                  <a:spcPct val="90000"/>
                </a:lnSpc>
                <a:spcBef>
                  <a:spcPct val="0"/>
                </a:spcBef>
                <a:spcAft>
                  <a:spcPct val="0"/>
                </a:spcAft>
              </a:pPr>
              <a:r>
                <a:rPr lang="en-US" sz="2400" b="1" kern="0" dirty="0">
                  <a:gradFill>
                    <a:gsLst>
                      <a:gs pos="0">
                        <a:srgbClr val="FFFFFF"/>
                      </a:gs>
                      <a:gs pos="100000">
                        <a:srgbClr val="FFFFFF"/>
                      </a:gs>
                    </a:gsLst>
                    <a:lin ang="5400000" scaled="0"/>
                  </a:gradFill>
                  <a:ea typeface="Segoe UI" pitchFamily="34" charset="0"/>
                  <a:cs typeface="Segoe UI" pitchFamily="34" charset="0"/>
                </a:rPr>
                <a:t>2</a:t>
              </a:r>
            </a:p>
          </p:txBody>
        </p:sp>
        <p:sp>
          <p:nvSpPr>
            <p:cNvPr id="14" name="TextBox 13"/>
            <p:cNvSpPr txBox="1"/>
            <p:nvPr/>
          </p:nvSpPr>
          <p:spPr>
            <a:xfrm>
              <a:off x="1033631" y="2850872"/>
              <a:ext cx="1036472" cy="493122"/>
            </a:xfrm>
            <a:prstGeom prst="rect">
              <a:avLst/>
            </a:prstGeom>
            <a:noFill/>
          </p:spPr>
          <p:txBody>
            <a:bodyPr wrap="none" lIns="182854" tIns="146283" rIns="182854" bIns="146283" rtlCol="0">
              <a:spAutoFit/>
            </a:bodyPr>
            <a:lstStyle/>
            <a:p>
              <a:pPr algn="r" defTabSz="932597">
                <a:lnSpc>
                  <a:spcPct val="90000"/>
                </a:lnSpc>
                <a:spcAft>
                  <a:spcPts val="600"/>
                </a:spcAft>
              </a:pPr>
              <a:r>
                <a:rPr lang="en-US" sz="1399" b="1" kern="0" dirty="0">
                  <a:gradFill>
                    <a:gsLst>
                      <a:gs pos="2917">
                        <a:schemeClr val="tx1"/>
                      </a:gs>
                      <a:gs pos="30000">
                        <a:schemeClr val="tx1"/>
                      </a:gs>
                    </a:gsLst>
                    <a:lin ang="5400000" scaled="0"/>
                  </a:gradFill>
                </a:rPr>
                <a:t>BEFORE</a:t>
              </a:r>
            </a:p>
          </p:txBody>
        </p:sp>
        <p:sp>
          <p:nvSpPr>
            <p:cNvPr id="37" name="TextBox 36"/>
            <p:cNvSpPr txBox="1"/>
            <p:nvPr/>
          </p:nvSpPr>
          <p:spPr>
            <a:xfrm>
              <a:off x="495667" y="3698001"/>
              <a:ext cx="1574435" cy="493122"/>
            </a:xfrm>
            <a:prstGeom prst="rect">
              <a:avLst/>
            </a:prstGeom>
            <a:noFill/>
          </p:spPr>
          <p:txBody>
            <a:bodyPr wrap="none" lIns="182854" tIns="146283" rIns="182854" bIns="146283" rtlCol="0">
              <a:spAutoFit/>
            </a:bodyPr>
            <a:lstStyle/>
            <a:p>
              <a:pPr algn="r" defTabSz="932597">
                <a:lnSpc>
                  <a:spcPct val="90000"/>
                </a:lnSpc>
                <a:spcAft>
                  <a:spcPts val="600"/>
                </a:spcAft>
              </a:pPr>
              <a:r>
                <a:rPr lang="en-US" sz="1399" b="1" kern="0" dirty="0"/>
                <a:t>WINDOWS 10</a:t>
              </a:r>
            </a:p>
          </p:txBody>
        </p:sp>
        <p:cxnSp>
          <p:nvCxnSpPr>
            <p:cNvPr id="11" name="Straight Connector 10"/>
            <p:cNvCxnSpPr/>
            <p:nvPr/>
          </p:nvCxnSpPr>
          <p:spPr>
            <a:xfrm>
              <a:off x="2085909" y="2588808"/>
              <a:ext cx="0" cy="1871662"/>
            </a:xfrm>
            <a:prstGeom prst="line">
              <a:avLst/>
            </a:prstGeom>
            <a:ln w="28575">
              <a:solidFill>
                <a:schemeClr val="bg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1649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1.13607E-6 3.84476E-6 L -0.0628 3.84476E-6 " pathEditMode="relative" rAng="0" ptsTypes="AA">
                                      <p:cBhvr>
                                        <p:cTn id="9" dur="1000" spd="-100000" fill="hold"/>
                                        <p:tgtEl>
                                          <p:spTgt spid="2"/>
                                        </p:tgtEl>
                                        <p:attrNameLst>
                                          <p:attrName>ppt_x</p:attrName>
                                          <p:attrName>ppt_y</p:attrName>
                                        </p:attrNameLst>
                                      </p:cBhvr>
                                      <p:rCtr x="-3140" y="0"/>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0"/>
                                  </p:stCondLst>
                                  <p:childTnLst>
                                    <p:animMotion origin="layout" path="M -3.82946E-6 3.84476E-6 L 0.10123 3.84476E-6 " pathEditMode="relative" rAng="0" ptsTypes="AA">
                                      <p:cBhvr>
                                        <p:cTn id="14" dur="1000" spd="-100000" fill="hold"/>
                                        <p:tgtEl>
                                          <p:spTgt spid="3"/>
                                        </p:tgtEl>
                                        <p:attrNameLst>
                                          <p:attrName>ppt_x</p:attrName>
                                          <p:attrName>ppt_y</p:attrName>
                                        </p:attrNameLst>
                                      </p:cBhvr>
                                      <p:rCtr x="5055" y="0"/>
                                    </p:animMotion>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500"/>
                                  </p:stCondLst>
                                  <p:childTnLst>
                                    <p:animMotion origin="layout" path="M -1.13607E-6 -1.5025E-6 L -0.0628 -1.5025E-6 " pathEditMode="relative" rAng="0" ptsTypes="AA">
                                      <p:cBhvr>
                                        <p:cTn id="19" dur="1000" spd="-100000" fill="hold"/>
                                        <p:tgtEl>
                                          <p:spTgt spid="10"/>
                                        </p:tgtEl>
                                        <p:attrNameLst>
                                          <p:attrName>ppt_x</p:attrName>
                                          <p:attrName>ppt_y</p:attrName>
                                        </p:attrNameLst>
                                      </p:cBhvr>
                                      <p:rCtr x="-3140" y="0"/>
                                    </p:animMotion>
                                  </p:childTnLst>
                                </p:cTn>
                              </p:par>
                              <p:par>
                                <p:cTn id="20" presetID="10" presetClass="entr" presetSubtype="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nodeType="withEffect">
                                  <p:stCondLst>
                                    <p:cond delay="500"/>
                                  </p:stCondLst>
                                  <p:childTnLst>
                                    <p:animMotion origin="layout" path="M -3.82946E-6 -9.80481E-7 L 0.10123 -9.80481E-7 " pathEditMode="relative" rAng="0" ptsTypes="AA">
                                      <p:cBhvr>
                                        <p:cTn id="24" dur="1000" spd="-100000" fill="hold"/>
                                        <p:tgtEl>
                                          <p:spTgt spid="16"/>
                                        </p:tgtEl>
                                        <p:attrNameLst>
                                          <p:attrName>ppt_x</p:attrName>
                                          <p:attrName>ppt_y</p:attrName>
                                        </p:attrNameLst>
                                      </p:cBhvr>
                                      <p:rCtr x="5055" y="0"/>
                                    </p:animMotion>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7058108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75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p:nvPicPr>
        <p:blipFill rotWithShape="1">
          <a:blip r:embed="rId7"/>
          <a:srcRect b="17074"/>
          <a:stretch/>
        </p:blipFill>
        <p:spPr>
          <a:xfrm>
            <a:off x="6610122" y="-1"/>
            <a:ext cx="5826353" cy="4626841"/>
          </a:xfrm>
          <a:prstGeom prst="rect">
            <a:avLst/>
          </a:prstGeom>
        </p:spPr>
      </p:pic>
      <p:sp>
        <p:nvSpPr>
          <p:cNvPr id="9" name="Text Placeholder 8"/>
          <p:cNvSpPr>
            <a:spLocks noGrp="1"/>
          </p:cNvSpPr>
          <p:nvPr>
            <p:ph type="body" sz="quarter" idx="10"/>
          </p:nvPr>
        </p:nvSpPr>
        <p:spPr>
          <a:xfrm>
            <a:off x="290287" y="1532164"/>
            <a:ext cx="5834742" cy="5047536"/>
          </a:xfrm>
        </p:spPr>
        <p:txBody>
          <a:bodyPr/>
          <a:lstStyle/>
          <a:p>
            <a:pPr marL="292608" indent="-292608">
              <a:lnSpc>
                <a:spcPct val="100000"/>
              </a:lnSpc>
              <a:spcBef>
                <a:spcPts val="1200"/>
              </a:spcBef>
              <a:buSzPct val="100000"/>
            </a:pPr>
            <a:r>
              <a:rPr lang="en-US" sz="2600" dirty="0">
                <a:solidFill>
                  <a:schemeClr val="tx1"/>
                </a:solidFill>
              </a:rPr>
              <a:t>Schedule meeting with CIO, CFO/COO (or budget owner), Desktop IT management</a:t>
            </a:r>
          </a:p>
          <a:p>
            <a:pPr marL="292608" indent="-292608">
              <a:lnSpc>
                <a:spcPct val="100000"/>
              </a:lnSpc>
              <a:spcBef>
                <a:spcPts val="1200"/>
              </a:spcBef>
              <a:buSzPct val="100000"/>
            </a:pPr>
            <a:r>
              <a:rPr lang="en-US" sz="2600" dirty="0">
                <a:solidFill>
                  <a:schemeClr val="tx1"/>
                </a:solidFill>
              </a:rPr>
              <a:t>Include Windows TSP or Windows BG lead</a:t>
            </a:r>
          </a:p>
          <a:p>
            <a:pPr marL="292608" indent="-292608">
              <a:lnSpc>
                <a:spcPct val="100000"/>
              </a:lnSpc>
              <a:spcBef>
                <a:spcPts val="1200"/>
              </a:spcBef>
              <a:buSzPct val="100000"/>
            </a:pPr>
            <a:r>
              <a:rPr lang="en-US" sz="2600" dirty="0">
                <a:solidFill>
                  <a:schemeClr val="tx1"/>
                </a:solidFill>
              </a:rPr>
              <a:t>“Windows in the Enterprise” customer pitch deck</a:t>
            </a:r>
          </a:p>
          <a:p>
            <a:pPr marL="292608" indent="-292608">
              <a:lnSpc>
                <a:spcPct val="100000"/>
              </a:lnSpc>
              <a:spcBef>
                <a:spcPts val="1200"/>
              </a:spcBef>
              <a:buSzPct val="100000"/>
            </a:pPr>
            <a:r>
              <a:rPr lang="en-US" sz="2600" dirty="0">
                <a:solidFill>
                  <a:schemeClr val="tx1"/>
                </a:solidFill>
              </a:rPr>
              <a:t>Objective is to get customer to agree to do a POC (either Microsoft funded through Windows Accelerate or Self-Service)</a:t>
            </a:r>
          </a:p>
        </p:txBody>
      </p:sp>
      <p:sp>
        <p:nvSpPr>
          <p:cNvPr id="2" name="Title 1"/>
          <p:cNvSpPr>
            <a:spLocks noGrp="1"/>
          </p:cNvSpPr>
          <p:nvPr>
            <p:ph type="title"/>
          </p:nvPr>
        </p:nvSpPr>
        <p:spPr/>
        <p:txBody>
          <a:bodyPr/>
          <a:lstStyle/>
          <a:p>
            <a:r>
              <a:rPr lang="en-US" sz="2400" spc="0" dirty="0">
                <a:solidFill>
                  <a:schemeClr val="tx1"/>
                </a:solidFill>
                <a:latin typeface="+mn-lt"/>
              </a:rPr>
              <a:t>Step 2…</a:t>
            </a:r>
            <a:br>
              <a:rPr lang="en-US" dirty="0">
                <a:solidFill>
                  <a:schemeClr val="tx1"/>
                </a:solidFill>
              </a:rPr>
            </a:br>
            <a:r>
              <a:rPr lang="en-US" sz="4400" dirty="0">
                <a:solidFill>
                  <a:schemeClr val="tx1"/>
                </a:solidFill>
              </a:rPr>
              <a:t>Deployment Pitch</a:t>
            </a:r>
            <a:endParaRPr lang="en-US" dirty="0">
              <a:solidFill>
                <a:schemeClr val="tx1"/>
              </a:solidFill>
            </a:endParaRPr>
          </a:p>
        </p:txBody>
      </p:sp>
      <p:sp>
        <p:nvSpPr>
          <p:cNvPr id="7" name="Text Placeholder 1"/>
          <p:cNvSpPr txBox="1">
            <a:spLocks/>
          </p:cNvSpPr>
          <p:nvPr/>
        </p:nvSpPr>
        <p:spPr>
          <a:xfrm>
            <a:off x="6610122" y="4626840"/>
            <a:ext cx="5826353" cy="2000548"/>
          </a:xfrm>
          <a:prstGeom prst="rect">
            <a:avLst/>
          </a:prstGeom>
        </p:spPr>
        <p:txBody>
          <a:bodyPr vert="horz" wrap="square" lIns="0" tIns="91440" rIns="274320"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en-US" sz="2800" b="0" i="0" u="none" strike="noStrike" kern="1200" cap="none" spc="0" normalizeH="0" baseline="0" noProof="0" dirty="0">
                <a:ln>
                  <a:noFill/>
                </a:ln>
                <a:solidFill>
                  <a:schemeClr val="tx1"/>
                </a:solidFill>
                <a:effectLst/>
                <a:uLnTx/>
                <a:uFillTx/>
                <a:latin typeface="+mn-lt"/>
                <a:ea typeface="+mn-ea"/>
                <a:cs typeface="Segoe UI" panose="020B0502040204020203" pitchFamily="34" charset="0"/>
              </a:rPr>
              <a:t> Windows in the Enterprise</a:t>
            </a:r>
          </a:p>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en-US" sz="1200" b="0" i="0" u="none" strike="noStrike" kern="1200" cap="none" spc="0" normalizeH="0" baseline="0" noProof="0" dirty="0">
                <a:ln>
                  <a:noFill/>
                </a:ln>
                <a:solidFill>
                  <a:schemeClr val="tx1"/>
                </a:solidFill>
                <a:effectLst/>
                <a:uLnTx/>
                <a:uFillTx/>
                <a:latin typeface="+mn-lt"/>
                <a:ea typeface="+mn-ea"/>
              </a:rPr>
              <a:t>This deck is intended as a high level business overview of Windows 10, both shipping features as well as future looking features, and is for 1 to 1 direct customer conversations only. You should not blog or publicly share the content broadly</a:t>
            </a:r>
          </a:p>
          <a:p>
            <a:pPr marL="0" marR="0" lvl="0" indent="0" algn="l" defTabSz="932742" rtl="0" eaLnBrk="1" fontAlgn="auto" latinLnBrk="0" hangingPunct="1">
              <a:lnSpc>
                <a:spcPct val="10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hlinkClick r:id="rId8"/>
              </a:rPr>
              <a:t>https://</a:t>
            </a:r>
            <a:r>
              <a:rPr kumimoji="0" lang="en-US" sz="1800" b="0" i="0" u="none" strike="noStrike" kern="1200" cap="none" spc="0" normalizeH="0" baseline="0" noProof="0" dirty="0">
                <a:ln>
                  <a:noFill/>
                </a:ln>
                <a:solidFill>
                  <a:schemeClr val="tx1"/>
                </a:solidFill>
                <a:effectLst/>
                <a:uLnTx/>
                <a:uFillTx/>
                <a:latin typeface="+mn-lt"/>
                <a:ea typeface="+mn-ea"/>
                <a:hlinkClick r:id="rId8"/>
              </a:rPr>
              <a:t>microsoft.sharepoint.com/sites/infopedia/pages/layouts/kcdoc.aspx?k=G02KC-1-6496</a:t>
            </a:r>
            <a:r>
              <a:rPr kumimoji="0" lang="en-US" sz="1800" b="0" i="0" u="none" strike="noStrike" kern="1200" cap="none" spc="0" normalizeH="0" baseline="0" noProof="0" dirty="0">
                <a:ln>
                  <a:noFill/>
                </a:ln>
                <a:solidFill>
                  <a:schemeClr val="tx1"/>
                </a:solidFill>
                <a:effectLst/>
                <a:uLnTx/>
                <a:uFillTx/>
                <a:latin typeface="+mn-lt"/>
                <a:ea typeface="+mn-ea"/>
              </a:rPr>
              <a:t> </a:t>
            </a:r>
          </a:p>
        </p:txBody>
      </p:sp>
      <p:pic>
        <p:nvPicPr>
          <p:cNvPr id="8" name="Picture 31" descr="https://microsoft.sharepoint.com/sites/infopedia/Style%20Library/NT/Custom%20Images/35x35powerpoi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0122" y="4765819"/>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9677717" y="3016142"/>
            <a:ext cx="2667000" cy="1506433"/>
          </a:xfrm>
          <a:prstGeom prst="rect">
            <a:avLst/>
          </a:prstGeom>
        </p:spPr>
      </p:pic>
    </p:spTree>
    <p:extLst>
      <p:ext uri="{BB962C8B-B14F-4D97-AF65-F5344CB8AC3E}">
        <p14:creationId xmlns:p14="http://schemas.microsoft.com/office/powerpoint/2010/main" val="15380540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9324912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7207"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7" name="Rectangle 16"/>
          <p:cNvSpPr/>
          <p:nvPr/>
        </p:nvSpPr>
        <p:spPr bwMode="auto">
          <a:xfrm>
            <a:off x="457199" y="4186701"/>
            <a:ext cx="11522075" cy="2510961"/>
          </a:xfrm>
          <a:prstGeom prst="rect">
            <a:avLst/>
          </a:prstGeom>
          <a:solidFill>
            <a:schemeClr val="tx1">
              <a:lumMod val="60000"/>
              <a:lumOff val="40000"/>
            </a:schemeClr>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000" dirty="0">
                <a:solidFill>
                  <a:schemeClr val="bg1"/>
                </a:solidFill>
                <a:ea typeface="Segoe UI" pitchFamily="34" charset="0"/>
                <a:cs typeface="Segoe UI" pitchFamily="34" charset="0"/>
              </a:rPr>
              <a:t>Windows 10 Enterprise Proof of Concept Scope</a:t>
            </a:r>
          </a:p>
        </p:txBody>
      </p:sp>
      <p:sp>
        <p:nvSpPr>
          <p:cNvPr id="2" name="Title 1"/>
          <p:cNvSpPr>
            <a:spLocks noGrp="1"/>
          </p:cNvSpPr>
          <p:nvPr>
            <p:ph type="title"/>
          </p:nvPr>
        </p:nvSpPr>
        <p:spPr/>
        <p:txBody>
          <a:bodyPr/>
          <a:lstStyle/>
          <a:p>
            <a:r>
              <a:rPr lang="en-US" sz="2400" spc="0" dirty="0">
                <a:latin typeface="+mn-lt"/>
              </a:rPr>
              <a:t>Step 3…</a:t>
            </a:r>
            <a:br>
              <a:rPr lang="en-US" dirty="0"/>
            </a:br>
            <a:r>
              <a:rPr lang="en-US" sz="4400" dirty="0"/>
              <a:t>Proof of Concept (Accelerate or Self-Serve POC)</a:t>
            </a:r>
          </a:p>
        </p:txBody>
      </p:sp>
      <p:sp>
        <p:nvSpPr>
          <p:cNvPr id="6" name="Rectangle 5"/>
          <p:cNvSpPr/>
          <p:nvPr/>
        </p:nvSpPr>
        <p:spPr>
          <a:xfrm>
            <a:off x="6944520" y="1531314"/>
            <a:ext cx="4767263" cy="345111"/>
          </a:xfrm>
          <a:prstGeom prst="rect">
            <a:avLst/>
          </a:prstGeom>
        </p:spPr>
        <p:txBody>
          <a:bodyPr wrap="square" lIns="0" tIns="0" rIns="0" bIns="0">
            <a:noAutofit/>
          </a:bodyPr>
          <a:lstStyle/>
          <a:p>
            <a:pPr marL="0" marR="0" lvl="0" indent="0" defTabSz="914400" eaLnBrk="1" fontAlgn="auto" latinLnBrk="0" hangingPunct="1">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2"/>
                </a:solidFill>
                <a:effectLst/>
                <a:uLnTx/>
                <a:uFillTx/>
                <a:hlinkClick r:id="rId7"/>
              </a:rPr>
              <a:t>https://connect.microsoft.com/accelerate/</a:t>
            </a:r>
            <a:endParaRPr kumimoji="0" lang="en-US" sz="2000" b="0" i="0" u="none" strike="noStrike" kern="0" cap="none" spc="0" normalizeH="0" baseline="0" noProof="0" dirty="0">
              <a:ln>
                <a:noFill/>
              </a:ln>
              <a:solidFill>
                <a:schemeClr val="accent2"/>
              </a:solidFill>
              <a:effectLst/>
              <a:uLnTx/>
              <a:uFillTx/>
              <a:hlinkClick r:id="rId8"/>
            </a:endParaRPr>
          </a:p>
        </p:txBody>
      </p:sp>
      <p:sp>
        <p:nvSpPr>
          <p:cNvPr id="12" name="Rectangle 11"/>
          <p:cNvSpPr/>
          <p:nvPr/>
        </p:nvSpPr>
        <p:spPr>
          <a:xfrm>
            <a:off x="7843001" y="2010195"/>
            <a:ext cx="2970300" cy="338554"/>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Self-Serve Delivery Materials</a:t>
            </a:r>
          </a:p>
        </p:txBody>
      </p:sp>
      <p:grpSp>
        <p:nvGrpSpPr>
          <p:cNvPr id="24" name="Group 23"/>
          <p:cNvGrpSpPr/>
          <p:nvPr/>
        </p:nvGrpSpPr>
        <p:grpSpPr>
          <a:xfrm>
            <a:off x="524667" y="4672476"/>
            <a:ext cx="11387139" cy="1966765"/>
            <a:chOff x="457200" y="4701051"/>
            <a:chExt cx="11518900" cy="1814049"/>
          </a:xfrm>
        </p:grpSpPr>
        <p:sp>
          <p:nvSpPr>
            <p:cNvPr id="7" name="Rectangle 6"/>
            <p:cNvSpPr/>
            <p:nvPr/>
          </p:nvSpPr>
          <p:spPr bwMode="auto">
            <a:xfrm>
              <a:off x="457200" y="4701051"/>
              <a:ext cx="2244898" cy="1814049"/>
            </a:xfrm>
            <a:prstGeom prst="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200"/>
                </a:spcBef>
                <a:spcAft>
                  <a:spcPct val="0"/>
                </a:spcAft>
              </a:pPr>
              <a:r>
                <a:rPr lang="en-US" sz="1400" b="1" dirty="0">
                  <a:solidFill>
                    <a:schemeClr val="tx1"/>
                  </a:solidFill>
                  <a:ea typeface="Segoe UI" pitchFamily="34" charset="0"/>
                  <a:cs typeface="Segoe UI" pitchFamily="34" charset="0"/>
                </a:rPr>
                <a:t>Day 1</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Kickoff</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Windows 10 overview</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User experience demo</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Deployment</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In-Place Upgrade lab</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Cloud service setup</a:t>
              </a:r>
            </a:p>
          </p:txBody>
        </p:sp>
        <p:sp>
          <p:nvSpPr>
            <p:cNvPr id="13" name="Rectangle 12"/>
            <p:cNvSpPr/>
            <p:nvPr/>
          </p:nvSpPr>
          <p:spPr bwMode="auto">
            <a:xfrm>
              <a:off x="2775700" y="4701051"/>
              <a:ext cx="2244898" cy="1814049"/>
            </a:xfrm>
            <a:prstGeom prst="rect">
              <a:avLst/>
            </a:prstGeom>
            <a:solidFill>
              <a:schemeClr val="accent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400" b="1" dirty="0">
                  <a:solidFill>
                    <a:schemeClr val="tx1"/>
                  </a:solidFill>
                  <a:ea typeface="Segoe UI" pitchFamily="34" charset="0"/>
                  <a:cs typeface="Segoe UI" pitchFamily="34" charset="0"/>
                </a:rPr>
                <a:t>Day 2</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Management</a:t>
              </a:r>
            </a:p>
            <a:p>
              <a:pPr marL="228600" indent="-171450" defTabSz="932472" fontAlgn="base">
                <a:spcBef>
                  <a:spcPts val="100"/>
                </a:spcBef>
                <a:spcAft>
                  <a:spcPct val="0"/>
                </a:spcAft>
                <a:buFont typeface="Arial" panose="020B0604020202020204" pitchFamily="34" charset="0"/>
                <a:buChar char="•"/>
              </a:pPr>
              <a:r>
                <a:rPr lang="en-US" sz="1200" dirty="0">
                  <a:solidFill>
                    <a:schemeClr val="tx1"/>
                  </a:solidFill>
                  <a:ea typeface="Segoe UI" pitchFamily="34" charset="0"/>
                  <a:cs typeface="Segoe UI" pitchFamily="34" charset="0"/>
                </a:rPr>
                <a:t>Lab options</a:t>
              </a:r>
            </a:p>
            <a:p>
              <a:pPr marL="457200" indent="-171450" defTabSz="932472" fontAlgn="base">
                <a:spcBef>
                  <a:spcPct val="0"/>
                </a:spcBef>
                <a:spcAft>
                  <a:spcPct val="0"/>
                </a:spcAft>
                <a:buFont typeface="Segoe UI" panose="020B0502040204020203" pitchFamily="34" charset="0"/>
                <a:buChar char="–"/>
              </a:pPr>
              <a:r>
                <a:rPr lang="en-US" sz="1200" dirty="0">
                  <a:solidFill>
                    <a:schemeClr val="tx1"/>
                  </a:solidFill>
                  <a:ea typeface="Segoe UI" pitchFamily="34" charset="0"/>
                  <a:cs typeface="Segoe UI" pitchFamily="34" charset="0"/>
                </a:rPr>
                <a:t>Cloud domain join</a:t>
              </a:r>
            </a:p>
            <a:p>
              <a:pPr marL="457200" indent="-171450" defTabSz="932472" fontAlgn="base">
                <a:spcBef>
                  <a:spcPct val="0"/>
                </a:spcBef>
                <a:spcAft>
                  <a:spcPct val="0"/>
                </a:spcAft>
                <a:buFont typeface="Segoe UI" panose="020B0502040204020203" pitchFamily="34" charset="0"/>
                <a:buChar char="–"/>
              </a:pPr>
              <a:r>
                <a:rPr lang="en-US" sz="1200" dirty="0">
                  <a:solidFill>
                    <a:schemeClr val="tx1"/>
                  </a:solidFill>
                  <a:ea typeface="Segoe UI" pitchFamily="34" charset="0"/>
                  <a:cs typeface="Segoe UI" pitchFamily="34" charset="0"/>
                </a:rPr>
                <a:t>Provisioning</a:t>
              </a:r>
            </a:p>
            <a:p>
              <a:pPr marL="457200" indent="-171450" defTabSz="932472" fontAlgn="base">
                <a:spcBef>
                  <a:spcPct val="0"/>
                </a:spcBef>
                <a:spcAft>
                  <a:spcPct val="0"/>
                </a:spcAft>
                <a:buFont typeface="Segoe UI" panose="020B0502040204020203" pitchFamily="34" charset="0"/>
                <a:buChar char="–"/>
              </a:pPr>
              <a:r>
                <a:rPr lang="en-US" sz="1200" dirty="0">
                  <a:solidFill>
                    <a:schemeClr val="tx1"/>
                  </a:solidFill>
                  <a:ea typeface="Segoe UI" pitchFamily="34" charset="0"/>
                  <a:cs typeface="Segoe UI" pitchFamily="34" charset="0"/>
                </a:rPr>
                <a:t>MGM</a:t>
              </a:r>
            </a:p>
            <a:p>
              <a:pPr marL="457200" indent="-171450" defTabSz="932472" fontAlgn="base">
                <a:spcBef>
                  <a:spcPct val="0"/>
                </a:spcBef>
                <a:spcAft>
                  <a:spcPct val="0"/>
                </a:spcAft>
                <a:buFont typeface="Segoe UI" panose="020B0502040204020203" pitchFamily="34" charset="0"/>
                <a:buChar char="–"/>
              </a:pPr>
              <a:r>
                <a:rPr lang="en-US" sz="1200" dirty="0">
                  <a:solidFill>
                    <a:schemeClr val="tx1"/>
                  </a:solidFill>
                  <a:ea typeface="Segoe UI" pitchFamily="34" charset="0"/>
                  <a:cs typeface="Segoe UI" pitchFamily="34" charset="0"/>
                </a:rPr>
                <a:t>Windows store for Business</a:t>
              </a:r>
            </a:p>
            <a:p>
              <a:pPr marL="457200" indent="-171450" defTabSz="932472" fontAlgn="base">
                <a:spcBef>
                  <a:spcPct val="0"/>
                </a:spcBef>
                <a:spcAft>
                  <a:spcPct val="0"/>
                </a:spcAft>
                <a:buFont typeface="Segoe UI" panose="020B0502040204020203" pitchFamily="34" charset="0"/>
                <a:buChar char="–"/>
              </a:pPr>
              <a:r>
                <a:rPr lang="en-US" sz="1200" dirty="0">
                  <a:solidFill>
                    <a:schemeClr val="tx1"/>
                  </a:solidFill>
                  <a:ea typeface="Segoe UI" pitchFamily="34" charset="0"/>
                  <a:cs typeface="Segoe UI" pitchFamily="34" charset="0"/>
                </a:rPr>
                <a:t>Windows as a service</a:t>
              </a:r>
            </a:p>
          </p:txBody>
        </p:sp>
        <p:sp>
          <p:nvSpPr>
            <p:cNvPr id="14" name="Rectangle 13"/>
            <p:cNvSpPr/>
            <p:nvPr/>
          </p:nvSpPr>
          <p:spPr bwMode="auto">
            <a:xfrm>
              <a:off x="5094200" y="4701051"/>
              <a:ext cx="2244898" cy="1814049"/>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400" b="1" dirty="0">
                  <a:solidFill>
                    <a:schemeClr val="bg1"/>
                  </a:solidFill>
                  <a:ea typeface="Segoe UI" pitchFamily="34" charset="0"/>
                  <a:cs typeface="Segoe UI" pitchFamily="34" charset="0"/>
                </a:rPr>
                <a:t>Day 3</a:t>
              </a:r>
            </a:p>
            <a:p>
              <a:pPr marL="228600" indent="-171450" defTabSz="932472" fontAlgn="base">
                <a:spcBef>
                  <a:spcPts val="100"/>
                </a:spcBef>
                <a:spcAft>
                  <a:spcPct val="0"/>
                </a:spcAft>
                <a:buFont typeface="Arial" panose="020B0604020202020204" pitchFamily="34" charset="0"/>
                <a:buChar char="•"/>
              </a:pPr>
              <a:r>
                <a:rPr lang="en-US" sz="1200" dirty="0">
                  <a:solidFill>
                    <a:schemeClr val="bg1"/>
                  </a:solidFill>
                  <a:ea typeface="Segoe UI" pitchFamily="34" charset="0"/>
                  <a:cs typeface="Segoe UI" pitchFamily="34" charset="0"/>
                </a:rPr>
                <a:t>On premises lab setup</a:t>
              </a:r>
            </a:p>
            <a:p>
              <a:pPr marL="228600" indent="-171450" defTabSz="932472" fontAlgn="base">
                <a:spcBef>
                  <a:spcPts val="100"/>
                </a:spcBef>
                <a:spcAft>
                  <a:spcPct val="0"/>
                </a:spcAft>
                <a:buFont typeface="Arial" panose="020B0604020202020204" pitchFamily="34" charset="0"/>
                <a:buChar char="•"/>
              </a:pPr>
              <a:r>
                <a:rPr lang="en-US" sz="1200" dirty="0">
                  <a:solidFill>
                    <a:schemeClr val="bg1"/>
                  </a:solidFill>
                  <a:ea typeface="Segoe UI" pitchFamily="34" charset="0"/>
                  <a:cs typeface="Segoe UI" pitchFamily="34" charset="0"/>
                </a:rPr>
                <a:t>Lab image creation</a:t>
              </a:r>
            </a:p>
            <a:p>
              <a:pPr marL="228600" indent="-171450" defTabSz="932472" fontAlgn="base">
                <a:spcBef>
                  <a:spcPts val="100"/>
                </a:spcBef>
                <a:spcAft>
                  <a:spcPct val="0"/>
                </a:spcAft>
                <a:buFont typeface="Arial" panose="020B0604020202020204" pitchFamily="34" charset="0"/>
                <a:buChar char="•"/>
              </a:pPr>
              <a:r>
                <a:rPr lang="en-US" sz="1200" dirty="0">
                  <a:solidFill>
                    <a:schemeClr val="bg1"/>
                  </a:solidFill>
                  <a:ea typeface="Segoe UI" pitchFamily="34" charset="0"/>
                  <a:cs typeface="Segoe UI" pitchFamily="34" charset="0"/>
                </a:rPr>
                <a:t>Platform delivery lab</a:t>
              </a:r>
            </a:p>
          </p:txBody>
        </p:sp>
        <p:sp>
          <p:nvSpPr>
            <p:cNvPr id="15" name="Rectangle 14"/>
            <p:cNvSpPr/>
            <p:nvPr/>
          </p:nvSpPr>
          <p:spPr bwMode="auto">
            <a:xfrm>
              <a:off x="7412700" y="4701051"/>
              <a:ext cx="2244898" cy="181404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400" b="1" dirty="0">
                  <a:solidFill>
                    <a:schemeClr val="bg1"/>
                  </a:solidFill>
                  <a:ea typeface="Segoe UI" pitchFamily="34" charset="0"/>
                  <a:cs typeface="Segoe UI" pitchFamily="34" charset="0"/>
                </a:rPr>
                <a:t>Day 4</a:t>
              </a:r>
            </a:p>
            <a:p>
              <a:pPr marL="228600" indent="-171450" defTabSz="932472" fontAlgn="base">
                <a:spcBef>
                  <a:spcPts val="100"/>
                </a:spcBef>
                <a:spcAft>
                  <a:spcPct val="0"/>
                </a:spcAft>
                <a:buFont typeface="Arial" panose="020B0604020202020204" pitchFamily="34" charset="0"/>
                <a:buChar char="•"/>
              </a:pPr>
              <a:r>
                <a:rPr lang="en-US" sz="1200" dirty="0">
                  <a:solidFill>
                    <a:schemeClr val="bg1"/>
                  </a:solidFill>
                  <a:ea typeface="Segoe UI" pitchFamily="34" charset="0"/>
                  <a:cs typeface="Segoe UI" pitchFamily="34" charset="0"/>
                </a:rPr>
                <a:t>Browser and app </a:t>
              </a:r>
              <a:r>
                <a:rPr lang="en-US" sz="1200" dirty="0" err="1">
                  <a:solidFill>
                    <a:schemeClr val="bg1"/>
                  </a:solidFill>
                  <a:ea typeface="Segoe UI" pitchFamily="34" charset="0"/>
                  <a:cs typeface="Segoe UI" pitchFamily="34" charset="0"/>
                </a:rPr>
                <a:t>compat</a:t>
              </a:r>
              <a:r>
                <a:rPr lang="en-US" sz="1200" dirty="0">
                  <a:solidFill>
                    <a:schemeClr val="bg1"/>
                  </a:solidFill>
                  <a:ea typeface="Segoe UI" pitchFamily="34" charset="0"/>
                  <a:cs typeface="Segoe UI" pitchFamily="34" charset="0"/>
                </a:rPr>
                <a:t>.</a:t>
              </a:r>
            </a:p>
            <a:p>
              <a:pPr marL="228600" indent="-171450" defTabSz="932472" fontAlgn="base">
                <a:spcBef>
                  <a:spcPts val="100"/>
                </a:spcBef>
                <a:spcAft>
                  <a:spcPct val="0"/>
                </a:spcAft>
                <a:buFont typeface="Arial" panose="020B0604020202020204" pitchFamily="34" charset="0"/>
                <a:buChar char="•"/>
              </a:pPr>
              <a:r>
                <a:rPr lang="en-US" sz="1200" dirty="0">
                  <a:solidFill>
                    <a:schemeClr val="bg1"/>
                  </a:solidFill>
                  <a:ea typeface="Segoe UI" pitchFamily="34" charset="0"/>
                  <a:cs typeface="Segoe UI" pitchFamily="34" charset="0"/>
                </a:rPr>
                <a:t>Identity and security</a:t>
              </a:r>
            </a:p>
            <a:p>
              <a:pPr marL="228600" indent="-171450" defTabSz="932472" fontAlgn="base">
                <a:spcBef>
                  <a:spcPts val="100"/>
                </a:spcBef>
                <a:spcAft>
                  <a:spcPct val="0"/>
                </a:spcAft>
                <a:buFont typeface="Arial" panose="020B0604020202020204" pitchFamily="34" charset="0"/>
                <a:buChar char="•"/>
              </a:pPr>
              <a:r>
                <a:rPr lang="en-US" sz="1200" dirty="0">
                  <a:solidFill>
                    <a:schemeClr val="bg1"/>
                  </a:solidFill>
                  <a:ea typeface="Segoe UI" pitchFamily="34" charset="0"/>
                  <a:cs typeface="Segoe UI" pitchFamily="34" charset="0"/>
                </a:rPr>
                <a:t>Lab options</a:t>
              </a:r>
            </a:p>
            <a:p>
              <a:pPr marL="457200" indent="-171450" defTabSz="932472" fontAlgn="base">
                <a:spcBef>
                  <a:spcPct val="0"/>
                </a:spcBef>
                <a:spcAft>
                  <a:spcPct val="0"/>
                </a:spcAft>
                <a:buFont typeface="Segoe UI" panose="020B0502040204020203" pitchFamily="34" charset="0"/>
                <a:buChar char="–"/>
              </a:pPr>
              <a:r>
                <a:rPr lang="en-US" sz="1200" dirty="0">
                  <a:solidFill>
                    <a:schemeClr val="bg1"/>
                  </a:solidFill>
                  <a:ea typeface="Segoe UI" pitchFamily="34" charset="0"/>
                  <a:cs typeface="Segoe UI" pitchFamily="34" charset="0"/>
                </a:rPr>
                <a:t>Identity and security</a:t>
              </a:r>
            </a:p>
            <a:p>
              <a:pPr marL="457200" indent="-171450" defTabSz="932472" fontAlgn="base">
                <a:spcBef>
                  <a:spcPct val="0"/>
                </a:spcBef>
                <a:spcAft>
                  <a:spcPct val="0"/>
                </a:spcAft>
                <a:buFont typeface="Segoe UI" panose="020B0502040204020203" pitchFamily="34" charset="0"/>
                <a:buChar char="–"/>
              </a:pPr>
              <a:r>
                <a:rPr lang="en-US" sz="1200" dirty="0">
                  <a:solidFill>
                    <a:schemeClr val="bg1"/>
                  </a:solidFill>
                  <a:ea typeface="Segoe UI" pitchFamily="34" charset="0"/>
                  <a:cs typeface="Segoe UI" pitchFamily="34" charset="0"/>
                </a:rPr>
                <a:t>Office 365</a:t>
              </a:r>
            </a:p>
          </p:txBody>
        </p:sp>
        <p:sp>
          <p:nvSpPr>
            <p:cNvPr id="16" name="Rectangle 15"/>
            <p:cNvSpPr/>
            <p:nvPr/>
          </p:nvSpPr>
          <p:spPr bwMode="auto">
            <a:xfrm>
              <a:off x="9731202" y="4701051"/>
              <a:ext cx="2244898" cy="1814049"/>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400" b="1" dirty="0">
                  <a:solidFill>
                    <a:schemeClr val="bg1"/>
                  </a:solidFill>
                  <a:ea typeface="Segoe UI" pitchFamily="34" charset="0"/>
                  <a:cs typeface="Segoe UI" pitchFamily="34" charset="0"/>
                </a:rPr>
                <a:t>Day 5</a:t>
              </a:r>
            </a:p>
            <a:p>
              <a:pPr defTabSz="932472" fontAlgn="base">
                <a:spcBef>
                  <a:spcPct val="0"/>
                </a:spcBef>
                <a:spcAft>
                  <a:spcPct val="0"/>
                </a:spcAft>
              </a:pPr>
              <a:r>
                <a:rPr lang="en-US" sz="1200" dirty="0">
                  <a:solidFill>
                    <a:schemeClr val="bg1"/>
                  </a:solidFill>
                  <a:ea typeface="Segoe UI" pitchFamily="34" charset="0"/>
                  <a:cs typeface="Segoe UI" pitchFamily="34" charset="0"/>
                </a:rPr>
                <a:t>Establish a vision for Windows 10 and Office based on the outcomes of the POC. Assessment and roadmap of get ready activities you can start now to prepare your infrastructure</a:t>
              </a:r>
            </a:p>
          </p:txBody>
        </p:sp>
      </p:grpSp>
      <p:graphicFrame>
        <p:nvGraphicFramePr>
          <p:cNvPr id="20" name="Table 19"/>
          <p:cNvGraphicFramePr>
            <a:graphicFrameLocks noGrp="1"/>
          </p:cNvGraphicFramePr>
          <p:nvPr>
            <p:extLst>
              <p:ext uri="{D42A27DB-BD31-4B8C-83A1-F6EECF244321}">
                <p14:modId xmlns:p14="http://schemas.microsoft.com/office/powerpoint/2010/main" val="3442717041"/>
              </p:ext>
            </p:extLst>
          </p:nvPr>
        </p:nvGraphicFramePr>
        <p:xfrm>
          <a:off x="6675437" y="2482519"/>
          <a:ext cx="5305429" cy="1483517"/>
        </p:xfrm>
        <a:graphic>
          <a:graphicData uri="http://schemas.openxmlformats.org/drawingml/2006/table">
            <a:tbl>
              <a:tblPr firstRow="1" bandRow="1">
                <a:tableStyleId>{5C22544A-7EE6-4342-B048-85BDC9FD1C3A}</a:tableStyleId>
              </a:tblPr>
              <a:tblGrid>
                <a:gridCol w="3240088">
                  <a:extLst>
                    <a:ext uri="{9D8B030D-6E8A-4147-A177-3AD203B41FA5}">
                      <a16:colId xmlns:a16="http://schemas.microsoft.com/office/drawing/2014/main" val="3365148893"/>
                    </a:ext>
                  </a:extLst>
                </a:gridCol>
                <a:gridCol w="904875">
                  <a:extLst>
                    <a:ext uri="{9D8B030D-6E8A-4147-A177-3AD203B41FA5}">
                      <a16:colId xmlns:a16="http://schemas.microsoft.com/office/drawing/2014/main" val="3364460718"/>
                    </a:ext>
                  </a:extLst>
                </a:gridCol>
                <a:gridCol w="1160466">
                  <a:extLst>
                    <a:ext uri="{9D8B030D-6E8A-4147-A177-3AD203B41FA5}">
                      <a16:colId xmlns:a16="http://schemas.microsoft.com/office/drawing/2014/main" val="1499760471"/>
                    </a:ext>
                  </a:extLst>
                </a:gridCol>
              </a:tblGrid>
              <a:tr h="211931">
                <a:tc gridSpan="3">
                  <a:txBody>
                    <a:bodyPr/>
                    <a:lstStyle/>
                    <a:p>
                      <a:r>
                        <a:rPr lang="en-US" sz="900" dirty="0">
                          <a:solidFill>
                            <a:schemeClr val="bg1"/>
                          </a:solidFill>
                        </a:rPr>
                        <a:t>Files in Download</a:t>
                      </a:r>
                    </a:p>
                  </a:txBody>
                  <a:tcPr marL="45325" marR="45325" marT="22662" marB="22662" anchor="ctr">
                    <a:lnB w="6350" cap="flat" cmpd="sng" algn="ctr">
                      <a:noFill/>
                      <a:prstDash val="solid"/>
                      <a:round/>
                      <a:headEnd type="none" w="med" len="med"/>
                      <a:tailEnd type="none" w="med" len="med"/>
                    </a:lnB>
                    <a:solidFill>
                      <a:schemeClr val="accent2"/>
                    </a:solidFill>
                  </a:tcPr>
                </a:tc>
                <a:tc hMerge="1">
                  <a:txBody>
                    <a:bodyPr/>
                    <a:lstStyle/>
                    <a:p>
                      <a:endParaRPr lang="en-US" sz="900" dirty="0"/>
                    </a:p>
                  </a:txBody>
                  <a:tcPr marL="45325" marR="45325" marT="22662" marB="22662"/>
                </a:tc>
                <a:tc hMerge="1">
                  <a:txBody>
                    <a:bodyPr/>
                    <a:lstStyle/>
                    <a:p>
                      <a:endParaRPr lang="en-US" sz="900" dirty="0"/>
                    </a:p>
                  </a:txBody>
                  <a:tcPr marL="45325" marR="45325" marT="22662" marB="22662"/>
                </a:tc>
                <a:extLst>
                  <a:ext uri="{0D108BD9-81ED-4DB2-BD59-A6C34878D82A}">
                    <a16:rowId xmlns:a16="http://schemas.microsoft.com/office/drawing/2014/main" val="233199735"/>
                  </a:ext>
                </a:extLst>
              </a:tr>
              <a:tr h="211931">
                <a:tc>
                  <a:txBody>
                    <a:bodyPr/>
                    <a:lstStyle/>
                    <a:p>
                      <a:pPr algn="ctr"/>
                      <a:r>
                        <a:rPr lang="en-US" sz="900" dirty="0">
                          <a:solidFill>
                            <a:schemeClr val="tx1"/>
                          </a:solidFill>
                        </a:rPr>
                        <a:t>File Name</a:t>
                      </a:r>
                    </a:p>
                  </a:txBody>
                  <a:tcPr marL="45325" marR="45325" marT="22662" marB="22662" anchor="ct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algn="ctr"/>
                      <a:r>
                        <a:rPr lang="en-US" sz="900" dirty="0">
                          <a:solidFill>
                            <a:schemeClr val="tx1"/>
                          </a:solidFill>
                        </a:rPr>
                        <a:t>File Size</a:t>
                      </a:r>
                    </a:p>
                  </a:txBody>
                  <a:tcPr marL="45325" marR="45325" marT="22662" marB="2266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algn="ctr"/>
                      <a:r>
                        <a:rPr lang="en-US" sz="900" dirty="0">
                          <a:solidFill>
                            <a:schemeClr val="tx1"/>
                          </a:solidFill>
                        </a:rPr>
                        <a:t>Download single file</a:t>
                      </a:r>
                    </a:p>
                  </a:txBody>
                  <a:tcPr marL="45325" marR="45325" marT="22662" marB="22662" anchor="ct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69579974"/>
                  </a:ext>
                </a:extLst>
              </a:tr>
              <a:tr h="211931">
                <a:tc>
                  <a:txBody>
                    <a:bodyPr/>
                    <a:lstStyle/>
                    <a:p>
                      <a:r>
                        <a:rPr lang="en-US" sz="900" dirty="0">
                          <a:solidFill>
                            <a:schemeClr val="tx1"/>
                          </a:solidFill>
                        </a:rPr>
                        <a:t>Hydration 1604.zip</a:t>
                      </a:r>
                    </a:p>
                  </a:txBody>
                  <a:tcPr marL="45325" marR="45325" marT="22662" marB="22662" anchor="ct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tx1"/>
                          </a:solidFill>
                        </a:rPr>
                        <a:t>104.21 MB</a:t>
                      </a:r>
                    </a:p>
                  </a:txBody>
                  <a:tcPr marL="45325" marR="45325" marT="22662" marB="2266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accent2"/>
                          </a:solidFill>
                        </a:rPr>
                        <a:t>Download</a:t>
                      </a:r>
                    </a:p>
                  </a:txBody>
                  <a:tcPr marL="45325" marR="45325" marT="22662" marB="22662" anchor="ct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353440"/>
                  </a:ext>
                </a:extLst>
              </a:tr>
              <a:tr h="211931">
                <a:tc>
                  <a:txBody>
                    <a:bodyPr/>
                    <a:lstStyle/>
                    <a:p>
                      <a:r>
                        <a:rPr lang="en-US" sz="900" dirty="0">
                          <a:solidFill>
                            <a:schemeClr val="tx1"/>
                          </a:solidFill>
                        </a:rPr>
                        <a:t>Hydration 1604-ServerParent.zip</a:t>
                      </a:r>
                    </a:p>
                  </a:txBody>
                  <a:tcPr marL="45325" marR="45325" marT="22662" marB="22662"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tx1"/>
                          </a:solidFill>
                        </a:rPr>
                        <a:t>5,790.27 MB</a:t>
                      </a:r>
                    </a:p>
                  </a:txBody>
                  <a:tcPr marL="45325" marR="45325" marT="22662" marB="2266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accent2"/>
                          </a:solidFill>
                        </a:rPr>
                        <a:t>Download</a:t>
                      </a:r>
                    </a:p>
                  </a:txBody>
                  <a:tcPr marL="45325" marR="45325" marT="22662" marB="22662"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43076100"/>
                  </a:ext>
                </a:extLst>
              </a:tr>
              <a:tr h="211931">
                <a:tc>
                  <a:txBody>
                    <a:bodyPr/>
                    <a:lstStyle/>
                    <a:p>
                      <a:r>
                        <a:rPr lang="en-US" sz="900" dirty="0">
                          <a:solidFill>
                            <a:schemeClr val="tx1"/>
                          </a:solidFill>
                        </a:rPr>
                        <a:t>Hydration</a:t>
                      </a:r>
                      <a:r>
                        <a:rPr lang="en-US" sz="900" baseline="0" dirty="0">
                          <a:solidFill>
                            <a:schemeClr val="tx1"/>
                          </a:solidFill>
                        </a:rPr>
                        <a:t> 1604-ServerParentGen2.zip</a:t>
                      </a:r>
                      <a:endParaRPr lang="en-US" sz="900" dirty="0">
                        <a:solidFill>
                          <a:schemeClr val="tx1"/>
                        </a:solidFill>
                      </a:endParaRPr>
                    </a:p>
                  </a:txBody>
                  <a:tcPr marL="45325" marR="45325" marT="22662" marB="22662"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tx1"/>
                          </a:solidFill>
                        </a:rPr>
                        <a:t>5,801.91 MB</a:t>
                      </a:r>
                    </a:p>
                  </a:txBody>
                  <a:tcPr marL="45325" marR="45325" marT="22662" marB="2266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accent2"/>
                          </a:solidFill>
                        </a:rPr>
                        <a:t>Download</a:t>
                      </a:r>
                    </a:p>
                  </a:txBody>
                  <a:tcPr marL="45325" marR="45325" marT="22662" marB="22662"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8060054"/>
                  </a:ext>
                </a:extLst>
              </a:tr>
              <a:tr h="211931">
                <a:tc>
                  <a:txBody>
                    <a:bodyPr/>
                    <a:lstStyle/>
                    <a:p>
                      <a:r>
                        <a:rPr lang="en-US" sz="900" dirty="0">
                          <a:solidFill>
                            <a:schemeClr val="tx1"/>
                          </a:solidFill>
                        </a:rPr>
                        <a:t>Hydration</a:t>
                      </a:r>
                      <a:r>
                        <a:rPr lang="en-US" sz="900" baseline="0" dirty="0">
                          <a:solidFill>
                            <a:schemeClr val="tx1"/>
                          </a:solidFill>
                        </a:rPr>
                        <a:t> 1604-InclEvalSource.zip</a:t>
                      </a:r>
                      <a:endParaRPr lang="en-US" sz="900" dirty="0">
                        <a:solidFill>
                          <a:schemeClr val="tx1"/>
                        </a:solidFill>
                      </a:endParaRPr>
                    </a:p>
                  </a:txBody>
                  <a:tcPr marL="45325" marR="45325" marT="22662" marB="22662"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tx1"/>
                          </a:solidFill>
                        </a:rPr>
                        <a:t>19,566.36 MB</a:t>
                      </a:r>
                    </a:p>
                  </a:txBody>
                  <a:tcPr marL="45325" marR="45325" marT="22662" marB="2266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accent2"/>
                          </a:solidFill>
                        </a:rPr>
                        <a:t>Download</a:t>
                      </a:r>
                    </a:p>
                  </a:txBody>
                  <a:tcPr marL="45325" marR="45325" marT="22662" marB="22662"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64292074"/>
                  </a:ext>
                </a:extLst>
              </a:tr>
              <a:tr h="211931">
                <a:tc>
                  <a:txBody>
                    <a:bodyPr/>
                    <a:lstStyle/>
                    <a:p>
                      <a:r>
                        <a:rPr lang="en-US" sz="900" dirty="0">
                          <a:solidFill>
                            <a:schemeClr val="tx1"/>
                          </a:solidFill>
                        </a:rPr>
                        <a:t>Windows 10 Enterprise </a:t>
                      </a:r>
                      <a:r>
                        <a:rPr lang="en-US" sz="900" dirty="0" err="1">
                          <a:solidFill>
                            <a:schemeClr val="tx1"/>
                          </a:solidFill>
                        </a:rPr>
                        <a:t>PoC</a:t>
                      </a:r>
                      <a:r>
                        <a:rPr lang="en-US" sz="900" dirty="0">
                          <a:solidFill>
                            <a:schemeClr val="tx1"/>
                          </a:solidFill>
                        </a:rPr>
                        <a:t> Sales and Delivery Materials.zip</a:t>
                      </a:r>
                    </a:p>
                  </a:txBody>
                  <a:tcPr marL="45325" marR="45325" marT="22662" marB="22662"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bg1">
                        <a:lumMod val="95000"/>
                      </a:schemeClr>
                    </a:solidFill>
                  </a:tcPr>
                </a:tc>
                <a:tc>
                  <a:txBody>
                    <a:bodyPr/>
                    <a:lstStyle/>
                    <a:p>
                      <a:pPr algn="ctr"/>
                      <a:r>
                        <a:rPr lang="en-US" sz="900" dirty="0">
                          <a:solidFill>
                            <a:schemeClr val="tx1"/>
                          </a:solidFill>
                        </a:rPr>
                        <a:t>77.55 MB</a:t>
                      </a:r>
                    </a:p>
                  </a:txBody>
                  <a:tcPr marL="45325" marR="45325" marT="22662" marB="2266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bg1">
                        <a:lumMod val="95000"/>
                      </a:schemeClr>
                    </a:solidFill>
                  </a:tcPr>
                </a:tc>
                <a:tc>
                  <a:txBody>
                    <a:bodyPr/>
                    <a:lstStyle/>
                    <a:p>
                      <a:pPr algn="ctr"/>
                      <a:r>
                        <a:rPr lang="en-US" sz="900" dirty="0">
                          <a:solidFill>
                            <a:schemeClr val="accent2"/>
                          </a:solidFill>
                        </a:rPr>
                        <a:t>Download</a:t>
                      </a:r>
                    </a:p>
                  </a:txBody>
                  <a:tcPr marL="45325" marR="45325" marT="22662" marB="22662"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794444725"/>
                  </a:ext>
                </a:extLst>
              </a:tr>
            </a:tbl>
          </a:graphicData>
        </a:graphic>
      </p:graphicFrame>
      <p:sp>
        <p:nvSpPr>
          <p:cNvPr id="22" name="Text Placeholder 2"/>
          <p:cNvSpPr txBox="1">
            <a:spLocks/>
          </p:cNvSpPr>
          <p:nvPr/>
        </p:nvSpPr>
        <p:spPr>
          <a:xfrm>
            <a:off x="457201" y="1458913"/>
            <a:ext cx="6172200" cy="2641747"/>
          </a:xfrm>
          <a:prstGeom prst="rect">
            <a:avLst/>
          </a:prstGeom>
        </p:spPr>
        <p:txBody>
          <a:bodyPr vert="horz" wrap="square" lIns="0" tIns="0" rIns="0" bIns="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lnSpc>
                <a:spcPct val="100000"/>
              </a:lnSpc>
              <a:spcBef>
                <a:spcPts val="1200"/>
              </a:spcBef>
            </a:pPr>
            <a:r>
              <a:rPr lang="en-US" sz="2000" dirty="0">
                <a:solidFill>
                  <a:schemeClr val="tx1"/>
                </a:solidFill>
                <a:latin typeface="+mn-lt"/>
              </a:rPr>
              <a:t>Leverage Windows Accelerate funding </a:t>
            </a:r>
            <a:br>
              <a:rPr lang="en-US" sz="2000" dirty="0">
                <a:solidFill>
                  <a:schemeClr val="tx1"/>
                </a:solidFill>
                <a:latin typeface="+mn-lt"/>
              </a:rPr>
            </a:br>
            <a:r>
              <a:rPr lang="en-US" sz="2000" dirty="0">
                <a:solidFill>
                  <a:schemeClr val="tx1"/>
                </a:solidFill>
                <a:latin typeface="+mn-lt"/>
              </a:rPr>
              <a:t>(if customer qualifies) or use self serve materials</a:t>
            </a:r>
          </a:p>
          <a:p>
            <a:pPr marL="228600" indent="-228600">
              <a:lnSpc>
                <a:spcPct val="100000"/>
              </a:lnSpc>
              <a:spcBef>
                <a:spcPts val="1200"/>
              </a:spcBef>
            </a:pPr>
            <a:r>
              <a:rPr lang="en-US" sz="2000" dirty="0">
                <a:solidFill>
                  <a:schemeClr val="tx1"/>
                </a:solidFill>
                <a:latin typeface="+mn-lt"/>
              </a:rPr>
              <a:t>Show Windows 10 Enterprise functionality/value</a:t>
            </a:r>
          </a:p>
          <a:p>
            <a:pPr marL="228600" indent="-228600">
              <a:lnSpc>
                <a:spcPct val="100000"/>
              </a:lnSpc>
              <a:spcBef>
                <a:spcPts val="1200"/>
              </a:spcBef>
            </a:pPr>
            <a:r>
              <a:rPr lang="en-US" sz="2000" dirty="0">
                <a:solidFill>
                  <a:schemeClr val="tx1"/>
                </a:solidFill>
                <a:latin typeface="+mn-lt"/>
              </a:rPr>
              <a:t>Demonstrate In-Place Upgrade</a:t>
            </a:r>
          </a:p>
          <a:p>
            <a:pPr marL="228600" indent="-228600">
              <a:lnSpc>
                <a:spcPct val="100000"/>
              </a:lnSpc>
              <a:spcBef>
                <a:spcPts val="1200"/>
              </a:spcBef>
            </a:pPr>
            <a:r>
              <a:rPr lang="en-US" sz="2000" dirty="0">
                <a:solidFill>
                  <a:schemeClr val="tx1"/>
                </a:solidFill>
                <a:latin typeface="+mn-lt"/>
              </a:rPr>
              <a:t>Include Browser and Mobility POC</a:t>
            </a:r>
          </a:p>
          <a:p>
            <a:pPr marL="228600" indent="-228600">
              <a:lnSpc>
                <a:spcPct val="100000"/>
              </a:lnSpc>
              <a:spcBef>
                <a:spcPts val="1200"/>
              </a:spcBef>
            </a:pPr>
            <a:r>
              <a:rPr lang="en-US" sz="2000" dirty="0">
                <a:solidFill>
                  <a:schemeClr val="tx1"/>
                </a:solidFill>
                <a:latin typeface="+mn-lt"/>
              </a:rPr>
              <a:t>Validate key organization and LOB app </a:t>
            </a:r>
            <a:r>
              <a:rPr lang="en-US" sz="2000" dirty="0" err="1">
                <a:solidFill>
                  <a:schemeClr val="tx1"/>
                </a:solidFill>
                <a:latin typeface="+mn-lt"/>
              </a:rPr>
              <a:t>compat</a:t>
            </a:r>
            <a:endParaRPr lang="en-US" sz="2000" dirty="0">
              <a:solidFill>
                <a:schemeClr val="tx1"/>
              </a:solidFill>
              <a:latin typeface="+mn-lt"/>
            </a:endParaRPr>
          </a:p>
        </p:txBody>
      </p:sp>
    </p:spTree>
    <p:extLst>
      <p:ext uri="{BB962C8B-B14F-4D97-AF65-F5344CB8AC3E}">
        <p14:creationId xmlns:p14="http://schemas.microsoft.com/office/powerpoint/2010/main" val="138091957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172004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231"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1" name="Rectangle 20"/>
          <p:cNvSpPr/>
          <p:nvPr/>
        </p:nvSpPr>
        <p:spPr bwMode="auto">
          <a:xfrm>
            <a:off x="6675438" y="2125662"/>
            <a:ext cx="5303837" cy="4389437"/>
          </a:xfrm>
          <a:prstGeom prst="rect">
            <a:avLst/>
          </a:prstGeo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403225" indent="-403225" defTabSz="932472" fontAlgn="base">
              <a:spcBef>
                <a:spcPts val="1200"/>
              </a:spcBef>
              <a:spcAft>
                <a:spcPct val="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Provide hands on experience of Windows 10 Enterprise Deployment</a:t>
            </a:r>
          </a:p>
          <a:p>
            <a:pPr marL="403225" indent="-403225" defTabSz="932472" fontAlgn="base">
              <a:spcBef>
                <a:spcPts val="1200"/>
              </a:spcBef>
              <a:spcAft>
                <a:spcPct val="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Demonstrate In-Place Upgrade</a:t>
            </a:r>
          </a:p>
          <a:p>
            <a:pPr marL="403225" indent="-403225" defTabSz="932472" fontAlgn="base">
              <a:spcBef>
                <a:spcPts val="1200"/>
              </a:spcBef>
              <a:spcAft>
                <a:spcPct val="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Provision new PC out of box</a:t>
            </a:r>
          </a:p>
          <a:p>
            <a:pPr marL="403225" indent="-403225" defTabSz="932472" fontAlgn="base">
              <a:spcBef>
                <a:spcPts val="1200"/>
              </a:spcBef>
              <a:spcAft>
                <a:spcPct val="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Review intuitive UI with IT staff and small sample of users – to show minimal retraining required</a:t>
            </a:r>
          </a:p>
          <a:p>
            <a:pPr marL="403225" indent="-403225" defTabSz="932472" fontAlgn="base">
              <a:spcBef>
                <a:spcPts val="1200"/>
              </a:spcBef>
              <a:spcAft>
                <a:spcPct val="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Demonstrate new security and management features e.g. Windows Hello, Identity Protection, Windows Information Protection </a:t>
            </a:r>
          </a:p>
          <a:p>
            <a:pPr marL="403225" indent="-403225" defTabSz="932472" fontAlgn="base">
              <a:spcBef>
                <a:spcPts val="1200"/>
              </a:spcBef>
              <a:spcAft>
                <a:spcPct val="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Show browser and how to test application compatibility</a:t>
            </a:r>
          </a:p>
        </p:txBody>
      </p:sp>
      <p:sp>
        <p:nvSpPr>
          <p:cNvPr id="9" name="Text Placeholder 8"/>
          <p:cNvSpPr>
            <a:spLocks noGrp="1"/>
          </p:cNvSpPr>
          <p:nvPr>
            <p:ph type="body" sz="quarter" idx="10"/>
          </p:nvPr>
        </p:nvSpPr>
        <p:spPr>
          <a:xfrm>
            <a:off x="290287" y="1532164"/>
            <a:ext cx="6080350" cy="5109091"/>
          </a:xfrm>
        </p:spPr>
        <p:txBody>
          <a:bodyPr/>
          <a:lstStyle/>
          <a:p>
            <a:pPr marL="292608" indent="-292608">
              <a:lnSpc>
                <a:spcPct val="100000"/>
              </a:lnSpc>
              <a:spcBef>
                <a:spcPts val="1200"/>
              </a:spcBef>
              <a:buSzPct val="100000"/>
            </a:pPr>
            <a:r>
              <a:rPr lang="en-US" sz="2800" dirty="0">
                <a:solidFill>
                  <a:schemeClr val="tx1"/>
                </a:solidFill>
              </a:rPr>
              <a:t>Meet with key decision makers to validate POC results</a:t>
            </a:r>
          </a:p>
          <a:p>
            <a:pPr marL="292608" indent="-292608">
              <a:lnSpc>
                <a:spcPct val="100000"/>
              </a:lnSpc>
              <a:spcBef>
                <a:spcPts val="1200"/>
              </a:spcBef>
              <a:buSzPct val="100000"/>
            </a:pPr>
            <a:r>
              <a:rPr lang="en-US" sz="2800" dirty="0">
                <a:solidFill>
                  <a:schemeClr val="tx1"/>
                </a:solidFill>
              </a:rPr>
              <a:t>Ensure customer sees the value of Windows 10 </a:t>
            </a:r>
          </a:p>
          <a:p>
            <a:pPr marL="292608" indent="-292608">
              <a:lnSpc>
                <a:spcPct val="100000"/>
              </a:lnSpc>
              <a:spcBef>
                <a:spcPts val="1200"/>
              </a:spcBef>
              <a:buSzPct val="100000"/>
            </a:pPr>
            <a:r>
              <a:rPr lang="en-US" sz="2800" dirty="0">
                <a:solidFill>
                  <a:schemeClr val="tx1"/>
                </a:solidFill>
              </a:rPr>
              <a:t>Identify any issues to resolve during pilot deployment</a:t>
            </a:r>
          </a:p>
          <a:p>
            <a:pPr marL="292608" indent="-292608">
              <a:lnSpc>
                <a:spcPct val="100000"/>
              </a:lnSpc>
              <a:spcBef>
                <a:spcPts val="1200"/>
              </a:spcBef>
              <a:buSzPct val="100000"/>
            </a:pPr>
            <a:r>
              <a:rPr lang="en-US" sz="2800" dirty="0">
                <a:solidFill>
                  <a:schemeClr val="tx1"/>
                </a:solidFill>
              </a:rPr>
              <a:t>Show how partner can help support pilot deployment</a:t>
            </a:r>
          </a:p>
          <a:p>
            <a:pPr marL="292608" indent="-292608">
              <a:lnSpc>
                <a:spcPct val="100000"/>
              </a:lnSpc>
              <a:spcBef>
                <a:spcPts val="1200"/>
              </a:spcBef>
              <a:buSzPct val="100000"/>
            </a:pPr>
            <a:r>
              <a:rPr lang="en-US" sz="2800" dirty="0">
                <a:solidFill>
                  <a:schemeClr val="tx1"/>
                </a:solidFill>
              </a:rPr>
              <a:t>Gain customer agreement to begin pilot deployment</a:t>
            </a:r>
          </a:p>
        </p:txBody>
      </p:sp>
      <p:sp>
        <p:nvSpPr>
          <p:cNvPr id="2" name="Title 1"/>
          <p:cNvSpPr>
            <a:spLocks noGrp="1"/>
          </p:cNvSpPr>
          <p:nvPr>
            <p:ph type="title"/>
          </p:nvPr>
        </p:nvSpPr>
        <p:spPr/>
        <p:txBody>
          <a:bodyPr/>
          <a:lstStyle/>
          <a:p>
            <a:r>
              <a:rPr lang="en-US" sz="2400" spc="0" dirty="0">
                <a:latin typeface="+mn-lt"/>
              </a:rPr>
              <a:t>Step 4…</a:t>
            </a:r>
            <a:br>
              <a:rPr lang="en-US" dirty="0"/>
            </a:br>
            <a:r>
              <a:rPr lang="en-US" sz="4400" dirty="0"/>
              <a:t>POC Conclusion (Pilot Buy-in)</a:t>
            </a:r>
            <a:endParaRPr lang="en-US" dirty="0"/>
          </a:p>
        </p:txBody>
      </p:sp>
      <p:sp>
        <p:nvSpPr>
          <p:cNvPr id="10" name="Rectangle 9"/>
          <p:cNvSpPr/>
          <p:nvPr/>
        </p:nvSpPr>
        <p:spPr bwMode="auto">
          <a:xfrm>
            <a:off x="6675438" y="1611313"/>
            <a:ext cx="5303837" cy="514350"/>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2000" b="1" kern="0" dirty="0">
                <a:solidFill>
                  <a:schemeClr val="bg1"/>
                </a:solidFill>
                <a:ea typeface="Segoe UI" pitchFamily="34" charset="0"/>
                <a:cs typeface="Segoe UI" pitchFamily="34" charset="0"/>
              </a:rPr>
              <a:t>POC Checklist</a:t>
            </a:r>
          </a:p>
        </p:txBody>
      </p:sp>
    </p:spTree>
    <p:extLst>
      <p:ext uri="{BB962C8B-B14F-4D97-AF65-F5344CB8AC3E}">
        <p14:creationId xmlns:p14="http://schemas.microsoft.com/office/powerpoint/2010/main" val="205119044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6909713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9256"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ext Placeholder 1"/>
          <p:cNvSpPr>
            <a:spLocks noGrp="1"/>
          </p:cNvSpPr>
          <p:nvPr>
            <p:ph type="body" sz="quarter" idx="10"/>
          </p:nvPr>
        </p:nvSpPr>
        <p:spPr>
          <a:xfrm>
            <a:off x="474662" y="1617405"/>
            <a:ext cx="7122296" cy="5016758"/>
          </a:xfrm>
        </p:spPr>
        <p:txBody>
          <a:bodyPr lIns="0" rIns="0"/>
          <a:lstStyle/>
          <a:p>
            <a:pPr marL="256032" indent="-256032">
              <a:lnSpc>
                <a:spcPct val="100000"/>
              </a:lnSpc>
              <a:spcBef>
                <a:spcPts val="1200"/>
              </a:spcBef>
              <a:buSzPct val="100000"/>
            </a:pPr>
            <a:r>
              <a:rPr lang="en-US" sz="2400" dirty="0">
                <a:solidFill>
                  <a:schemeClr val="tx1"/>
                </a:solidFill>
              </a:rPr>
              <a:t>Select pilot PC groups as representative companywide workload sample</a:t>
            </a:r>
          </a:p>
          <a:p>
            <a:pPr marL="256032" indent="-256032">
              <a:lnSpc>
                <a:spcPct val="100000"/>
              </a:lnSpc>
              <a:spcBef>
                <a:spcPts val="1200"/>
              </a:spcBef>
              <a:buSzPct val="100000"/>
            </a:pPr>
            <a:r>
              <a:rPr lang="en-US" sz="2400" dirty="0">
                <a:solidFill>
                  <a:schemeClr val="tx1"/>
                </a:solidFill>
              </a:rPr>
              <a:t>Leverage Upgrade Analytics Service telemetry data on application use and hardware capability in developing plan</a:t>
            </a:r>
          </a:p>
          <a:p>
            <a:pPr marL="256032" indent="-256032">
              <a:lnSpc>
                <a:spcPct val="100000"/>
              </a:lnSpc>
              <a:spcBef>
                <a:spcPts val="1200"/>
              </a:spcBef>
              <a:buSzPct val="100000"/>
            </a:pPr>
            <a:r>
              <a:rPr lang="en-US" sz="2400" dirty="0">
                <a:solidFill>
                  <a:schemeClr val="tx1"/>
                </a:solidFill>
              </a:rPr>
              <a:t>Identify PCs for In-Place Upgrade, vs. those replaced in PC refresh with Provisioning</a:t>
            </a:r>
          </a:p>
          <a:p>
            <a:pPr marL="256032" indent="-256032">
              <a:lnSpc>
                <a:spcPct val="100000"/>
              </a:lnSpc>
              <a:spcBef>
                <a:spcPts val="1200"/>
              </a:spcBef>
              <a:buSzPct val="100000"/>
            </a:pPr>
            <a:r>
              <a:rPr lang="en-US" sz="2400" dirty="0">
                <a:solidFill>
                  <a:schemeClr val="tx1"/>
                </a:solidFill>
              </a:rPr>
              <a:t>Build Provisioning package for New devices</a:t>
            </a:r>
          </a:p>
          <a:p>
            <a:pPr marL="256032" indent="-256032">
              <a:lnSpc>
                <a:spcPct val="100000"/>
              </a:lnSpc>
              <a:spcBef>
                <a:spcPts val="1200"/>
              </a:spcBef>
              <a:buSzPct val="100000"/>
            </a:pPr>
            <a:r>
              <a:rPr lang="en-US" sz="2400" dirty="0">
                <a:solidFill>
                  <a:schemeClr val="tx1"/>
                </a:solidFill>
              </a:rPr>
              <a:t>Identify any PCs with business requirements for LTSB</a:t>
            </a:r>
          </a:p>
          <a:p>
            <a:pPr marL="256032" indent="-256032">
              <a:lnSpc>
                <a:spcPct val="100000"/>
              </a:lnSpc>
              <a:spcBef>
                <a:spcPts val="1200"/>
              </a:spcBef>
              <a:buSzPct val="100000"/>
            </a:pPr>
            <a:r>
              <a:rPr lang="en-US" sz="2400" dirty="0">
                <a:solidFill>
                  <a:schemeClr val="tx1"/>
                </a:solidFill>
              </a:rPr>
              <a:t>Create first draft plan for company wide deployment waves</a:t>
            </a:r>
          </a:p>
        </p:txBody>
      </p:sp>
      <p:sp>
        <p:nvSpPr>
          <p:cNvPr id="3" name="Title 2"/>
          <p:cNvSpPr>
            <a:spLocks noGrp="1"/>
          </p:cNvSpPr>
          <p:nvPr>
            <p:ph type="title"/>
          </p:nvPr>
        </p:nvSpPr>
        <p:spPr>
          <a:xfrm>
            <a:off x="308758" y="323869"/>
            <a:ext cx="11889564" cy="917575"/>
          </a:xfrm>
        </p:spPr>
        <p:txBody>
          <a:bodyPr/>
          <a:lstStyle/>
          <a:p>
            <a:r>
              <a:rPr lang="en-US" sz="2400" spc="0" dirty="0">
                <a:latin typeface="+mn-lt"/>
              </a:rPr>
              <a:t>Step 5…</a:t>
            </a:r>
            <a:br>
              <a:rPr lang="en-US" dirty="0"/>
            </a:br>
            <a:r>
              <a:rPr lang="en-US" sz="4400" dirty="0"/>
              <a:t>Develop Deployment Plan and Pilot</a:t>
            </a:r>
          </a:p>
        </p:txBody>
      </p:sp>
      <p:grpSp>
        <p:nvGrpSpPr>
          <p:cNvPr id="72" name="Group 71"/>
          <p:cNvGrpSpPr/>
          <p:nvPr/>
        </p:nvGrpSpPr>
        <p:grpSpPr>
          <a:xfrm>
            <a:off x="7859611" y="2125663"/>
            <a:ext cx="4119664" cy="4119664"/>
            <a:chOff x="7962003" y="1211263"/>
            <a:chExt cx="3824493" cy="3824493"/>
          </a:xfrm>
        </p:grpSpPr>
        <p:grpSp>
          <p:nvGrpSpPr>
            <p:cNvPr id="73" name="Group 72"/>
            <p:cNvGrpSpPr/>
            <p:nvPr/>
          </p:nvGrpSpPr>
          <p:grpSpPr>
            <a:xfrm>
              <a:off x="7962003" y="1211263"/>
              <a:ext cx="3824493" cy="3824493"/>
              <a:chOff x="7630907" y="1404732"/>
              <a:chExt cx="4302330" cy="4302330"/>
            </a:xfrm>
          </p:grpSpPr>
          <p:sp>
            <p:nvSpPr>
              <p:cNvPr id="78" name="Freeform 16"/>
              <p:cNvSpPr/>
              <p:nvPr/>
            </p:nvSpPr>
            <p:spPr>
              <a:xfrm>
                <a:off x="7630907" y="1404732"/>
                <a:ext cx="4302330" cy="430233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chemeClr val="accent2">
                    <a:alpha val="50000"/>
                  </a:scheme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spcBef>
                    <a:spcPct val="0"/>
                  </a:spcBef>
                  <a:buClrTx/>
                  <a:buSzTx/>
                  <a:buFontTx/>
                  <a:buNone/>
                  <a:tabLst/>
                  <a:defRPr/>
                </a:pPr>
                <a:endParaRPr kumimoji="0" lang="en-US" sz="1800" b="1" i="0" u="none" strike="noStrike" kern="0" cap="none" spc="0" normalizeH="0" baseline="0" noProof="0" dirty="0">
                  <a:ln>
                    <a:noFill/>
                  </a:ln>
                  <a:solidFill>
                    <a:srgbClr val="0078D7"/>
                  </a:solidFill>
                  <a:effectLst/>
                  <a:uLnTx/>
                  <a:uFillTx/>
                  <a:latin typeface="Segoe UI"/>
                  <a:ea typeface="+mn-ea"/>
                  <a:cs typeface="Segoe UI" panose="020B0502040204020203" pitchFamily="34" charset="0"/>
                </a:endParaRPr>
              </a:p>
            </p:txBody>
          </p:sp>
          <p:sp>
            <p:nvSpPr>
              <p:cNvPr id="79" name="Freeform 78"/>
              <p:cNvSpPr/>
              <p:nvPr/>
            </p:nvSpPr>
            <p:spPr>
              <a:xfrm>
                <a:off x="8126207" y="2395332"/>
                <a:ext cx="3311730" cy="331173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chemeClr val="accent2">
                    <a:alpha val="50000"/>
                  </a:scheme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spcBef>
                    <a:spcPct val="0"/>
                  </a:spcBef>
                  <a:buClrTx/>
                  <a:buSzTx/>
                  <a:buFontTx/>
                  <a:buNone/>
                  <a:tabLst/>
                  <a:defRPr/>
                </a:pPr>
                <a:endParaRPr lang="en-US" b="1" kern="0" dirty="0">
                  <a:solidFill>
                    <a:srgbClr val="0078D7"/>
                  </a:solidFill>
                  <a:latin typeface="Segoe UI"/>
                  <a:cs typeface="Segoe UI" panose="020B0502040204020203" pitchFamily="34" charset="0"/>
                </a:endParaRPr>
              </a:p>
              <a:p>
                <a:pPr marL="0" marR="0" lvl="0" indent="0" algn="ctr" defTabSz="622300" eaLnBrk="1" fontAlgn="auto" latinLnBrk="0" hangingPunct="1">
                  <a:spcBef>
                    <a:spcPct val="0"/>
                  </a:spcBef>
                  <a:buClrTx/>
                  <a:buSzTx/>
                  <a:buFontTx/>
                  <a:buNone/>
                  <a:tabLst/>
                  <a:defRPr/>
                </a:pPr>
                <a:endParaRPr kumimoji="0" lang="en-US" sz="1800" b="1" i="0" u="none" strike="noStrike" kern="0" cap="none" spc="0" normalizeH="0" baseline="0" noProof="0" dirty="0">
                  <a:ln>
                    <a:noFill/>
                  </a:ln>
                  <a:solidFill>
                    <a:srgbClr val="0078D7"/>
                  </a:solidFill>
                  <a:effectLst/>
                  <a:uLnTx/>
                  <a:uFillTx/>
                  <a:latin typeface="Segoe UI"/>
                  <a:cs typeface="Segoe UI" panose="020B0502040204020203" pitchFamily="34" charset="0"/>
                </a:endParaRPr>
              </a:p>
            </p:txBody>
          </p:sp>
          <p:sp>
            <p:nvSpPr>
              <p:cNvPr id="80" name="Freeform 14"/>
              <p:cNvSpPr/>
              <p:nvPr/>
            </p:nvSpPr>
            <p:spPr>
              <a:xfrm>
                <a:off x="8570503" y="3283924"/>
                <a:ext cx="2423138" cy="2423138"/>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rgbClr val="FFFFFF"/>
              </a:solidFill>
              <a:ln w="17145" cap="flat" cmpd="sng" algn="ctr">
                <a:solidFill>
                  <a:schemeClr val="accent2">
                    <a:alpha val="50000"/>
                  </a:schemeClr>
                </a:solidFill>
                <a:prstDash val="solid"/>
              </a:ln>
              <a:effectLst/>
            </p:spPr>
            <p:txBody>
              <a:bodyPr spcFirstLastPara="0" vert="horz" wrap="square" lIns="0" tIns="304932" rIns="0" bIns="3385409" numCol="1" spcCol="1270" anchor="ctr" anchorCtr="0">
                <a:noAutofit/>
              </a:bodyPr>
              <a:lstStyle/>
              <a:p>
                <a:pPr marL="0" marR="0" lvl="0" indent="0" algn="ctr" defTabSz="622300" eaLnBrk="1" fontAlgn="auto" latinLnBrk="0" hangingPunct="1">
                  <a:spcBef>
                    <a:spcPct val="0"/>
                  </a:spcBef>
                  <a:buClrTx/>
                  <a:buSzTx/>
                  <a:buFontTx/>
                  <a:buNone/>
                  <a:tabLst/>
                  <a:defRPr/>
                </a:pPr>
                <a:endParaRPr kumimoji="0" lang="en-US" sz="1800" b="1" i="0" u="none" strike="noStrike" kern="0" cap="none" spc="0" normalizeH="0" baseline="0" noProof="0" dirty="0">
                  <a:ln>
                    <a:noFill/>
                  </a:ln>
                  <a:solidFill>
                    <a:srgbClr val="0078D7"/>
                  </a:solidFill>
                  <a:effectLst/>
                  <a:uLnTx/>
                  <a:uFillTx/>
                  <a:latin typeface="Segoe UI"/>
                  <a:ea typeface="+mn-ea"/>
                  <a:cs typeface="Segoe UI" panose="020B0502040204020203" pitchFamily="34" charset="0"/>
                </a:endParaRPr>
              </a:p>
            </p:txBody>
          </p:sp>
          <p:sp>
            <p:nvSpPr>
              <p:cNvPr id="81" name="Freeform 11"/>
              <p:cNvSpPr/>
              <p:nvPr/>
            </p:nvSpPr>
            <p:spPr>
              <a:xfrm>
                <a:off x="9130185" y="4403288"/>
                <a:ext cx="1303774" cy="1303774"/>
              </a:xfrm>
              <a:custGeom>
                <a:avLst/>
                <a:gdLst>
                  <a:gd name="connsiteX0" fmla="*/ 0 w 3080475"/>
                  <a:gd name="connsiteY0" fmla="*/ 1540238 h 3080475"/>
                  <a:gd name="connsiteX1" fmla="*/ 1540238 w 3080475"/>
                  <a:gd name="connsiteY1" fmla="*/ 0 h 3080475"/>
                  <a:gd name="connsiteX2" fmla="*/ 3080476 w 3080475"/>
                  <a:gd name="connsiteY2" fmla="*/ 1540238 h 3080475"/>
                  <a:gd name="connsiteX3" fmla="*/ 1540238 w 3080475"/>
                  <a:gd name="connsiteY3" fmla="*/ 3080476 h 3080475"/>
                  <a:gd name="connsiteX4" fmla="*/ 0 w 3080475"/>
                  <a:gd name="connsiteY4" fmla="*/ 1540238 h 308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475" h="3080475">
                    <a:moveTo>
                      <a:pt x="0" y="1540238"/>
                    </a:moveTo>
                    <a:cubicBezTo>
                      <a:pt x="0" y="689588"/>
                      <a:pt x="689588" y="0"/>
                      <a:pt x="1540238" y="0"/>
                    </a:cubicBezTo>
                    <a:cubicBezTo>
                      <a:pt x="2390888" y="0"/>
                      <a:pt x="3080476" y="689588"/>
                      <a:pt x="3080476" y="1540238"/>
                    </a:cubicBezTo>
                    <a:cubicBezTo>
                      <a:pt x="3080476" y="2390888"/>
                      <a:pt x="2390888" y="3080476"/>
                      <a:pt x="1540238" y="3080476"/>
                    </a:cubicBezTo>
                    <a:cubicBezTo>
                      <a:pt x="689588" y="3080476"/>
                      <a:pt x="0" y="2390888"/>
                      <a:pt x="0" y="1540238"/>
                    </a:cubicBezTo>
                    <a:close/>
                  </a:path>
                </a:pathLst>
              </a:custGeom>
              <a:solidFill>
                <a:srgbClr val="0078D7"/>
              </a:solidFill>
              <a:ln w="17145" cap="flat" cmpd="sng" algn="ctr">
                <a:solidFill>
                  <a:srgbClr val="FFFFFF">
                    <a:hueOff val="0"/>
                    <a:satOff val="0"/>
                    <a:lumOff val="0"/>
                    <a:alphaOff val="0"/>
                    <a:shade val="95000"/>
                    <a:alpha val="50000"/>
                    <a:satMod val="150000"/>
                  </a:srgbClr>
                </a:solidFill>
                <a:prstDash val="solid"/>
              </a:ln>
              <a:effectLst/>
            </p:spPr>
            <p:txBody>
              <a:bodyPr spcFirstLastPara="0" vert="horz" wrap="square" lIns="0" tIns="1005840" rIns="0" bIns="2409924" numCol="1" spcCol="1270" anchor="ctr" anchorCtr="0">
                <a:noAutofit/>
              </a:bodyPr>
              <a:lstStyle/>
              <a:p>
                <a:pPr marL="0" marR="0" lvl="0" indent="0" algn="ctr" defTabSz="622300" eaLnBrk="1" fontAlgn="auto" latinLnBrk="0" hangingPunct="1">
                  <a:spcBef>
                    <a:spcPct val="0"/>
                  </a:spcBef>
                  <a:buClrTx/>
                  <a:buSzTx/>
                  <a:buFontTx/>
                  <a:buNone/>
                  <a:tabLst/>
                  <a:defRPr/>
                </a:pPr>
                <a:endParaRPr kumimoji="0" lang="en-US" sz="1800" b="1"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p:txBody>
          </p:sp>
          <p:sp>
            <p:nvSpPr>
              <p:cNvPr id="82" name="Freeform 12"/>
              <p:cNvSpPr/>
              <p:nvPr/>
            </p:nvSpPr>
            <p:spPr>
              <a:xfrm>
                <a:off x="9452624" y="5048164"/>
                <a:ext cx="658897" cy="658897"/>
              </a:xfrm>
              <a:custGeom>
                <a:avLst/>
                <a:gdLst>
                  <a:gd name="connsiteX0" fmla="*/ 0 w 2053650"/>
                  <a:gd name="connsiteY0" fmla="*/ 1026825 h 2053650"/>
                  <a:gd name="connsiteX1" fmla="*/ 1026825 w 2053650"/>
                  <a:gd name="connsiteY1" fmla="*/ 0 h 2053650"/>
                  <a:gd name="connsiteX2" fmla="*/ 2053650 w 2053650"/>
                  <a:gd name="connsiteY2" fmla="*/ 1026825 h 2053650"/>
                  <a:gd name="connsiteX3" fmla="*/ 1026825 w 2053650"/>
                  <a:gd name="connsiteY3" fmla="*/ 2053650 h 2053650"/>
                  <a:gd name="connsiteX4" fmla="*/ 0 w 2053650"/>
                  <a:gd name="connsiteY4" fmla="*/ 1026825 h 20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0" h="2053650">
                    <a:moveTo>
                      <a:pt x="0" y="1026825"/>
                    </a:moveTo>
                    <a:cubicBezTo>
                      <a:pt x="0" y="459725"/>
                      <a:pt x="459725" y="0"/>
                      <a:pt x="1026825" y="0"/>
                    </a:cubicBezTo>
                    <a:cubicBezTo>
                      <a:pt x="1593925" y="0"/>
                      <a:pt x="2053650" y="459725"/>
                      <a:pt x="2053650" y="1026825"/>
                    </a:cubicBezTo>
                    <a:cubicBezTo>
                      <a:pt x="2053650" y="1593925"/>
                      <a:pt x="1593925" y="2053650"/>
                      <a:pt x="1026825" y="2053650"/>
                    </a:cubicBezTo>
                    <a:cubicBezTo>
                      <a:pt x="459725" y="2053650"/>
                      <a:pt x="0" y="1593925"/>
                      <a:pt x="0" y="1026825"/>
                    </a:cubicBezTo>
                    <a:close/>
                  </a:path>
                </a:pathLst>
              </a:custGeom>
              <a:solidFill>
                <a:srgbClr val="002050">
                  <a:alpha val="65000"/>
                </a:srgbClr>
              </a:solidFill>
              <a:ln w="17145" cap="flat" cmpd="sng" algn="ctr">
                <a:solidFill>
                  <a:srgbClr val="FFFFFF">
                    <a:hueOff val="0"/>
                    <a:satOff val="0"/>
                    <a:lumOff val="0"/>
                    <a:alphaOff val="0"/>
                    <a:shade val="95000"/>
                    <a:alpha val="50000"/>
                    <a:satMod val="150000"/>
                  </a:srgbClr>
                </a:solidFill>
                <a:prstDash val="solid"/>
              </a:ln>
              <a:effectLst/>
            </p:spPr>
            <p:txBody>
              <a:bodyPr spcFirstLastPara="0" vert="horz" wrap="square" lIns="0" tIns="612980" rIns="0" bIns="612981" numCol="1" spcCol="1270" anchor="ctr" anchorCtr="0">
                <a:noAutofit/>
              </a:bodyPr>
              <a:lstStyle/>
              <a:p>
                <a:pPr marL="0" marR="0" lvl="0" indent="0" algn="ctr" defTabSz="622300" eaLnBrk="1" fontAlgn="auto" latinLnBrk="0" hangingPunct="1">
                  <a:spcBef>
                    <a:spcPct val="0"/>
                  </a:spcBef>
                  <a:buClrTx/>
                  <a:buSzTx/>
                  <a:buFontTx/>
                  <a:buNone/>
                  <a:tabLst/>
                  <a:defRPr/>
                </a:pPr>
                <a:r>
                  <a:rPr kumimoji="0" lang="en-US" sz="1800" b="1"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POC</a:t>
                </a:r>
              </a:p>
            </p:txBody>
          </p:sp>
        </p:grpSp>
        <p:sp>
          <p:nvSpPr>
            <p:cNvPr id="74" name="Rectangle 73"/>
            <p:cNvSpPr/>
            <p:nvPr/>
          </p:nvSpPr>
          <p:spPr>
            <a:xfrm>
              <a:off x="9158977" y="3218865"/>
              <a:ext cx="1430544" cy="514304"/>
            </a:xfrm>
            <a:prstGeom prst="rect">
              <a:avLst/>
            </a:prstGeom>
          </p:spPr>
          <p:txBody>
            <a:bodyPr wrap="square" lIns="0" tIns="0" rIns="0" bIns="0">
              <a:spAutoFit/>
            </a:bodyPr>
            <a:lstStyle/>
            <a:p>
              <a:pPr lvl="0" algn="ctr" defTabSz="622300">
                <a:spcBef>
                  <a:spcPct val="0"/>
                </a:spcBef>
                <a:defRPr/>
              </a:pPr>
              <a:r>
                <a:rPr lang="en-US" b="1" kern="0" dirty="0">
                  <a:solidFill>
                    <a:schemeClr val="accent2"/>
                  </a:solidFill>
                  <a:cs typeface="Segoe UI" panose="020B0502040204020203" pitchFamily="34" charset="0"/>
                </a:rPr>
                <a:t>Wave 1 </a:t>
              </a:r>
              <a:br>
                <a:rPr lang="en-US" b="1" kern="0" dirty="0">
                  <a:solidFill>
                    <a:schemeClr val="accent2"/>
                  </a:solidFill>
                  <a:cs typeface="Segoe UI" panose="020B0502040204020203" pitchFamily="34" charset="0"/>
                </a:rPr>
              </a:br>
              <a:r>
                <a:rPr lang="en-US" b="1" kern="0" dirty="0">
                  <a:solidFill>
                    <a:schemeClr val="accent2"/>
                  </a:solidFill>
                  <a:cs typeface="Segoe UI" panose="020B0502040204020203" pitchFamily="34" charset="0"/>
                </a:rPr>
                <a:t>Deployment</a:t>
              </a:r>
            </a:p>
          </p:txBody>
        </p:sp>
        <p:sp>
          <p:nvSpPr>
            <p:cNvPr id="75" name="Rectangle 74"/>
            <p:cNvSpPr/>
            <p:nvPr/>
          </p:nvSpPr>
          <p:spPr>
            <a:xfrm>
              <a:off x="9158977" y="2262273"/>
              <a:ext cx="1430544" cy="514304"/>
            </a:xfrm>
            <a:prstGeom prst="rect">
              <a:avLst/>
            </a:prstGeom>
          </p:spPr>
          <p:txBody>
            <a:bodyPr wrap="square" lIns="0" tIns="0" rIns="0" bIns="0">
              <a:spAutoFit/>
            </a:bodyPr>
            <a:lstStyle/>
            <a:p>
              <a:pPr lvl="0" algn="ctr" defTabSz="622300">
                <a:spcBef>
                  <a:spcPct val="0"/>
                </a:spcBef>
                <a:defRPr/>
              </a:pPr>
              <a:r>
                <a:rPr lang="en-US" b="1" kern="0" dirty="0">
                  <a:solidFill>
                    <a:schemeClr val="accent2"/>
                  </a:solidFill>
                  <a:cs typeface="Segoe UI" panose="020B0502040204020203" pitchFamily="34" charset="0"/>
                </a:rPr>
                <a:t>Wave 2 </a:t>
              </a:r>
              <a:br>
                <a:rPr lang="en-US" b="1" kern="0" dirty="0">
                  <a:solidFill>
                    <a:schemeClr val="accent2"/>
                  </a:solidFill>
                  <a:cs typeface="Segoe UI" panose="020B0502040204020203" pitchFamily="34" charset="0"/>
                </a:rPr>
              </a:br>
              <a:r>
                <a:rPr lang="en-US" b="1" kern="0" dirty="0">
                  <a:solidFill>
                    <a:schemeClr val="accent2"/>
                  </a:solidFill>
                  <a:cs typeface="Segoe UI" panose="020B0502040204020203" pitchFamily="34" charset="0"/>
                </a:rPr>
                <a:t>Deployment</a:t>
              </a:r>
            </a:p>
          </p:txBody>
        </p:sp>
        <p:sp>
          <p:nvSpPr>
            <p:cNvPr id="76" name="Rectangle 75"/>
            <p:cNvSpPr/>
            <p:nvPr/>
          </p:nvSpPr>
          <p:spPr>
            <a:xfrm>
              <a:off x="9158977" y="1477049"/>
              <a:ext cx="1430544" cy="514304"/>
            </a:xfrm>
            <a:prstGeom prst="rect">
              <a:avLst/>
            </a:prstGeom>
          </p:spPr>
          <p:txBody>
            <a:bodyPr wrap="square" lIns="0" tIns="0" rIns="0" bIns="0">
              <a:spAutoFit/>
            </a:bodyPr>
            <a:lstStyle/>
            <a:p>
              <a:pPr lvl="0" algn="ctr" defTabSz="622300">
                <a:spcBef>
                  <a:spcPct val="0"/>
                </a:spcBef>
                <a:defRPr/>
              </a:pPr>
              <a:r>
                <a:rPr lang="en-US" b="1" kern="0" dirty="0">
                  <a:solidFill>
                    <a:schemeClr val="accent2"/>
                  </a:solidFill>
                  <a:cs typeface="Segoe UI" panose="020B0502040204020203" pitchFamily="34" charset="0"/>
                </a:rPr>
                <a:t>Wave 3 </a:t>
              </a:r>
              <a:br>
                <a:rPr lang="en-US" b="1" kern="0" dirty="0">
                  <a:solidFill>
                    <a:schemeClr val="accent2"/>
                  </a:solidFill>
                  <a:cs typeface="Segoe UI" panose="020B0502040204020203" pitchFamily="34" charset="0"/>
                </a:rPr>
              </a:br>
              <a:r>
                <a:rPr lang="en-US" b="1" kern="0" dirty="0">
                  <a:solidFill>
                    <a:schemeClr val="accent2"/>
                  </a:solidFill>
                  <a:cs typeface="Segoe UI" panose="020B0502040204020203" pitchFamily="34" charset="0"/>
                </a:rPr>
                <a:t>Deployment</a:t>
              </a:r>
            </a:p>
          </p:txBody>
        </p:sp>
        <p:sp>
          <p:nvSpPr>
            <p:cNvPr id="77" name="Rectangle 76"/>
            <p:cNvSpPr/>
            <p:nvPr/>
          </p:nvSpPr>
          <p:spPr>
            <a:xfrm>
              <a:off x="9640611" y="4066727"/>
              <a:ext cx="467279" cy="257152"/>
            </a:xfrm>
            <a:prstGeom prst="rect">
              <a:avLst/>
            </a:prstGeom>
          </p:spPr>
          <p:txBody>
            <a:bodyPr wrap="none" lIns="0" tIns="0" rIns="0" bIns="0">
              <a:spAutoFit/>
            </a:bodyPr>
            <a:lstStyle/>
            <a:p>
              <a:pPr lvl="0" algn="ctr" defTabSz="622300">
                <a:spcBef>
                  <a:spcPct val="0"/>
                </a:spcBef>
                <a:defRPr/>
              </a:pPr>
              <a:r>
                <a:rPr lang="en-US" b="1" kern="0" dirty="0">
                  <a:solidFill>
                    <a:schemeClr val="bg1"/>
                  </a:solidFill>
                  <a:cs typeface="Segoe UI" panose="020B0502040204020203" pitchFamily="34" charset="0"/>
                </a:rPr>
                <a:t>Pilot</a:t>
              </a:r>
            </a:p>
          </p:txBody>
        </p:sp>
      </p:grpSp>
    </p:spTree>
    <p:extLst>
      <p:ext uri="{BB962C8B-B14F-4D97-AF65-F5344CB8AC3E}">
        <p14:creationId xmlns:p14="http://schemas.microsoft.com/office/powerpoint/2010/main" val="401259823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31885157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027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ext Placeholder 1"/>
          <p:cNvSpPr>
            <a:spLocks noGrp="1"/>
          </p:cNvSpPr>
          <p:nvPr>
            <p:ph type="body" sz="quarter" idx="10"/>
          </p:nvPr>
        </p:nvSpPr>
        <p:spPr>
          <a:xfrm>
            <a:off x="274637" y="1503134"/>
            <a:ext cx="5239475" cy="4401205"/>
          </a:xfrm>
        </p:spPr>
        <p:txBody>
          <a:bodyPr/>
          <a:lstStyle/>
          <a:p>
            <a:pPr marL="292608" indent="-292608">
              <a:lnSpc>
                <a:spcPct val="100000"/>
              </a:lnSpc>
              <a:spcBef>
                <a:spcPts val="1200"/>
              </a:spcBef>
              <a:buSzPct val="100000"/>
            </a:pPr>
            <a:r>
              <a:rPr lang="en-US" sz="2600" dirty="0">
                <a:solidFill>
                  <a:schemeClr val="tx1"/>
                </a:solidFill>
              </a:rPr>
              <a:t>Leverage Windows Accelerate funding if customer qualifies</a:t>
            </a:r>
          </a:p>
          <a:p>
            <a:pPr marL="292608" indent="-292608">
              <a:lnSpc>
                <a:spcPct val="100000"/>
              </a:lnSpc>
              <a:spcBef>
                <a:spcPts val="1200"/>
              </a:spcBef>
              <a:buSzPct val="100000"/>
            </a:pPr>
            <a:r>
              <a:rPr lang="en-US" sz="2600" dirty="0">
                <a:solidFill>
                  <a:schemeClr val="tx1"/>
                </a:solidFill>
              </a:rPr>
              <a:t>Get materials from Accelerate website </a:t>
            </a:r>
            <a:r>
              <a:rPr lang="en-US" sz="1800" kern="0" dirty="0">
                <a:solidFill>
                  <a:schemeClr val="tx1"/>
                </a:solidFill>
                <a:hlinkClick r:id="rId7"/>
              </a:rPr>
              <a:t>https://connect.microsoft.com/accelerate/content/content.aspx?ContentID=31991&amp;IsDraft=False</a:t>
            </a:r>
            <a:r>
              <a:rPr lang="en-US" sz="1800" kern="0" dirty="0">
                <a:solidFill>
                  <a:schemeClr val="tx1"/>
                </a:solidFill>
              </a:rPr>
              <a:t> </a:t>
            </a:r>
            <a:endParaRPr lang="en-US" sz="2400" dirty="0">
              <a:solidFill>
                <a:schemeClr val="tx1"/>
              </a:solidFill>
            </a:endParaRPr>
          </a:p>
          <a:p>
            <a:pPr marL="292608" indent="-292608">
              <a:lnSpc>
                <a:spcPct val="100000"/>
              </a:lnSpc>
              <a:spcBef>
                <a:spcPts val="1200"/>
              </a:spcBef>
              <a:buSzPct val="100000"/>
            </a:pPr>
            <a:r>
              <a:rPr lang="en-US" sz="2600" dirty="0">
                <a:solidFill>
                  <a:schemeClr val="tx1"/>
                </a:solidFill>
              </a:rPr>
              <a:t>Design for 500 seat deployment </a:t>
            </a:r>
          </a:p>
          <a:p>
            <a:pPr marL="292608" indent="-292608">
              <a:lnSpc>
                <a:spcPct val="100000"/>
              </a:lnSpc>
              <a:spcBef>
                <a:spcPts val="1200"/>
              </a:spcBef>
              <a:buSzPct val="100000"/>
            </a:pPr>
            <a:r>
              <a:rPr lang="en-US" sz="2600" dirty="0">
                <a:solidFill>
                  <a:schemeClr val="tx1"/>
                </a:solidFill>
              </a:rPr>
              <a:t>Include Windows 10 Enterprise Compatibility Briefing and Security Integration Briefing</a:t>
            </a:r>
          </a:p>
        </p:txBody>
      </p:sp>
      <p:sp>
        <p:nvSpPr>
          <p:cNvPr id="3" name="Title 2"/>
          <p:cNvSpPr>
            <a:spLocks noGrp="1"/>
          </p:cNvSpPr>
          <p:nvPr>
            <p:ph type="title"/>
          </p:nvPr>
        </p:nvSpPr>
        <p:spPr/>
        <p:txBody>
          <a:bodyPr/>
          <a:lstStyle/>
          <a:p>
            <a:r>
              <a:rPr lang="en-US" sz="2400" spc="0" dirty="0">
                <a:latin typeface="+mn-lt"/>
              </a:rPr>
              <a:t>Step 6…</a:t>
            </a:r>
            <a:br>
              <a:rPr lang="en-US" dirty="0"/>
            </a:br>
            <a:r>
              <a:rPr lang="en-US" sz="4400" dirty="0"/>
              <a:t>Begin Pilot</a:t>
            </a:r>
          </a:p>
        </p:txBody>
      </p:sp>
      <p:pic>
        <p:nvPicPr>
          <p:cNvPr id="12" name="Picture 11"/>
          <p:cNvPicPr>
            <a:picLocks noChangeAspect="1"/>
          </p:cNvPicPr>
          <p:nvPr/>
        </p:nvPicPr>
        <p:blipFill rotWithShape="1">
          <a:blip r:embed="rId8"/>
          <a:srcRect l="1072" t="2365" r="1179" b="70094"/>
          <a:stretch/>
        </p:blipFill>
        <p:spPr>
          <a:xfrm>
            <a:off x="5701907" y="1212849"/>
            <a:ext cx="6274502" cy="945380"/>
          </a:xfrm>
          <a:prstGeom prst="rect">
            <a:avLst/>
          </a:prstGeom>
        </p:spPr>
      </p:pic>
      <p:sp>
        <p:nvSpPr>
          <p:cNvPr id="13" name="Rectangle 12"/>
          <p:cNvSpPr/>
          <p:nvPr/>
        </p:nvSpPr>
        <p:spPr>
          <a:xfrm>
            <a:off x="5701907" y="4623644"/>
            <a:ext cx="6261274" cy="1999876"/>
          </a:xfrm>
          <a:prstGeom prst="rect">
            <a:avLst/>
          </a:prstGeom>
          <a:solidFill>
            <a:schemeClr val="bg1">
              <a:lumMod val="95000"/>
            </a:schemeClr>
          </a:solidFill>
        </p:spPr>
        <p:txBody>
          <a:bodyPr wrap="square">
            <a:noAutofit/>
          </a:bodyPr>
          <a:lstStyle/>
          <a:p>
            <a:pPr marL="0" marR="0" lvl="0" indent="0" defTabSz="914400" eaLnBrk="1" fontAlgn="auto" latinLnBrk="0" hangingPunct="1">
              <a:spcBef>
                <a:spcPts val="100"/>
              </a:spcBef>
              <a:spcAft>
                <a:spcPts val="200"/>
              </a:spcAft>
              <a:buClrTx/>
              <a:buSzTx/>
              <a:buFontTx/>
              <a:buNone/>
              <a:tabLst/>
              <a:defRPr/>
            </a:pPr>
            <a:r>
              <a:rPr kumimoji="0" lang="en-US" sz="1600" b="0" i="0" u="none" strike="noStrike" kern="0" cap="none" spc="0" normalizeH="0" baseline="0" noProof="0" dirty="0">
                <a:ln>
                  <a:noFill/>
                </a:ln>
                <a:effectLst/>
                <a:uLnTx/>
                <a:uFillTx/>
              </a:rPr>
              <a:t>The Windows 10 Enterprise Pilot delivers a production-ready deployment for up to 500 desktops, laptops or tablets. You will be able to partner with your customer’s IT organization to:</a:t>
            </a:r>
          </a:p>
          <a:p>
            <a:pPr marL="285750" marR="0" lvl="0" indent="-174625" defTabSz="914400" eaLnBrk="1" fontAlgn="auto" latinLnBrk="0" hangingPunct="1">
              <a:spcBef>
                <a:spcPts val="100"/>
              </a:spcBef>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effectLst/>
                <a:uLnTx/>
                <a:uFillTx/>
              </a:rPr>
              <a:t>Conduct planning and architecture design workshops </a:t>
            </a:r>
          </a:p>
          <a:p>
            <a:pPr marL="285750" marR="0" lvl="0" indent="-174625" defTabSz="914400" eaLnBrk="1" fontAlgn="auto" latinLnBrk="0" hangingPunct="1">
              <a:spcBef>
                <a:spcPts val="100"/>
              </a:spcBef>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effectLst/>
                <a:uLnTx/>
                <a:uFillTx/>
              </a:rPr>
              <a:t>Application deployment </a:t>
            </a:r>
          </a:p>
          <a:p>
            <a:pPr marL="285750" marR="0" lvl="0" indent="-174625" defTabSz="914400" eaLnBrk="1" fontAlgn="auto" latinLnBrk="0" hangingPunct="1">
              <a:spcBef>
                <a:spcPts val="100"/>
              </a:spcBef>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effectLst/>
                <a:uLnTx/>
                <a:uFillTx/>
              </a:rPr>
              <a:t>Image engineering </a:t>
            </a:r>
          </a:p>
          <a:p>
            <a:pPr marL="285750" marR="0" lvl="0" indent="-174625" defTabSz="914400" eaLnBrk="1" fontAlgn="auto" latinLnBrk="0" hangingPunct="1">
              <a:spcBef>
                <a:spcPts val="100"/>
              </a:spcBef>
              <a:spcAft>
                <a:spcPts val="200"/>
              </a:spcAft>
              <a:buClrTx/>
              <a:buSzTx/>
              <a:buFont typeface="Arial" panose="020B0604020202020204" pitchFamily="34" charset="0"/>
              <a:buChar char="•"/>
              <a:tabLst/>
              <a:defRPr/>
            </a:pPr>
            <a:r>
              <a:rPr kumimoji="0" lang="en-US" sz="1400" b="0" i="0" u="none" strike="noStrike" kern="0" cap="none" spc="0" normalizeH="0" baseline="0" noProof="0" dirty="0">
                <a:ln>
                  <a:noFill/>
                </a:ln>
                <a:effectLst/>
                <a:uLnTx/>
                <a:uFillTx/>
              </a:rPr>
              <a:t>Configure In-Place Upgrade, Lite and/or Zero Touch Installations </a:t>
            </a:r>
          </a:p>
        </p:txBody>
      </p:sp>
      <p:grpSp>
        <p:nvGrpSpPr>
          <p:cNvPr id="7" name="Group 6"/>
          <p:cNvGrpSpPr/>
          <p:nvPr/>
        </p:nvGrpSpPr>
        <p:grpSpPr>
          <a:xfrm>
            <a:off x="8842358" y="2211569"/>
            <a:ext cx="1537940" cy="2363892"/>
            <a:chOff x="8858268" y="2211569"/>
            <a:chExt cx="1537940" cy="2363892"/>
          </a:xfrm>
        </p:grpSpPr>
        <p:sp>
          <p:nvSpPr>
            <p:cNvPr id="257" name="Rectangle 256"/>
            <p:cNvSpPr/>
            <p:nvPr/>
          </p:nvSpPr>
          <p:spPr bwMode="auto">
            <a:xfrm>
              <a:off x="8858268" y="2211569"/>
              <a:ext cx="1535497" cy="1859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1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ENABLE</a:t>
              </a:r>
            </a:p>
          </p:txBody>
        </p:sp>
        <p:sp>
          <p:nvSpPr>
            <p:cNvPr id="263" name="Rectangle 262"/>
            <p:cNvSpPr/>
            <p:nvPr/>
          </p:nvSpPr>
          <p:spPr bwMode="auto">
            <a:xfrm>
              <a:off x="8858268" y="2421966"/>
              <a:ext cx="752817" cy="18597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Build</a:t>
              </a:r>
            </a:p>
          </p:txBody>
        </p:sp>
        <p:sp>
          <p:nvSpPr>
            <p:cNvPr id="264" name="Rectangle 263"/>
            <p:cNvSpPr/>
            <p:nvPr/>
          </p:nvSpPr>
          <p:spPr bwMode="auto">
            <a:xfrm>
              <a:off x="9640948" y="2421757"/>
              <a:ext cx="752817" cy="18597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Stabilize</a:t>
              </a:r>
            </a:p>
          </p:txBody>
        </p:sp>
        <p:grpSp>
          <p:nvGrpSpPr>
            <p:cNvPr id="267" name="Group 266"/>
            <p:cNvGrpSpPr/>
            <p:nvPr/>
          </p:nvGrpSpPr>
          <p:grpSpPr>
            <a:xfrm>
              <a:off x="8858268" y="2631268"/>
              <a:ext cx="1537940" cy="1944193"/>
              <a:chOff x="10016829" y="3356504"/>
              <a:chExt cx="2145733" cy="3315337"/>
            </a:xfrm>
            <a:solidFill>
              <a:srgbClr val="002050"/>
            </a:solidFill>
          </p:grpSpPr>
          <p:sp>
            <p:nvSpPr>
              <p:cNvPr id="337" name="Rectangle 336"/>
              <p:cNvSpPr/>
              <p:nvPr/>
            </p:nvSpPr>
            <p:spPr>
              <a:xfrm>
                <a:off x="10016829" y="3850256"/>
                <a:ext cx="2145732" cy="2821585"/>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b" anchorCtr="0" forceAA="0" compatLnSpc="1">
                <a:prstTxWarp prst="textNoShape">
                  <a:avLst/>
                </a:prstTxWarp>
                <a:noAutofit/>
              </a:bodyPr>
              <a:lstStyle/>
              <a:p>
                <a:pPr defTabSz="914363">
                  <a:defRPr/>
                </a:pPr>
                <a:r>
                  <a:rPr lang="en-US" sz="800" kern="0" dirty="0">
                    <a:latin typeface="Segoe UI"/>
                    <a:cs typeface="Segoe UI Semibold" panose="020B0702040204020203" pitchFamily="34" charset="0"/>
                  </a:rPr>
                  <a:t>Pilot Deployment</a:t>
                </a:r>
              </a:p>
            </p:txBody>
          </p:sp>
          <p:sp>
            <p:nvSpPr>
              <p:cNvPr id="338" name="Rectangle 337"/>
              <p:cNvSpPr/>
              <p:nvPr/>
            </p:nvSpPr>
            <p:spPr>
              <a:xfrm>
                <a:off x="10016832" y="3356504"/>
                <a:ext cx="2145730" cy="623958"/>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ctr" anchorCtr="0" forceAA="0" compatLnSpc="1">
                <a:prstTxWarp prst="textNoShape">
                  <a:avLst/>
                </a:prstTxWarp>
                <a:noAutofit/>
              </a:bodyPr>
              <a:lstStyle/>
              <a:p>
                <a:pPr marL="0" marR="0" lvl="0" indent="0" defTabSz="914363" eaLnBrk="1" fontAlgn="auto" latinLnBrk="0" hangingPunct="1">
                  <a:buClrTx/>
                  <a:buSzTx/>
                  <a:buFontTx/>
                  <a:buNone/>
                  <a:tabLst/>
                  <a:defRPr/>
                </a:pPr>
                <a:r>
                  <a:rPr kumimoji="0" lang="en-US" sz="900" b="1"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2 Weeks</a:t>
                </a:r>
              </a:p>
            </p:txBody>
          </p:sp>
        </p:grpSp>
        <p:grpSp>
          <p:nvGrpSpPr>
            <p:cNvPr id="268" name="Group 267"/>
            <p:cNvGrpSpPr/>
            <p:nvPr/>
          </p:nvGrpSpPr>
          <p:grpSpPr>
            <a:xfrm>
              <a:off x="9112555" y="3177368"/>
              <a:ext cx="989142" cy="903244"/>
              <a:chOff x="9739761" y="3614718"/>
              <a:chExt cx="1959231" cy="2009489"/>
            </a:xfrm>
          </p:grpSpPr>
          <p:sp>
            <p:nvSpPr>
              <p:cNvPr id="269" name="Freeform 5"/>
              <p:cNvSpPr>
                <a:spLocks/>
              </p:cNvSpPr>
              <p:nvPr/>
            </p:nvSpPr>
            <p:spPr bwMode="auto">
              <a:xfrm>
                <a:off x="10967627" y="4990794"/>
                <a:ext cx="398463" cy="398463"/>
              </a:xfrm>
              <a:custGeom>
                <a:avLst/>
                <a:gdLst>
                  <a:gd name="T0" fmla="*/ 22 w 179"/>
                  <a:gd name="T1" fmla="*/ 79 h 179"/>
                  <a:gd name="T2" fmla="*/ 101 w 179"/>
                  <a:gd name="T3" fmla="*/ 157 h 179"/>
                  <a:gd name="T4" fmla="*/ 179 w 179"/>
                  <a:gd name="T5" fmla="*/ 157 h 179"/>
                  <a:gd name="T6" fmla="*/ 22 w 179"/>
                  <a:gd name="T7" fmla="*/ 0 h 179"/>
                  <a:gd name="T8" fmla="*/ 22 w 179"/>
                  <a:gd name="T9" fmla="*/ 79 h 179"/>
                </a:gdLst>
                <a:ahLst/>
                <a:cxnLst>
                  <a:cxn ang="0">
                    <a:pos x="T0" y="T1"/>
                  </a:cxn>
                  <a:cxn ang="0">
                    <a:pos x="T2" y="T3"/>
                  </a:cxn>
                  <a:cxn ang="0">
                    <a:pos x="T4" y="T5"/>
                  </a:cxn>
                  <a:cxn ang="0">
                    <a:pos x="T6" y="T7"/>
                  </a:cxn>
                  <a:cxn ang="0">
                    <a:pos x="T8" y="T9"/>
                  </a:cxn>
                </a:cxnLst>
                <a:rect l="0" t="0" r="r" b="b"/>
                <a:pathLst>
                  <a:path w="179" h="179">
                    <a:moveTo>
                      <a:pt x="22" y="79"/>
                    </a:moveTo>
                    <a:cubicBezTo>
                      <a:pt x="101" y="157"/>
                      <a:pt x="101" y="157"/>
                      <a:pt x="101" y="157"/>
                    </a:cubicBezTo>
                    <a:cubicBezTo>
                      <a:pt x="122" y="179"/>
                      <a:pt x="158" y="179"/>
                      <a:pt x="179" y="157"/>
                    </a:cubicBezTo>
                    <a:cubicBezTo>
                      <a:pt x="22" y="0"/>
                      <a:pt x="22" y="0"/>
                      <a:pt x="22" y="0"/>
                    </a:cubicBezTo>
                    <a:cubicBezTo>
                      <a:pt x="0" y="22"/>
                      <a:pt x="0" y="57"/>
                      <a:pt x="22" y="79"/>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70" name="Freeform 6"/>
              <p:cNvSpPr>
                <a:spLocks/>
              </p:cNvSpPr>
              <p:nvPr/>
            </p:nvSpPr>
            <p:spPr bwMode="auto">
              <a:xfrm>
                <a:off x="11016839" y="4943169"/>
                <a:ext cx="398463" cy="396875"/>
              </a:xfrm>
              <a:custGeom>
                <a:avLst/>
                <a:gdLst>
                  <a:gd name="T0" fmla="*/ 157 w 179"/>
                  <a:gd name="T1" fmla="*/ 100 h 179"/>
                  <a:gd name="T2" fmla="*/ 79 w 179"/>
                  <a:gd name="T3" fmla="*/ 22 h 179"/>
                  <a:gd name="T4" fmla="*/ 0 w 179"/>
                  <a:gd name="T5" fmla="*/ 22 h 179"/>
                  <a:gd name="T6" fmla="*/ 157 w 179"/>
                  <a:gd name="T7" fmla="*/ 179 h 179"/>
                  <a:gd name="T8" fmla="*/ 157 w 179"/>
                  <a:gd name="T9" fmla="*/ 100 h 179"/>
                </a:gdLst>
                <a:ahLst/>
                <a:cxnLst>
                  <a:cxn ang="0">
                    <a:pos x="T0" y="T1"/>
                  </a:cxn>
                  <a:cxn ang="0">
                    <a:pos x="T2" y="T3"/>
                  </a:cxn>
                  <a:cxn ang="0">
                    <a:pos x="T4" y="T5"/>
                  </a:cxn>
                  <a:cxn ang="0">
                    <a:pos x="T6" y="T7"/>
                  </a:cxn>
                  <a:cxn ang="0">
                    <a:pos x="T8" y="T9"/>
                  </a:cxn>
                </a:cxnLst>
                <a:rect l="0" t="0" r="r" b="b"/>
                <a:pathLst>
                  <a:path w="179" h="179">
                    <a:moveTo>
                      <a:pt x="157" y="100"/>
                    </a:moveTo>
                    <a:cubicBezTo>
                      <a:pt x="79" y="22"/>
                      <a:pt x="79" y="22"/>
                      <a:pt x="79" y="22"/>
                    </a:cubicBezTo>
                    <a:cubicBezTo>
                      <a:pt x="57" y="0"/>
                      <a:pt x="22" y="0"/>
                      <a:pt x="0" y="22"/>
                    </a:cubicBezTo>
                    <a:cubicBezTo>
                      <a:pt x="157" y="179"/>
                      <a:pt x="157" y="179"/>
                      <a:pt x="157" y="179"/>
                    </a:cubicBezTo>
                    <a:cubicBezTo>
                      <a:pt x="179" y="157"/>
                      <a:pt x="179" y="122"/>
                      <a:pt x="157" y="100"/>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71" name="Freeform 13"/>
              <p:cNvSpPr>
                <a:spLocks/>
              </p:cNvSpPr>
              <p:nvPr/>
            </p:nvSpPr>
            <p:spPr bwMode="auto">
              <a:xfrm>
                <a:off x="11323227" y="5295594"/>
                <a:ext cx="331788" cy="328613"/>
              </a:xfrm>
              <a:custGeom>
                <a:avLst/>
                <a:gdLst>
                  <a:gd name="T0" fmla="*/ 209 w 209"/>
                  <a:gd name="T1" fmla="*/ 97 h 207"/>
                  <a:gd name="T2" fmla="*/ 97 w 209"/>
                  <a:gd name="T3" fmla="*/ 207 h 207"/>
                  <a:gd name="T4" fmla="*/ 0 w 209"/>
                  <a:gd name="T5" fmla="*/ 112 h 207"/>
                  <a:gd name="T6" fmla="*/ 112 w 209"/>
                  <a:gd name="T7" fmla="*/ 0 h 207"/>
                  <a:gd name="T8" fmla="*/ 209 w 209"/>
                  <a:gd name="T9" fmla="*/ 97 h 207"/>
                </a:gdLst>
                <a:ahLst/>
                <a:cxnLst>
                  <a:cxn ang="0">
                    <a:pos x="T0" y="T1"/>
                  </a:cxn>
                  <a:cxn ang="0">
                    <a:pos x="T2" y="T3"/>
                  </a:cxn>
                  <a:cxn ang="0">
                    <a:pos x="T4" y="T5"/>
                  </a:cxn>
                  <a:cxn ang="0">
                    <a:pos x="T6" y="T7"/>
                  </a:cxn>
                  <a:cxn ang="0">
                    <a:pos x="T8" y="T9"/>
                  </a:cxn>
                </a:cxnLst>
                <a:rect l="0" t="0" r="r" b="b"/>
                <a:pathLst>
                  <a:path w="209" h="207">
                    <a:moveTo>
                      <a:pt x="209" y="97"/>
                    </a:moveTo>
                    <a:lnTo>
                      <a:pt x="97" y="207"/>
                    </a:lnTo>
                    <a:lnTo>
                      <a:pt x="0" y="112"/>
                    </a:lnTo>
                    <a:lnTo>
                      <a:pt x="112" y="0"/>
                    </a:lnTo>
                    <a:lnTo>
                      <a:pt x="209" y="9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72" name="Freeform 14"/>
              <p:cNvSpPr>
                <a:spLocks/>
              </p:cNvSpPr>
              <p:nvPr/>
            </p:nvSpPr>
            <p:spPr bwMode="auto">
              <a:xfrm>
                <a:off x="11031127" y="5062231"/>
                <a:ext cx="439738" cy="382588"/>
              </a:xfrm>
              <a:custGeom>
                <a:avLst/>
                <a:gdLst>
                  <a:gd name="T0" fmla="*/ 111 w 198"/>
                  <a:gd name="T1" fmla="*/ 5 h 172"/>
                  <a:gd name="T2" fmla="*/ 95 w 198"/>
                  <a:gd name="T3" fmla="*/ 5 h 172"/>
                  <a:gd name="T4" fmla="*/ 93 w 198"/>
                  <a:gd name="T5" fmla="*/ 17 h 172"/>
                  <a:gd name="T6" fmla="*/ 82 w 198"/>
                  <a:gd name="T7" fmla="*/ 5 h 172"/>
                  <a:gd name="T8" fmla="*/ 66 w 198"/>
                  <a:gd name="T9" fmla="*/ 5 h 172"/>
                  <a:gd name="T10" fmla="*/ 66 w 198"/>
                  <a:gd name="T11" fmla="*/ 21 h 172"/>
                  <a:gd name="T12" fmla="*/ 66 w 198"/>
                  <a:gd name="T13" fmla="*/ 21 h 172"/>
                  <a:gd name="T14" fmla="*/ 66 w 198"/>
                  <a:gd name="T15" fmla="*/ 21 h 172"/>
                  <a:gd name="T16" fmla="*/ 66 w 198"/>
                  <a:gd name="T17" fmla="*/ 21 h 172"/>
                  <a:gd name="T18" fmla="*/ 51 w 198"/>
                  <a:gd name="T19" fmla="*/ 5 h 172"/>
                  <a:gd name="T20" fmla="*/ 35 w 198"/>
                  <a:gd name="T21" fmla="*/ 5 h 172"/>
                  <a:gd name="T22" fmla="*/ 36 w 198"/>
                  <a:gd name="T23" fmla="*/ 21 h 172"/>
                  <a:gd name="T24" fmla="*/ 35 w 198"/>
                  <a:gd name="T25" fmla="*/ 20 h 172"/>
                  <a:gd name="T26" fmla="*/ 35 w 198"/>
                  <a:gd name="T27" fmla="*/ 20 h 172"/>
                  <a:gd name="T28" fmla="*/ 23 w 198"/>
                  <a:gd name="T29" fmla="*/ 8 h 172"/>
                  <a:gd name="T30" fmla="*/ 5 w 198"/>
                  <a:gd name="T31" fmla="*/ 7 h 172"/>
                  <a:gd name="T32" fmla="*/ 6 w 198"/>
                  <a:gd name="T33" fmla="*/ 25 h 172"/>
                  <a:gd name="T34" fmla="*/ 63 w 198"/>
                  <a:gd name="T35" fmla="*/ 82 h 172"/>
                  <a:gd name="T36" fmla="*/ 48 w 198"/>
                  <a:gd name="T37" fmla="*/ 84 h 172"/>
                  <a:gd name="T38" fmla="*/ 49 w 198"/>
                  <a:gd name="T39" fmla="*/ 102 h 172"/>
                  <a:gd name="T40" fmla="*/ 75 w 198"/>
                  <a:gd name="T41" fmla="*/ 127 h 172"/>
                  <a:gd name="T42" fmla="*/ 101 w 198"/>
                  <a:gd name="T43" fmla="*/ 154 h 172"/>
                  <a:gd name="T44" fmla="*/ 126 w 198"/>
                  <a:gd name="T45" fmla="*/ 154 h 172"/>
                  <a:gd name="T46" fmla="*/ 144 w 198"/>
                  <a:gd name="T47" fmla="*/ 172 h 172"/>
                  <a:gd name="T48" fmla="*/ 198 w 198"/>
                  <a:gd name="T49" fmla="*/ 117 h 172"/>
                  <a:gd name="T50" fmla="*/ 180 w 198"/>
                  <a:gd name="T51" fmla="*/ 99 h 172"/>
                  <a:gd name="T52" fmla="*/ 180 w 198"/>
                  <a:gd name="T53" fmla="*/ 75 h 172"/>
                  <a:gd name="T54" fmla="*/ 144 w 198"/>
                  <a:gd name="T55" fmla="*/ 38 h 172"/>
                  <a:gd name="T56" fmla="*/ 144 w 198"/>
                  <a:gd name="T57" fmla="*/ 38 h 172"/>
                  <a:gd name="T58" fmla="*/ 111 w 198"/>
                  <a:gd name="T59" fmla="*/ 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72">
                    <a:moveTo>
                      <a:pt x="111" y="5"/>
                    </a:moveTo>
                    <a:cubicBezTo>
                      <a:pt x="106" y="1"/>
                      <a:pt x="99" y="0"/>
                      <a:pt x="95" y="5"/>
                    </a:cubicBezTo>
                    <a:cubicBezTo>
                      <a:pt x="92" y="8"/>
                      <a:pt x="91" y="13"/>
                      <a:pt x="93" y="17"/>
                    </a:cubicBezTo>
                    <a:cubicBezTo>
                      <a:pt x="82" y="5"/>
                      <a:pt x="82" y="5"/>
                      <a:pt x="82" y="5"/>
                    </a:cubicBezTo>
                    <a:cubicBezTo>
                      <a:pt x="77" y="1"/>
                      <a:pt x="70" y="0"/>
                      <a:pt x="66" y="5"/>
                    </a:cubicBezTo>
                    <a:cubicBezTo>
                      <a:pt x="61" y="9"/>
                      <a:pt x="62" y="16"/>
                      <a:pt x="66" y="21"/>
                    </a:cubicBezTo>
                    <a:cubicBezTo>
                      <a:pt x="66" y="21"/>
                      <a:pt x="66" y="21"/>
                      <a:pt x="66" y="21"/>
                    </a:cubicBezTo>
                    <a:cubicBezTo>
                      <a:pt x="66" y="21"/>
                      <a:pt x="66" y="21"/>
                      <a:pt x="66" y="21"/>
                    </a:cubicBezTo>
                    <a:cubicBezTo>
                      <a:pt x="66" y="21"/>
                      <a:pt x="66" y="21"/>
                      <a:pt x="66" y="21"/>
                    </a:cubicBezTo>
                    <a:cubicBezTo>
                      <a:pt x="51" y="5"/>
                      <a:pt x="51" y="5"/>
                      <a:pt x="51" y="5"/>
                    </a:cubicBezTo>
                    <a:cubicBezTo>
                      <a:pt x="46" y="1"/>
                      <a:pt x="39" y="0"/>
                      <a:pt x="35" y="5"/>
                    </a:cubicBezTo>
                    <a:cubicBezTo>
                      <a:pt x="31" y="9"/>
                      <a:pt x="31" y="16"/>
                      <a:pt x="36" y="21"/>
                    </a:cubicBezTo>
                    <a:cubicBezTo>
                      <a:pt x="35" y="20"/>
                      <a:pt x="35" y="20"/>
                      <a:pt x="35" y="20"/>
                    </a:cubicBezTo>
                    <a:cubicBezTo>
                      <a:pt x="35" y="20"/>
                      <a:pt x="35" y="20"/>
                      <a:pt x="35" y="20"/>
                    </a:cubicBezTo>
                    <a:cubicBezTo>
                      <a:pt x="23" y="8"/>
                      <a:pt x="23" y="8"/>
                      <a:pt x="23" y="8"/>
                    </a:cubicBezTo>
                    <a:cubicBezTo>
                      <a:pt x="18" y="3"/>
                      <a:pt x="10" y="3"/>
                      <a:pt x="5" y="7"/>
                    </a:cubicBezTo>
                    <a:cubicBezTo>
                      <a:pt x="0" y="12"/>
                      <a:pt x="1" y="20"/>
                      <a:pt x="6" y="25"/>
                    </a:cubicBezTo>
                    <a:cubicBezTo>
                      <a:pt x="63" y="82"/>
                      <a:pt x="63" y="82"/>
                      <a:pt x="63" y="82"/>
                    </a:cubicBezTo>
                    <a:cubicBezTo>
                      <a:pt x="58" y="80"/>
                      <a:pt x="52" y="80"/>
                      <a:pt x="48" y="84"/>
                    </a:cubicBezTo>
                    <a:cubicBezTo>
                      <a:pt x="43" y="89"/>
                      <a:pt x="44" y="97"/>
                      <a:pt x="49" y="102"/>
                    </a:cubicBezTo>
                    <a:cubicBezTo>
                      <a:pt x="75" y="127"/>
                      <a:pt x="75" y="127"/>
                      <a:pt x="75" y="127"/>
                    </a:cubicBezTo>
                    <a:cubicBezTo>
                      <a:pt x="101" y="154"/>
                      <a:pt x="101" y="154"/>
                      <a:pt x="101" y="154"/>
                    </a:cubicBezTo>
                    <a:cubicBezTo>
                      <a:pt x="108" y="161"/>
                      <a:pt x="119" y="161"/>
                      <a:pt x="126" y="154"/>
                    </a:cubicBezTo>
                    <a:cubicBezTo>
                      <a:pt x="144" y="172"/>
                      <a:pt x="144" y="172"/>
                      <a:pt x="144" y="172"/>
                    </a:cubicBezTo>
                    <a:cubicBezTo>
                      <a:pt x="198" y="117"/>
                      <a:pt x="198" y="117"/>
                      <a:pt x="198" y="117"/>
                    </a:cubicBezTo>
                    <a:cubicBezTo>
                      <a:pt x="180" y="99"/>
                      <a:pt x="180" y="99"/>
                      <a:pt x="180" y="99"/>
                    </a:cubicBezTo>
                    <a:cubicBezTo>
                      <a:pt x="187" y="92"/>
                      <a:pt x="187" y="81"/>
                      <a:pt x="180" y="75"/>
                    </a:cubicBezTo>
                    <a:cubicBezTo>
                      <a:pt x="144" y="38"/>
                      <a:pt x="144" y="38"/>
                      <a:pt x="144" y="38"/>
                    </a:cubicBezTo>
                    <a:cubicBezTo>
                      <a:pt x="144" y="38"/>
                      <a:pt x="144" y="38"/>
                      <a:pt x="144" y="38"/>
                    </a:cubicBezTo>
                    <a:lnTo>
                      <a:pt x="111" y="5"/>
                    </a:lnTo>
                    <a:close/>
                  </a:path>
                </a:pathLst>
              </a:custGeom>
              <a:solidFill>
                <a:srgbClr val="505050">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73" name="Freeform 15"/>
              <p:cNvSpPr>
                <a:spLocks/>
              </p:cNvSpPr>
              <p:nvPr/>
            </p:nvSpPr>
            <p:spPr bwMode="auto">
              <a:xfrm>
                <a:off x="10921589" y="4768201"/>
                <a:ext cx="652463" cy="242888"/>
              </a:xfrm>
              <a:custGeom>
                <a:avLst/>
                <a:gdLst>
                  <a:gd name="T0" fmla="*/ 40 w 294"/>
                  <a:gd name="T1" fmla="*/ 109 h 109"/>
                  <a:gd name="T2" fmla="*/ 7 w 294"/>
                  <a:gd name="T3" fmla="*/ 77 h 109"/>
                  <a:gd name="T4" fmla="*/ 0 w 294"/>
                  <a:gd name="T5" fmla="*/ 60 h 109"/>
                  <a:gd name="T6" fmla="*/ 7 w 294"/>
                  <a:gd name="T7" fmla="*/ 43 h 109"/>
                  <a:gd name="T8" fmla="*/ 24 w 294"/>
                  <a:gd name="T9" fmla="*/ 36 h 109"/>
                  <a:gd name="T10" fmla="*/ 271 w 294"/>
                  <a:gd name="T11" fmla="*/ 36 h 109"/>
                  <a:gd name="T12" fmla="*/ 284 w 294"/>
                  <a:gd name="T13" fmla="*/ 23 h 109"/>
                  <a:gd name="T14" fmla="*/ 271 w 294"/>
                  <a:gd name="T15" fmla="*/ 10 h 109"/>
                  <a:gd name="T16" fmla="*/ 248 w 294"/>
                  <a:gd name="T17" fmla="*/ 10 h 109"/>
                  <a:gd name="T18" fmla="*/ 248 w 294"/>
                  <a:gd name="T19" fmla="*/ 0 h 109"/>
                  <a:gd name="T20" fmla="*/ 271 w 294"/>
                  <a:gd name="T21" fmla="*/ 0 h 109"/>
                  <a:gd name="T22" fmla="*/ 294 w 294"/>
                  <a:gd name="T23" fmla="*/ 23 h 109"/>
                  <a:gd name="T24" fmla="*/ 271 w 294"/>
                  <a:gd name="T25" fmla="*/ 45 h 109"/>
                  <a:gd name="T26" fmla="*/ 24 w 294"/>
                  <a:gd name="T27" fmla="*/ 45 h 109"/>
                  <a:gd name="T28" fmla="*/ 14 w 294"/>
                  <a:gd name="T29" fmla="*/ 50 h 109"/>
                  <a:gd name="T30" fmla="*/ 10 w 294"/>
                  <a:gd name="T31" fmla="*/ 60 h 109"/>
                  <a:gd name="T32" fmla="*/ 14 w 294"/>
                  <a:gd name="T33" fmla="*/ 70 h 109"/>
                  <a:gd name="T34" fmla="*/ 14 w 294"/>
                  <a:gd name="T35" fmla="*/ 70 h 109"/>
                  <a:gd name="T36" fmla="*/ 47 w 294"/>
                  <a:gd name="T37" fmla="*/ 102 h 109"/>
                  <a:gd name="T38" fmla="*/ 40 w 294"/>
                  <a:gd name="T3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109">
                    <a:moveTo>
                      <a:pt x="40" y="109"/>
                    </a:moveTo>
                    <a:cubicBezTo>
                      <a:pt x="7" y="77"/>
                      <a:pt x="7" y="77"/>
                      <a:pt x="7" y="77"/>
                    </a:cubicBezTo>
                    <a:cubicBezTo>
                      <a:pt x="3" y="72"/>
                      <a:pt x="0" y="66"/>
                      <a:pt x="0" y="60"/>
                    </a:cubicBezTo>
                    <a:cubicBezTo>
                      <a:pt x="0" y="54"/>
                      <a:pt x="3" y="48"/>
                      <a:pt x="7" y="43"/>
                    </a:cubicBezTo>
                    <a:cubicBezTo>
                      <a:pt x="12" y="39"/>
                      <a:pt x="18" y="36"/>
                      <a:pt x="24" y="36"/>
                    </a:cubicBezTo>
                    <a:cubicBezTo>
                      <a:pt x="271" y="36"/>
                      <a:pt x="271" y="36"/>
                      <a:pt x="271" y="36"/>
                    </a:cubicBezTo>
                    <a:cubicBezTo>
                      <a:pt x="279" y="36"/>
                      <a:pt x="284" y="30"/>
                      <a:pt x="284" y="23"/>
                    </a:cubicBezTo>
                    <a:cubicBezTo>
                      <a:pt x="284" y="16"/>
                      <a:pt x="279" y="10"/>
                      <a:pt x="271" y="10"/>
                    </a:cubicBezTo>
                    <a:cubicBezTo>
                      <a:pt x="248" y="10"/>
                      <a:pt x="248" y="10"/>
                      <a:pt x="248" y="10"/>
                    </a:cubicBezTo>
                    <a:cubicBezTo>
                      <a:pt x="248" y="0"/>
                      <a:pt x="248" y="0"/>
                      <a:pt x="248" y="0"/>
                    </a:cubicBezTo>
                    <a:cubicBezTo>
                      <a:pt x="271" y="0"/>
                      <a:pt x="271" y="0"/>
                      <a:pt x="271" y="0"/>
                    </a:cubicBezTo>
                    <a:cubicBezTo>
                      <a:pt x="284" y="0"/>
                      <a:pt x="294" y="11"/>
                      <a:pt x="294" y="23"/>
                    </a:cubicBezTo>
                    <a:cubicBezTo>
                      <a:pt x="294" y="35"/>
                      <a:pt x="284" y="45"/>
                      <a:pt x="271" y="45"/>
                    </a:cubicBezTo>
                    <a:cubicBezTo>
                      <a:pt x="24" y="45"/>
                      <a:pt x="24" y="45"/>
                      <a:pt x="24" y="45"/>
                    </a:cubicBezTo>
                    <a:cubicBezTo>
                      <a:pt x="20" y="46"/>
                      <a:pt x="17" y="47"/>
                      <a:pt x="14" y="50"/>
                    </a:cubicBezTo>
                    <a:cubicBezTo>
                      <a:pt x="11" y="52"/>
                      <a:pt x="10" y="56"/>
                      <a:pt x="10" y="60"/>
                    </a:cubicBezTo>
                    <a:cubicBezTo>
                      <a:pt x="10" y="64"/>
                      <a:pt x="11" y="67"/>
                      <a:pt x="14" y="70"/>
                    </a:cubicBezTo>
                    <a:cubicBezTo>
                      <a:pt x="14" y="70"/>
                      <a:pt x="14" y="70"/>
                      <a:pt x="14" y="70"/>
                    </a:cubicBezTo>
                    <a:cubicBezTo>
                      <a:pt x="47" y="102"/>
                      <a:pt x="47" y="102"/>
                      <a:pt x="47" y="102"/>
                    </a:cubicBezTo>
                    <a:lnTo>
                      <a:pt x="40" y="109"/>
                    </a:ln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74" name="Freeform 10"/>
              <p:cNvSpPr>
                <a:spLocks noEditPoints="1"/>
              </p:cNvSpPr>
              <p:nvPr/>
            </p:nvSpPr>
            <p:spPr bwMode="auto">
              <a:xfrm>
                <a:off x="9739761" y="3614718"/>
                <a:ext cx="1550130" cy="1189020"/>
              </a:xfrm>
              <a:custGeom>
                <a:avLst/>
                <a:gdLst>
                  <a:gd name="T0" fmla="*/ 244 w 252"/>
                  <a:gd name="T1" fmla="*/ 0 h 193"/>
                  <a:gd name="T2" fmla="*/ 8 w 252"/>
                  <a:gd name="T3" fmla="*/ 0 h 193"/>
                  <a:gd name="T4" fmla="*/ 0 w 252"/>
                  <a:gd name="T5" fmla="*/ 7 h 193"/>
                  <a:gd name="T6" fmla="*/ 0 w 252"/>
                  <a:gd name="T7" fmla="*/ 161 h 193"/>
                  <a:gd name="T8" fmla="*/ 8 w 252"/>
                  <a:gd name="T9" fmla="*/ 168 h 193"/>
                  <a:gd name="T10" fmla="*/ 86 w 252"/>
                  <a:gd name="T11" fmla="*/ 168 h 193"/>
                  <a:gd name="T12" fmla="*/ 86 w 252"/>
                  <a:gd name="T13" fmla="*/ 179 h 193"/>
                  <a:gd name="T14" fmla="*/ 69 w 252"/>
                  <a:gd name="T15" fmla="*/ 193 h 193"/>
                  <a:gd name="T16" fmla="*/ 188 w 252"/>
                  <a:gd name="T17" fmla="*/ 193 h 193"/>
                  <a:gd name="T18" fmla="*/ 171 w 252"/>
                  <a:gd name="T19" fmla="*/ 179 h 193"/>
                  <a:gd name="T20" fmla="*/ 171 w 252"/>
                  <a:gd name="T21" fmla="*/ 168 h 193"/>
                  <a:gd name="T22" fmla="*/ 244 w 252"/>
                  <a:gd name="T23" fmla="*/ 168 h 193"/>
                  <a:gd name="T24" fmla="*/ 252 w 252"/>
                  <a:gd name="T25" fmla="*/ 161 h 193"/>
                  <a:gd name="T26" fmla="*/ 252 w 252"/>
                  <a:gd name="T27" fmla="*/ 7 h 193"/>
                  <a:gd name="T28" fmla="*/ 244 w 252"/>
                  <a:gd name="T29" fmla="*/ 0 h 193"/>
                  <a:gd name="T30" fmla="*/ 238 w 252"/>
                  <a:gd name="T31" fmla="*/ 149 h 193"/>
                  <a:gd name="T32" fmla="*/ 231 w 252"/>
                  <a:gd name="T33" fmla="*/ 155 h 193"/>
                  <a:gd name="T34" fmla="*/ 22 w 252"/>
                  <a:gd name="T35" fmla="*/ 155 h 193"/>
                  <a:gd name="T36" fmla="*/ 15 w 252"/>
                  <a:gd name="T37" fmla="*/ 149 h 193"/>
                  <a:gd name="T38" fmla="*/ 15 w 252"/>
                  <a:gd name="T39" fmla="*/ 19 h 193"/>
                  <a:gd name="T40" fmla="*/ 22 w 252"/>
                  <a:gd name="T41" fmla="*/ 13 h 193"/>
                  <a:gd name="T42" fmla="*/ 231 w 252"/>
                  <a:gd name="T43" fmla="*/ 13 h 193"/>
                  <a:gd name="T44" fmla="*/ 238 w 252"/>
                  <a:gd name="T45" fmla="*/ 19 h 193"/>
                  <a:gd name="T46" fmla="*/ 238 w 252"/>
                  <a:gd name="T47" fmla="*/ 149 h 193"/>
                  <a:gd name="T48" fmla="*/ 238 w 252"/>
                  <a:gd name="T49" fmla="*/ 1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2" h="193">
                    <a:moveTo>
                      <a:pt x="244" y="0"/>
                    </a:moveTo>
                    <a:cubicBezTo>
                      <a:pt x="8" y="0"/>
                      <a:pt x="8" y="0"/>
                      <a:pt x="8" y="0"/>
                    </a:cubicBezTo>
                    <a:cubicBezTo>
                      <a:pt x="4" y="0"/>
                      <a:pt x="0" y="3"/>
                      <a:pt x="0" y="7"/>
                    </a:cubicBezTo>
                    <a:cubicBezTo>
                      <a:pt x="0" y="161"/>
                      <a:pt x="0" y="161"/>
                      <a:pt x="0" y="161"/>
                    </a:cubicBezTo>
                    <a:cubicBezTo>
                      <a:pt x="0" y="165"/>
                      <a:pt x="4" y="168"/>
                      <a:pt x="8" y="168"/>
                    </a:cubicBezTo>
                    <a:cubicBezTo>
                      <a:pt x="86" y="168"/>
                      <a:pt x="86" y="168"/>
                      <a:pt x="86" y="168"/>
                    </a:cubicBezTo>
                    <a:cubicBezTo>
                      <a:pt x="86" y="179"/>
                      <a:pt x="86" y="179"/>
                      <a:pt x="86" y="179"/>
                    </a:cubicBezTo>
                    <a:cubicBezTo>
                      <a:pt x="69" y="193"/>
                      <a:pt x="69" y="193"/>
                      <a:pt x="69" y="193"/>
                    </a:cubicBezTo>
                    <a:cubicBezTo>
                      <a:pt x="188" y="193"/>
                      <a:pt x="188" y="193"/>
                      <a:pt x="188" y="193"/>
                    </a:cubicBezTo>
                    <a:cubicBezTo>
                      <a:pt x="171" y="179"/>
                      <a:pt x="171" y="179"/>
                      <a:pt x="171" y="179"/>
                    </a:cubicBezTo>
                    <a:cubicBezTo>
                      <a:pt x="171" y="168"/>
                      <a:pt x="171" y="168"/>
                      <a:pt x="171" y="168"/>
                    </a:cubicBezTo>
                    <a:cubicBezTo>
                      <a:pt x="244" y="168"/>
                      <a:pt x="244" y="168"/>
                      <a:pt x="244" y="168"/>
                    </a:cubicBezTo>
                    <a:cubicBezTo>
                      <a:pt x="249" y="168"/>
                      <a:pt x="252" y="165"/>
                      <a:pt x="252" y="161"/>
                    </a:cubicBezTo>
                    <a:cubicBezTo>
                      <a:pt x="252" y="7"/>
                      <a:pt x="252" y="7"/>
                      <a:pt x="252" y="7"/>
                    </a:cubicBezTo>
                    <a:cubicBezTo>
                      <a:pt x="252" y="3"/>
                      <a:pt x="249" y="0"/>
                      <a:pt x="244" y="0"/>
                    </a:cubicBezTo>
                    <a:close/>
                    <a:moveTo>
                      <a:pt x="238" y="149"/>
                    </a:moveTo>
                    <a:cubicBezTo>
                      <a:pt x="238" y="153"/>
                      <a:pt x="235" y="155"/>
                      <a:pt x="231" y="155"/>
                    </a:cubicBezTo>
                    <a:cubicBezTo>
                      <a:pt x="22" y="155"/>
                      <a:pt x="22" y="155"/>
                      <a:pt x="22" y="155"/>
                    </a:cubicBezTo>
                    <a:cubicBezTo>
                      <a:pt x="18" y="155"/>
                      <a:pt x="15" y="153"/>
                      <a:pt x="15" y="149"/>
                    </a:cubicBezTo>
                    <a:cubicBezTo>
                      <a:pt x="15" y="19"/>
                      <a:pt x="15" y="19"/>
                      <a:pt x="15" y="19"/>
                    </a:cubicBezTo>
                    <a:cubicBezTo>
                      <a:pt x="15" y="15"/>
                      <a:pt x="18" y="13"/>
                      <a:pt x="22" y="13"/>
                    </a:cubicBezTo>
                    <a:cubicBezTo>
                      <a:pt x="231" y="13"/>
                      <a:pt x="231" y="13"/>
                      <a:pt x="231" y="13"/>
                    </a:cubicBezTo>
                    <a:cubicBezTo>
                      <a:pt x="235" y="13"/>
                      <a:pt x="238" y="15"/>
                      <a:pt x="238" y="19"/>
                    </a:cubicBezTo>
                    <a:cubicBezTo>
                      <a:pt x="238" y="149"/>
                      <a:pt x="238" y="149"/>
                      <a:pt x="238" y="149"/>
                    </a:cubicBezTo>
                    <a:cubicBezTo>
                      <a:pt x="238" y="149"/>
                      <a:pt x="238" y="149"/>
                      <a:pt x="238" y="149"/>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75" name="Freeform 9"/>
              <p:cNvSpPr>
                <a:spLocks noEditPoints="1"/>
              </p:cNvSpPr>
              <p:nvPr/>
            </p:nvSpPr>
            <p:spPr bwMode="auto">
              <a:xfrm>
                <a:off x="11374969" y="4152243"/>
                <a:ext cx="324023" cy="651494"/>
              </a:xfrm>
              <a:custGeom>
                <a:avLst/>
                <a:gdLst>
                  <a:gd name="T0" fmla="*/ 65 w 67"/>
                  <a:gd name="T1" fmla="*/ 0 h 135"/>
                  <a:gd name="T2" fmla="*/ 1 w 67"/>
                  <a:gd name="T3" fmla="*/ 0 h 135"/>
                  <a:gd name="T4" fmla="*/ 0 w 67"/>
                  <a:gd name="T5" fmla="*/ 2 h 135"/>
                  <a:gd name="T6" fmla="*/ 0 w 67"/>
                  <a:gd name="T7" fmla="*/ 28 h 135"/>
                  <a:gd name="T8" fmla="*/ 0 w 67"/>
                  <a:gd name="T9" fmla="*/ 30 h 135"/>
                  <a:gd name="T10" fmla="*/ 0 w 67"/>
                  <a:gd name="T11" fmla="*/ 134 h 135"/>
                  <a:gd name="T12" fmla="*/ 1 w 67"/>
                  <a:gd name="T13" fmla="*/ 135 h 135"/>
                  <a:gd name="T14" fmla="*/ 65 w 67"/>
                  <a:gd name="T15" fmla="*/ 135 h 135"/>
                  <a:gd name="T16" fmla="*/ 67 w 67"/>
                  <a:gd name="T17" fmla="*/ 134 h 135"/>
                  <a:gd name="T18" fmla="*/ 67 w 67"/>
                  <a:gd name="T19" fmla="*/ 30 h 135"/>
                  <a:gd name="T20" fmla="*/ 67 w 67"/>
                  <a:gd name="T21" fmla="*/ 28 h 135"/>
                  <a:gd name="T22" fmla="*/ 67 w 67"/>
                  <a:gd name="T23" fmla="*/ 2 h 135"/>
                  <a:gd name="T24" fmla="*/ 65 w 67"/>
                  <a:gd name="T25" fmla="*/ 0 h 135"/>
                  <a:gd name="T26" fmla="*/ 8 w 67"/>
                  <a:gd name="T27" fmla="*/ 21 h 135"/>
                  <a:gd name="T28" fmla="*/ 8 w 67"/>
                  <a:gd name="T29" fmla="*/ 14 h 135"/>
                  <a:gd name="T30" fmla="*/ 9 w 67"/>
                  <a:gd name="T31" fmla="*/ 13 h 135"/>
                  <a:gd name="T32" fmla="*/ 57 w 67"/>
                  <a:gd name="T33" fmla="*/ 13 h 135"/>
                  <a:gd name="T34" fmla="*/ 59 w 67"/>
                  <a:gd name="T35" fmla="*/ 14 h 135"/>
                  <a:gd name="T36" fmla="*/ 59 w 67"/>
                  <a:gd name="T37" fmla="*/ 21 h 135"/>
                  <a:gd name="T38" fmla="*/ 57 w 67"/>
                  <a:gd name="T39" fmla="*/ 23 h 135"/>
                  <a:gd name="T40" fmla="*/ 9 w 67"/>
                  <a:gd name="T41" fmla="*/ 23 h 135"/>
                  <a:gd name="T42" fmla="*/ 8 w 67"/>
                  <a:gd name="T43" fmla="*/ 21 h 135"/>
                  <a:gd name="T44" fmla="*/ 53 w 67"/>
                  <a:gd name="T45" fmla="*/ 64 h 135"/>
                  <a:gd name="T46" fmla="*/ 49 w 67"/>
                  <a:gd name="T47" fmla="*/ 59 h 135"/>
                  <a:gd name="T48" fmla="*/ 53 w 67"/>
                  <a:gd name="T49" fmla="*/ 55 h 135"/>
                  <a:gd name="T50" fmla="*/ 58 w 67"/>
                  <a:gd name="T51" fmla="*/ 59 h 135"/>
                  <a:gd name="T52" fmla="*/ 53 w 67"/>
                  <a:gd name="T53" fmla="*/ 64 h 135"/>
                  <a:gd name="T54" fmla="*/ 53 w 67"/>
                  <a:gd name="T55" fmla="*/ 49 h 135"/>
                  <a:gd name="T56" fmla="*/ 47 w 67"/>
                  <a:gd name="T57" fmla="*/ 43 h 135"/>
                  <a:gd name="T58" fmla="*/ 53 w 67"/>
                  <a:gd name="T59" fmla="*/ 37 h 135"/>
                  <a:gd name="T60" fmla="*/ 60 w 67"/>
                  <a:gd name="T61" fmla="*/ 43 h 135"/>
                  <a:gd name="T62" fmla="*/ 53 w 67"/>
                  <a:gd name="T63"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35">
                    <a:moveTo>
                      <a:pt x="65" y="0"/>
                    </a:moveTo>
                    <a:cubicBezTo>
                      <a:pt x="1" y="0"/>
                      <a:pt x="1" y="0"/>
                      <a:pt x="1" y="0"/>
                    </a:cubicBezTo>
                    <a:cubicBezTo>
                      <a:pt x="0" y="0"/>
                      <a:pt x="0" y="1"/>
                      <a:pt x="0" y="2"/>
                    </a:cubicBezTo>
                    <a:cubicBezTo>
                      <a:pt x="0" y="28"/>
                      <a:pt x="0" y="28"/>
                      <a:pt x="0" y="28"/>
                    </a:cubicBezTo>
                    <a:cubicBezTo>
                      <a:pt x="0" y="30"/>
                      <a:pt x="0" y="30"/>
                      <a:pt x="0" y="30"/>
                    </a:cubicBezTo>
                    <a:cubicBezTo>
                      <a:pt x="0" y="134"/>
                      <a:pt x="0" y="134"/>
                      <a:pt x="0" y="134"/>
                    </a:cubicBezTo>
                    <a:cubicBezTo>
                      <a:pt x="0" y="135"/>
                      <a:pt x="0" y="135"/>
                      <a:pt x="1" y="135"/>
                    </a:cubicBezTo>
                    <a:cubicBezTo>
                      <a:pt x="65" y="135"/>
                      <a:pt x="65" y="135"/>
                      <a:pt x="65" y="135"/>
                    </a:cubicBezTo>
                    <a:cubicBezTo>
                      <a:pt x="66" y="135"/>
                      <a:pt x="67" y="135"/>
                      <a:pt x="67" y="134"/>
                    </a:cubicBezTo>
                    <a:cubicBezTo>
                      <a:pt x="67" y="30"/>
                      <a:pt x="67" y="30"/>
                      <a:pt x="67" y="30"/>
                    </a:cubicBezTo>
                    <a:cubicBezTo>
                      <a:pt x="67" y="28"/>
                      <a:pt x="67" y="28"/>
                      <a:pt x="67" y="28"/>
                    </a:cubicBezTo>
                    <a:cubicBezTo>
                      <a:pt x="67" y="2"/>
                      <a:pt x="67" y="2"/>
                      <a:pt x="67" y="2"/>
                    </a:cubicBezTo>
                    <a:cubicBezTo>
                      <a:pt x="67" y="1"/>
                      <a:pt x="66" y="0"/>
                      <a:pt x="65" y="0"/>
                    </a:cubicBezTo>
                    <a:close/>
                    <a:moveTo>
                      <a:pt x="8" y="21"/>
                    </a:moveTo>
                    <a:cubicBezTo>
                      <a:pt x="8" y="14"/>
                      <a:pt x="8" y="14"/>
                      <a:pt x="8" y="14"/>
                    </a:cubicBezTo>
                    <a:cubicBezTo>
                      <a:pt x="8" y="13"/>
                      <a:pt x="8" y="13"/>
                      <a:pt x="9" y="13"/>
                    </a:cubicBezTo>
                    <a:cubicBezTo>
                      <a:pt x="57" y="13"/>
                      <a:pt x="57" y="13"/>
                      <a:pt x="57" y="13"/>
                    </a:cubicBezTo>
                    <a:cubicBezTo>
                      <a:pt x="58" y="13"/>
                      <a:pt x="59" y="13"/>
                      <a:pt x="59" y="14"/>
                    </a:cubicBezTo>
                    <a:cubicBezTo>
                      <a:pt x="59" y="21"/>
                      <a:pt x="59" y="21"/>
                      <a:pt x="59" y="21"/>
                    </a:cubicBezTo>
                    <a:cubicBezTo>
                      <a:pt x="59" y="22"/>
                      <a:pt x="58" y="23"/>
                      <a:pt x="57" y="23"/>
                    </a:cubicBezTo>
                    <a:cubicBezTo>
                      <a:pt x="9" y="23"/>
                      <a:pt x="9" y="23"/>
                      <a:pt x="9" y="23"/>
                    </a:cubicBezTo>
                    <a:cubicBezTo>
                      <a:pt x="8" y="23"/>
                      <a:pt x="8" y="22"/>
                      <a:pt x="8" y="21"/>
                    </a:cubicBezTo>
                    <a:close/>
                    <a:moveTo>
                      <a:pt x="53" y="64"/>
                    </a:moveTo>
                    <a:cubicBezTo>
                      <a:pt x="51" y="64"/>
                      <a:pt x="49" y="62"/>
                      <a:pt x="49" y="59"/>
                    </a:cubicBezTo>
                    <a:cubicBezTo>
                      <a:pt x="49" y="57"/>
                      <a:pt x="51" y="55"/>
                      <a:pt x="53" y="55"/>
                    </a:cubicBezTo>
                    <a:cubicBezTo>
                      <a:pt x="56" y="55"/>
                      <a:pt x="58" y="57"/>
                      <a:pt x="58" y="59"/>
                    </a:cubicBezTo>
                    <a:cubicBezTo>
                      <a:pt x="58" y="62"/>
                      <a:pt x="56" y="64"/>
                      <a:pt x="53" y="64"/>
                    </a:cubicBezTo>
                    <a:close/>
                    <a:moveTo>
                      <a:pt x="53" y="49"/>
                    </a:moveTo>
                    <a:cubicBezTo>
                      <a:pt x="50" y="49"/>
                      <a:pt x="47" y="46"/>
                      <a:pt x="47" y="43"/>
                    </a:cubicBezTo>
                    <a:cubicBezTo>
                      <a:pt x="47" y="39"/>
                      <a:pt x="50" y="37"/>
                      <a:pt x="53" y="37"/>
                    </a:cubicBezTo>
                    <a:cubicBezTo>
                      <a:pt x="57" y="37"/>
                      <a:pt x="60" y="39"/>
                      <a:pt x="60" y="43"/>
                    </a:cubicBezTo>
                    <a:cubicBezTo>
                      <a:pt x="60" y="46"/>
                      <a:pt x="57" y="49"/>
                      <a:pt x="53" y="49"/>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276" name="Group 275"/>
              <p:cNvGrpSpPr/>
              <p:nvPr/>
            </p:nvGrpSpPr>
            <p:grpSpPr>
              <a:xfrm>
                <a:off x="9886609" y="3684858"/>
                <a:ext cx="1243354" cy="851825"/>
                <a:chOff x="9695905" y="2940294"/>
                <a:chExt cx="1551916" cy="1063221"/>
              </a:xfrm>
            </p:grpSpPr>
            <p:grpSp>
              <p:nvGrpSpPr>
                <p:cNvPr id="277" name="Group 276"/>
                <p:cNvGrpSpPr/>
                <p:nvPr/>
              </p:nvGrpSpPr>
              <p:grpSpPr>
                <a:xfrm>
                  <a:off x="9695905" y="2940294"/>
                  <a:ext cx="1551916" cy="1063221"/>
                  <a:chOff x="815349" y="2919492"/>
                  <a:chExt cx="1551916" cy="1063221"/>
                </a:xfrm>
              </p:grpSpPr>
              <p:sp>
                <p:nvSpPr>
                  <p:cNvPr id="281" name="Freeform 110"/>
                  <p:cNvSpPr>
                    <a:spLocks/>
                  </p:cNvSpPr>
                  <p:nvPr/>
                </p:nvSpPr>
                <p:spPr bwMode="auto">
                  <a:xfrm>
                    <a:off x="1851017" y="2960100"/>
                    <a:ext cx="8702" cy="121822"/>
                  </a:xfrm>
                  <a:custGeom>
                    <a:avLst/>
                    <a:gdLst>
                      <a:gd name="T0" fmla="*/ 1 w 2"/>
                      <a:gd name="T1" fmla="*/ 0 h 30"/>
                      <a:gd name="T2" fmla="*/ 2 w 2"/>
                      <a:gd name="T3" fmla="*/ 2 h 30"/>
                      <a:gd name="T4" fmla="*/ 2 w 2"/>
                      <a:gd name="T5" fmla="*/ 29 h 30"/>
                      <a:gd name="T6" fmla="*/ 1 w 2"/>
                      <a:gd name="T7" fmla="*/ 30 h 30"/>
                      <a:gd name="T8" fmla="*/ 0 w 2"/>
                      <a:gd name="T9" fmla="*/ 29 h 30"/>
                      <a:gd name="T10" fmla="*/ 0 w 2"/>
                      <a:gd name="T11" fmla="*/ 2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1" y="0"/>
                          <a:pt x="2" y="1"/>
                          <a:pt x="2" y="2"/>
                        </a:cubicBezTo>
                        <a:cubicBezTo>
                          <a:pt x="2" y="29"/>
                          <a:pt x="2" y="29"/>
                          <a:pt x="2" y="29"/>
                        </a:cubicBezTo>
                        <a:cubicBezTo>
                          <a:pt x="2" y="30"/>
                          <a:pt x="1" y="30"/>
                          <a:pt x="1" y="30"/>
                        </a:cubicBezTo>
                        <a:cubicBezTo>
                          <a:pt x="0" y="30"/>
                          <a:pt x="0" y="30"/>
                          <a:pt x="0" y="29"/>
                        </a:cubicBezTo>
                        <a:cubicBezTo>
                          <a:pt x="0" y="2"/>
                          <a:pt x="0" y="2"/>
                          <a:pt x="0" y="2"/>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2" name="Freeform 111"/>
                  <p:cNvSpPr>
                    <a:spLocks/>
                  </p:cNvSpPr>
                  <p:nvPr/>
                </p:nvSpPr>
                <p:spPr bwMode="auto">
                  <a:xfrm>
                    <a:off x="1824912" y="2919492"/>
                    <a:ext cx="14503" cy="162430"/>
                  </a:xfrm>
                  <a:custGeom>
                    <a:avLst/>
                    <a:gdLst>
                      <a:gd name="T0" fmla="*/ 2 w 3"/>
                      <a:gd name="T1" fmla="*/ 0 h 40"/>
                      <a:gd name="T2" fmla="*/ 3 w 3"/>
                      <a:gd name="T3" fmla="*/ 2 h 40"/>
                      <a:gd name="T4" fmla="*/ 3 w 3"/>
                      <a:gd name="T5" fmla="*/ 39 h 40"/>
                      <a:gd name="T6" fmla="*/ 2 w 3"/>
                      <a:gd name="T7" fmla="*/ 40 h 40"/>
                      <a:gd name="T8" fmla="*/ 0 w 3"/>
                      <a:gd name="T9" fmla="*/ 39 h 40"/>
                      <a:gd name="T10" fmla="*/ 0 w 3"/>
                      <a:gd name="T11" fmla="*/ 2 h 40"/>
                      <a:gd name="T12" fmla="*/ 2 w 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 h="40">
                        <a:moveTo>
                          <a:pt x="2" y="0"/>
                        </a:moveTo>
                        <a:cubicBezTo>
                          <a:pt x="2" y="0"/>
                          <a:pt x="3" y="1"/>
                          <a:pt x="3" y="2"/>
                        </a:cubicBezTo>
                        <a:cubicBezTo>
                          <a:pt x="3" y="39"/>
                          <a:pt x="3" y="39"/>
                          <a:pt x="3" y="39"/>
                        </a:cubicBezTo>
                        <a:cubicBezTo>
                          <a:pt x="3" y="40"/>
                          <a:pt x="2" y="40"/>
                          <a:pt x="2" y="40"/>
                        </a:cubicBezTo>
                        <a:cubicBezTo>
                          <a:pt x="1" y="40"/>
                          <a:pt x="0" y="40"/>
                          <a:pt x="0" y="39"/>
                        </a:cubicBezTo>
                        <a:cubicBezTo>
                          <a:pt x="0" y="2"/>
                          <a:pt x="0" y="2"/>
                          <a:pt x="0" y="2"/>
                        </a:cubicBezTo>
                        <a:cubicBezTo>
                          <a:pt x="0" y="1"/>
                          <a:pt x="1" y="0"/>
                          <a:pt x="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3" name="Freeform 112"/>
                  <p:cNvSpPr>
                    <a:spLocks/>
                  </p:cNvSpPr>
                  <p:nvPr/>
                </p:nvSpPr>
                <p:spPr bwMode="auto">
                  <a:xfrm>
                    <a:off x="1804608" y="2960100"/>
                    <a:ext cx="8702" cy="121822"/>
                  </a:xfrm>
                  <a:custGeom>
                    <a:avLst/>
                    <a:gdLst>
                      <a:gd name="T0" fmla="*/ 1 w 2"/>
                      <a:gd name="T1" fmla="*/ 0 h 30"/>
                      <a:gd name="T2" fmla="*/ 2 w 2"/>
                      <a:gd name="T3" fmla="*/ 2 h 30"/>
                      <a:gd name="T4" fmla="*/ 2 w 2"/>
                      <a:gd name="T5" fmla="*/ 29 h 30"/>
                      <a:gd name="T6" fmla="*/ 1 w 2"/>
                      <a:gd name="T7" fmla="*/ 30 h 30"/>
                      <a:gd name="T8" fmla="*/ 0 w 2"/>
                      <a:gd name="T9" fmla="*/ 29 h 30"/>
                      <a:gd name="T10" fmla="*/ 0 w 2"/>
                      <a:gd name="T11" fmla="*/ 2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2"/>
                        </a:cubicBezTo>
                        <a:cubicBezTo>
                          <a:pt x="2" y="29"/>
                          <a:pt x="2" y="29"/>
                          <a:pt x="2" y="29"/>
                        </a:cubicBezTo>
                        <a:cubicBezTo>
                          <a:pt x="2" y="30"/>
                          <a:pt x="2" y="30"/>
                          <a:pt x="1" y="30"/>
                        </a:cubicBezTo>
                        <a:cubicBezTo>
                          <a:pt x="1" y="30"/>
                          <a:pt x="0" y="30"/>
                          <a:pt x="0" y="29"/>
                        </a:cubicBezTo>
                        <a:cubicBezTo>
                          <a:pt x="0" y="2"/>
                          <a:pt x="0" y="2"/>
                          <a:pt x="0" y="2"/>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284" name="Group 283"/>
                  <p:cNvGrpSpPr/>
                  <p:nvPr/>
                </p:nvGrpSpPr>
                <p:grpSpPr>
                  <a:xfrm>
                    <a:off x="2030804" y="3246008"/>
                    <a:ext cx="336461" cy="461184"/>
                    <a:chOff x="4849962" y="836529"/>
                    <a:chExt cx="336461" cy="461184"/>
                  </a:xfrm>
                </p:grpSpPr>
                <p:sp>
                  <p:nvSpPr>
                    <p:cNvPr id="326" name="Freeform 155"/>
                    <p:cNvSpPr>
                      <a:spLocks/>
                    </p:cNvSpPr>
                    <p:nvPr/>
                  </p:nvSpPr>
                  <p:spPr bwMode="auto">
                    <a:xfrm>
                      <a:off x="5026894" y="877136"/>
                      <a:ext cx="11602" cy="121822"/>
                    </a:xfrm>
                    <a:custGeom>
                      <a:avLst/>
                      <a:gdLst>
                        <a:gd name="T0" fmla="*/ 1 w 3"/>
                        <a:gd name="T1" fmla="*/ 0 h 30"/>
                        <a:gd name="T2" fmla="*/ 3 w 3"/>
                        <a:gd name="T3" fmla="*/ 1 h 30"/>
                        <a:gd name="T4" fmla="*/ 3 w 3"/>
                        <a:gd name="T5" fmla="*/ 29 h 30"/>
                        <a:gd name="T6" fmla="*/ 1 w 3"/>
                        <a:gd name="T7" fmla="*/ 30 h 30"/>
                        <a:gd name="T8" fmla="*/ 0 w 3"/>
                        <a:gd name="T9" fmla="*/ 29 h 30"/>
                        <a:gd name="T10" fmla="*/ 0 w 3"/>
                        <a:gd name="T11" fmla="*/ 1 h 30"/>
                        <a:gd name="T12" fmla="*/ 1 w 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 h="30">
                          <a:moveTo>
                            <a:pt x="1" y="0"/>
                          </a:moveTo>
                          <a:cubicBezTo>
                            <a:pt x="2" y="0"/>
                            <a:pt x="3" y="1"/>
                            <a:pt x="3" y="1"/>
                          </a:cubicBezTo>
                          <a:cubicBezTo>
                            <a:pt x="3" y="29"/>
                            <a:pt x="3" y="29"/>
                            <a:pt x="3" y="29"/>
                          </a:cubicBezTo>
                          <a:cubicBezTo>
                            <a:pt x="3" y="30"/>
                            <a:pt x="2" y="30"/>
                            <a:pt x="1" y="30"/>
                          </a:cubicBezTo>
                          <a:cubicBezTo>
                            <a:pt x="1" y="30"/>
                            <a:pt x="0" y="30"/>
                            <a:pt x="0" y="2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7" name="Freeform 156"/>
                    <p:cNvSpPr>
                      <a:spLocks/>
                    </p:cNvSpPr>
                    <p:nvPr/>
                  </p:nvSpPr>
                  <p:spPr bwMode="auto">
                    <a:xfrm>
                      <a:off x="5006591" y="836529"/>
                      <a:ext cx="8702" cy="162430"/>
                    </a:xfrm>
                    <a:custGeom>
                      <a:avLst/>
                      <a:gdLst>
                        <a:gd name="T0" fmla="*/ 1 w 2"/>
                        <a:gd name="T1" fmla="*/ 0 h 40"/>
                        <a:gd name="T2" fmla="*/ 2 w 2"/>
                        <a:gd name="T3" fmla="*/ 1 h 40"/>
                        <a:gd name="T4" fmla="*/ 2 w 2"/>
                        <a:gd name="T5" fmla="*/ 39 h 40"/>
                        <a:gd name="T6" fmla="*/ 1 w 2"/>
                        <a:gd name="T7" fmla="*/ 40 h 40"/>
                        <a:gd name="T8" fmla="*/ 0 w 2"/>
                        <a:gd name="T9" fmla="*/ 39 h 40"/>
                        <a:gd name="T10" fmla="*/ 0 w 2"/>
                        <a:gd name="T11" fmla="*/ 1 h 40"/>
                        <a:gd name="T12" fmla="*/ 1 w 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 h="40">
                          <a:moveTo>
                            <a:pt x="1" y="0"/>
                          </a:moveTo>
                          <a:cubicBezTo>
                            <a:pt x="2" y="0"/>
                            <a:pt x="2" y="1"/>
                            <a:pt x="2" y="1"/>
                          </a:cubicBezTo>
                          <a:cubicBezTo>
                            <a:pt x="2" y="39"/>
                            <a:pt x="2" y="39"/>
                            <a:pt x="2" y="39"/>
                          </a:cubicBezTo>
                          <a:cubicBezTo>
                            <a:pt x="2" y="40"/>
                            <a:pt x="2" y="40"/>
                            <a:pt x="1" y="40"/>
                          </a:cubicBezTo>
                          <a:cubicBezTo>
                            <a:pt x="1" y="40"/>
                            <a:pt x="0" y="40"/>
                            <a:pt x="0" y="3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8" name="Freeform 157"/>
                    <p:cNvSpPr>
                      <a:spLocks/>
                    </p:cNvSpPr>
                    <p:nvPr/>
                  </p:nvSpPr>
                  <p:spPr bwMode="auto">
                    <a:xfrm>
                      <a:off x="4986287" y="877136"/>
                      <a:ext cx="8702" cy="121822"/>
                    </a:xfrm>
                    <a:custGeom>
                      <a:avLst/>
                      <a:gdLst>
                        <a:gd name="T0" fmla="*/ 1 w 2"/>
                        <a:gd name="T1" fmla="*/ 0 h 30"/>
                        <a:gd name="T2" fmla="*/ 2 w 2"/>
                        <a:gd name="T3" fmla="*/ 1 h 30"/>
                        <a:gd name="T4" fmla="*/ 2 w 2"/>
                        <a:gd name="T5" fmla="*/ 29 h 30"/>
                        <a:gd name="T6" fmla="*/ 1 w 2"/>
                        <a:gd name="T7" fmla="*/ 30 h 30"/>
                        <a:gd name="T8" fmla="*/ 0 w 2"/>
                        <a:gd name="T9" fmla="*/ 29 h 30"/>
                        <a:gd name="T10" fmla="*/ 0 w 2"/>
                        <a:gd name="T11" fmla="*/ 1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1"/>
                          </a:cubicBezTo>
                          <a:cubicBezTo>
                            <a:pt x="2" y="29"/>
                            <a:pt x="2" y="29"/>
                            <a:pt x="2" y="29"/>
                          </a:cubicBezTo>
                          <a:cubicBezTo>
                            <a:pt x="2" y="30"/>
                            <a:pt x="2" y="30"/>
                            <a:pt x="1" y="30"/>
                          </a:cubicBezTo>
                          <a:cubicBezTo>
                            <a:pt x="0" y="30"/>
                            <a:pt x="0" y="30"/>
                            <a:pt x="0" y="29"/>
                          </a:cubicBezTo>
                          <a:cubicBezTo>
                            <a:pt x="0" y="1"/>
                            <a:pt x="0" y="1"/>
                            <a:pt x="0" y="1"/>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9" name="Freeform 158"/>
                    <p:cNvSpPr>
                      <a:spLocks/>
                    </p:cNvSpPr>
                    <p:nvPr/>
                  </p:nvSpPr>
                  <p:spPr bwMode="auto">
                    <a:xfrm>
                      <a:off x="4849962" y="1120781"/>
                      <a:ext cx="168230" cy="176932"/>
                    </a:xfrm>
                    <a:custGeom>
                      <a:avLst/>
                      <a:gdLst>
                        <a:gd name="T0" fmla="*/ 41 w 42"/>
                        <a:gd name="T1" fmla="*/ 44 h 44"/>
                        <a:gd name="T2" fmla="*/ 40 w 42"/>
                        <a:gd name="T3" fmla="*/ 44 h 44"/>
                        <a:gd name="T4" fmla="*/ 0 w 42"/>
                        <a:gd name="T5" fmla="*/ 1 h 44"/>
                        <a:gd name="T6" fmla="*/ 0 w 42"/>
                        <a:gd name="T7" fmla="*/ 0 h 44"/>
                        <a:gd name="T8" fmla="*/ 1 w 42"/>
                        <a:gd name="T9" fmla="*/ 0 h 44"/>
                        <a:gd name="T10" fmla="*/ 42 w 42"/>
                        <a:gd name="T11" fmla="*/ 42 h 44"/>
                        <a:gd name="T12" fmla="*/ 42 w 42"/>
                        <a:gd name="T13" fmla="*/ 44 h 44"/>
                        <a:gd name="T14" fmla="*/ 41 w 4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4">
                          <a:moveTo>
                            <a:pt x="41" y="44"/>
                          </a:moveTo>
                          <a:cubicBezTo>
                            <a:pt x="41" y="44"/>
                            <a:pt x="41" y="44"/>
                            <a:pt x="40" y="44"/>
                          </a:cubicBezTo>
                          <a:cubicBezTo>
                            <a:pt x="0" y="1"/>
                            <a:pt x="0" y="1"/>
                            <a:pt x="0" y="1"/>
                          </a:cubicBezTo>
                          <a:cubicBezTo>
                            <a:pt x="0" y="1"/>
                            <a:pt x="0" y="0"/>
                            <a:pt x="0" y="0"/>
                          </a:cubicBezTo>
                          <a:cubicBezTo>
                            <a:pt x="0" y="0"/>
                            <a:pt x="1" y="0"/>
                            <a:pt x="1" y="0"/>
                          </a:cubicBezTo>
                          <a:cubicBezTo>
                            <a:pt x="42" y="42"/>
                            <a:pt x="42" y="42"/>
                            <a:pt x="42" y="42"/>
                          </a:cubicBezTo>
                          <a:cubicBezTo>
                            <a:pt x="42" y="43"/>
                            <a:pt x="42" y="43"/>
                            <a:pt x="42" y="44"/>
                          </a:cubicBezTo>
                          <a:cubicBezTo>
                            <a:pt x="42" y="44"/>
                            <a:pt x="41" y="44"/>
                            <a:pt x="41" y="4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0" name="Freeform 159"/>
                    <p:cNvSpPr>
                      <a:spLocks/>
                    </p:cNvSpPr>
                    <p:nvPr/>
                  </p:nvSpPr>
                  <p:spPr bwMode="auto">
                    <a:xfrm>
                      <a:off x="4913774" y="1114980"/>
                      <a:ext cx="104419" cy="182733"/>
                    </a:xfrm>
                    <a:custGeom>
                      <a:avLst/>
                      <a:gdLst>
                        <a:gd name="T0" fmla="*/ 25 w 26"/>
                        <a:gd name="T1" fmla="*/ 45 h 45"/>
                        <a:gd name="T2" fmla="*/ 24 w 26"/>
                        <a:gd name="T3" fmla="*/ 45 h 45"/>
                        <a:gd name="T4" fmla="*/ 0 w 26"/>
                        <a:gd name="T5" fmla="*/ 1 h 45"/>
                        <a:gd name="T6" fmla="*/ 1 w 26"/>
                        <a:gd name="T7" fmla="*/ 0 h 45"/>
                        <a:gd name="T8" fmla="*/ 2 w 26"/>
                        <a:gd name="T9" fmla="*/ 0 h 45"/>
                        <a:gd name="T10" fmla="*/ 26 w 26"/>
                        <a:gd name="T11" fmla="*/ 44 h 45"/>
                        <a:gd name="T12" fmla="*/ 26 w 26"/>
                        <a:gd name="T13" fmla="*/ 45 h 45"/>
                        <a:gd name="T14" fmla="*/ 25 w 2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5">
                          <a:moveTo>
                            <a:pt x="25" y="45"/>
                          </a:moveTo>
                          <a:cubicBezTo>
                            <a:pt x="25" y="45"/>
                            <a:pt x="24" y="45"/>
                            <a:pt x="24" y="45"/>
                          </a:cubicBezTo>
                          <a:cubicBezTo>
                            <a:pt x="0" y="1"/>
                            <a:pt x="0" y="1"/>
                            <a:pt x="0" y="1"/>
                          </a:cubicBezTo>
                          <a:cubicBezTo>
                            <a:pt x="0" y="1"/>
                            <a:pt x="0" y="0"/>
                            <a:pt x="1" y="0"/>
                          </a:cubicBezTo>
                          <a:cubicBezTo>
                            <a:pt x="1" y="0"/>
                            <a:pt x="2" y="0"/>
                            <a:pt x="2" y="0"/>
                          </a:cubicBezTo>
                          <a:cubicBezTo>
                            <a:pt x="26" y="44"/>
                            <a:pt x="26" y="44"/>
                            <a:pt x="26" y="44"/>
                          </a:cubicBezTo>
                          <a:cubicBezTo>
                            <a:pt x="26" y="44"/>
                            <a:pt x="26" y="45"/>
                            <a:pt x="26" y="45"/>
                          </a:cubicBezTo>
                          <a:cubicBezTo>
                            <a:pt x="25" y="45"/>
                            <a:pt x="25" y="45"/>
                            <a:pt x="25"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1" name="Freeform 160"/>
                    <p:cNvSpPr>
                      <a:spLocks/>
                    </p:cNvSpPr>
                    <p:nvPr/>
                  </p:nvSpPr>
                  <p:spPr bwMode="auto">
                    <a:xfrm>
                      <a:off x="4977585" y="1114980"/>
                      <a:ext cx="40607" cy="182733"/>
                    </a:xfrm>
                    <a:custGeom>
                      <a:avLst/>
                      <a:gdLst>
                        <a:gd name="T0" fmla="*/ 9 w 10"/>
                        <a:gd name="T1" fmla="*/ 45 h 45"/>
                        <a:gd name="T2" fmla="*/ 8 w 10"/>
                        <a:gd name="T3" fmla="*/ 44 h 45"/>
                        <a:gd name="T4" fmla="*/ 0 w 10"/>
                        <a:gd name="T5" fmla="*/ 1 h 45"/>
                        <a:gd name="T6" fmla="*/ 1 w 10"/>
                        <a:gd name="T7" fmla="*/ 0 h 45"/>
                        <a:gd name="T8" fmla="*/ 2 w 10"/>
                        <a:gd name="T9" fmla="*/ 0 h 45"/>
                        <a:gd name="T10" fmla="*/ 10 w 10"/>
                        <a:gd name="T11" fmla="*/ 44 h 45"/>
                        <a:gd name="T12" fmla="*/ 9 w 10"/>
                        <a:gd name="T13" fmla="*/ 45 h 45"/>
                        <a:gd name="T14" fmla="*/ 9 w 1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5">
                          <a:moveTo>
                            <a:pt x="9" y="45"/>
                          </a:moveTo>
                          <a:cubicBezTo>
                            <a:pt x="9" y="45"/>
                            <a:pt x="8" y="45"/>
                            <a:pt x="8" y="44"/>
                          </a:cubicBezTo>
                          <a:cubicBezTo>
                            <a:pt x="0" y="1"/>
                            <a:pt x="0" y="1"/>
                            <a:pt x="0" y="1"/>
                          </a:cubicBezTo>
                          <a:cubicBezTo>
                            <a:pt x="0" y="0"/>
                            <a:pt x="0" y="0"/>
                            <a:pt x="1" y="0"/>
                          </a:cubicBezTo>
                          <a:cubicBezTo>
                            <a:pt x="1" y="0"/>
                            <a:pt x="2" y="0"/>
                            <a:pt x="2" y="0"/>
                          </a:cubicBezTo>
                          <a:cubicBezTo>
                            <a:pt x="10" y="44"/>
                            <a:pt x="10" y="44"/>
                            <a:pt x="10" y="44"/>
                          </a:cubicBezTo>
                          <a:cubicBezTo>
                            <a:pt x="10" y="44"/>
                            <a:pt x="10" y="45"/>
                            <a:pt x="9" y="45"/>
                          </a:cubicBezTo>
                          <a:cubicBezTo>
                            <a:pt x="9" y="45"/>
                            <a:pt x="9" y="45"/>
                            <a:pt x="9"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2" name="Freeform 161"/>
                    <p:cNvSpPr>
                      <a:spLocks/>
                    </p:cNvSpPr>
                    <p:nvPr/>
                  </p:nvSpPr>
                  <p:spPr bwMode="auto">
                    <a:xfrm>
                      <a:off x="5012392" y="1114980"/>
                      <a:ext cx="40607" cy="182733"/>
                    </a:xfrm>
                    <a:custGeom>
                      <a:avLst/>
                      <a:gdLst>
                        <a:gd name="T0" fmla="*/ 1 w 10"/>
                        <a:gd name="T1" fmla="*/ 45 h 45"/>
                        <a:gd name="T2" fmla="*/ 1 w 10"/>
                        <a:gd name="T3" fmla="*/ 45 h 45"/>
                        <a:gd name="T4" fmla="*/ 0 w 10"/>
                        <a:gd name="T5" fmla="*/ 44 h 45"/>
                        <a:gd name="T6" fmla="*/ 8 w 10"/>
                        <a:gd name="T7" fmla="*/ 0 h 45"/>
                        <a:gd name="T8" fmla="*/ 9 w 10"/>
                        <a:gd name="T9" fmla="*/ 0 h 45"/>
                        <a:gd name="T10" fmla="*/ 10 w 10"/>
                        <a:gd name="T11" fmla="*/ 1 h 45"/>
                        <a:gd name="T12" fmla="*/ 2 w 10"/>
                        <a:gd name="T13" fmla="*/ 44 h 45"/>
                        <a:gd name="T14" fmla="*/ 1 w 1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5">
                          <a:moveTo>
                            <a:pt x="1" y="45"/>
                          </a:moveTo>
                          <a:cubicBezTo>
                            <a:pt x="1" y="45"/>
                            <a:pt x="1" y="45"/>
                            <a:pt x="1" y="45"/>
                          </a:cubicBezTo>
                          <a:cubicBezTo>
                            <a:pt x="0" y="45"/>
                            <a:pt x="0" y="44"/>
                            <a:pt x="0" y="44"/>
                          </a:cubicBezTo>
                          <a:cubicBezTo>
                            <a:pt x="8" y="0"/>
                            <a:pt x="8" y="0"/>
                            <a:pt x="8" y="0"/>
                          </a:cubicBezTo>
                          <a:cubicBezTo>
                            <a:pt x="8" y="0"/>
                            <a:pt x="9" y="0"/>
                            <a:pt x="9" y="0"/>
                          </a:cubicBezTo>
                          <a:cubicBezTo>
                            <a:pt x="10" y="0"/>
                            <a:pt x="10" y="0"/>
                            <a:pt x="10" y="1"/>
                          </a:cubicBezTo>
                          <a:cubicBezTo>
                            <a:pt x="2" y="44"/>
                            <a:pt x="2" y="44"/>
                            <a:pt x="2" y="44"/>
                          </a:cubicBezTo>
                          <a:cubicBezTo>
                            <a:pt x="2" y="45"/>
                            <a:pt x="2"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3" name="Freeform 162"/>
                    <p:cNvSpPr>
                      <a:spLocks/>
                    </p:cNvSpPr>
                    <p:nvPr/>
                  </p:nvSpPr>
                  <p:spPr bwMode="auto">
                    <a:xfrm>
                      <a:off x="5012392" y="1114980"/>
                      <a:ext cx="104419" cy="182733"/>
                    </a:xfrm>
                    <a:custGeom>
                      <a:avLst/>
                      <a:gdLst>
                        <a:gd name="T0" fmla="*/ 1 w 26"/>
                        <a:gd name="T1" fmla="*/ 45 h 45"/>
                        <a:gd name="T2" fmla="*/ 1 w 26"/>
                        <a:gd name="T3" fmla="*/ 45 h 45"/>
                        <a:gd name="T4" fmla="*/ 0 w 26"/>
                        <a:gd name="T5" fmla="*/ 44 h 45"/>
                        <a:gd name="T6" fmla="*/ 24 w 26"/>
                        <a:gd name="T7" fmla="*/ 0 h 45"/>
                        <a:gd name="T8" fmla="*/ 26 w 26"/>
                        <a:gd name="T9" fmla="*/ 0 h 45"/>
                        <a:gd name="T10" fmla="*/ 26 w 26"/>
                        <a:gd name="T11" fmla="*/ 1 h 45"/>
                        <a:gd name="T12" fmla="*/ 2 w 26"/>
                        <a:gd name="T13" fmla="*/ 45 h 45"/>
                        <a:gd name="T14" fmla="*/ 1 w 2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5">
                          <a:moveTo>
                            <a:pt x="1" y="45"/>
                          </a:moveTo>
                          <a:cubicBezTo>
                            <a:pt x="1" y="45"/>
                            <a:pt x="1" y="45"/>
                            <a:pt x="1" y="45"/>
                          </a:cubicBezTo>
                          <a:cubicBezTo>
                            <a:pt x="0" y="45"/>
                            <a:pt x="0" y="44"/>
                            <a:pt x="0" y="44"/>
                          </a:cubicBezTo>
                          <a:cubicBezTo>
                            <a:pt x="24" y="0"/>
                            <a:pt x="24" y="0"/>
                            <a:pt x="24" y="0"/>
                          </a:cubicBezTo>
                          <a:cubicBezTo>
                            <a:pt x="25" y="0"/>
                            <a:pt x="25" y="0"/>
                            <a:pt x="26" y="0"/>
                          </a:cubicBezTo>
                          <a:cubicBezTo>
                            <a:pt x="26" y="0"/>
                            <a:pt x="26" y="1"/>
                            <a:pt x="26" y="1"/>
                          </a:cubicBezTo>
                          <a:cubicBezTo>
                            <a:pt x="2" y="45"/>
                            <a:pt x="2" y="45"/>
                            <a:pt x="2" y="45"/>
                          </a:cubicBezTo>
                          <a:cubicBezTo>
                            <a:pt x="2" y="45"/>
                            <a:pt x="1"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4" name="Freeform 163"/>
                    <p:cNvSpPr>
                      <a:spLocks/>
                    </p:cNvSpPr>
                    <p:nvPr/>
                  </p:nvSpPr>
                  <p:spPr bwMode="auto">
                    <a:xfrm>
                      <a:off x="5012392" y="1120781"/>
                      <a:ext cx="174031" cy="176932"/>
                    </a:xfrm>
                    <a:custGeom>
                      <a:avLst/>
                      <a:gdLst>
                        <a:gd name="T0" fmla="*/ 1 w 43"/>
                        <a:gd name="T1" fmla="*/ 44 h 44"/>
                        <a:gd name="T2" fmla="*/ 0 w 43"/>
                        <a:gd name="T3" fmla="*/ 44 h 44"/>
                        <a:gd name="T4" fmla="*/ 0 w 43"/>
                        <a:gd name="T5" fmla="*/ 42 h 44"/>
                        <a:gd name="T6" fmla="*/ 41 w 43"/>
                        <a:gd name="T7" fmla="*/ 0 h 44"/>
                        <a:gd name="T8" fmla="*/ 42 w 43"/>
                        <a:gd name="T9" fmla="*/ 0 h 44"/>
                        <a:gd name="T10" fmla="*/ 42 w 43"/>
                        <a:gd name="T11" fmla="*/ 1 h 44"/>
                        <a:gd name="T12" fmla="*/ 2 w 43"/>
                        <a:gd name="T13" fmla="*/ 44 h 44"/>
                        <a:gd name="T14" fmla="*/ 1 w 43"/>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4">
                          <a:moveTo>
                            <a:pt x="1" y="44"/>
                          </a:moveTo>
                          <a:cubicBezTo>
                            <a:pt x="1" y="44"/>
                            <a:pt x="1" y="44"/>
                            <a:pt x="0" y="44"/>
                          </a:cubicBezTo>
                          <a:cubicBezTo>
                            <a:pt x="0" y="43"/>
                            <a:pt x="0" y="43"/>
                            <a:pt x="0" y="42"/>
                          </a:cubicBezTo>
                          <a:cubicBezTo>
                            <a:pt x="41" y="0"/>
                            <a:pt x="41" y="0"/>
                            <a:pt x="41" y="0"/>
                          </a:cubicBezTo>
                          <a:cubicBezTo>
                            <a:pt x="41" y="0"/>
                            <a:pt x="42" y="0"/>
                            <a:pt x="42" y="0"/>
                          </a:cubicBezTo>
                          <a:cubicBezTo>
                            <a:pt x="43" y="0"/>
                            <a:pt x="43" y="1"/>
                            <a:pt x="42" y="1"/>
                          </a:cubicBezTo>
                          <a:cubicBezTo>
                            <a:pt x="2" y="44"/>
                            <a:pt x="2" y="44"/>
                            <a:pt x="2" y="44"/>
                          </a:cubicBezTo>
                          <a:cubicBezTo>
                            <a:pt x="2" y="44"/>
                            <a:pt x="1" y="44"/>
                            <a:pt x="1" y="4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5" name="Freeform 164"/>
                    <p:cNvSpPr>
                      <a:spLocks/>
                    </p:cNvSpPr>
                    <p:nvPr/>
                  </p:nvSpPr>
                  <p:spPr bwMode="auto">
                    <a:xfrm>
                      <a:off x="4852863" y="972854"/>
                      <a:ext cx="327759" cy="150827"/>
                    </a:xfrm>
                    <a:custGeom>
                      <a:avLst/>
                      <a:gdLst>
                        <a:gd name="T0" fmla="*/ 8 w 81"/>
                        <a:gd name="T1" fmla="*/ 31 h 37"/>
                        <a:gd name="T2" fmla="*/ 16 w 81"/>
                        <a:gd name="T3" fmla="*/ 36 h 37"/>
                        <a:gd name="T4" fmla="*/ 24 w 81"/>
                        <a:gd name="T5" fmla="*/ 31 h 37"/>
                        <a:gd name="T6" fmla="*/ 32 w 81"/>
                        <a:gd name="T7" fmla="*/ 36 h 37"/>
                        <a:gd name="T8" fmla="*/ 40 w 81"/>
                        <a:gd name="T9" fmla="*/ 31 h 37"/>
                        <a:gd name="T10" fmla="*/ 48 w 81"/>
                        <a:gd name="T11" fmla="*/ 36 h 37"/>
                        <a:gd name="T12" fmla="*/ 56 w 81"/>
                        <a:gd name="T13" fmla="*/ 31 h 37"/>
                        <a:gd name="T14" fmla="*/ 64 w 81"/>
                        <a:gd name="T15" fmla="*/ 36 h 37"/>
                        <a:gd name="T16" fmla="*/ 72 w 81"/>
                        <a:gd name="T17" fmla="*/ 31 h 37"/>
                        <a:gd name="T18" fmla="*/ 81 w 81"/>
                        <a:gd name="T19" fmla="*/ 37 h 37"/>
                        <a:gd name="T20" fmla="*/ 40 w 81"/>
                        <a:gd name="T21" fmla="*/ 0 h 37"/>
                        <a:gd name="T22" fmla="*/ 0 w 81"/>
                        <a:gd name="T23" fmla="*/ 37 h 37"/>
                        <a:gd name="T24" fmla="*/ 8 w 81"/>
                        <a:gd name="T2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7">
                          <a:moveTo>
                            <a:pt x="8" y="31"/>
                          </a:moveTo>
                          <a:cubicBezTo>
                            <a:pt x="12" y="31"/>
                            <a:pt x="14" y="33"/>
                            <a:pt x="16" y="36"/>
                          </a:cubicBezTo>
                          <a:cubicBezTo>
                            <a:pt x="18" y="33"/>
                            <a:pt x="21" y="31"/>
                            <a:pt x="24" y="31"/>
                          </a:cubicBezTo>
                          <a:cubicBezTo>
                            <a:pt x="28" y="31"/>
                            <a:pt x="30" y="33"/>
                            <a:pt x="32" y="36"/>
                          </a:cubicBezTo>
                          <a:cubicBezTo>
                            <a:pt x="34" y="33"/>
                            <a:pt x="37" y="31"/>
                            <a:pt x="40" y="31"/>
                          </a:cubicBezTo>
                          <a:cubicBezTo>
                            <a:pt x="43" y="31"/>
                            <a:pt x="46" y="33"/>
                            <a:pt x="48" y="36"/>
                          </a:cubicBezTo>
                          <a:cubicBezTo>
                            <a:pt x="50" y="33"/>
                            <a:pt x="53" y="31"/>
                            <a:pt x="56" y="31"/>
                          </a:cubicBezTo>
                          <a:cubicBezTo>
                            <a:pt x="59" y="31"/>
                            <a:pt x="62" y="33"/>
                            <a:pt x="64" y="36"/>
                          </a:cubicBezTo>
                          <a:cubicBezTo>
                            <a:pt x="66" y="33"/>
                            <a:pt x="69" y="31"/>
                            <a:pt x="72" y="31"/>
                          </a:cubicBezTo>
                          <a:cubicBezTo>
                            <a:pt x="76" y="31"/>
                            <a:pt x="79" y="33"/>
                            <a:pt x="81" y="37"/>
                          </a:cubicBezTo>
                          <a:cubicBezTo>
                            <a:pt x="78" y="16"/>
                            <a:pt x="61" y="0"/>
                            <a:pt x="40" y="0"/>
                          </a:cubicBezTo>
                          <a:cubicBezTo>
                            <a:pt x="19" y="0"/>
                            <a:pt x="2" y="16"/>
                            <a:pt x="0" y="37"/>
                          </a:cubicBezTo>
                          <a:cubicBezTo>
                            <a:pt x="1" y="33"/>
                            <a:pt x="4" y="31"/>
                            <a:pt x="8" y="31"/>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36" name="Freeform 165"/>
                    <p:cNvSpPr>
                      <a:spLocks/>
                    </p:cNvSpPr>
                    <p:nvPr/>
                  </p:nvSpPr>
                  <p:spPr bwMode="auto">
                    <a:xfrm>
                      <a:off x="4852863" y="972854"/>
                      <a:ext cx="171131" cy="150827"/>
                    </a:xfrm>
                    <a:custGeom>
                      <a:avLst/>
                      <a:gdLst>
                        <a:gd name="T0" fmla="*/ 42 w 42"/>
                        <a:gd name="T1" fmla="*/ 0 h 37"/>
                        <a:gd name="T2" fmla="*/ 40 w 42"/>
                        <a:gd name="T3" fmla="*/ 0 h 37"/>
                        <a:gd name="T4" fmla="*/ 0 w 42"/>
                        <a:gd name="T5" fmla="*/ 37 h 37"/>
                        <a:gd name="T6" fmla="*/ 8 w 42"/>
                        <a:gd name="T7" fmla="*/ 31 h 37"/>
                        <a:gd name="T8" fmla="*/ 16 w 42"/>
                        <a:gd name="T9" fmla="*/ 36 h 37"/>
                        <a:gd name="T10" fmla="*/ 42 w 42"/>
                        <a:gd name="T11" fmla="*/ 0 h 37"/>
                      </a:gdLst>
                      <a:ahLst/>
                      <a:cxnLst>
                        <a:cxn ang="0">
                          <a:pos x="T0" y="T1"/>
                        </a:cxn>
                        <a:cxn ang="0">
                          <a:pos x="T2" y="T3"/>
                        </a:cxn>
                        <a:cxn ang="0">
                          <a:pos x="T4" y="T5"/>
                        </a:cxn>
                        <a:cxn ang="0">
                          <a:pos x="T6" y="T7"/>
                        </a:cxn>
                        <a:cxn ang="0">
                          <a:pos x="T8" y="T9"/>
                        </a:cxn>
                        <a:cxn ang="0">
                          <a:pos x="T10" y="T11"/>
                        </a:cxn>
                      </a:cxnLst>
                      <a:rect l="0" t="0" r="r" b="b"/>
                      <a:pathLst>
                        <a:path w="42" h="37">
                          <a:moveTo>
                            <a:pt x="42" y="0"/>
                          </a:moveTo>
                          <a:cubicBezTo>
                            <a:pt x="42" y="0"/>
                            <a:pt x="41" y="0"/>
                            <a:pt x="40" y="0"/>
                          </a:cubicBezTo>
                          <a:cubicBezTo>
                            <a:pt x="19" y="0"/>
                            <a:pt x="2" y="16"/>
                            <a:pt x="0" y="37"/>
                          </a:cubicBezTo>
                          <a:cubicBezTo>
                            <a:pt x="1" y="33"/>
                            <a:pt x="4" y="31"/>
                            <a:pt x="8" y="31"/>
                          </a:cubicBezTo>
                          <a:cubicBezTo>
                            <a:pt x="12" y="31"/>
                            <a:pt x="14" y="33"/>
                            <a:pt x="16" y="36"/>
                          </a:cubicBezTo>
                          <a:cubicBezTo>
                            <a:pt x="18" y="20"/>
                            <a:pt x="28" y="7"/>
                            <a:pt x="42" y="0"/>
                          </a:cubicBezTo>
                          <a:close/>
                        </a:path>
                      </a:pathLst>
                    </a:custGeom>
                    <a:solidFill>
                      <a:srgbClr val="14A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sp>
                <p:nvSpPr>
                  <p:cNvPr id="285" name="Freeform 114"/>
                  <p:cNvSpPr>
                    <a:spLocks/>
                  </p:cNvSpPr>
                  <p:nvPr/>
                </p:nvSpPr>
                <p:spPr bwMode="auto">
                  <a:xfrm>
                    <a:off x="1659582" y="3183440"/>
                    <a:ext cx="174031" cy="182733"/>
                  </a:xfrm>
                  <a:custGeom>
                    <a:avLst/>
                    <a:gdLst>
                      <a:gd name="T0" fmla="*/ 42 w 43"/>
                      <a:gd name="T1" fmla="*/ 45 h 45"/>
                      <a:gd name="T2" fmla="*/ 41 w 43"/>
                      <a:gd name="T3" fmla="*/ 44 h 45"/>
                      <a:gd name="T4" fmla="*/ 0 w 43"/>
                      <a:gd name="T5" fmla="*/ 2 h 45"/>
                      <a:gd name="T6" fmla="*/ 0 w 43"/>
                      <a:gd name="T7" fmla="*/ 0 h 45"/>
                      <a:gd name="T8" fmla="*/ 2 w 43"/>
                      <a:gd name="T9" fmla="*/ 0 h 45"/>
                      <a:gd name="T10" fmla="*/ 42 w 43"/>
                      <a:gd name="T11" fmla="*/ 43 h 45"/>
                      <a:gd name="T12" fmla="*/ 42 w 43"/>
                      <a:gd name="T13" fmla="*/ 44 h 45"/>
                      <a:gd name="T14" fmla="*/ 42 w 43"/>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5">
                        <a:moveTo>
                          <a:pt x="42" y="45"/>
                        </a:moveTo>
                        <a:cubicBezTo>
                          <a:pt x="41" y="45"/>
                          <a:pt x="41" y="45"/>
                          <a:pt x="41" y="44"/>
                        </a:cubicBezTo>
                        <a:cubicBezTo>
                          <a:pt x="0" y="2"/>
                          <a:pt x="0" y="2"/>
                          <a:pt x="0" y="2"/>
                        </a:cubicBezTo>
                        <a:cubicBezTo>
                          <a:pt x="0" y="1"/>
                          <a:pt x="0" y="1"/>
                          <a:pt x="0" y="0"/>
                        </a:cubicBezTo>
                        <a:cubicBezTo>
                          <a:pt x="1" y="0"/>
                          <a:pt x="1" y="0"/>
                          <a:pt x="2" y="0"/>
                        </a:cubicBezTo>
                        <a:cubicBezTo>
                          <a:pt x="42" y="43"/>
                          <a:pt x="42" y="43"/>
                          <a:pt x="42" y="43"/>
                        </a:cubicBezTo>
                        <a:cubicBezTo>
                          <a:pt x="43" y="43"/>
                          <a:pt x="43" y="44"/>
                          <a:pt x="42" y="44"/>
                        </a:cubicBezTo>
                        <a:cubicBezTo>
                          <a:pt x="42" y="45"/>
                          <a:pt x="42" y="45"/>
                          <a:pt x="42"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6" name="Freeform 115"/>
                  <p:cNvSpPr>
                    <a:spLocks/>
                  </p:cNvSpPr>
                  <p:nvPr/>
                </p:nvSpPr>
                <p:spPr bwMode="auto">
                  <a:xfrm>
                    <a:off x="1729195" y="3177639"/>
                    <a:ext cx="104419" cy="188534"/>
                  </a:xfrm>
                  <a:custGeom>
                    <a:avLst/>
                    <a:gdLst>
                      <a:gd name="T0" fmla="*/ 25 w 26"/>
                      <a:gd name="T1" fmla="*/ 46 h 46"/>
                      <a:gd name="T2" fmla="*/ 24 w 26"/>
                      <a:gd name="T3" fmla="*/ 45 h 46"/>
                      <a:gd name="T4" fmla="*/ 0 w 26"/>
                      <a:gd name="T5" fmla="*/ 2 h 46"/>
                      <a:gd name="T6" fmla="*/ 0 w 26"/>
                      <a:gd name="T7" fmla="*/ 0 h 46"/>
                      <a:gd name="T8" fmla="*/ 1 w 26"/>
                      <a:gd name="T9" fmla="*/ 1 h 46"/>
                      <a:gd name="T10" fmla="*/ 25 w 26"/>
                      <a:gd name="T11" fmla="*/ 44 h 46"/>
                      <a:gd name="T12" fmla="*/ 25 w 26"/>
                      <a:gd name="T13" fmla="*/ 46 h 46"/>
                      <a:gd name="T14" fmla="*/ 25 w 2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6">
                        <a:moveTo>
                          <a:pt x="25" y="46"/>
                        </a:moveTo>
                        <a:cubicBezTo>
                          <a:pt x="24" y="46"/>
                          <a:pt x="24" y="45"/>
                          <a:pt x="24" y="45"/>
                        </a:cubicBezTo>
                        <a:cubicBezTo>
                          <a:pt x="0" y="2"/>
                          <a:pt x="0" y="2"/>
                          <a:pt x="0" y="2"/>
                        </a:cubicBezTo>
                        <a:cubicBezTo>
                          <a:pt x="0" y="1"/>
                          <a:pt x="0" y="1"/>
                          <a:pt x="0" y="0"/>
                        </a:cubicBezTo>
                        <a:cubicBezTo>
                          <a:pt x="1" y="0"/>
                          <a:pt x="1" y="0"/>
                          <a:pt x="1" y="1"/>
                        </a:cubicBezTo>
                        <a:cubicBezTo>
                          <a:pt x="25" y="44"/>
                          <a:pt x="25" y="44"/>
                          <a:pt x="25" y="44"/>
                        </a:cubicBezTo>
                        <a:cubicBezTo>
                          <a:pt x="26" y="45"/>
                          <a:pt x="25" y="45"/>
                          <a:pt x="25" y="46"/>
                        </a:cubicBezTo>
                        <a:cubicBezTo>
                          <a:pt x="25" y="46"/>
                          <a:pt x="25" y="46"/>
                          <a:pt x="25"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7" name="Freeform 116"/>
                  <p:cNvSpPr>
                    <a:spLocks/>
                  </p:cNvSpPr>
                  <p:nvPr/>
                </p:nvSpPr>
                <p:spPr bwMode="auto">
                  <a:xfrm>
                    <a:off x="1793006" y="3177639"/>
                    <a:ext cx="40607" cy="188534"/>
                  </a:xfrm>
                  <a:custGeom>
                    <a:avLst/>
                    <a:gdLst>
                      <a:gd name="T0" fmla="*/ 9 w 10"/>
                      <a:gd name="T1" fmla="*/ 46 h 46"/>
                      <a:gd name="T2" fmla="*/ 8 w 10"/>
                      <a:gd name="T3" fmla="*/ 45 h 46"/>
                      <a:gd name="T4" fmla="*/ 0 w 10"/>
                      <a:gd name="T5" fmla="*/ 1 h 46"/>
                      <a:gd name="T6" fmla="*/ 0 w 10"/>
                      <a:gd name="T7" fmla="*/ 0 h 46"/>
                      <a:gd name="T8" fmla="*/ 2 w 10"/>
                      <a:gd name="T9" fmla="*/ 1 h 46"/>
                      <a:gd name="T10" fmla="*/ 9 w 10"/>
                      <a:gd name="T11" fmla="*/ 45 h 46"/>
                      <a:gd name="T12" fmla="*/ 9 w 10"/>
                      <a:gd name="T13" fmla="*/ 46 h 46"/>
                      <a:gd name="T14" fmla="*/ 9 w 1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6">
                        <a:moveTo>
                          <a:pt x="9" y="46"/>
                        </a:moveTo>
                        <a:cubicBezTo>
                          <a:pt x="8" y="46"/>
                          <a:pt x="8" y="45"/>
                          <a:pt x="8" y="45"/>
                        </a:cubicBezTo>
                        <a:cubicBezTo>
                          <a:pt x="0" y="1"/>
                          <a:pt x="0" y="1"/>
                          <a:pt x="0" y="1"/>
                        </a:cubicBezTo>
                        <a:cubicBezTo>
                          <a:pt x="0" y="1"/>
                          <a:pt x="0" y="0"/>
                          <a:pt x="0" y="0"/>
                        </a:cubicBezTo>
                        <a:cubicBezTo>
                          <a:pt x="1" y="0"/>
                          <a:pt x="1" y="1"/>
                          <a:pt x="2" y="1"/>
                        </a:cubicBezTo>
                        <a:cubicBezTo>
                          <a:pt x="9" y="45"/>
                          <a:pt x="9" y="45"/>
                          <a:pt x="9" y="45"/>
                        </a:cubicBezTo>
                        <a:cubicBezTo>
                          <a:pt x="10" y="45"/>
                          <a:pt x="9" y="46"/>
                          <a:pt x="9" y="46"/>
                        </a:cubicBezTo>
                        <a:cubicBezTo>
                          <a:pt x="9" y="46"/>
                          <a:pt x="9" y="46"/>
                          <a:pt x="9"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8" name="Freeform 117"/>
                  <p:cNvSpPr>
                    <a:spLocks/>
                  </p:cNvSpPr>
                  <p:nvPr/>
                </p:nvSpPr>
                <p:spPr bwMode="auto">
                  <a:xfrm>
                    <a:off x="1824912" y="3177639"/>
                    <a:ext cx="40607" cy="188534"/>
                  </a:xfrm>
                  <a:custGeom>
                    <a:avLst/>
                    <a:gdLst>
                      <a:gd name="T0" fmla="*/ 1 w 10"/>
                      <a:gd name="T1" fmla="*/ 46 h 46"/>
                      <a:gd name="T2" fmla="*/ 0 w 10"/>
                      <a:gd name="T3" fmla="*/ 46 h 46"/>
                      <a:gd name="T4" fmla="*/ 0 w 10"/>
                      <a:gd name="T5" fmla="*/ 45 h 46"/>
                      <a:gd name="T6" fmla="*/ 8 w 10"/>
                      <a:gd name="T7" fmla="*/ 1 h 46"/>
                      <a:gd name="T8" fmla="*/ 9 w 10"/>
                      <a:gd name="T9" fmla="*/ 0 h 46"/>
                      <a:gd name="T10" fmla="*/ 9 w 10"/>
                      <a:gd name="T11" fmla="*/ 1 h 46"/>
                      <a:gd name="T12" fmla="*/ 1 w 10"/>
                      <a:gd name="T13" fmla="*/ 45 h 46"/>
                      <a:gd name="T14" fmla="*/ 1 w 10"/>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6">
                        <a:moveTo>
                          <a:pt x="1" y="46"/>
                        </a:moveTo>
                        <a:cubicBezTo>
                          <a:pt x="1" y="46"/>
                          <a:pt x="0" y="46"/>
                          <a:pt x="0" y="46"/>
                        </a:cubicBezTo>
                        <a:cubicBezTo>
                          <a:pt x="0" y="46"/>
                          <a:pt x="0" y="45"/>
                          <a:pt x="0" y="45"/>
                        </a:cubicBezTo>
                        <a:cubicBezTo>
                          <a:pt x="8" y="1"/>
                          <a:pt x="8" y="1"/>
                          <a:pt x="8" y="1"/>
                        </a:cubicBezTo>
                        <a:cubicBezTo>
                          <a:pt x="8" y="1"/>
                          <a:pt x="8" y="0"/>
                          <a:pt x="9" y="0"/>
                        </a:cubicBezTo>
                        <a:cubicBezTo>
                          <a:pt x="9" y="0"/>
                          <a:pt x="10" y="1"/>
                          <a:pt x="9" y="1"/>
                        </a:cubicBezTo>
                        <a:cubicBezTo>
                          <a:pt x="1" y="45"/>
                          <a:pt x="1" y="45"/>
                          <a:pt x="1" y="45"/>
                        </a:cubicBezTo>
                        <a:cubicBezTo>
                          <a:pt x="1" y="45"/>
                          <a:pt x="1" y="46"/>
                          <a:pt x="1"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9" name="Freeform 118"/>
                  <p:cNvSpPr>
                    <a:spLocks/>
                  </p:cNvSpPr>
                  <p:nvPr/>
                </p:nvSpPr>
                <p:spPr bwMode="auto">
                  <a:xfrm>
                    <a:off x="1822011" y="3177639"/>
                    <a:ext cx="110220" cy="188534"/>
                  </a:xfrm>
                  <a:custGeom>
                    <a:avLst/>
                    <a:gdLst>
                      <a:gd name="T0" fmla="*/ 2 w 27"/>
                      <a:gd name="T1" fmla="*/ 46 h 46"/>
                      <a:gd name="T2" fmla="*/ 1 w 27"/>
                      <a:gd name="T3" fmla="*/ 46 h 46"/>
                      <a:gd name="T4" fmla="*/ 1 w 27"/>
                      <a:gd name="T5" fmla="*/ 44 h 46"/>
                      <a:gd name="T6" fmla="*/ 25 w 27"/>
                      <a:gd name="T7" fmla="*/ 1 h 46"/>
                      <a:gd name="T8" fmla="*/ 26 w 27"/>
                      <a:gd name="T9" fmla="*/ 0 h 46"/>
                      <a:gd name="T10" fmla="*/ 26 w 27"/>
                      <a:gd name="T11" fmla="*/ 2 h 46"/>
                      <a:gd name="T12" fmla="*/ 2 w 27"/>
                      <a:gd name="T13" fmla="*/ 45 h 46"/>
                      <a:gd name="T14" fmla="*/ 2 w 2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6">
                        <a:moveTo>
                          <a:pt x="2" y="46"/>
                        </a:moveTo>
                        <a:cubicBezTo>
                          <a:pt x="1" y="46"/>
                          <a:pt x="1" y="46"/>
                          <a:pt x="1" y="46"/>
                        </a:cubicBezTo>
                        <a:cubicBezTo>
                          <a:pt x="1" y="45"/>
                          <a:pt x="0" y="45"/>
                          <a:pt x="1" y="44"/>
                        </a:cubicBezTo>
                        <a:cubicBezTo>
                          <a:pt x="25" y="1"/>
                          <a:pt x="25" y="1"/>
                          <a:pt x="25" y="1"/>
                        </a:cubicBezTo>
                        <a:cubicBezTo>
                          <a:pt x="25" y="0"/>
                          <a:pt x="26" y="0"/>
                          <a:pt x="26" y="0"/>
                        </a:cubicBezTo>
                        <a:cubicBezTo>
                          <a:pt x="26" y="1"/>
                          <a:pt x="27" y="1"/>
                          <a:pt x="26" y="2"/>
                        </a:cubicBezTo>
                        <a:cubicBezTo>
                          <a:pt x="2" y="45"/>
                          <a:pt x="2" y="45"/>
                          <a:pt x="2" y="45"/>
                        </a:cubicBezTo>
                        <a:cubicBezTo>
                          <a:pt x="2" y="45"/>
                          <a:pt x="2" y="46"/>
                          <a:pt x="2" y="4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0" name="Freeform 119"/>
                  <p:cNvSpPr>
                    <a:spLocks/>
                  </p:cNvSpPr>
                  <p:nvPr/>
                </p:nvSpPr>
                <p:spPr bwMode="auto">
                  <a:xfrm>
                    <a:off x="1824912" y="3183440"/>
                    <a:ext cx="171131" cy="182733"/>
                  </a:xfrm>
                  <a:custGeom>
                    <a:avLst/>
                    <a:gdLst>
                      <a:gd name="T0" fmla="*/ 1 w 42"/>
                      <a:gd name="T1" fmla="*/ 45 h 45"/>
                      <a:gd name="T2" fmla="*/ 0 w 42"/>
                      <a:gd name="T3" fmla="*/ 44 h 45"/>
                      <a:gd name="T4" fmla="*/ 0 w 42"/>
                      <a:gd name="T5" fmla="*/ 43 h 45"/>
                      <a:gd name="T6" fmla="*/ 40 w 42"/>
                      <a:gd name="T7" fmla="*/ 0 h 45"/>
                      <a:gd name="T8" fmla="*/ 42 w 42"/>
                      <a:gd name="T9" fmla="*/ 0 h 45"/>
                      <a:gd name="T10" fmla="*/ 42 w 42"/>
                      <a:gd name="T11" fmla="*/ 2 h 45"/>
                      <a:gd name="T12" fmla="*/ 1 w 42"/>
                      <a:gd name="T13" fmla="*/ 44 h 45"/>
                      <a:gd name="T14" fmla="*/ 1 w 42"/>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5">
                        <a:moveTo>
                          <a:pt x="1" y="45"/>
                        </a:moveTo>
                        <a:cubicBezTo>
                          <a:pt x="0" y="45"/>
                          <a:pt x="0" y="45"/>
                          <a:pt x="0" y="44"/>
                        </a:cubicBezTo>
                        <a:cubicBezTo>
                          <a:pt x="0" y="44"/>
                          <a:pt x="0" y="43"/>
                          <a:pt x="0" y="43"/>
                        </a:cubicBezTo>
                        <a:cubicBezTo>
                          <a:pt x="40" y="0"/>
                          <a:pt x="40" y="0"/>
                          <a:pt x="40" y="0"/>
                        </a:cubicBezTo>
                        <a:cubicBezTo>
                          <a:pt x="41" y="0"/>
                          <a:pt x="41" y="0"/>
                          <a:pt x="42" y="0"/>
                        </a:cubicBezTo>
                        <a:cubicBezTo>
                          <a:pt x="42" y="1"/>
                          <a:pt x="42" y="1"/>
                          <a:pt x="42" y="2"/>
                        </a:cubicBezTo>
                        <a:cubicBezTo>
                          <a:pt x="1" y="44"/>
                          <a:pt x="1" y="44"/>
                          <a:pt x="1" y="44"/>
                        </a:cubicBezTo>
                        <a:cubicBezTo>
                          <a:pt x="1" y="45"/>
                          <a:pt x="1"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1" name="Freeform 120"/>
                  <p:cNvSpPr>
                    <a:spLocks/>
                  </p:cNvSpPr>
                  <p:nvPr/>
                </p:nvSpPr>
                <p:spPr bwMode="auto">
                  <a:xfrm>
                    <a:off x="1662483" y="3041314"/>
                    <a:ext cx="330660" cy="145026"/>
                  </a:xfrm>
                  <a:custGeom>
                    <a:avLst/>
                    <a:gdLst>
                      <a:gd name="T0" fmla="*/ 9 w 81"/>
                      <a:gd name="T1" fmla="*/ 31 h 36"/>
                      <a:gd name="T2" fmla="*/ 17 w 81"/>
                      <a:gd name="T3" fmla="*/ 35 h 36"/>
                      <a:gd name="T4" fmla="*/ 25 w 81"/>
                      <a:gd name="T5" fmla="*/ 31 h 36"/>
                      <a:gd name="T6" fmla="*/ 33 w 81"/>
                      <a:gd name="T7" fmla="*/ 35 h 36"/>
                      <a:gd name="T8" fmla="*/ 41 w 81"/>
                      <a:gd name="T9" fmla="*/ 31 h 36"/>
                      <a:gd name="T10" fmla="*/ 49 w 81"/>
                      <a:gd name="T11" fmla="*/ 35 h 36"/>
                      <a:gd name="T12" fmla="*/ 57 w 81"/>
                      <a:gd name="T13" fmla="*/ 31 h 36"/>
                      <a:gd name="T14" fmla="*/ 65 w 81"/>
                      <a:gd name="T15" fmla="*/ 35 h 36"/>
                      <a:gd name="T16" fmla="*/ 73 w 81"/>
                      <a:gd name="T17" fmla="*/ 31 h 36"/>
                      <a:gd name="T18" fmla="*/ 81 w 81"/>
                      <a:gd name="T19" fmla="*/ 36 h 36"/>
                      <a:gd name="T20" fmla="*/ 41 w 81"/>
                      <a:gd name="T21" fmla="*/ 0 h 36"/>
                      <a:gd name="T22" fmla="*/ 0 w 81"/>
                      <a:gd name="T23" fmla="*/ 36 h 36"/>
                      <a:gd name="T24" fmla="*/ 9 w 81"/>
                      <a:gd name="T25"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6">
                        <a:moveTo>
                          <a:pt x="9" y="31"/>
                        </a:moveTo>
                        <a:cubicBezTo>
                          <a:pt x="12" y="31"/>
                          <a:pt x="15" y="33"/>
                          <a:pt x="17" y="35"/>
                        </a:cubicBezTo>
                        <a:cubicBezTo>
                          <a:pt x="18" y="33"/>
                          <a:pt x="21" y="31"/>
                          <a:pt x="25" y="31"/>
                        </a:cubicBezTo>
                        <a:cubicBezTo>
                          <a:pt x="28" y="31"/>
                          <a:pt x="31" y="33"/>
                          <a:pt x="33" y="35"/>
                        </a:cubicBezTo>
                        <a:cubicBezTo>
                          <a:pt x="34" y="33"/>
                          <a:pt x="37" y="31"/>
                          <a:pt x="41" y="31"/>
                        </a:cubicBezTo>
                        <a:cubicBezTo>
                          <a:pt x="44" y="31"/>
                          <a:pt x="47" y="33"/>
                          <a:pt x="49" y="35"/>
                        </a:cubicBezTo>
                        <a:cubicBezTo>
                          <a:pt x="50" y="33"/>
                          <a:pt x="53" y="31"/>
                          <a:pt x="57" y="31"/>
                        </a:cubicBezTo>
                        <a:cubicBezTo>
                          <a:pt x="60" y="31"/>
                          <a:pt x="63" y="33"/>
                          <a:pt x="65" y="35"/>
                        </a:cubicBezTo>
                        <a:cubicBezTo>
                          <a:pt x="66" y="33"/>
                          <a:pt x="69" y="31"/>
                          <a:pt x="73" y="31"/>
                        </a:cubicBezTo>
                        <a:cubicBezTo>
                          <a:pt x="76" y="31"/>
                          <a:pt x="80" y="33"/>
                          <a:pt x="81" y="36"/>
                        </a:cubicBezTo>
                        <a:cubicBezTo>
                          <a:pt x="79" y="16"/>
                          <a:pt x="62" y="0"/>
                          <a:pt x="41" y="0"/>
                        </a:cubicBezTo>
                        <a:cubicBezTo>
                          <a:pt x="20" y="0"/>
                          <a:pt x="2" y="16"/>
                          <a:pt x="0" y="36"/>
                        </a:cubicBezTo>
                        <a:cubicBezTo>
                          <a:pt x="2" y="33"/>
                          <a:pt x="5" y="31"/>
                          <a:pt x="9" y="31"/>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2" name="Freeform 121"/>
                  <p:cNvSpPr>
                    <a:spLocks/>
                  </p:cNvSpPr>
                  <p:nvPr/>
                </p:nvSpPr>
                <p:spPr bwMode="auto">
                  <a:xfrm>
                    <a:off x="1662483" y="3041314"/>
                    <a:ext cx="176932" cy="145026"/>
                  </a:xfrm>
                  <a:custGeom>
                    <a:avLst/>
                    <a:gdLst>
                      <a:gd name="T0" fmla="*/ 43 w 43"/>
                      <a:gd name="T1" fmla="*/ 0 h 36"/>
                      <a:gd name="T2" fmla="*/ 41 w 43"/>
                      <a:gd name="T3" fmla="*/ 0 h 36"/>
                      <a:gd name="T4" fmla="*/ 0 w 43"/>
                      <a:gd name="T5" fmla="*/ 36 h 36"/>
                      <a:gd name="T6" fmla="*/ 9 w 43"/>
                      <a:gd name="T7" fmla="*/ 31 h 36"/>
                      <a:gd name="T8" fmla="*/ 17 w 43"/>
                      <a:gd name="T9" fmla="*/ 35 h 36"/>
                      <a:gd name="T10" fmla="*/ 43 w 43"/>
                      <a:gd name="T11" fmla="*/ 0 h 36"/>
                    </a:gdLst>
                    <a:ahLst/>
                    <a:cxnLst>
                      <a:cxn ang="0">
                        <a:pos x="T0" y="T1"/>
                      </a:cxn>
                      <a:cxn ang="0">
                        <a:pos x="T2" y="T3"/>
                      </a:cxn>
                      <a:cxn ang="0">
                        <a:pos x="T4" y="T5"/>
                      </a:cxn>
                      <a:cxn ang="0">
                        <a:pos x="T6" y="T7"/>
                      </a:cxn>
                      <a:cxn ang="0">
                        <a:pos x="T8" y="T9"/>
                      </a:cxn>
                      <a:cxn ang="0">
                        <a:pos x="T10" y="T11"/>
                      </a:cxn>
                    </a:cxnLst>
                    <a:rect l="0" t="0" r="r" b="b"/>
                    <a:pathLst>
                      <a:path w="43" h="36">
                        <a:moveTo>
                          <a:pt x="43" y="0"/>
                        </a:moveTo>
                        <a:cubicBezTo>
                          <a:pt x="42" y="0"/>
                          <a:pt x="41" y="0"/>
                          <a:pt x="41" y="0"/>
                        </a:cubicBezTo>
                        <a:cubicBezTo>
                          <a:pt x="20" y="0"/>
                          <a:pt x="2" y="16"/>
                          <a:pt x="0" y="36"/>
                        </a:cubicBezTo>
                        <a:cubicBezTo>
                          <a:pt x="2" y="33"/>
                          <a:pt x="5" y="31"/>
                          <a:pt x="9" y="31"/>
                        </a:cubicBezTo>
                        <a:cubicBezTo>
                          <a:pt x="12" y="31"/>
                          <a:pt x="15" y="33"/>
                          <a:pt x="17" y="35"/>
                        </a:cubicBezTo>
                        <a:cubicBezTo>
                          <a:pt x="19" y="19"/>
                          <a:pt x="29" y="6"/>
                          <a:pt x="43" y="0"/>
                        </a:cubicBezTo>
                        <a:close/>
                      </a:path>
                    </a:pathLst>
                  </a:custGeom>
                  <a:solidFill>
                    <a:srgbClr val="14A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3" name="Freeform 122"/>
                  <p:cNvSpPr>
                    <a:spLocks/>
                  </p:cNvSpPr>
                  <p:nvPr/>
                </p:nvSpPr>
                <p:spPr bwMode="auto">
                  <a:xfrm>
                    <a:off x="1316371" y="3125251"/>
                    <a:ext cx="11602" cy="121822"/>
                  </a:xfrm>
                  <a:custGeom>
                    <a:avLst/>
                    <a:gdLst>
                      <a:gd name="T0" fmla="*/ 2 w 3"/>
                      <a:gd name="T1" fmla="*/ 0 h 30"/>
                      <a:gd name="T2" fmla="*/ 3 w 3"/>
                      <a:gd name="T3" fmla="*/ 1 h 30"/>
                      <a:gd name="T4" fmla="*/ 3 w 3"/>
                      <a:gd name="T5" fmla="*/ 29 h 30"/>
                      <a:gd name="T6" fmla="*/ 2 w 3"/>
                      <a:gd name="T7" fmla="*/ 30 h 30"/>
                      <a:gd name="T8" fmla="*/ 0 w 3"/>
                      <a:gd name="T9" fmla="*/ 29 h 30"/>
                      <a:gd name="T10" fmla="*/ 0 w 3"/>
                      <a:gd name="T11" fmla="*/ 1 h 30"/>
                      <a:gd name="T12" fmla="*/ 2 w 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 h="30">
                        <a:moveTo>
                          <a:pt x="2" y="0"/>
                        </a:moveTo>
                        <a:cubicBezTo>
                          <a:pt x="2" y="0"/>
                          <a:pt x="3" y="1"/>
                          <a:pt x="3" y="1"/>
                        </a:cubicBezTo>
                        <a:cubicBezTo>
                          <a:pt x="3" y="29"/>
                          <a:pt x="3" y="29"/>
                          <a:pt x="3" y="29"/>
                        </a:cubicBezTo>
                        <a:cubicBezTo>
                          <a:pt x="3" y="29"/>
                          <a:pt x="2" y="30"/>
                          <a:pt x="2" y="30"/>
                        </a:cubicBezTo>
                        <a:cubicBezTo>
                          <a:pt x="1" y="30"/>
                          <a:pt x="0" y="29"/>
                          <a:pt x="0" y="29"/>
                        </a:cubicBezTo>
                        <a:cubicBezTo>
                          <a:pt x="0" y="1"/>
                          <a:pt x="0" y="1"/>
                          <a:pt x="0" y="1"/>
                        </a:cubicBezTo>
                        <a:cubicBezTo>
                          <a:pt x="0" y="1"/>
                          <a:pt x="1" y="0"/>
                          <a:pt x="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4" name="Freeform 123"/>
                  <p:cNvSpPr>
                    <a:spLocks/>
                  </p:cNvSpPr>
                  <p:nvPr/>
                </p:nvSpPr>
                <p:spPr bwMode="auto">
                  <a:xfrm>
                    <a:off x="1296067" y="3084644"/>
                    <a:ext cx="11602" cy="162430"/>
                  </a:xfrm>
                  <a:custGeom>
                    <a:avLst/>
                    <a:gdLst>
                      <a:gd name="T0" fmla="*/ 1 w 3"/>
                      <a:gd name="T1" fmla="*/ 0 h 40"/>
                      <a:gd name="T2" fmla="*/ 3 w 3"/>
                      <a:gd name="T3" fmla="*/ 1 h 40"/>
                      <a:gd name="T4" fmla="*/ 3 w 3"/>
                      <a:gd name="T5" fmla="*/ 39 h 40"/>
                      <a:gd name="T6" fmla="*/ 1 w 3"/>
                      <a:gd name="T7" fmla="*/ 40 h 40"/>
                      <a:gd name="T8" fmla="*/ 0 w 3"/>
                      <a:gd name="T9" fmla="*/ 39 h 40"/>
                      <a:gd name="T10" fmla="*/ 0 w 3"/>
                      <a:gd name="T11" fmla="*/ 1 h 40"/>
                      <a:gd name="T12" fmla="*/ 1 w 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 h="40">
                        <a:moveTo>
                          <a:pt x="1" y="0"/>
                        </a:moveTo>
                        <a:cubicBezTo>
                          <a:pt x="2" y="0"/>
                          <a:pt x="3" y="1"/>
                          <a:pt x="3" y="1"/>
                        </a:cubicBezTo>
                        <a:cubicBezTo>
                          <a:pt x="3" y="39"/>
                          <a:pt x="3" y="39"/>
                          <a:pt x="3" y="39"/>
                        </a:cubicBezTo>
                        <a:cubicBezTo>
                          <a:pt x="3" y="39"/>
                          <a:pt x="2" y="40"/>
                          <a:pt x="1" y="40"/>
                        </a:cubicBezTo>
                        <a:cubicBezTo>
                          <a:pt x="1" y="40"/>
                          <a:pt x="0" y="39"/>
                          <a:pt x="0" y="3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5" name="Freeform 124"/>
                  <p:cNvSpPr>
                    <a:spLocks/>
                  </p:cNvSpPr>
                  <p:nvPr/>
                </p:nvSpPr>
                <p:spPr bwMode="auto">
                  <a:xfrm>
                    <a:off x="1275763" y="3125251"/>
                    <a:ext cx="8702" cy="121822"/>
                  </a:xfrm>
                  <a:custGeom>
                    <a:avLst/>
                    <a:gdLst>
                      <a:gd name="T0" fmla="*/ 1 w 2"/>
                      <a:gd name="T1" fmla="*/ 0 h 30"/>
                      <a:gd name="T2" fmla="*/ 2 w 2"/>
                      <a:gd name="T3" fmla="*/ 1 h 30"/>
                      <a:gd name="T4" fmla="*/ 2 w 2"/>
                      <a:gd name="T5" fmla="*/ 29 h 30"/>
                      <a:gd name="T6" fmla="*/ 1 w 2"/>
                      <a:gd name="T7" fmla="*/ 30 h 30"/>
                      <a:gd name="T8" fmla="*/ 0 w 2"/>
                      <a:gd name="T9" fmla="*/ 29 h 30"/>
                      <a:gd name="T10" fmla="*/ 0 w 2"/>
                      <a:gd name="T11" fmla="*/ 1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1"/>
                        </a:cubicBezTo>
                        <a:cubicBezTo>
                          <a:pt x="2" y="29"/>
                          <a:pt x="2" y="29"/>
                          <a:pt x="2" y="29"/>
                        </a:cubicBezTo>
                        <a:cubicBezTo>
                          <a:pt x="2" y="29"/>
                          <a:pt x="2" y="30"/>
                          <a:pt x="1" y="30"/>
                        </a:cubicBezTo>
                        <a:cubicBezTo>
                          <a:pt x="0" y="30"/>
                          <a:pt x="0" y="29"/>
                          <a:pt x="0" y="29"/>
                        </a:cubicBezTo>
                        <a:cubicBezTo>
                          <a:pt x="0" y="1"/>
                          <a:pt x="0" y="1"/>
                          <a:pt x="0" y="1"/>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6" name="Freeform 125"/>
                  <p:cNvSpPr>
                    <a:spLocks/>
                  </p:cNvSpPr>
                  <p:nvPr/>
                </p:nvSpPr>
                <p:spPr bwMode="auto">
                  <a:xfrm>
                    <a:off x="1066926" y="3424006"/>
                    <a:ext cx="240744" cy="252346"/>
                  </a:xfrm>
                  <a:custGeom>
                    <a:avLst/>
                    <a:gdLst>
                      <a:gd name="T0" fmla="*/ 57 w 59"/>
                      <a:gd name="T1" fmla="*/ 62 h 62"/>
                      <a:gd name="T2" fmla="*/ 56 w 59"/>
                      <a:gd name="T3" fmla="*/ 62 h 62"/>
                      <a:gd name="T4" fmla="*/ 0 w 59"/>
                      <a:gd name="T5" fmla="*/ 3 h 62"/>
                      <a:gd name="T6" fmla="*/ 0 w 59"/>
                      <a:gd name="T7" fmla="*/ 1 h 62"/>
                      <a:gd name="T8" fmla="*/ 2 w 59"/>
                      <a:gd name="T9" fmla="*/ 1 h 62"/>
                      <a:gd name="T10" fmla="*/ 58 w 59"/>
                      <a:gd name="T11" fmla="*/ 60 h 62"/>
                      <a:gd name="T12" fmla="*/ 58 w 59"/>
                      <a:gd name="T13" fmla="*/ 62 h 62"/>
                      <a:gd name="T14" fmla="*/ 57 w 59"/>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2">
                        <a:moveTo>
                          <a:pt x="57" y="62"/>
                        </a:moveTo>
                        <a:cubicBezTo>
                          <a:pt x="57" y="62"/>
                          <a:pt x="57" y="62"/>
                          <a:pt x="56" y="62"/>
                        </a:cubicBezTo>
                        <a:cubicBezTo>
                          <a:pt x="0" y="3"/>
                          <a:pt x="0" y="3"/>
                          <a:pt x="0" y="3"/>
                        </a:cubicBezTo>
                        <a:cubicBezTo>
                          <a:pt x="0" y="2"/>
                          <a:pt x="0" y="1"/>
                          <a:pt x="0" y="1"/>
                        </a:cubicBezTo>
                        <a:cubicBezTo>
                          <a:pt x="1" y="0"/>
                          <a:pt x="2" y="0"/>
                          <a:pt x="2" y="1"/>
                        </a:cubicBezTo>
                        <a:cubicBezTo>
                          <a:pt x="58" y="60"/>
                          <a:pt x="58" y="60"/>
                          <a:pt x="58" y="60"/>
                        </a:cubicBezTo>
                        <a:cubicBezTo>
                          <a:pt x="59" y="60"/>
                          <a:pt x="59" y="61"/>
                          <a:pt x="58" y="62"/>
                        </a:cubicBezTo>
                        <a:cubicBezTo>
                          <a:pt x="58" y="62"/>
                          <a:pt x="58" y="62"/>
                          <a:pt x="57" y="6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7" name="Freeform 126"/>
                  <p:cNvSpPr>
                    <a:spLocks/>
                  </p:cNvSpPr>
                  <p:nvPr/>
                </p:nvSpPr>
                <p:spPr bwMode="auto">
                  <a:xfrm>
                    <a:off x="1162643" y="3421105"/>
                    <a:ext cx="145026" cy="255246"/>
                  </a:xfrm>
                  <a:custGeom>
                    <a:avLst/>
                    <a:gdLst>
                      <a:gd name="T0" fmla="*/ 34 w 36"/>
                      <a:gd name="T1" fmla="*/ 63 h 63"/>
                      <a:gd name="T2" fmla="*/ 33 w 36"/>
                      <a:gd name="T3" fmla="*/ 62 h 63"/>
                      <a:gd name="T4" fmla="*/ 0 w 36"/>
                      <a:gd name="T5" fmla="*/ 2 h 63"/>
                      <a:gd name="T6" fmla="*/ 1 w 36"/>
                      <a:gd name="T7" fmla="*/ 0 h 63"/>
                      <a:gd name="T8" fmla="*/ 2 w 36"/>
                      <a:gd name="T9" fmla="*/ 1 h 63"/>
                      <a:gd name="T10" fmla="*/ 36 w 36"/>
                      <a:gd name="T11" fmla="*/ 61 h 63"/>
                      <a:gd name="T12" fmla="*/ 35 w 36"/>
                      <a:gd name="T13" fmla="*/ 63 h 63"/>
                      <a:gd name="T14" fmla="*/ 34 w 36"/>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3">
                        <a:moveTo>
                          <a:pt x="34" y="63"/>
                        </a:moveTo>
                        <a:cubicBezTo>
                          <a:pt x="34" y="63"/>
                          <a:pt x="33" y="63"/>
                          <a:pt x="33" y="62"/>
                        </a:cubicBezTo>
                        <a:cubicBezTo>
                          <a:pt x="0" y="2"/>
                          <a:pt x="0" y="2"/>
                          <a:pt x="0" y="2"/>
                        </a:cubicBezTo>
                        <a:cubicBezTo>
                          <a:pt x="0" y="1"/>
                          <a:pt x="0" y="1"/>
                          <a:pt x="1" y="0"/>
                        </a:cubicBezTo>
                        <a:cubicBezTo>
                          <a:pt x="1" y="0"/>
                          <a:pt x="2" y="0"/>
                          <a:pt x="2" y="1"/>
                        </a:cubicBezTo>
                        <a:cubicBezTo>
                          <a:pt x="36" y="61"/>
                          <a:pt x="36" y="61"/>
                          <a:pt x="36" y="61"/>
                        </a:cubicBezTo>
                        <a:cubicBezTo>
                          <a:pt x="36" y="62"/>
                          <a:pt x="36" y="62"/>
                          <a:pt x="35" y="63"/>
                        </a:cubicBezTo>
                        <a:cubicBezTo>
                          <a:pt x="35" y="63"/>
                          <a:pt x="35" y="63"/>
                          <a:pt x="34"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8" name="Freeform 127"/>
                  <p:cNvSpPr>
                    <a:spLocks/>
                  </p:cNvSpPr>
                  <p:nvPr/>
                </p:nvSpPr>
                <p:spPr bwMode="auto">
                  <a:xfrm>
                    <a:off x="1249659" y="3421105"/>
                    <a:ext cx="58010" cy="255246"/>
                  </a:xfrm>
                  <a:custGeom>
                    <a:avLst/>
                    <a:gdLst>
                      <a:gd name="T0" fmla="*/ 12 w 14"/>
                      <a:gd name="T1" fmla="*/ 63 h 63"/>
                      <a:gd name="T2" fmla="*/ 11 w 14"/>
                      <a:gd name="T3" fmla="*/ 62 h 63"/>
                      <a:gd name="T4" fmla="*/ 0 w 14"/>
                      <a:gd name="T5" fmla="*/ 2 h 63"/>
                      <a:gd name="T6" fmla="*/ 1 w 14"/>
                      <a:gd name="T7" fmla="*/ 0 h 63"/>
                      <a:gd name="T8" fmla="*/ 3 w 14"/>
                      <a:gd name="T9" fmla="*/ 1 h 63"/>
                      <a:gd name="T10" fmla="*/ 14 w 14"/>
                      <a:gd name="T11" fmla="*/ 61 h 63"/>
                      <a:gd name="T12" fmla="*/ 13 w 14"/>
                      <a:gd name="T13" fmla="*/ 63 h 63"/>
                      <a:gd name="T14" fmla="*/ 12 w 1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2" y="63"/>
                        </a:moveTo>
                        <a:cubicBezTo>
                          <a:pt x="12" y="63"/>
                          <a:pt x="11" y="63"/>
                          <a:pt x="11" y="62"/>
                        </a:cubicBezTo>
                        <a:cubicBezTo>
                          <a:pt x="0" y="2"/>
                          <a:pt x="0" y="2"/>
                          <a:pt x="0" y="2"/>
                        </a:cubicBezTo>
                        <a:cubicBezTo>
                          <a:pt x="0" y="1"/>
                          <a:pt x="0" y="0"/>
                          <a:pt x="1" y="0"/>
                        </a:cubicBezTo>
                        <a:cubicBezTo>
                          <a:pt x="2" y="0"/>
                          <a:pt x="2" y="0"/>
                          <a:pt x="3" y="1"/>
                        </a:cubicBezTo>
                        <a:cubicBezTo>
                          <a:pt x="14" y="61"/>
                          <a:pt x="14" y="61"/>
                          <a:pt x="14" y="61"/>
                        </a:cubicBezTo>
                        <a:cubicBezTo>
                          <a:pt x="14" y="62"/>
                          <a:pt x="13" y="63"/>
                          <a:pt x="13" y="63"/>
                        </a:cubicBezTo>
                        <a:cubicBezTo>
                          <a:pt x="13" y="63"/>
                          <a:pt x="12" y="63"/>
                          <a:pt x="12"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99" name="Freeform 128"/>
                  <p:cNvSpPr>
                    <a:spLocks/>
                  </p:cNvSpPr>
                  <p:nvPr/>
                </p:nvSpPr>
                <p:spPr bwMode="auto">
                  <a:xfrm>
                    <a:off x="1296067" y="3421105"/>
                    <a:ext cx="55110" cy="255246"/>
                  </a:xfrm>
                  <a:custGeom>
                    <a:avLst/>
                    <a:gdLst>
                      <a:gd name="T0" fmla="*/ 1 w 14"/>
                      <a:gd name="T1" fmla="*/ 63 h 63"/>
                      <a:gd name="T2" fmla="*/ 1 w 14"/>
                      <a:gd name="T3" fmla="*/ 63 h 63"/>
                      <a:gd name="T4" fmla="*/ 0 w 14"/>
                      <a:gd name="T5" fmla="*/ 61 h 63"/>
                      <a:gd name="T6" fmla="*/ 11 w 14"/>
                      <a:gd name="T7" fmla="*/ 1 h 63"/>
                      <a:gd name="T8" fmla="*/ 13 w 14"/>
                      <a:gd name="T9" fmla="*/ 0 h 63"/>
                      <a:gd name="T10" fmla="*/ 14 w 14"/>
                      <a:gd name="T11" fmla="*/ 2 h 63"/>
                      <a:gd name="T12" fmla="*/ 3 w 14"/>
                      <a:gd name="T13" fmla="*/ 62 h 63"/>
                      <a:gd name="T14" fmla="*/ 1 w 1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 y="63"/>
                        </a:moveTo>
                        <a:cubicBezTo>
                          <a:pt x="1" y="63"/>
                          <a:pt x="1" y="63"/>
                          <a:pt x="1" y="63"/>
                        </a:cubicBezTo>
                        <a:cubicBezTo>
                          <a:pt x="0" y="63"/>
                          <a:pt x="0" y="62"/>
                          <a:pt x="0" y="61"/>
                        </a:cubicBezTo>
                        <a:cubicBezTo>
                          <a:pt x="11" y="1"/>
                          <a:pt x="11" y="1"/>
                          <a:pt x="11" y="1"/>
                        </a:cubicBezTo>
                        <a:cubicBezTo>
                          <a:pt x="11" y="0"/>
                          <a:pt x="12" y="0"/>
                          <a:pt x="13" y="0"/>
                        </a:cubicBezTo>
                        <a:cubicBezTo>
                          <a:pt x="13" y="0"/>
                          <a:pt x="14" y="1"/>
                          <a:pt x="14" y="2"/>
                        </a:cubicBezTo>
                        <a:cubicBezTo>
                          <a:pt x="3" y="62"/>
                          <a:pt x="3" y="62"/>
                          <a:pt x="3" y="62"/>
                        </a:cubicBezTo>
                        <a:cubicBezTo>
                          <a:pt x="3" y="63"/>
                          <a:pt x="2" y="63"/>
                          <a:pt x="1"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00" name="Freeform 129"/>
                  <p:cNvSpPr>
                    <a:spLocks/>
                  </p:cNvSpPr>
                  <p:nvPr/>
                </p:nvSpPr>
                <p:spPr bwMode="auto">
                  <a:xfrm>
                    <a:off x="1296067" y="3421105"/>
                    <a:ext cx="145026" cy="255246"/>
                  </a:xfrm>
                  <a:custGeom>
                    <a:avLst/>
                    <a:gdLst>
                      <a:gd name="T0" fmla="*/ 1 w 36"/>
                      <a:gd name="T1" fmla="*/ 63 h 63"/>
                      <a:gd name="T2" fmla="*/ 1 w 36"/>
                      <a:gd name="T3" fmla="*/ 63 h 63"/>
                      <a:gd name="T4" fmla="*/ 0 w 36"/>
                      <a:gd name="T5" fmla="*/ 61 h 63"/>
                      <a:gd name="T6" fmla="*/ 33 w 36"/>
                      <a:gd name="T7" fmla="*/ 1 h 63"/>
                      <a:gd name="T8" fmla="*/ 35 w 36"/>
                      <a:gd name="T9" fmla="*/ 0 h 63"/>
                      <a:gd name="T10" fmla="*/ 36 w 36"/>
                      <a:gd name="T11" fmla="*/ 2 h 63"/>
                      <a:gd name="T12" fmla="*/ 3 w 36"/>
                      <a:gd name="T13" fmla="*/ 62 h 63"/>
                      <a:gd name="T14" fmla="*/ 1 w 36"/>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63">
                        <a:moveTo>
                          <a:pt x="1" y="63"/>
                        </a:moveTo>
                        <a:cubicBezTo>
                          <a:pt x="1" y="63"/>
                          <a:pt x="1" y="63"/>
                          <a:pt x="1" y="63"/>
                        </a:cubicBezTo>
                        <a:cubicBezTo>
                          <a:pt x="0" y="62"/>
                          <a:pt x="0" y="62"/>
                          <a:pt x="0" y="61"/>
                        </a:cubicBezTo>
                        <a:cubicBezTo>
                          <a:pt x="33" y="1"/>
                          <a:pt x="33" y="1"/>
                          <a:pt x="33" y="1"/>
                        </a:cubicBezTo>
                        <a:cubicBezTo>
                          <a:pt x="34" y="0"/>
                          <a:pt x="35" y="0"/>
                          <a:pt x="35" y="0"/>
                        </a:cubicBezTo>
                        <a:cubicBezTo>
                          <a:pt x="36" y="1"/>
                          <a:pt x="36" y="1"/>
                          <a:pt x="36" y="2"/>
                        </a:cubicBezTo>
                        <a:cubicBezTo>
                          <a:pt x="3" y="62"/>
                          <a:pt x="3" y="62"/>
                          <a:pt x="3" y="62"/>
                        </a:cubicBezTo>
                        <a:cubicBezTo>
                          <a:pt x="2" y="63"/>
                          <a:pt x="2" y="63"/>
                          <a:pt x="1" y="6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01" name="Freeform 130"/>
                  <p:cNvSpPr>
                    <a:spLocks/>
                  </p:cNvSpPr>
                  <p:nvPr/>
                </p:nvSpPr>
                <p:spPr bwMode="auto">
                  <a:xfrm>
                    <a:off x="1296067" y="3424006"/>
                    <a:ext cx="237843" cy="252346"/>
                  </a:xfrm>
                  <a:custGeom>
                    <a:avLst/>
                    <a:gdLst>
                      <a:gd name="T0" fmla="*/ 1 w 59"/>
                      <a:gd name="T1" fmla="*/ 62 h 62"/>
                      <a:gd name="T2" fmla="*/ 1 w 59"/>
                      <a:gd name="T3" fmla="*/ 62 h 62"/>
                      <a:gd name="T4" fmla="*/ 0 w 59"/>
                      <a:gd name="T5" fmla="*/ 60 h 62"/>
                      <a:gd name="T6" fmla="*/ 57 w 59"/>
                      <a:gd name="T7" fmla="*/ 1 h 62"/>
                      <a:gd name="T8" fmla="*/ 58 w 59"/>
                      <a:gd name="T9" fmla="*/ 1 h 62"/>
                      <a:gd name="T10" fmla="*/ 58 w 59"/>
                      <a:gd name="T11" fmla="*/ 3 h 62"/>
                      <a:gd name="T12" fmla="*/ 2 w 59"/>
                      <a:gd name="T13" fmla="*/ 62 h 62"/>
                      <a:gd name="T14" fmla="*/ 1 w 59"/>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2">
                        <a:moveTo>
                          <a:pt x="1" y="62"/>
                        </a:moveTo>
                        <a:cubicBezTo>
                          <a:pt x="1" y="62"/>
                          <a:pt x="1" y="62"/>
                          <a:pt x="1" y="62"/>
                        </a:cubicBezTo>
                        <a:cubicBezTo>
                          <a:pt x="0" y="61"/>
                          <a:pt x="0" y="60"/>
                          <a:pt x="0" y="60"/>
                        </a:cubicBezTo>
                        <a:cubicBezTo>
                          <a:pt x="57" y="1"/>
                          <a:pt x="57" y="1"/>
                          <a:pt x="57" y="1"/>
                        </a:cubicBezTo>
                        <a:cubicBezTo>
                          <a:pt x="57" y="0"/>
                          <a:pt x="58" y="0"/>
                          <a:pt x="58" y="1"/>
                        </a:cubicBezTo>
                        <a:cubicBezTo>
                          <a:pt x="59" y="1"/>
                          <a:pt x="59" y="2"/>
                          <a:pt x="58" y="3"/>
                        </a:cubicBezTo>
                        <a:cubicBezTo>
                          <a:pt x="2" y="62"/>
                          <a:pt x="2" y="62"/>
                          <a:pt x="2" y="62"/>
                        </a:cubicBezTo>
                        <a:cubicBezTo>
                          <a:pt x="2" y="62"/>
                          <a:pt x="2" y="62"/>
                          <a:pt x="1" y="6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02" name="Freeform 131"/>
                  <p:cNvSpPr>
                    <a:spLocks/>
                  </p:cNvSpPr>
                  <p:nvPr/>
                </p:nvSpPr>
                <p:spPr bwMode="auto">
                  <a:xfrm>
                    <a:off x="1072727" y="3229670"/>
                    <a:ext cx="455382" cy="203037"/>
                  </a:xfrm>
                  <a:custGeom>
                    <a:avLst/>
                    <a:gdLst>
                      <a:gd name="T0" fmla="*/ 12 w 112"/>
                      <a:gd name="T1" fmla="*/ 42 h 50"/>
                      <a:gd name="T2" fmla="*/ 23 w 112"/>
                      <a:gd name="T3" fmla="*/ 48 h 50"/>
                      <a:gd name="T4" fmla="*/ 34 w 112"/>
                      <a:gd name="T5" fmla="*/ 42 h 50"/>
                      <a:gd name="T6" fmla="*/ 45 w 112"/>
                      <a:gd name="T7" fmla="*/ 48 h 50"/>
                      <a:gd name="T8" fmla="*/ 56 w 112"/>
                      <a:gd name="T9" fmla="*/ 42 h 50"/>
                      <a:gd name="T10" fmla="*/ 67 w 112"/>
                      <a:gd name="T11" fmla="*/ 48 h 50"/>
                      <a:gd name="T12" fmla="*/ 79 w 112"/>
                      <a:gd name="T13" fmla="*/ 42 h 50"/>
                      <a:gd name="T14" fmla="*/ 90 w 112"/>
                      <a:gd name="T15" fmla="*/ 48 h 50"/>
                      <a:gd name="T16" fmla="*/ 101 w 112"/>
                      <a:gd name="T17" fmla="*/ 42 h 50"/>
                      <a:gd name="T18" fmla="*/ 112 w 112"/>
                      <a:gd name="T19" fmla="*/ 50 h 50"/>
                      <a:gd name="T20" fmla="*/ 56 w 112"/>
                      <a:gd name="T21" fmla="*/ 0 h 50"/>
                      <a:gd name="T22" fmla="*/ 0 w 112"/>
                      <a:gd name="T23" fmla="*/ 50 h 50"/>
                      <a:gd name="T24" fmla="*/ 12 w 112"/>
                      <a:gd name="T25"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50">
                        <a:moveTo>
                          <a:pt x="12" y="42"/>
                        </a:moveTo>
                        <a:cubicBezTo>
                          <a:pt x="17" y="42"/>
                          <a:pt x="21" y="45"/>
                          <a:pt x="23" y="48"/>
                        </a:cubicBezTo>
                        <a:cubicBezTo>
                          <a:pt x="25" y="45"/>
                          <a:pt x="30" y="42"/>
                          <a:pt x="34" y="42"/>
                        </a:cubicBezTo>
                        <a:cubicBezTo>
                          <a:pt x="39" y="42"/>
                          <a:pt x="43" y="45"/>
                          <a:pt x="45" y="48"/>
                        </a:cubicBezTo>
                        <a:cubicBezTo>
                          <a:pt x="48" y="45"/>
                          <a:pt x="52" y="42"/>
                          <a:pt x="56" y="42"/>
                        </a:cubicBezTo>
                        <a:cubicBezTo>
                          <a:pt x="61" y="42"/>
                          <a:pt x="65" y="45"/>
                          <a:pt x="67" y="48"/>
                        </a:cubicBezTo>
                        <a:cubicBezTo>
                          <a:pt x="70" y="45"/>
                          <a:pt x="74" y="42"/>
                          <a:pt x="79" y="42"/>
                        </a:cubicBezTo>
                        <a:cubicBezTo>
                          <a:pt x="83" y="42"/>
                          <a:pt x="87" y="45"/>
                          <a:pt x="90" y="48"/>
                        </a:cubicBezTo>
                        <a:cubicBezTo>
                          <a:pt x="92" y="45"/>
                          <a:pt x="96" y="42"/>
                          <a:pt x="101" y="42"/>
                        </a:cubicBezTo>
                        <a:cubicBezTo>
                          <a:pt x="106" y="42"/>
                          <a:pt x="110" y="45"/>
                          <a:pt x="112" y="50"/>
                        </a:cubicBezTo>
                        <a:cubicBezTo>
                          <a:pt x="109" y="22"/>
                          <a:pt x="85" y="0"/>
                          <a:pt x="56" y="0"/>
                        </a:cubicBezTo>
                        <a:cubicBezTo>
                          <a:pt x="27" y="0"/>
                          <a:pt x="3" y="22"/>
                          <a:pt x="0" y="50"/>
                        </a:cubicBezTo>
                        <a:cubicBezTo>
                          <a:pt x="2" y="45"/>
                          <a:pt x="7" y="42"/>
                          <a:pt x="12" y="42"/>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03" name="Freeform 132"/>
                  <p:cNvSpPr>
                    <a:spLocks/>
                  </p:cNvSpPr>
                  <p:nvPr/>
                </p:nvSpPr>
                <p:spPr bwMode="auto">
                  <a:xfrm>
                    <a:off x="1072727" y="3229670"/>
                    <a:ext cx="243644" cy="203037"/>
                  </a:xfrm>
                  <a:custGeom>
                    <a:avLst/>
                    <a:gdLst>
                      <a:gd name="T0" fmla="*/ 60 w 60"/>
                      <a:gd name="T1" fmla="*/ 0 h 50"/>
                      <a:gd name="T2" fmla="*/ 56 w 60"/>
                      <a:gd name="T3" fmla="*/ 0 h 50"/>
                      <a:gd name="T4" fmla="*/ 0 w 60"/>
                      <a:gd name="T5" fmla="*/ 50 h 50"/>
                      <a:gd name="T6" fmla="*/ 12 w 60"/>
                      <a:gd name="T7" fmla="*/ 42 h 50"/>
                      <a:gd name="T8" fmla="*/ 23 w 60"/>
                      <a:gd name="T9" fmla="*/ 48 h 50"/>
                      <a:gd name="T10" fmla="*/ 60 w 60"/>
                      <a:gd name="T11" fmla="*/ 0 h 50"/>
                    </a:gdLst>
                    <a:ahLst/>
                    <a:cxnLst>
                      <a:cxn ang="0">
                        <a:pos x="T0" y="T1"/>
                      </a:cxn>
                      <a:cxn ang="0">
                        <a:pos x="T2" y="T3"/>
                      </a:cxn>
                      <a:cxn ang="0">
                        <a:pos x="T4" y="T5"/>
                      </a:cxn>
                      <a:cxn ang="0">
                        <a:pos x="T6" y="T7"/>
                      </a:cxn>
                      <a:cxn ang="0">
                        <a:pos x="T8" y="T9"/>
                      </a:cxn>
                      <a:cxn ang="0">
                        <a:pos x="T10" y="T11"/>
                      </a:cxn>
                    </a:cxnLst>
                    <a:rect l="0" t="0" r="r" b="b"/>
                    <a:pathLst>
                      <a:path w="60" h="50">
                        <a:moveTo>
                          <a:pt x="60" y="0"/>
                        </a:moveTo>
                        <a:cubicBezTo>
                          <a:pt x="59" y="0"/>
                          <a:pt x="57" y="0"/>
                          <a:pt x="56" y="0"/>
                        </a:cubicBezTo>
                        <a:cubicBezTo>
                          <a:pt x="27" y="0"/>
                          <a:pt x="3" y="22"/>
                          <a:pt x="0" y="50"/>
                        </a:cubicBezTo>
                        <a:cubicBezTo>
                          <a:pt x="2" y="45"/>
                          <a:pt x="7" y="42"/>
                          <a:pt x="12" y="42"/>
                        </a:cubicBezTo>
                        <a:cubicBezTo>
                          <a:pt x="17" y="42"/>
                          <a:pt x="21" y="45"/>
                          <a:pt x="23" y="48"/>
                        </a:cubicBezTo>
                        <a:cubicBezTo>
                          <a:pt x="26" y="27"/>
                          <a:pt x="40" y="8"/>
                          <a:pt x="60" y="0"/>
                        </a:cubicBezTo>
                        <a:close/>
                      </a:path>
                    </a:pathLst>
                  </a:custGeom>
                  <a:solidFill>
                    <a:srgbClr val="14A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304" name="Group 303"/>
                  <p:cNvGrpSpPr/>
                  <p:nvPr/>
                </p:nvGrpSpPr>
                <p:grpSpPr>
                  <a:xfrm>
                    <a:off x="1716201" y="3365616"/>
                    <a:ext cx="199804" cy="243135"/>
                    <a:chOff x="6608569" y="1773935"/>
                    <a:chExt cx="240744" cy="292953"/>
                  </a:xfrm>
                </p:grpSpPr>
                <p:sp>
                  <p:nvSpPr>
                    <p:cNvPr id="321" name="Freeform 150"/>
                    <p:cNvSpPr>
                      <a:spLocks/>
                    </p:cNvSpPr>
                    <p:nvPr/>
                  </p:nvSpPr>
                  <p:spPr bwMode="auto">
                    <a:xfrm>
                      <a:off x="6654977" y="1892856"/>
                      <a:ext cx="145026" cy="20304"/>
                    </a:xfrm>
                    <a:custGeom>
                      <a:avLst/>
                      <a:gdLst>
                        <a:gd name="T0" fmla="*/ 47 w 50"/>
                        <a:gd name="T1" fmla="*/ 7 h 7"/>
                        <a:gd name="T2" fmla="*/ 3 w 50"/>
                        <a:gd name="T3" fmla="*/ 7 h 7"/>
                        <a:gd name="T4" fmla="*/ 3 w 50"/>
                        <a:gd name="T5" fmla="*/ 7 h 7"/>
                        <a:gd name="T6" fmla="*/ 1 w 50"/>
                        <a:gd name="T7" fmla="*/ 7 h 7"/>
                        <a:gd name="T8" fmla="*/ 1 w 50"/>
                        <a:gd name="T9" fmla="*/ 7 h 7"/>
                        <a:gd name="T10" fmla="*/ 0 w 50"/>
                        <a:gd name="T11" fmla="*/ 4 h 7"/>
                        <a:gd name="T12" fmla="*/ 0 w 50"/>
                        <a:gd name="T13" fmla="*/ 4 h 7"/>
                        <a:gd name="T14" fmla="*/ 1 w 50"/>
                        <a:gd name="T15" fmla="*/ 1 h 7"/>
                        <a:gd name="T16" fmla="*/ 1 w 50"/>
                        <a:gd name="T17" fmla="*/ 1 h 7"/>
                        <a:gd name="T18" fmla="*/ 3 w 50"/>
                        <a:gd name="T19" fmla="*/ 0 h 7"/>
                        <a:gd name="T20" fmla="*/ 47 w 50"/>
                        <a:gd name="T21" fmla="*/ 0 h 7"/>
                        <a:gd name="T22" fmla="*/ 47 w 50"/>
                        <a:gd name="T23" fmla="*/ 0 h 7"/>
                        <a:gd name="T24" fmla="*/ 49 w 50"/>
                        <a:gd name="T25" fmla="*/ 1 h 7"/>
                        <a:gd name="T26" fmla="*/ 50 w 50"/>
                        <a:gd name="T27" fmla="*/ 1 h 7"/>
                        <a:gd name="T28" fmla="*/ 50 w 50"/>
                        <a:gd name="T29" fmla="*/ 4 h 7"/>
                        <a:gd name="T30" fmla="*/ 50 w 50"/>
                        <a:gd name="T31" fmla="*/ 4 h 7"/>
                        <a:gd name="T32" fmla="*/ 50 w 50"/>
                        <a:gd name="T33" fmla="*/ 5 h 7"/>
                        <a:gd name="T34" fmla="*/ 50 w 50"/>
                        <a:gd name="T35" fmla="*/ 7 h 7"/>
                        <a:gd name="T36" fmla="*/ 49 w 50"/>
                        <a:gd name="T37" fmla="*/ 7 h 7"/>
                        <a:gd name="T38" fmla="*/ 47 w 50"/>
                        <a:gd name="T39" fmla="*/ 7 h 7"/>
                        <a:gd name="T40" fmla="*/ 47 w 50"/>
                        <a:gd name="T41" fmla="*/ 7 h 7"/>
                        <a:gd name="T42" fmla="*/ 47 w 50"/>
                        <a:gd name="T43" fmla="*/ 7 h 7"/>
                        <a:gd name="T44" fmla="*/ 47 w 50"/>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7">
                          <a:moveTo>
                            <a:pt x="47" y="7"/>
                          </a:moveTo>
                          <a:lnTo>
                            <a:pt x="3" y="7"/>
                          </a:lnTo>
                          <a:lnTo>
                            <a:pt x="3" y="7"/>
                          </a:lnTo>
                          <a:lnTo>
                            <a:pt x="1" y="7"/>
                          </a:lnTo>
                          <a:lnTo>
                            <a:pt x="1" y="7"/>
                          </a:lnTo>
                          <a:lnTo>
                            <a:pt x="0" y="4"/>
                          </a:lnTo>
                          <a:lnTo>
                            <a:pt x="0" y="4"/>
                          </a:lnTo>
                          <a:lnTo>
                            <a:pt x="1" y="1"/>
                          </a:lnTo>
                          <a:lnTo>
                            <a:pt x="1" y="1"/>
                          </a:lnTo>
                          <a:lnTo>
                            <a:pt x="3" y="0"/>
                          </a:lnTo>
                          <a:lnTo>
                            <a:pt x="47" y="0"/>
                          </a:lnTo>
                          <a:lnTo>
                            <a:pt x="47" y="0"/>
                          </a:lnTo>
                          <a:lnTo>
                            <a:pt x="49" y="1"/>
                          </a:lnTo>
                          <a:lnTo>
                            <a:pt x="50" y="1"/>
                          </a:lnTo>
                          <a:lnTo>
                            <a:pt x="50" y="4"/>
                          </a:lnTo>
                          <a:lnTo>
                            <a:pt x="50" y="4"/>
                          </a:lnTo>
                          <a:lnTo>
                            <a:pt x="50" y="5"/>
                          </a:lnTo>
                          <a:lnTo>
                            <a:pt x="50" y="7"/>
                          </a:lnTo>
                          <a:lnTo>
                            <a:pt x="49" y="7"/>
                          </a:lnTo>
                          <a:lnTo>
                            <a:pt x="47" y="7"/>
                          </a:lnTo>
                          <a:lnTo>
                            <a:pt x="47" y="7"/>
                          </a:lnTo>
                          <a:lnTo>
                            <a:pt x="47" y="7"/>
                          </a:lnTo>
                          <a:lnTo>
                            <a:pt x="47" y="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2" name="Freeform 151"/>
                    <p:cNvSpPr>
                      <a:spLocks/>
                    </p:cNvSpPr>
                    <p:nvPr/>
                  </p:nvSpPr>
                  <p:spPr bwMode="auto">
                    <a:xfrm>
                      <a:off x="6715888" y="1852249"/>
                      <a:ext cx="84115" cy="20304"/>
                    </a:xfrm>
                    <a:custGeom>
                      <a:avLst/>
                      <a:gdLst>
                        <a:gd name="T0" fmla="*/ 26 w 29"/>
                        <a:gd name="T1" fmla="*/ 7 h 7"/>
                        <a:gd name="T2" fmla="*/ 3 w 29"/>
                        <a:gd name="T3" fmla="*/ 7 h 7"/>
                        <a:gd name="T4" fmla="*/ 3 w 29"/>
                        <a:gd name="T5" fmla="*/ 7 h 7"/>
                        <a:gd name="T6" fmla="*/ 1 w 29"/>
                        <a:gd name="T7" fmla="*/ 7 h 7"/>
                        <a:gd name="T8" fmla="*/ 0 w 29"/>
                        <a:gd name="T9" fmla="*/ 7 h 7"/>
                        <a:gd name="T10" fmla="*/ 0 w 29"/>
                        <a:gd name="T11" fmla="*/ 4 h 7"/>
                        <a:gd name="T12" fmla="*/ 0 w 29"/>
                        <a:gd name="T13" fmla="*/ 4 h 7"/>
                        <a:gd name="T14" fmla="*/ 0 w 29"/>
                        <a:gd name="T15" fmla="*/ 4 h 7"/>
                        <a:gd name="T16" fmla="*/ 0 w 29"/>
                        <a:gd name="T17" fmla="*/ 3 h 7"/>
                        <a:gd name="T18" fmla="*/ 0 w 29"/>
                        <a:gd name="T19" fmla="*/ 1 h 7"/>
                        <a:gd name="T20" fmla="*/ 3 w 29"/>
                        <a:gd name="T21" fmla="*/ 0 h 7"/>
                        <a:gd name="T22" fmla="*/ 26 w 29"/>
                        <a:gd name="T23" fmla="*/ 0 h 7"/>
                        <a:gd name="T24" fmla="*/ 26 w 29"/>
                        <a:gd name="T25" fmla="*/ 0 h 7"/>
                        <a:gd name="T26" fmla="*/ 28 w 29"/>
                        <a:gd name="T27" fmla="*/ 0 h 7"/>
                        <a:gd name="T28" fmla="*/ 29 w 29"/>
                        <a:gd name="T29" fmla="*/ 1 h 7"/>
                        <a:gd name="T30" fmla="*/ 29 w 29"/>
                        <a:gd name="T31" fmla="*/ 3 h 7"/>
                        <a:gd name="T32" fmla="*/ 29 w 29"/>
                        <a:gd name="T33" fmla="*/ 4 h 7"/>
                        <a:gd name="T34" fmla="*/ 29 w 29"/>
                        <a:gd name="T35" fmla="*/ 4 h 7"/>
                        <a:gd name="T36" fmla="*/ 29 w 29"/>
                        <a:gd name="T37" fmla="*/ 4 h 7"/>
                        <a:gd name="T38" fmla="*/ 29 w 29"/>
                        <a:gd name="T39" fmla="*/ 7 h 7"/>
                        <a:gd name="T40" fmla="*/ 28 w 29"/>
                        <a:gd name="T41" fmla="*/ 7 h 7"/>
                        <a:gd name="T42" fmla="*/ 26 w 29"/>
                        <a:gd name="T43" fmla="*/ 7 h 7"/>
                        <a:gd name="T44" fmla="*/ 26 w 29"/>
                        <a:gd name="T45" fmla="*/ 7 h 7"/>
                        <a:gd name="T46" fmla="*/ 26 w 29"/>
                        <a:gd name="T47" fmla="*/ 7 h 7"/>
                        <a:gd name="T48" fmla="*/ 26 w 29"/>
                        <a:gd name="T4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7">
                          <a:moveTo>
                            <a:pt x="26" y="7"/>
                          </a:moveTo>
                          <a:lnTo>
                            <a:pt x="3" y="7"/>
                          </a:lnTo>
                          <a:lnTo>
                            <a:pt x="3" y="7"/>
                          </a:lnTo>
                          <a:lnTo>
                            <a:pt x="1" y="7"/>
                          </a:lnTo>
                          <a:lnTo>
                            <a:pt x="0" y="7"/>
                          </a:lnTo>
                          <a:lnTo>
                            <a:pt x="0" y="4"/>
                          </a:lnTo>
                          <a:lnTo>
                            <a:pt x="0" y="4"/>
                          </a:lnTo>
                          <a:lnTo>
                            <a:pt x="0" y="4"/>
                          </a:lnTo>
                          <a:lnTo>
                            <a:pt x="0" y="3"/>
                          </a:lnTo>
                          <a:lnTo>
                            <a:pt x="0" y="1"/>
                          </a:lnTo>
                          <a:lnTo>
                            <a:pt x="3" y="0"/>
                          </a:lnTo>
                          <a:lnTo>
                            <a:pt x="26" y="0"/>
                          </a:lnTo>
                          <a:lnTo>
                            <a:pt x="26" y="0"/>
                          </a:lnTo>
                          <a:lnTo>
                            <a:pt x="28" y="0"/>
                          </a:lnTo>
                          <a:lnTo>
                            <a:pt x="29" y="1"/>
                          </a:lnTo>
                          <a:lnTo>
                            <a:pt x="29" y="3"/>
                          </a:lnTo>
                          <a:lnTo>
                            <a:pt x="29" y="4"/>
                          </a:lnTo>
                          <a:lnTo>
                            <a:pt x="29" y="4"/>
                          </a:lnTo>
                          <a:lnTo>
                            <a:pt x="29" y="4"/>
                          </a:lnTo>
                          <a:lnTo>
                            <a:pt x="29" y="7"/>
                          </a:lnTo>
                          <a:lnTo>
                            <a:pt x="28" y="7"/>
                          </a:lnTo>
                          <a:lnTo>
                            <a:pt x="26" y="7"/>
                          </a:lnTo>
                          <a:lnTo>
                            <a:pt x="26" y="7"/>
                          </a:lnTo>
                          <a:lnTo>
                            <a:pt x="26" y="7"/>
                          </a:lnTo>
                          <a:lnTo>
                            <a:pt x="26" y="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3" name="Freeform 152"/>
                    <p:cNvSpPr>
                      <a:spLocks/>
                    </p:cNvSpPr>
                    <p:nvPr/>
                  </p:nvSpPr>
                  <p:spPr bwMode="auto">
                    <a:xfrm>
                      <a:off x="6654977" y="1936364"/>
                      <a:ext cx="145026" cy="20304"/>
                    </a:xfrm>
                    <a:custGeom>
                      <a:avLst/>
                      <a:gdLst>
                        <a:gd name="T0" fmla="*/ 47 w 50"/>
                        <a:gd name="T1" fmla="*/ 7 h 7"/>
                        <a:gd name="T2" fmla="*/ 3 w 50"/>
                        <a:gd name="T3" fmla="*/ 7 h 7"/>
                        <a:gd name="T4" fmla="*/ 3 w 50"/>
                        <a:gd name="T5" fmla="*/ 7 h 7"/>
                        <a:gd name="T6" fmla="*/ 1 w 50"/>
                        <a:gd name="T7" fmla="*/ 6 h 7"/>
                        <a:gd name="T8" fmla="*/ 1 w 50"/>
                        <a:gd name="T9" fmla="*/ 4 h 7"/>
                        <a:gd name="T10" fmla="*/ 0 w 50"/>
                        <a:gd name="T11" fmla="*/ 3 h 7"/>
                        <a:gd name="T12" fmla="*/ 0 w 50"/>
                        <a:gd name="T13" fmla="*/ 3 h 7"/>
                        <a:gd name="T14" fmla="*/ 1 w 50"/>
                        <a:gd name="T15" fmla="*/ 0 h 7"/>
                        <a:gd name="T16" fmla="*/ 1 w 50"/>
                        <a:gd name="T17" fmla="*/ 0 h 7"/>
                        <a:gd name="T18" fmla="*/ 3 w 50"/>
                        <a:gd name="T19" fmla="*/ 0 h 7"/>
                        <a:gd name="T20" fmla="*/ 47 w 50"/>
                        <a:gd name="T21" fmla="*/ 0 h 7"/>
                        <a:gd name="T22" fmla="*/ 47 w 50"/>
                        <a:gd name="T23" fmla="*/ 0 h 7"/>
                        <a:gd name="T24" fmla="*/ 49 w 50"/>
                        <a:gd name="T25" fmla="*/ 0 h 7"/>
                        <a:gd name="T26" fmla="*/ 50 w 50"/>
                        <a:gd name="T27" fmla="*/ 0 h 7"/>
                        <a:gd name="T28" fmla="*/ 50 w 50"/>
                        <a:gd name="T29" fmla="*/ 2 h 7"/>
                        <a:gd name="T30" fmla="*/ 50 w 50"/>
                        <a:gd name="T31" fmla="*/ 3 h 7"/>
                        <a:gd name="T32" fmla="*/ 50 w 50"/>
                        <a:gd name="T33" fmla="*/ 3 h 7"/>
                        <a:gd name="T34" fmla="*/ 50 w 50"/>
                        <a:gd name="T35" fmla="*/ 4 h 7"/>
                        <a:gd name="T36" fmla="*/ 49 w 50"/>
                        <a:gd name="T37" fmla="*/ 6 h 7"/>
                        <a:gd name="T38" fmla="*/ 47 w 50"/>
                        <a:gd name="T39" fmla="*/ 7 h 7"/>
                        <a:gd name="T40" fmla="*/ 47 w 50"/>
                        <a:gd name="T41" fmla="*/ 7 h 7"/>
                        <a:gd name="T42" fmla="*/ 47 w 50"/>
                        <a:gd name="T43" fmla="*/ 7 h 7"/>
                        <a:gd name="T44" fmla="*/ 47 w 50"/>
                        <a:gd name="T4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7">
                          <a:moveTo>
                            <a:pt x="47" y="7"/>
                          </a:moveTo>
                          <a:lnTo>
                            <a:pt x="3" y="7"/>
                          </a:lnTo>
                          <a:lnTo>
                            <a:pt x="3" y="7"/>
                          </a:lnTo>
                          <a:lnTo>
                            <a:pt x="1" y="6"/>
                          </a:lnTo>
                          <a:lnTo>
                            <a:pt x="1" y="4"/>
                          </a:lnTo>
                          <a:lnTo>
                            <a:pt x="0" y="3"/>
                          </a:lnTo>
                          <a:lnTo>
                            <a:pt x="0" y="3"/>
                          </a:lnTo>
                          <a:lnTo>
                            <a:pt x="1" y="0"/>
                          </a:lnTo>
                          <a:lnTo>
                            <a:pt x="1" y="0"/>
                          </a:lnTo>
                          <a:lnTo>
                            <a:pt x="3" y="0"/>
                          </a:lnTo>
                          <a:lnTo>
                            <a:pt x="47" y="0"/>
                          </a:lnTo>
                          <a:lnTo>
                            <a:pt x="47" y="0"/>
                          </a:lnTo>
                          <a:lnTo>
                            <a:pt x="49" y="0"/>
                          </a:lnTo>
                          <a:lnTo>
                            <a:pt x="50" y="0"/>
                          </a:lnTo>
                          <a:lnTo>
                            <a:pt x="50" y="2"/>
                          </a:lnTo>
                          <a:lnTo>
                            <a:pt x="50" y="3"/>
                          </a:lnTo>
                          <a:lnTo>
                            <a:pt x="50" y="3"/>
                          </a:lnTo>
                          <a:lnTo>
                            <a:pt x="50" y="4"/>
                          </a:lnTo>
                          <a:lnTo>
                            <a:pt x="49" y="6"/>
                          </a:lnTo>
                          <a:lnTo>
                            <a:pt x="47" y="7"/>
                          </a:lnTo>
                          <a:lnTo>
                            <a:pt x="47" y="7"/>
                          </a:lnTo>
                          <a:lnTo>
                            <a:pt x="47" y="7"/>
                          </a:lnTo>
                          <a:lnTo>
                            <a:pt x="47" y="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4" name="Freeform 153"/>
                    <p:cNvSpPr>
                      <a:spLocks/>
                    </p:cNvSpPr>
                    <p:nvPr/>
                  </p:nvSpPr>
                  <p:spPr bwMode="auto">
                    <a:xfrm>
                      <a:off x="6654977" y="1976972"/>
                      <a:ext cx="145026" cy="20304"/>
                    </a:xfrm>
                    <a:custGeom>
                      <a:avLst/>
                      <a:gdLst>
                        <a:gd name="T0" fmla="*/ 47 w 50"/>
                        <a:gd name="T1" fmla="*/ 7 h 7"/>
                        <a:gd name="T2" fmla="*/ 3 w 50"/>
                        <a:gd name="T3" fmla="*/ 7 h 7"/>
                        <a:gd name="T4" fmla="*/ 3 w 50"/>
                        <a:gd name="T5" fmla="*/ 7 h 7"/>
                        <a:gd name="T6" fmla="*/ 1 w 50"/>
                        <a:gd name="T7" fmla="*/ 7 h 7"/>
                        <a:gd name="T8" fmla="*/ 1 w 50"/>
                        <a:gd name="T9" fmla="*/ 6 h 7"/>
                        <a:gd name="T10" fmla="*/ 0 w 50"/>
                        <a:gd name="T11" fmla="*/ 4 h 7"/>
                        <a:gd name="T12" fmla="*/ 0 w 50"/>
                        <a:gd name="T13" fmla="*/ 3 h 7"/>
                        <a:gd name="T14" fmla="*/ 0 w 50"/>
                        <a:gd name="T15" fmla="*/ 3 h 7"/>
                        <a:gd name="T16" fmla="*/ 1 w 50"/>
                        <a:gd name="T17" fmla="*/ 0 h 7"/>
                        <a:gd name="T18" fmla="*/ 1 w 50"/>
                        <a:gd name="T19" fmla="*/ 0 h 7"/>
                        <a:gd name="T20" fmla="*/ 3 w 50"/>
                        <a:gd name="T21" fmla="*/ 0 h 7"/>
                        <a:gd name="T22" fmla="*/ 47 w 50"/>
                        <a:gd name="T23" fmla="*/ 0 h 7"/>
                        <a:gd name="T24" fmla="*/ 47 w 50"/>
                        <a:gd name="T25" fmla="*/ 0 h 7"/>
                        <a:gd name="T26" fmla="*/ 49 w 50"/>
                        <a:gd name="T27" fmla="*/ 0 h 7"/>
                        <a:gd name="T28" fmla="*/ 50 w 50"/>
                        <a:gd name="T29" fmla="*/ 0 h 7"/>
                        <a:gd name="T30" fmla="*/ 50 w 50"/>
                        <a:gd name="T31" fmla="*/ 2 h 7"/>
                        <a:gd name="T32" fmla="*/ 50 w 50"/>
                        <a:gd name="T33" fmla="*/ 3 h 7"/>
                        <a:gd name="T34" fmla="*/ 50 w 50"/>
                        <a:gd name="T35" fmla="*/ 3 h 7"/>
                        <a:gd name="T36" fmla="*/ 50 w 50"/>
                        <a:gd name="T37" fmla="*/ 4 h 7"/>
                        <a:gd name="T38" fmla="*/ 50 w 50"/>
                        <a:gd name="T39" fmla="*/ 6 h 7"/>
                        <a:gd name="T40" fmla="*/ 49 w 50"/>
                        <a:gd name="T41" fmla="*/ 7 h 7"/>
                        <a:gd name="T42" fmla="*/ 47 w 50"/>
                        <a:gd name="T43" fmla="*/ 7 h 7"/>
                        <a:gd name="T44" fmla="*/ 47 w 50"/>
                        <a:gd name="T45" fmla="*/ 7 h 7"/>
                        <a:gd name="T46" fmla="*/ 47 w 50"/>
                        <a:gd name="T47" fmla="*/ 7 h 7"/>
                        <a:gd name="T48" fmla="*/ 47 w 50"/>
                        <a:gd name="T4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7">
                          <a:moveTo>
                            <a:pt x="47" y="7"/>
                          </a:moveTo>
                          <a:lnTo>
                            <a:pt x="3" y="7"/>
                          </a:lnTo>
                          <a:lnTo>
                            <a:pt x="3" y="7"/>
                          </a:lnTo>
                          <a:lnTo>
                            <a:pt x="1" y="7"/>
                          </a:lnTo>
                          <a:lnTo>
                            <a:pt x="1" y="6"/>
                          </a:lnTo>
                          <a:lnTo>
                            <a:pt x="0" y="4"/>
                          </a:lnTo>
                          <a:lnTo>
                            <a:pt x="0" y="3"/>
                          </a:lnTo>
                          <a:lnTo>
                            <a:pt x="0" y="3"/>
                          </a:lnTo>
                          <a:lnTo>
                            <a:pt x="1" y="0"/>
                          </a:lnTo>
                          <a:lnTo>
                            <a:pt x="1" y="0"/>
                          </a:lnTo>
                          <a:lnTo>
                            <a:pt x="3" y="0"/>
                          </a:lnTo>
                          <a:lnTo>
                            <a:pt x="47" y="0"/>
                          </a:lnTo>
                          <a:lnTo>
                            <a:pt x="47" y="0"/>
                          </a:lnTo>
                          <a:lnTo>
                            <a:pt x="49" y="0"/>
                          </a:lnTo>
                          <a:lnTo>
                            <a:pt x="50" y="0"/>
                          </a:lnTo>
                          <a:lnTo>
                            <a:pt x="50" y="2"/>
                          </a:lnTo>
                          <a:lnTo>
                            <a:pt x="50" y="3"/>
                          </a:lnTo>
                          <a:lnTo>
                            <a:pt x="50" y="3"/>
                          </a:lnTo>
                          <a:lnTo>
                            <a:pt x="50" y="4"/>
                          </a:lnTo>
                          <a:lnTo>
                            <a:pt x="50" y="6"/>
                          </a:lnTo>
                          <a:lnTo>
                            <a:pt x="49" y="7"/>
                          </a:lnTo>
                          <a:lnTo>
                            <a:pt x="47" y="7"/>
                          </a:lnTo>
                          <a:lnTo>
                            <a:pt x="47" y="7"/>
                          </a:lnTo>
                          <a:lnTo>
                            <a:pt x="47" y="7"/>
                          </a:lnTo>
                          <a:lnTo>
                            <a:pt x="47" y="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5" name="Freeform 154"/>
                    <p:cNvSpPr>
                      <a:spLocks noEditPoints="1"/>
                    </p:cNvSpPr>
                    <p:nvPr/>
                  </p:nvSpPr>
                  <p:spPr bwMode="auto">
                    <a:xfrm>
                      <a:off x="6608569" y="1773935"/>
                      <a:ext cx="240744" cy="292953"/>
                    </a:xfrm>
                    <a:custGeom>
                      <a:avLst/>
                      <a:gdLst>
                        <a:gd name="T0" fmla="*/ 75 w 83"/>
                        <a:gd name="T1" fmla="*/ 0 h 101"/>
                        <a:gd name="T2" fmla="*/ 27 w 83"/>
                        <a:gd name="T3" fmla="*/ 0 h 101"/>
                        <a:gd name="T4" fmla="*/ 0 w 83"/>
                        <a:gd name="T5" fmla="*/ 24 h 101"/>
                        <a:gd name="T6" fmla="*/ 0 w 83"/>
                        <a:gd name="T7" fmla="*/ 93 h 101"/>
                        <a:gd name="T8" fmla="*/ 0 w 83"/>
                        <a:gd name="T9" fmla="*/ 93 h 101"/>
                        <a:gd name="T10" fmla="*/ 0 w 83"/>
                        <a:gd name="T11" fmla="*/ 95 h 101"/>
                        <a:gd name="T12" fmla="*/ 3 w 83"/>
                        <a:gd name="T13" fmla="*/ 98 h 101"/>
                        <a:gd name="T14" fmla="*/ 5 w 83"/>
                        <a:gd name="T15" fmla="*/ 100 h 101"/>
                        <a:gd name="T16" fmla="*/ 9 w 83"/>
                        <a:gd name="T17" fmla="*/ 101 h 101"/>
                        <a:gd name="T18" fmla="*/ 83 w 83"/>
                        <a:gd name="T19" fmla="*/ 101 h 101"/>
                        <a:gd name="T20" fmla="*/ 83 w 83"/>
                        <a:gd name="T21" fmla="*/ 9 h 101"/>
                        <a:gd name="T22" fmla="*/ 83 w 83"/>
                        <a:gd name="T23" fmla="*/ 9 h 101"/>
                        <a:gd name="T24" fmla="*/ 82 w 83"/>
                        <a:gd name="T25" fmla="*/ 4 h 101"/>
                        <a:gd name="T26" fmla="*/ 80 w 83"/>
                        <a:gd name="T27" fmla="*/ 2 h 101"/>
                        <a:gd name="T28" fmla="*/ 77 w 83"/>
                        <a:gd name="T29" fmla="*/ 0 h 101"/>
                        <a:gd name="T30" fmla="*/ 75 w 83"/>
                        <a:gd name="T31" fmla="*/ 0 h 101"/>
                        <a:gd name="T32" fmla="*/ 75 w 83"/>
                        <a:gd name="T33" fmla="*/ 0 h 101"/>
                        <a:gd name="T34" fmla="*/ 75 w 83"/>
                        <a:gd name="T35" fmla="*/ 0 h 101"/>
                        <a:gd name="T36" fmla="*/ 75 w 83"/>
                        <a:gd name="T37" fmla="*/ 0 h 101"/>
                        <a:gd name="T38" fmla="*/ 76 w 83"/>
                        <a:gd name="T39" fmla="*/ 94 h 101"/>
                        <a:gd name="T40" fmla="*/ 12 w 83"/>
                        <a:gd name="T41" fmla="*/ 94 h 101"/>
                        <a:gd name="T42" fmla="*/ 12 w 83"/>
                        <a:gd name="T43" fmla="*/ 94 h 101"/>
                        <a:gd name="T44" fmla="*/ 10 w 83"/>
                        <a:gd name="T45" fmla="*/ 94 h 101"/>
                        <a:gd name="T46" fmla="*/ 9 w 83"/>
                        <a:gd name="T47" fmla="*/ 93 h 101"/>
                        <a:gd name="T48" fmla="*/ 6 w 83"/>
                        <a:gd name="T49" fmla="*/ 90 h 101"/>
                        <a:gd name="T50" fmla="*/ 6 w 83"/>
                        <a:gd name="T51" fmla="*/ 88 h 101"/>
                        <a:gd name="T52" fmla="*/ 6 w 83"/>
                        <a:gd name="T53" fmla="*/ 30 h 101"/>
                        <a:gd name="T54" fmla="*/ 23 w 83"/>
                        <a:gd name="T55" fmla="*/ 30 h 101"/>
                        <a:gd name="T56" fmla="*/ 23 w 83"/>
                        <a:gd name="T57" fmla="*/ 30 h 101"/>
                        <a:gd name="T58" fmla="*/ 26 w 83"/>
                        <a:gd name="T59" fmla="*/ 30 h 101"/>
                        <a:gd name="T60" fmla="*/ 27 w 83"/>
                        <a:gd name="T61" fmla="*/ 27 h 101"/>
                        <a:gd name="T62" fmla="*/ 28 w 83"/>
                        <a:gd name="T63" fmla="*/ 24 h 101"/>
                        <a:gd name="T64" fmla="*/ 30 w 83"/>
                        <a:gd name="T65" fmla="*/ 21 h 101"/>
                        <a:gd name="T66" fmla="*/ 30 w 83"/>
                        <a:gd name="T67" fmla="*/ 7 h 101"/>
                        <a:gd name="T68" fmla="*/ 72 w 83"/>
                        <a:gd name="T69" fmla="*/ 7 h 101"/>
                        <a:gd name="T70" fmla="*/ 72 w 83"/>
                        <a:gd name="T71" fmla="*/ 7 h 101"/>
                        <a:gd name="T72" fmla="*/ 73 w 83"/>
                        <a:gd name="T73" fmla="*/ 7 h 101"/>
                        <a:gd name="T74" fmla="*/ 75 w 83"/>
                        <a:gd name="T75" fmla="*/ 7 h 101"/>
                        <a:gd name="T76" fmla="*/ 76 w 83"/>
                        <a:gd name="T77" fmla="*/ 9 h 101"/>
                        <a:gd name="T78" fmla="*/ 76 w 83"/>
                        <a:gd name="T79" fmla="*/ 11 h 101"/>
                        <a:gd name="T80" fmla="*/ 76 w 83"/>
                        <a:gd name="T81" fmla="*/ 94 h 101"/>
                        <a:gd name="T82" fmla="*/ 76 w 83"/>
                        <a:gd name="T83" fmla="*/ 94 h 101"/>
                        <a:gd name="T84" fmla="*/ 76 w 83"/>
                        <a:gd name="T85" fmla="*/ 9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01">
                          <a:moveTo>
                            <a:pt x="75" y="0"/>
                          </a:moveTo>
                          <a:lnTo>
                            <a:pt x="27" y="0"/>
                          </a:lnTo>
                          <a:lnTo>
                            <a:pt x="0" y="24"/>
                          </a:lnTo>
                          <a:lnTo>
                            <a:pt x="0" y="93"/>
                          </a:lnTo>
                          <a:lnTo>
                            <a:pt x="0" y="93"/>
                          </a:lnTo>
                          <a:lnTo>
                            <a:pt x="0" y="95"/>
                          </a:lnTo>
                          <a:lnTo>
                            <a:pt x="3" y="98"/>
                          </a:lnTo>
                          <a:lnTo>
                            <a:pt x="5" y="100"/>
                          </a:lnTo>
                          <a:lnTo>
                            <a:pt x="9" y="101"/>
                          </a:lnTo>
                          <a:lnTo>
                            <a:pt x="83" y="101"/>
                          </a:lnTo>
                          <a:lnTo>
                            <a:pt x="83" y="9"/>
                          </a:lnTo>
                          <a:lnTo>
                            <a:pt x="83" y="9"/>
                          </a:lnTo>
                          <a:lnTo>
                            <a:pt x="82" y="4"/>
                          </a:lnTo>
                          <a:lnTo>
                            <a:pt x="80" y="2"/>
                          </a:lnTo>
                          <a:lnTo>
                            <a:pt x="77" y="0"/>
                          </a:lnTo>
                          <a:lnTo>
                            <a:pt x="75" y="0"/>
                          </a:lnTo>
                          <a:lnTo>
                            <a:pt x="75" y="0"/>
                          </a:lnTo>
                          <a:lnTo>
                            <a:pt x="75" y="0"/>
                          </a:lnTo>
                          <a:lnTo>
                            <a:pt x="75" y="0"/>
                          </a:lnTo>
                          <a:close/>
                          <a:moveTo>
                            <a:pt x="76" y="94"/>
                          </a:moveTo>
                          <a:lnTo>
                            <a:pt x="12" y="94"/>
                          </a:lnTo>
                          <a:lnTo>
                            <a:pt x="12" y="94"/>
                          </a:lnTo>
                          <a:lnTo>
                            <a:pt x="10" y="94"/>
                          </a:lnTo>
                          <a:lnTo>
                            <a:pt x="9" y="93"/>
                          </a:lnTo>
                          <a:lnTo>
                            <a:pt x="6" y="90"/>
                          </a:lnTo>
                          <a:lnTo>
                            <a:pt x="6" y="88"/>
                          </a:lnTo>
                          <a:lnTo>
                            <a:pt x="6" y="30"/>
                          </a:lnTo>
                          <a:lnTo>
                            <a:pt x="23" y="30"/>
                          </a:lnTo>
                          <a:lnTo>
                            <a:pt x="23" y="30"/>
                          </a:lnTo>
                          <a:lnTo>
                            <a:pt x="26" y="30"/>
                          </a:lnTo>
                          <a:lnTo>
                            <a:pt x="27" y="27"/>
                          </a:lnTo>
                          <a:lnTo>
                            <a:pt x="28" y="24"/>
                          </a:lnTo>
                          <a:lnTo>
                            <a:pt x="30" y="21"/>
                          </a:lnTo>
                          <a:lnTo>
                            <a:pt x="30" y="7"/>
                          </a:lnTo>
                          <a:lnTo>
                            <a:pt x="72" y="7"/>
                          </a:lnTo>
                          <a:lnTo>
                            <a:pt x="72" y="7"/>
                          </a:lnTo>
                          <a:lnTo>
                            <a:pt x="73" y="7"/>
                          </a:lnTo>
                          <a:lnTo>
                            <a:pt x="75" y="7"/>
                          </a:lnTo>
                          <a:lnTo>
                            <a:pt x="76" y="9"/>
                          </a:lnTo>
                          <a:lnTo>
                            <a:pt x="76" y="11"/>
                          </a:lnTo>
                          <a:lnTo>
                            <a:pt x="76" y="94"/>
                          </a:lnTo>
                          <a:lnTo>
                            <a:pt x="76" y="94"/>
                          </a:lnTo>
                          <a:lnTo>
                            <a:pt x="76" y="94"/>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nvGrpSpPr>
                  <p:cNvPr id="305" name="Group 304"/>
                  <p:cNvGrpSpPr/>
                  <p:nvPr/>
                </p:nvGrpSpPr>
                <p:grpSpPr>
                  <a:xfrm>
                    <a:off x="1123485" y="3637550"/>
                    <a:ext cx="345163" cy="345163"/>
                    <a:chOff x="3124200" y="4149725"/>
                    <a:chExt cx="504825" cy="504825"/>
                  </a:xfrm>
                </p:grpSpPr>
                <p:sp>
                  <p:nvSpPr>
                    <p:cNvPr id="319" name="Oval 680"/>
                    <p:cNvSpPr>
                      <a:spLocks noChangeArrowheads="1"/>
                    </p:cNvSpPr>
                    <p:nvPr/>
                  </p:nvSpPr>
                  <p:spPr bwMode="auto">
                    <a:xfrm>
                      <a:off x="3124200" y="4149725"/>
                      <a:ext cx="504825" cy="504825"/>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20" name="Freeform 681"/>
                    <p:cNvSpPr>
                      <a:spLocks noEditPoints="1"/>
                    </p:cNvSpPr>
                    <p:nvPr/>
                  </p:nvSpPr>
                  <p:spPr bwMode="auto">
                    <a:xfrm>
                      <a:off x="3251199" y="4295774"/>
                      <a:ext cx="250825" cy="214312"/>
                    </a:xfrm>
                    <a:custGeom>
                      <a:avLst/>
                      <a:gdLst>
                        <a:gd name="T0" fmla="*/ 108 w 113"/>
                        <a:gd name="T1" fmla="*/ 90 h 96"/>
                        <a:gd name="T2" fmla="*/ 0 w 113"/>
                        <a:gd name="T3" fmla="*/ 17 h 96"/>
                        <a:gd name="T4" fmla="*/ 0 w 113"/>
                        <a:gd name="T5" fmla="*/ 96 h 96"/>
                        <a:gd name="T6" fmla="*/ 113 w 113"/>
                        <a:gd name="T7" fmla="*/ 0 h 96"/>
                        <a:gd name="T8" fmla="*/ 0 w 113"/>
                        <a:gd name="T9" fmla="*/ 0 h 96"/>
                        <a:gd name="T10" fmla="*/ 66 w 113"/>
                        <a:gd name="T11" fmla="*/ 54 h 96"/>
                        <a:gd name="T12" fmla="*/ 63 w 113"/>
                        <a:gd name="T13" fmla="*/ 48 h 96"/>
                        <a:gd name="T14" fmla="*/ 59 w 113"/>
                        <a:gd name="T15" fmla="*/ 45 h 96"/>
                        <a:gd name="T16" fmla="*/ 53 w 113"/>
                        <a:gd name="T17" fmla="*/ 42 h 96"/>
                        <a:gd name="T18" fmla="*/ 48 w 113"/>
                        <a:gd name="T19" fmla="*/ 42 h 96"/>
                        <a:gd name="T20" fmla="*/ 42 w 113"/>
                        <a:gd name="T21" fmla="*/ 45 h 96"/>
                        <a:gd name="T22" fmla="*/ 38 w 113"/>
                        <a:gd name="T23" fmla="*/ 48 h 96"/>
                        <a:gd name="T24" fmla="*/ 35 w 113"/>
                        <a:gd name="T25" fmla="*/ 54 h 96"/>
                        <a:gd name="T26" fmla="*/ 34 w 113"/>
                        <a:gd name="T27" fmla="*/ 59 h 96"/>
                        <a:gd name="T28" fmla="*/ 35 w 113"/>
                        <a:gd name="T29" fmla="*/ 65 h 96"/>
                        <a:gd name="T30" fmla="*/ 38 w 113"/>
                        <a:gd name="T31" fmla="*/ 70 h 96"/>
                        <a:gd name="T32" fmla="*/ 43 w 113"/>
                        <a:gd name="T33" fmla="*/ 74 h 96"/>
                        <a:gd name="T34" fmla="*/ 47 w 113"/>
                        <a:gd name="T35" fmla="*/ 76 h 96"/>
                        <a:gd name="T36" fmla="*/ 51 w 113"/>
                        <a:gd name="T37" fmla="*/ 71 h 96"/>
                        <a:gd name="T38" fmla="*/ 58 w 113"/>
                        <a:gd name="T39" fmla="*/ 75 h 96"/>
                        <a:gd name="T40" fmla="*/ 59 w 113"/>
                        <a:gd name="T41" fmla="*/ 68 h 96"/>
                        <a:gd name="T42" fmla="*/ 66 w 113"/>
                        <a:gd name="T43" fmla="*/ 67 h 96"/>
                        <a:gd name="T44" fmla="*/ 63 w 113"/>
                        <a:gd name="T45" fmla="*/ 61 h 96"/>
                        <a:gd name="T46" fmla="*/ 57 w 113"/>
                        <a:gd name="T47" fmla="*/ 59 h 96"/>
                        <a:gd name="T48" fmla="*/ 46 w 113"/>
                        <a:gd name="T49" fmla="*/ 64 h 96"/>
                        <a:gd name="T50" fmla="*/ 51 w 113"/>
                        <a:gd name="T51" fmla="*/ 53 h 96"/>
                        <a:gd name="T52" fmla="*/ 47 w 113"/>
                        <a:gd name="T53" fmla="*/ 59 h 96"/>
                        <a:gd name="T54" fmla="*/ 51 w 113"/>
                        <a:gd name="T55" fmla="*/ 62 h 96"/>
                        <a:gd name="T56" fmla="*/ 78 w 113"/>
                        <a:gd name="T57" fmla="*/ 47 h 96"/>
                        <a:gd name="T58" fmla="*/ 80 w 113"/>
                        <a:gd name="T59" fmla="*/ 44 h 96"/>
                        <a:gd name="T60" fmla="*/ 78 w 113"/>
                        <a:gd name="T61" fmla="*/ 42 h 96"/>
                        <a:gd name="T62" fmla="*/ 74 w 113"/>
                        <a:gd name="T63" fmla="*/ 41 h 96"/>
                        <a:gd name="T64" fmla="*/ 71 w 113"/>
                        <a:gd name="T65" fmla="*/ 38 h 96"/>
                        <a:gd name="T66" fmla="*/ 67 w 113"/>
                        <a:gd name="T67" fmla="*/ 42 h 96"/>
                        <a:gd name="T68" fmla="*/ 64 w 113"/>
                        <a:gd name="T69" fmla="*/ 42 h 96"/>
                        <a:gd name="T70" fmla="*/ 63 w 113"/>
                        <a:gd name="T71" fmla="*/ 44 h 96"/>
                        <a:gd name="T72" fmla="*/ 65 w 113"/>
                        <a:gd name="T73" fmla="*/ 48 h 96"/>
                        <a:gd name="T74" fmla="*/ 63 w 113"/>
                        <a:gd name="T75" fmla="*/ 51 h 96"/>
                        <a:gd name="T76" fmla="*/ 65 w 113"/>
                        <a:gd name="T77" fmla="*/ 53 h 96"/>
                        <a:gd name="T78" fmla="*/ 70 w 113"/>
                        <a:gd name="T79" fmla="*/ 56 h 96"/>
                        <a:gd name="T80" fmla="*/ 73 w 113"/>
                        <a:gd name="T81" fmla="*/ 56 h 96"/>
                        <a:gd name="T82" fmla="*/ 78 w 113"/>
                        <a:gd name="T83" fmla="*/ 53 h 96"/>
                        <a:gd name="T84" fmla="*/ 80 w 113"/>
                        <a:gd name="T85" fmla="*/ 51 h 96"/>
                        <a:gd name="T86" fmla="*/ 78 w 113"/>
                        <a:gd name="T87" fmla="*/ 48 h 96"/>
                        <a:gd name="T88" fmla="*/ 71 w 113"/>
                        <a:gd name="T89" fmla="*/ 50 h 96"/>
                        <a:gd name="T90" fmla="*/ 74 w 113"/>
                        <a:gd name="T9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 h="96">
                          <a:moveTo>
                            <a:pt x="6" y="22"/>
                          </a:moveTo>
                          <a:cubicBezTo>
                            <a:pt x="6" y="90"/>
                            <a:pt x="6" y="90"/>
                            <a:pt x="6" y="90"/>
                          </a:cubicBezTo>
                          <a:cubicBezTo>
                            <a:pt x="108" y="90"/>
                            <a:pt x="108" y="90"/>
                            <a:pt x="108" y="90"/>
                          </a:cubicBezTo>
                          <a:cubicBezTo>
                            <a:pt x="108" y="22"/>
                            <a:pt x="108" y="22"/>
                            <a:pt x="108" y="22"/>
                          </a:cubicBezTo>
                          <a:cubicBezTo>
                            <a:pt x="6" y="22"/>
                            <a:pt x="6" y="22"/>
                            <a:pt x="6" y="22"/>
                          </a:cubicBezTo>
                          <a:close/>
                          <a:moveTo>
                            <a:pt x="0" y="17"/>
                          </a:moveTo>
                          <a:cubicBezTo>
                            <a:pt x="113" y="17"/>
                            <a:pt x="113" y="17"/>
                            <a:pt x="113" y="17"/>
                          </a:cubicBezTo>
                          <a:cubicBezTo>
                            <a:pt x="113" y="96"/>
                            <a:pt x="113" y="96"/>
                            <a:pt x="113" y="96"/>
                          </a:cubicBezTo>
                          <a:cubicBezTo>
                            <a:pt x="0" y="96"/>
                            <a:pt x="0" y="96"/>
                            <a:pt x="0" y="96"/>
                          </a:cubicBezTo>
                          <a:cubicBezTo>
                            <a:pt x="0" y="17"/>
                            <a:pt x="0" y="17"/>
                            <a:pt x="0" y="17"/>
                          </a:cubicBezTo>
                          <a:close/>
                          <a:moveTo>
                            <a:pt x="0" y="0"/>
                          </a:moveTo>
                          <a:cubicBezTo>
                            <a:pt x="113" y="0"/>
                            <a:pt x="113" y="0"/>
                            <a:pt x="113" y="0"/>
                          </a:cubicBezTo>
                          <a:cubicBezTo>
                            <a:pt x="113" y="11"/>
                            <a:pt x="113" y="11"/>
                            <a:pt x="113" y="11"/>
                          </a:cubicBezTo>
                          <a:cubicBezTo>
                            <a:pt x="0" y="11"/>
                            <a:pt x="0" y="11"/>
                            <a:pt x="0" y="11"/>
                          </a:cubicBezTo>
                          <a:cubicBezTo>
                            <a:pt x="0" y="0"/>
                            <a:pt x="0" y="0"/>
                            <a:pt x="0" y="0"/>
                          </a:cubicBezTo>
                          <a:close/>
                          <a:moveTo>
                            <a:pt x="67" y="58"/>
                          </a:moveTo>
                          <a:cubicBezTo>
                            <a:pt x="67" y="55"/>
                            <a:pt x="67" y="55"/>
                            <a:pt x="67" y="55"/>
                          </a:cubicBezTo>
                          <a:cubicBezTo>
                            <a:pt x="67" y="55"/>
                            <a:pt x="67" y="54"/>
                            <a:pt x="66" y="54"/>
                          </a:cubicBezTo>
                          <a:cubicBezTo>
                            <a:pt x="61" y="54"/>
                            <a:pt x="61" y="54"/>
                            <a:pt x="61" y="54"/>
                          </a:cubicBezTo>
                          <a:cubicBezTo>
                            <a:pt x="61" y="54"/>
                            <a:pt x="61" y="53"/>
                            <a:pt x="61" y="53"/>
                          </a:cubicBezTo>
                          <a:cubicBezTo>
                            <a:pt x="63" y="48"/>
                            <a:pt x="63" y="48"/>
                            <a:pt x="63" y="48"/>
                          </a:cubicBezTo>
                          <a:cubicBezTo>
                            <a:pt x="63" y="48"/>
                            <a:pt x="63" y="48"/>
                            <a:pt x="63" y="47"/>
                          </a:cubicBezTo>
                          <a:cubicBezTo>
                            <a:pt x="60" y="45"/>
                            <a:pt x="60" y="45"/>
                            <a:pt x="60" y="45"/>
                          </a:cubicBezTo>
                          <a:cubicBezTo>
                            <a:pt x="60" y="45"/>
                            <a:pt x="59" y="45"/>
                            <a:pt x="59" y="45"/>
                          </a:cubicBezTo>
                          <a:cubicBezTo>
                            <a:pt x="55" y="48"/>
                            <a:pt x="55" y="48"/>
                            <a:pt x="55" y="48"/>
                          </a:cubicBezTo>
                          <a:cubicBezTo>
                            <a:pt x="55" y="48"/>
                            <a:pt x="55" y="48"/>
                            <a:pt x="54" y="48"/>
                          </a:cubicBezTo>
                          <a:cubicBezTo>
                            <a:pt x="53" y="42"/>
                            <a:pt x="53" y="42"/>
                            <a:pt x="53" y="42"/>
                          </a:cubicBezTo>
                          <a:cubicBezTo>
                            <a:pt x="53" y="42"/>
                            <a:pt x="53" y="42"/>
                            <a:pt x="52" y="42"/>
                          </a:cubicBezTo>
                          <a:cubicBezTo>
                            <a:pt x="49" y="42"/>
                            <a:pt x="49" y="42"/>
                            <a:pt x="49" y="42"/>
                          </a:cubicBezTo>
                          <a:cubicBezTo>
                            <a:pt x="49" y="42"/>
                            <a:pt x="48" y="42"/>
                            <a:pt x="48" y="42"/>
                          </a:cubicBezTo>
                          <a:cubicBezTo>
                            <a:pt x="47" y="48"/>
                            <a:pt x="47" y="48"/>
                            <a:pt x="47" y="48"/>
                          </a:cubicBezTo>
                          <a:cubicBezTo>
                            <a:pt x="46" y="48"/>
                            <a:pt x="46" y="48"/>
                            <a:pt x="46" y="48"/>
                          </a:cubicBezTo>
                          <a:cubicBezTo>
                            <a:pt x="42" y="45"/>
                            <a:pt x="42" y="45"/>
                            <a:pt x="42" y="45"/>
                          </a:cubicBezTo>
                          <a:cubicBezTo>
                            <a:pt x="41" y="45"/>
                            <a:pt x="41" y="45"/>
                            <a:pt x="41" y="45"/>
                          </a:cubicBezTo>
                          <a:cubicBezTo>
                            <a:pt x="38" y="47"/>
                            <a:pt x="38" y="47"/>
                            <a:pt x="38" y="47"/>
                          </a:cubicBezTo>
                          <a:cubicBezTo>
                            <a:pt x="38" y="48"/>
                            <a:pt x="38" y="48"/>
                            <a:pt x="38" y="48"/>
                          </a:cubicBezTo>
                          <a:cubicBezTo>
                            <a:pt x="40" y="53"/>
                            <a:pt x="40" y="53"/>
                            <a:pt x="40" y="53"/>
                          </a:cubicBezTo>
                          <a:cubicBezTo>
                            <a:pt x="40" y="53"/>
                            <a:pt x="40" y="54"/>
                            <a:pt x="40" y="54"/>
                          </a:cubicBezTo>
                          <a:cubicBezTo>
                            <a:pt x="35" y="54"/>
                            <a:pt x="35" y="54"/>
                            <a:pt x="35" y="54"/>
                          </a:cubicBezTo>
                          <a:cubicBezTo>
                            <a:pt x="34" y="54"/>
                            <a:pt x="34" y="55"/>
                            <a:pt x="34" y="55"/>
                          </a:cubicBezTo>
                          <a:cubicBezTo>
                            <a:pt x="33" y="58"/>
                            <a:pt x="33" y="58"/>
                            <a:pt x="33" y="58"/>
                          </a:cubicBezTo>
                          <a:cubicBezTo>
                            <a:pt x="33" y="58"/>
                            <a:pt x="34" y="59"/>
                            <a:pt x="34" y="59"/>
                          </a:cubicBezTo>
                          <a:cubicBezTo>
                            <a:pt x="39" y="61"/>
                            <a:pt x="39" y="61"/>
                            <a:pt x="39" y="61"/>
                          </a:cubicBezTo>
                          <a:cubicBezTo>
                            <a:pt x="39" y="61"/>
                            <a:pt x="39" y="62"/>
                            <a:pt x="39" y="62"/>
                          </a:cubicBezTo>
                          <a:cubicBezTo>
                            <a:pt x="35" y="65"/>
                            <a:pt x="35" y="65"/>
                            <a:pt x="35" y="65"/>
                          </a:cubicBezTo>
                          <a:cubicBezTo>
                            <a:pt x="35" y="66"/>
                            <a:pt x="35" y="66"/>
                            <a:pt x="35" y="67"/>
                          </a:cubicBezTo>
                          <a:cubicBezTo>
                            <a:pt x="37" y="69"/>
                            <a:pt x="37" y="69"/>
                            <a:pt x="37" y="69"/>
                          </a:cubicBezTo>
                          <a:cubicBezTo>
                            <a:pt x="37" y="70"/>
                            <a:pt x="37" y="70"/>
                            <a:pt x="38" y="70"/>
                          </a:cubicBezTo>
                          <a:cubicBezTo>
                            <a:pt x="42" y="68"/>
                            <a:pt x="42" y="68"/>
                            <a:pt x="42" y="68"/>
                          </a:cubicBezTo>
                          <a:cubicBezTo>
                            <a:pt x="43" y="69"/>
                            <a:pt x="43" y="69"/>
                            <a:pt x="43" y="69"/>
                          </a:cubicBezTo>
                          <a:cubicBezTo>
                            <a:pt x="43" y="74"/>
                            <a:pt x="43" y="74"/>
                            <a:pt x="43" y="74"/>
                          </a:cubicBezTo>
                          <a:cubicBezTo>
                            <a:pt x="43" y="74"/>
                            <a:pt x="43" y="75"/>
                            <a:pt x="43" y="75"/>
                          </a:cubicBezTo>
                          <a:cubicBezTo>
                            <a:pt x="46" y="76"/>
                            <a:pt x="46" y="76"/>
                            <a:pt x="46" y="76"/>
                          </a:cubicBezTo>
                          <a:cubicBezTo>
                            <a:pt x="47" y="76"/>
                            <a:pt x="47" y="76"/>
                            <a:pt x="47" y="76"/>
                          </a:cubicBezTo>
                          <a:cubicBezTo>
                            <a:pt x="50" y="71"/>
                            <a:pt x="50" y="71"/>
                            <a:pt x="50" y="71"/>
                          </a:cubicBezTo>
                          <a:cubicBezTo>
                            <a:pt x="50" y="71"/>
                            <a:pt x="50" y="71"/>
                            <a:pt x="51" y="71"/>
                          </a:cubicBezTo>
                          <a:cubicBezTo>
                            <a:pt x="51" y="71"/>
                            <a:pt x="51" y="71"/>
                            <a:pt x="51" y="71"/>
                          </a:cubicBezTo>
                          <a:cubicBezTo>
                            <a:pt x="54" y="76"/>
                            <a:pt x="54" y="76"/>
                            <a:pt x="54" y="76"/>
                          </a:cubicBezTo>
                          <a:cubicBezTo>
                            <a:pt x="54" y="76"/>
                            <a:pt x="54" y="76"/>
                            <a:pt x="55" y="76"/>
                          </a:cubicBezTo>
                          <a:cubicBezTo>
                            <a:pt x="58" y="75"/>
                            <a:pt x="58" y="75"/>
                            <a:pt x="58" y="75"/>
                          </a:cubicBezTo>
                          <a:cubicBezTo>
                            <a:pt x="58" y="75"/>
                            <a:pt x="58" y="74"/>
                            <a:pt x="58" y="74"/>
                          </a:cubicBezTo>
                          <a:cubicBezTo>
                            <a:pt x="58" y="69"/>
                            <a:pt x="58" y="69"/>
                            <a:pt x="58" y="69"/>
                          </a:cubicBezTo>
                          <a:cubicBezTo>
                            <a:pt x="58" y="69"/>
                            <a:pt x="58" y="69"/>
                            <a:pt x="59" y="68"/>
                          </a:cubicBezTo>
                          <a:cubicBezTo>
                            <a:pt x="64" y="70"/>
                            <a:pt x="64" y="70"/>
                            <a:pt x="64" y="70"/>
                          </a:cubicBezTo>
                          <a:cubicBezTo>
                            <a:pt x="64" y="70"/>
                            <a:pt x="64" y="70"/>
                            <a:pt x="64" y="69"/>
                          </a:cubicBezTo>
                          <a:cubicBezTo>
                            <a:pt x="66" y="67"/>
                            <a:pt x="66" y="67"/>
                            <a:pt x="66" y="67"/>
                          </a:cubicBezTo>
                          <a:cubicBezTo>
                            <a:pt x="66" y="66"/>
                            <a:pt x="66" y="66"/>
                            <a:pt x="66" y="65"/>
                          </a:cubicBezTo>
                          <a:cubicBezTo>
                            <a:pt x="62" y="62"/>
                            <a:pt x="62" y="62"/>
                            <a:pt x="62" y="62"/>
                          </a:cubicBezTo>
                          <a:cubicBezTo>
                            <a:pt x="62" y="62"/>
                            <a:pt x="62" y="61"/>
                            <a:pt x="63" y="61"/>
                          </a:cubicBezTo>
                          <a:cubicBezTo>
                            <a:pt x="67" y="59"/>
                            <a:pt x="67" y="59"/>
                            <a:pt x="67" y="59"/>
                          </a:cubicBezTo>
                          <a:cubicBezTo>
                            <a:pt x="67" y="59"/>
                            <a:pt x="67" y="58"/>
                            <a:pt x="67" y="58"/>
                          </a:cubicBezTo>
                          <a:close/>
                          <a:moveTo>
                            <a:pt x="57" y="59"/>
                          </a:moveTo>
                          <a:cubicBezTo>
                            <a:pt x="57" y="61"/>
                            <a:pt x="56" y="63"/>
                            <a:pt x="55" y="64"/>
                          </a:cubicBezTo>
                          <a:cubicBezTo>
                            <a:pt x="54" y="65"/>
                            <a:pt x="52" y="66"/>
                            <a:pt x="51" y="66"/>
                          </a:cubicBezTo>
                          <a:cubicBezTo>
                            <a:pt x="49" y="66"/>
                            <a:pt x="47" y="65"/>
                            <a:pt x="46" y="64"/>
                          </a:cubicBezTo>
                          <a:cubicBezTo>
                            <a:pt x="45" y="63"/>
                            <a:pt x="44" y="61"/>
                            <a:pt x="44" y="59"/>
                          </a:cubicBezTo>
                          <a:cubicBezTo>
                            <a:pt x="44" y="57"/>
                            <a:pt x="45" y="56"/>
                            <a:pt x="46" y="55"/>
                          </a:cubicBezTo>
                          <a:cubicBezTo>
                            <a:pt x="47" y="53"/>
                            <a:pt x="49" y="53"/>
                            <a:pt x="51" y="53"/>
                          </a:cubicBezTo>
                          <a:cubicBezTo>
                            <a:pt x="52" y="53"/>
                            <a:pt x="54" y="53"/>
                            <a:pt x="55" y="55"/>
                          </a:cubicBezTo>
                          <a:cubicBezTo>
                            <a:pt x="56" y="56"/>
                            <a:pt x="57" y="57"/>
                            <a:pt x="57" y="59"/>
                          </a:cubicBezTo>
                          <a:close/>
                          <a:moveTo>
                            <a:pt x="47" y="59"/>
                          </a:moveTo>
                          <a:cubicBezTo>
                            <a:pt x="47" y="58"/>
                            <a:pt x="49" y="56"/>
                            <a:pt x="51" y="56"/>
                          </a:cubicBezTo>
                          <a:cubicBezTo>
                            <a:pt x="52" y="56"/>
                            <a:pt x="54" y="58"/>
                            <a:pt x="54" y="59"/>
                          </a:cubicBezTo>
                          <a:cubicBezTo>
                            <a:pt x="54" y="61"/>
                            <a:pt x="52" y="62"/>
                            <a:pt x="51" y="62"/>
                          </a:cubicBezTo>
                          <a:cubicBezTo>
                            <a:pt x="49" y="62"/>
                            <a:pt x="47" y="61"/>
                            <a:pt x="47" y="59"/>
                          </a:cubicBezTo>
                          <a:close/>
                          <a:moveTo>
                            <a:pt x="78" y="48"/>
                          </a:moveTo>
                          <a:cubicBezTo>
                            <a:pt x="78" y="48"/>
                            <a:pt x="78" y="48"/>
                            <a:pt x="78" y="47"/>
                          </a:cubicBezTo>
                          <a:cubicBezTo>
                            <a:pt x="78" y="47"/>
                            <a:pt x="78" y="46"/>
                            <a:pt x="78" y="46"/>
                          </a:cubicBezTo>
                          <a:cubicBezTo>
                            <a:pt x="80" y="44"/>
                            <a:pt x="80" y="44"/>
                            <a:pt x="80" y="44"/>
                          </a:cubicBezTo>
                          <a:cubicBezTo>
                            <a:pt x="80" y="44"/>
                            <a:pt x="80" y="44"/>
                            <a:pt x="80" y="44"/>
                          </a:cubicBezTo>
                          <a:cubicBezTo>
                            <a:pt x="80" y="44"/>
                            <a:pt x="80" y="43"/>
                            <a:pt x="80" y="43"/>
                          </a:cubicBezTo>
                          <a:cubicBezTo>
                            <a:pt x="79" y="42"/>
                            <a:pt x="79" y="42"/>
                            <a:pt x="79" y="42"/>
                          </a:cubicBezTo>
                          <a:cubicBezTo>
                            <a:pt x="79" y="42"/>
                            <a:pt x="79" y="42"/>
                            <a:pt x="78" y="42"/>
                          </a:cubicBezTo>
                          <a:cubicBezTo>
                            <a:pt x="78" y="42"/>
                            <a:pt x="78" y="42"/>
                            <a:pt x="78" y="42"/>
                          </a:cubicBezTo>
                          <a:cubicBezTo>
                            <a:pt x="76" y="42"/>
                            <a:pt x="76" y="42"/>
                            <a:pt x="76" y="42"/>
                          </a:cubicBezTo>
                          <a:cubicBezTo>
                            <a:pt x="75" y="42"/>
                            <a:pt x="74" y="41"/>
                            <a:pt x="74" y="41"/>
                          </a:cubicBezTo>
                          <a:cubicBezTo>
                            <a:pt x="73" y="39"/>
                            <a:pt x="73" y="39"/>
                            <a:pt x="73" y="39"/>
                          </a:cubicBezTo>
                          <a:cubicBezTo>
                            <a:pt x="73" y="38"/>
                            <a:pt x="73" y="38"/>
                            <a:pt x="72" y="38"/>
                          </a:cubicBezTo>
                          <a:cubicBezTo>
                            <a:pt x="71" y="38"/>
                            <a:pt x="71" y="38"/>
                            <a:pt x="71" y="38"/>
                          </a:cubicBezTo>
                          <a:cubicBezTo>
                            <a:pt x="70" y="38"/>
                            <a:pt x="70" y="38"/>
                            <a:pt x="70" y="39"/>
                          </a:cubicBezTo>
                          <a:cubicBezTo>
                            <a:pt x="69" y="41"/>
                            <a:pt x="69" y="41"/>
                            <a:pt x="69" y="41"/>
                          </a:cubicBezTo>
                          <a:cubicBezTo>
                            <a:pt x="68" y="41"/>
                            <a:pt x="68" y="42"/>
                            <a:pt x="67" y="42"/>
                          </a:cubicBezTo>
                          <a:cubicBezTo>
                            <a:pt x="65" y="42"/>
                            <a:pt x="65" y="42"/>
                            <a:pt x="65" y="42"/>
                          </a:cubicBezTo>
                          <a:cubicBezTo>
                            <a:pt x="64" y="42"/>
                            <a:pt x="64" y="42"/>
                            <a:pt x="64" y="42"/>
                          </a:cubicBezTo>
                          <a:cubicBezTo>
                            <a:pt x="64" y="42"/>
                            <a:pt x="64" y="42"/>
                            <a:pt x="64" y="42"/>
                          </a:cubicBezTo>
                          <a:cubicBezTo>
                            <a:pt x="63" y="43"/>
                            <a:pt x="63" y="43"/>
                            <a:pt x="63" y="43"/>
                          </a:cubicBezTo>
                          <a:cubicBezTo>
                            <a:pt x="63" y="43"/>
                            <a:pt x="63" y="44"/>
                            <a:pt x="63" y="44"/>
                          </a:cubicBezTo>
                          <a:cubicBezTo>
                            <a:pt x="63" y="44"/>
                            <a:pt x="63" y="44"/>
                            <a:pt x="63" y="44"/>
                          </a:cubicBezTo>
                          <a:cubicBezTo>
                            <a:pt x="65" y="46"/>
                            <a:pt x="65" y="46"/>
                            <a:pt x="65" y="46"/>
                          </a:cubicBezTo>
                          <a:cubicBezTo>
                            <a:pt x="65" y="46"/>
                            <a:pt x="65" y="47"/>
                            <a:pt x="65" y="47"/>
                          </a:cubicBezTo>
                          <a:cubicBezTo>
                            <a:pt x="65" y="48"/>
                            <a:pt x="65" y="48"/>
                            <a:pt x="65" y="48"/>
                          </a:cubicBezTo>
                          <a:cubicBezTo>
                            <a:pt x="63" y="50"/>
                            <a:pt x="63" y="50"/>
                            <a:pt x="63" y="50"/>
                          </a:cubicBezTo>
                          <a:cubicBezTo>
                            <a:pt x="63" y="50"/>
                            <a:pt x="63" y="51"/>
                            <a:pt x="63" y="51"/>
                          </a:cubicBezTo>
                          <a:cubicBezTo>
                            <a:pt x="63" y="51"/>
                            <a:pt x="63" y="51"/>
                            <a:pt x="63" y="51"/>
                          </a:cubicBezTo>
                          <a:cubicBezTo>
                            <a:pt x="64" y="53"/>
                            <a:pt x="64" y="53"/>
                            <a:pt x="64" y="53"/>
                          </a:cubicBezTo>
                          <a:cubicBezTo>
                            <a:pt x="64" y="53"/>
                            <a:pt x="64" y="53"/>
                            <a:pt x="64" y="53"/>
                          </a:cubicBezTo>
                          <a:cubicBezTo>
                            <a:pt x="64" y="53"/>
                            <a:pt x="64" y="53"/>
                            <a:pt x="65" y="53"/>
                          </a:cubicBezTo>
                          <a:cubicBezTo>
                            <a:pt x="67" y="52"/>
                            <a:pt x="67" y="52"/>
                            <a:pt x="67" y="52"/>
                          </a:cubicBezTo>
                          <a:cubicBezTo>
                            <a:pt x="68" y="53"/>
                            <a:pt x="68" y="53"/>
                            <a:pt x="69" y="53"/>
                          </a:cubicBezTo>
                          <a:cubicBezTo>
                            <a:pt x="70" y="56"/>
                            <a:pt x="70" y="56"/>
                            <a:pt x="70" y="56"/>
                          </a:cubicBezTo>
                          <a:cubicBezTo>
                            <a:pt x="70" y="56"/>
                            <a:pt x="70" y="56"/>
                            <a:pt x="71" y="56"/>
                          </a:cubicBezTo>
                          <a:cubicBezTo>
                            <a:pt x="72" y="56"/>
                            <a:pt x="72" y="56"/>
                            <a:pt x="72" y="56"/>
                          </a:cubicBezTo>
                          <a:cubicBezTo>
                            <a:pt x="73" y="56"/>
                            <a:pt x="73" y="56"/>
                            <a:pt x="73" y="56"/>
                          </a:cubicBezTo>
                          <a:cubicBezTo>
                            <a:pt x="74" y="54"/>
                            <a:pt x="74" y="54"/>
                            <a:pt x="74" y="54"/>
                          </a:cubicBezTo>
                          <a:cubicBezTo>
                            <a:pt x="74" y="53"/>
                            <a:pt x="75" y="53"/>
                            <a:pt x="76" y="52"/>
                          </a:cubicBezTo>
                          <a:cubicBezTo>
                            <a:pt x="78" y="53"/>
                            <a:pt x="78" y="53"/>
                            <a:pt x="78" y="53"/>
                          </a:cubicBezTo>
                          <a:cubicBezTo>
                            <a:pt x="78" y="53"/>
                            <a:pt x="78" y="53"/>
                            <a:pt x="78" y="53"/>
                          </a:cubicBezTo>
                          <a:cubicBezTo>
                            <a:pt x="79" y="53"/>
                            <a:pt x="79" y="53"/>
                            <a:pt x="79" y="53"/>
                          </a:cubicBezTo>
                          <a:cubicBezTo>
                            <a:pt x="80" y="51"/>
                            <a:pt x="80" y="51"/>
                            <a:pt x="80" y="51"/>
                          </a:cubicBezTo>
                          <a:cubicBezTo>
                            <a:pt x="80" y="51"/>
                            <a:pt x="80" y="51"/>
                            <a:pt x="80" y="51"/>
                          </a:cubicBezTo>
                          <a:cubicBezTo>
                            <a:pt x="80" y="51"/>
                            <a:pt x="80" y="50"/>
                            <a:pt x="80" y="50"/>
                          </a:cubicBezTo>
                          <a:cubicBezTo>
                            <a:pt x="78" y="48"/>
                            <a:pt x="78" y="48"/>
                            <a:pt x="78" y="48"/>
                          </a:cubicBezTo>
                          <a:cubicBezTo>
                            <a:pt x="78" y="48"/>
                            <a:pt x="78" y="48"/>
                            <a:pt x="78" y="48"/>
                          </a:cubicBezTo>
                          <a:close/>
                          <a:moveTo>
                            <a:pt x="74" y="47"/>
                          </a:moveTo>
                          <a:cubicBezTo>
                            <a:pt x="74" y="49"/>
                            <a:pt x="73" y="50"/>
                            <a:pt x="71" y="50"/>
                          </a:cubicBezTo>
                          <a:cubicBezTo>
                            <a:pt x="70" y="50"/>
                            <a:pt x="69" y="49"/>
                            <a:pt x="69" y="47"/>
                          </a:cubicBezTo>
                          <a:cubicBezTo>
                            <a:pt x="69" y="46"/>
                            <a:pt x="70" y="45"/>
                            <a:pt x="71" y="45"/>
                          </a:cubicBezTo>
                          <a:cubicBezTo>
                            <a:pt x="73" y="45"/>
                            <a:pt x="74" y="46"/>
                            <a:pt x="74" y="4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nvGrpSpPr>
                  <p:cNvPr id="306" name="Group 305"/>
                  <p:cNvGrpSpPr/>
                  <p:nvPr/>
                </p:nvGrpSpPr>
                <p:grpSpPr>
                  <a:xfrm>
                    <a:off x="815349" y="3066382"/>
                    <a:ext cx="186873" cy="344749"/>
                    <a:chOff x="4849962" y="836529"/>
                    <a:chExt cx="336461" cy="620713"/>
                  </a:xfrm>
                </p:grpSpPr>
                <p:sp>
                  <p:nvSpPr>
                    <p:cNvPr id="307" name="Freeform 136"/>
                    <p:cNvSpPr>
                      <a:spLocks/>
                    </p:cNvSpPr>
                    <p:nvPr/>
                  </p:nvSpPr>
                  <p:spPr bwMode="auto">
                    <a:xfrm>
                      <a:off x="5026894" y="877136"/>
                      <a:ext cx="11602" cy="121822"/>
                    </a:xfrm>
                    <a:custGeom>
                      <a:avLst/>
                      <a:gdLst>
                        <a:gd name="T0" fmla="*/ 1 w 3"/>
                        <a:gd name="T1" fmla="*/ 0 h 30"/>
                        <a:gd name="T2" fmla="*/ 3 w 3"/>
                        <a:gd name="T3" fmla="*/ 1 h 30"/>
                        <a:gd name="T4" fmla="*/ 3 w 3"/>
                        <a:gd name="T5" fmla="*/ 29 h 30"/>
                        <a:gd name="T6" fmla="*/ 1 w 3"/>
                        <a:gd name="T7" fmla="*/ 30 h 30"/>
                        <a:gd name="T8" fmla="*/ 0 w 3"/>
                        <a:gd name="T9" fmla="*/ 29 h 30"/>
                        <a:gd name="T10" fmla="*/ 0 w 3"/>
                        <a:gd name="T11" fmla="*/ 1 h 30"/>
                        <a:gd name="T12" fmla="*/ 1 w 3"/>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 h="30">
                          <a:moveTo>
                            <a:pt x="1" y="0"/>
                          </a:moveTo>
                          <a:cubicBezTo>
                            <a:pt x="2" y="0"/>
                            <a:pt x="3" y="1"/>
                            <a:pt x="3" y="1"/>
                          </a:cubicBezTo>
                          <a:cubicBezTo>
                            <a:pt x="3" y="29"/>
                            <a:pt x="3" y="29"/>
                            <a:pt x="3" y="29"/>
                          </a:cubicBezTo>
                          <a:cubicBezTo>
                            <a:pt x="3" y="30"/>
                            <a:pt x="2" y="30"/>
                            <a:pt x="1" y="30"/>
                          </a:cubicBezTo>
                          <a:cubicBezTo>
                            <a:pt x="1" y="30"/>
                            <a:pt x="0" y="30"/>
                            <a:pt x="0" y="2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08" name="Freeform 137"/>
                    <p:cNvSpPr>
                      <a:spLocks/>
                    </p:cNvSpPr>
                    <p:nvPr/>
                  </p:nvSpPr>
                  <p:spPr bwMode="auto">
                    <a:xfrm>
                      <a:off x="5006591" y="836529"/>
                      <a:ext cx="8702" cy="162430"/>
                    </a:xfrm>
                    <a:custGeom>
                      <a:avLst/>
                      <a:gdLst>
                        <a:gd name="T0" fmla="*/ 1 w 2"/>
                        <a:gd name="T1" fmla="*/ 0 h 40"/>
                        <a:gd name="T2" fmla="*/ 2 w 2"/>
                        <a:gd name="T3" fmla="*/ 1 h 40"/>
                        <a:gd name="T4" fmla="*/ 2 w 2"/>
                        <a:gd name="T5" fmla="*/ 39 h 40"/>
                        <a:gd name="T6" fmla="*/ 1 w 2"/>
                        <a:gd name="T7" fmla="*/ 40 h 40"/>
                        <a:gd name="T8" fmla="*/ 0 w 2"/>
                        <a:gd name="T9" fmla="*/ 39 h 40"/>
                        <a:gd name="T10" fmla="*/ 0 w 2"/>
                        <a:gd name="T11" fmla="*/ 1 h 40"/>
                        <a:gd name="T12" fmla="*/ 1 w 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 h="40">
                          <a:moveTo>
                            <a:pt x="1" y="0"/>
                          </a:moveTo>
                          <a:cubicBezTo>
                            <a:pt x="2" y="0"/>
                            <a:pt x="2" y="1"/>
                            <a:pt x="2" y="1"/>
                          </a:cubicBezTo>
                          <a:cubicBezTo>
                            <a:pt x="2" y="39"/>
                            <a:pt x="2" y="39"/>
                            <a:pt x="2" y="39"/>
                          </a:cubicBezTo>
                          <a:cubicBezTo>
                            <a:pt x="2" y="40"/>
                            <a:pt x="2" y="40"/>
                            <a:pt x="1" y="40"/>
                          </a:cubicBezTo>
                          <a:cubicBezTo>
                            <a:pt x="1" y="40"/>
                            <a:pt x="0" y="40"/>
                            <a:pt x="0" y="39"/>
                          </a:cubicBezTo>
                          <a:cubicBezTo>
                            <a:pt x="0" y="1"/>
                            <a:pt x="0" y="1"/>
                            <a:pt x="0" y="1"/>
                          </a:cubicBezTo>
                          <a:cubicBezTo>
                            <a:pt x="0" y="1"/>
                            <a:pt x="1"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09" name="Freeform 138"/>
                    <p:cNvSpPr>
                      <a:spLocks/>
                    </p:cNvSpPr>
                    <p:nvPr/>
                  </p:nvSpPr>
                  <p:spPr bwMode="auto">
                    <a:xfrm>
                      <a:off x="4986287" y="877136"/>
                      <a:ext cx="8702" cy="121822"/>
                    </a:xfrm>
                    <a:custGeom>
                      <a:avLst/>
                      <a:gdLst>
                        <a:gd name="T0" fmla="*/ 1 w 2"/>
                        <a:gd name="T1" fmla="*/ 0 h 30"/>
                        <a:gd name="T2" fmla="*/ 2 w 2"/>
                        <a:gd name="T3" fmla="*/ 1 h 30"/>
                        <a:gd name="T4" fmla="*/ 2 w 2"/>
                        <a:gd name="T5" fmla="*/ 29 h 30"/>
                        <a:gd name="T6" fmla="*/ 1 w 2"/>
                        <a:gd name="T7" fmla="*/ 30 h 30"/>
                        <a:gd name="T8" fmla="*/ 0 w 2"/>
                        <a:gd name="T9" fmla="*/ 29 h 30"/>
                        <a:gd name="T10" fmla="*/ 0 w 2"/>
                        <a:gd name="T11" fmla="*/ 1 h 30"/>
                        <a:gd name="T12" fmla="*/ 1 w 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0"/>
                          </a:moveTo>
                          <a:cubicBezTo>
                            <a:pt x="2" y="0"/>
                            <a:pt x="2" y="1"/>
                            <a:pt x="2" y="1"/>
                          </a:cubicBezTo>
                          <a:cubicBezTo>
                            <a:pt x="2" y="29"/>
                            <a:pt x="2" y="29"/>
                            <a:pt x="2" y="29"/>
                          </a:cubicBezTo>
                          <a:cubicBezTo>
                            <a:pt x="2" y="30"/>
                            <a:pt x="2" y="30"/>
                            <a:pt x="1" y="30"/>
                          </a:cubicBezTo>
                          <a:cubicBezTo>
                            <a:pt x="0" y="30"/>
                            <a:pt x="0" y="30"/>
                            <a:pt x="0" y="29"/>
                          </a:cubicBezTo>
                          <a:cubicBezTo>
                            <a:pt x="0" y="1"/>
                            <a:pt x="0" y="1"/>
                            <a:pt x="0" y="1"/>
                          </a:cubicBezTo>
                          <a:cubicBezTo>
                            <a:pt x="0" y="1"/>
                            <a:pt x="0" y="0"/>
                            <a:pt x="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0" name="Freeform 139"/>
                    <p:cNvSpPr>
                      <a:spLocks/>
                    </p:cNvSpPr>
                    <p:nvPr/>
                  </p:nvSpPr>
                  <p:spPr bwMode="auto">
                    <a:xfrm>
                      <a:off x="4849962" y="1120781"/>
                      <a:ext cx="168230" cy="176932"/>
                    </a:xfrm>
                    <a:custGeom>
                      <a:avLst/>
                      <a:gdLst>
                        <a:gd name="T0" fmla="*/ 41 w 42"/>
                        <a:gd name="T1" fmla="*/ 44 h 44"/>
                        <a:gd name="T2" fmla="*/ 40 w 42"/>
                        <a:gd name="T3" fmla="*/ 44 h 44"/>
                        <a:gd name="T4" fmla="*/ 0 w 42"/>
                        <a:gd name="T5" fmla="*/ 1 h 44"/>
                        <a:gd name="T6" fmla="*/ 0 w 42"/>
                        <a:gd name="T7" fmla="*/ 0 h 44"/>
                        <a:gd name="T8" fmla="*/ 1 w 42"/>
                        <a:gd name="T9" fmla="*/ 0 h 44"/>
                        <a:gd name="T10" fmla="*/ 42 w 42"/>
                        <a:gd name="T11" fmla="*/ 42 h 44"/>
                        <a:gd name="T12" fmla="*/ 42 w 42"/>
                        <a:gd name="T13" fmla="*/ 44 h 44"/>
                        <a:gd name="T14" fmla="*/ 41 w 4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4">
                          <a:moveTo>
                            <a:pt x="41" y="44"/>
                          </a:moveTo>
                          <a:cubicBezTo>
                            <a:pt x="41" y="44"/>
                            <a:pt x="41" y="44"/>
                            <a:pt x="40" y="44"/>
                          </a:cubicBezTo>
                          <a:cubicBezTo>
                            <a:pt x="0" y="1"/>
                            <a:pt x="0" y="1"/>
                            <a:pt x="0" y="1"/>
                          </a:cubicBezTo>
                          <a:cubicBezTo>
                            <a:pt x="0" y="1"/>
                            <a:pt x="0" y="0"/>
                            <a:pt x="0" y="0"/>
                          </a:cubicBezTo>
                          <a:cubicBezTo>
                            <a:pt x="0" y="0"/>
                            <a:pt x="1" y="0"/>
                            <a:pt x="1" y="0"/>
                          </a:cubicBezTo>
                          <a:cubicBezTo>
                            <a:pt x="42" y="42"/>
                            <a:pt x="42" y="42"/>
                            <a:pt x="42" y="42"/>
                          </a:cubicBezTo>
                          <a:cubicBezTo>
                            <a:pt x="42" y="43"/>
                            <a:pt x="42" y="43"/>
                            <a:pt x="42" y="44"/>
                          </a:cubicBezTo>
                          <a:cubicBezTo>
                            <a:pt x="42" y="44"/>
                            <a:pt x="41" y="44"/>
                            <a:pt x="41" y="4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1" name="Freeform 140"/>
                    <p:cNvSpPr>
                      <a:spLocks/>
                    </p:cNvSpPr>
                    <p:nvPr/>
                  </p:nvSpPr>
                  <p:spPr bwMode="auto">
                    <a:xfrm>
                      <a:off x="4913774" y="1114980"/>
                      <a:ext cx="104419" cy="182733"/>
                    </a:xfrm>
                    <a:custGeom>
                      <a:avLst/>
                      <a:gdLst>
                        <a:gd name="T0" fmla="*/ 25 w 26"/>
                        <a:gd name="T1" fmla="*/ 45 h 45"/>
                        <a:gd name="T2" fmla="*/ 24 w 26"/>
                        <a:gd name="T3" fmla="*/ 45 h 45"/>
                        <a:gd name="T4" fmla="*/ 0 w 26"/>
                        <a:gd name="T5" fmla="*/ 1 h 45"/>
                        <a:gd name="T6" fmla="*/ 1 w 26"/>
                        <a:gd name="T7" fmla="*/ 0 h 45"/>
                        <a:gd name="T8" fmla="*/ 2 w 26"/>
                        <a:gd name="T9" fmla="*/ 0 h 45"/>
                        <a:gd name="T10" fmla="*/ 26 w 26"/>
                        <a:gd name="T11" fmla="*/ 44 h 45"/>
                        <a:gd name="T12" fmla="*/ 26 w 26"/>
                        <a:gd name="T13" fmla="*/ 45 h 45"/>
                        <a:gd name="T14" fmla="*/ 25 w 2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5">
                          <a:moveTo>
                            <a:pt x="25" y="45"/>
                          </a:moveTo>
                          <a:cubicBezTo>
                            <a:pt x="25" y="45"/>
                            <a:pt x="24" y="45"/>
                            <a:pt x="24" y="45"/>
                          </a:cubicBezTo>
                          <a:cubicBezTo>
                            <a:pt x="0" y="1"/>
                            <a:pt x="0" y="1"/>
                            <a:pt x="0" y="1"/>
                          </a:cubicBezTo>
                          <a:cubicBezTo>
                            <a:pt x="0" y="1"/>
                            <a:pt x="0" y="0"/>
                            <a:pt x="1" y="0"/>
                          </a:cubicBezTo>
                          <a:cubicBezTo>
                            <a:pt x="1" y="0"/>
                            <a:pt x="2" y="0"/>
                            <a:pt x="2" y="0"/>
                          </a:cubicBezTo>
                          <a:cubicBezTo>
                            <a:pt x="26" y="44"/>
                            <a:pt x="26" y="44"/>
                            <a:pt x="26" y="44"/>
                          </a:cubicBezTo>
                          <a:cubicBezTo>
                            <a:pt x="26" y="44"/>
                            <a:pt x="26" y="45"/>
                            <a:pt x="26" y="45"/>
                          </a:cubicBezTo>
                          <a:cubicBezTo>
                            <a:pt x="25" y="45"/>
                            <a:pt x="25" y="45"/>
                            <a:pt x="25"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2" name="Freeform 141"/>
                    <p:cNvSpPr>
                      <a:spLocks/>
                    </p:cNvSpPr>
                    <p:nvPr/>
                  </p:nvSpPr>
                  <p:spPr bwMode="auto">
                    <a:xfrm>
                      <a:off x="4977585" y="1114980"/>
                      <a:ext cx="40607" cy="182733"/>
                    </a:xfrm>
                    <a:custGeom>
                      <a:avLst/>
                      <a:gdLst>
                        <a:gd name="T0" fmla="*/ 9 w 10"/>
                        <a:gd name="T1" fmla="*/ 45 h 45"/>
                        <a:gd name="T2" fmla="*/ 8 w 10"/>
                        <a:gd name="T3" fmla="*/ 44 h 45"/>
                        <a:gd name="T4" fmla="*/ 0 w 10"/>
                        <a:gd name="T5" fmla="*/ 1 h 45"/>
                        <a:gd name="T6" fmla="*/ 1 w 10"/>
                        <a:gd name="T7" fmla="*/ 0 h 45"/>
                        <a:gd name="T8" fmla="*/ 2 w 10"/>
                        <a:gd name="T9" fmla="*/ 0 h 45"/>
                        <a:gd name="T10" fmla="*/ 10 w 10"/>
                        <a:gd name="T11" fmla="*/ 44 h 45"/>
                        <a:gd name="T12" fmla="*/ 9 w 10"/>
                        <a:gd name="T13" fmla="*/ 45 h 45"/>
                        <a:gd name="T14" fmla="*/ 9 w 1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5">
                          <a:moveTo>
                            <a:pt x="9" y="45"/>
                          </a:moveTo>
                          <a:cubicBezTo>
                            <a:pt x="9" y="45"/>
                            <a:pt x="8" y="45"/>
                            <a:pt x="8" y="44"/>
                          </a:cubicBezTo>
                          <a:cubicBezTo>
                            <a:pt x="0" y="1"/>
                            <a:pt x="0" y="1"/>
                            <a:pt x="0" y="1"/>
                          </a:cubicBezTo>
                          <a:cubicBezTo>
                            <a:pt x="0" y="0"/>
                            <a:pt x="0" y="0"/>
                            <a:pt x="1" y="0"/>
                          </a:cubicBezTo>
                          <a:cubicBezTo>
                            <a:pt x="1" y="0"/>
                            <a:pt x="2" y="0"/>
                            <a:pt x="2" y="0"/>
                          </a:cubicBezTo>
                          <a:cubicBezTo>
                            <a:pt x="10" y="44"/>
                            <a:pt x="10" y="44"/>
                            <a:pt x="10" y="44"/>
                          </a:cubicBezTo>
                          <a:cubicBezTo>
                            <a:pt x="10" y="44"/>
                            <a:pt x="10" y="45"/>
                            <a:pt x="9" y="45"/>
                          </a:cubicBezTo>
                          <a:cubicBezTo>
                            <a:pt x="9" y="45"/>
                            <a:pt x="9" y="45"/>
                            <a:pt x="9"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3" name="Freeform 142"/>
                    <p:cNvSpPr>
                      <a:spLocks/>
                    </p:cNvSpPr>
                    <p:nvPr/>
                  </p:nvSpPr>
                  <p:spPr bwMode="auto">
                    <a:xfrm>
                      <a:off x="5012392" y="1114980"/>
                      <a:ext cx="40607" cy="182733"/>
                    </a:xfrm>
                    <a:custGeom>
                      <a:avLst/>
                      <a:gdLst>
                        <a:gd name="T0" fmla="*/ 1 w 10"/>
                        <a:gd name="T1" fmla="*/ 45 h 45"/>
                        <a:gd name="T2" fmla="*/ 1 w 10"/>
                        <a:gd name="T3" fmla="*/ 45 h 45"/>
                        <a:gd name="T4" fmla="*/ 0 w 10"/>
                        <a:gd name="T5" fmla="*/ 44 h 45"/>
                        <a:gd name="T6" fmla="*/ 8 w 10"/>
                        <a:gd name="T7" fmla="*/ 0 h 45"/>
                        <a:gd name="T8" fmla="*/ 9 w 10"/>
                        <a:gd name="T9" fmla="*/ 0 h 45"/>
                        <a:gd name="T10" fmla="*/ 10 w 10"/>
                        <a:gd name="T11" fmla="*/ 1 h 45"/>
                        <a:gd name="T12" fmla="*/ 2 w 10"/>
                        <a:gd name="T13" fmla="*/ 44 h 45"/>
                        <a:gd name="T14" fmla="*/ 1 w 1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5">
                          <a:moveTo>
                            <a:pt x="1" y="45"/>
                          </a:moveTo>
                          <a:cubicBezTo>
                            <a:pt x="1" y="45"/>
                            <a:pt x="1" y="45"/>
                            <a:pt x="1" y="45"/>
                          </a:cubicBezTo>
                          <a:cubicBezTo>
                            <a:pt x="0" y="45"/>
                            <a:pt x="0" y="44"/>
                            <a:pt x="0" y="44"/>
                          </a:cubicBezTo>
                          <a:cubicBezTo>
                            <a:pt x="8" y="0"/>
                            <a:pt x="8" y="0"/>
                            <a:pt x="8" y="0"/>
                          </a:cubicBezTo>
                          <a:cubicBezTo>
                            <a:pt x="8" y="0"/>
                            <a:pt x="9" y="0"/>
                            <a:pt x="9" y="0"/>
                          </a:cubicBezTo>
                          <a:cubicBezTo>
                            <a:pt x="10" y="0"/>
                            <a:pt x="10" y="0"/>
                            <a:pt x="10" y="1"/>
                          </a:cubicBezTo>
                          <a:cubicBezTo>
                            <a:pt x="2" y="44"/>
                            <a:pt x="2" y="44"/>
                            <a:pt x="2" y="44"/>
                          </a:cubicBezTo>
                          <a:cubicBezTo>
                            <a:pt x="2" y="45"/>
                            <a:pt x="2"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4" name="Freeform 143"/>
                    <p:cNvSpPr>
                      <a:spLocks/>
                    </p:cNvSpPr>
                    <p:nvPr/>
                  </p:nvSpPr>
                  <p:spPr bwMode="auto">
                    <a:xfrm>
                      <a:off x="5012392" y="1114980"/>
                      <a:ext cx="104419" cy="182733"/>
                    </a:xfrm>
                    <a:custGeom>
                      <a:avLst/>
                      <a:gdLst>
                        <a:gd name="T0" fmla="*/ 1 w 26"/>
                        <a:gd name="T1" fmla="*/ 45 h 45"/>
                        <a:gd name="T2" fmla="*/ 1 w 26"/>
                        <a:gd name="T3" fmla="*/ 45 h 45"/>
                        <a:gd name="T4" fmla="*/ 0 w 26"/>
                        <a:gd name="T5" fmla="*/ 44 h 45"/>
                        <a:gd name="T6" fmla="*/ 24 w 26"/>
                        <a:gd name="T7" fmla="*/ 0 h 45"/>
                        <a:gd name="T8" fmla="*/ 26 w 26"/>
                        <a:gd name="T9" fmla="*/ 0 h 45"/>
                        <a:gd name="T10" fmla="*/ 26 w 26"/>
                        <a:gd name="T11" fmla="*/ 1 h 45"/>
                        <a:gd name="T12" fmla="*/ 2 w 26"/>
                        <a:gd name="T13" fmla="*/ 45 h 45"/>
                        <a:gd name="T14" fmla="*/ 1 w 26"/>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5">
                          <a:moveTo>
                            <a:pt x="1" y="45"/>
                          </a:moveTo>
                          <a:cubicBezTo>
                            <a:pt x="1" y="45"/>
                            <a:pt x="1" y="45"/>
                            <a:pt x="1" y="45"/>
                          </a:cubicBezTo>
                          <a:cubicBezTo>
                            <a:pt x="0" y="45"/>
                            <a:pt x="0" y="44"/>
                            <a:pt x="0" y="44"/>
                          </a:cubicBezTo>
                          <a:cubicBezTo>
                            <a:pt x="24" y="0"/>
                            <a:pt x="24" y="0"/>
                            <a:pt x="24" y="0"/>
                          </a:cubicBezTo>
                          <a:cubicBezTo>
                            <a:pt x="25" y="0"/>
                            <a:pt x="25" y="0"/>
                            <a:pt x="26" y="0"/>
                          </a:cubicBezTo>
                          <a:cubicBezTo>
                            <a:pt x="26" y="0"/>
                            <a:pt x="26" y="1"/>
                            <a:pt x="26" y="1"/>
                          </a:cubicBezTo>
                          <a:cubicBezTo>
                            <a:pt x="2" y="45"/>
                            <a:pt x="2" y="45"/>
                            <a:pt x="2" y="45"/>
                          </a:cubicBezTo>
                          <a:cubicBezTo>
                            <a:pt x="2" y="45"/>
                            <a:pt x="1" y="45"/>
                            <a:pt x="1" y="4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5" name="Freeform 144"/>
                    <p:cNvSpPr>
                      <a:spLocks/>
                    </p:cNvSpPr>
                    <p:nvPr/>
                  </p:nvSpPr>
                  <p:spPr bwMode="auto">
                    <a:xfrm>
                      <a:off x="5012392" y="1120781"/>
                      <a:ext cx="174031" cy="176932"/>
                    </a:xfrm>
                    <a:custGeom>
                      <a:avLst/>
                      <a:gdLst>
                        <a:gd name="T0" fmla="*/ 1 w 43"/>
                        <a:gd name="T1" fmla="*/ 44 h 44"/>
                        <a:gd name="T2" fmla="*/ 0 w 43"/>
                        <a:gd name="T3" fmla="*/ 44 h 44"/>
                        <a:gd name="T4" fmla="*/ 0 w 43"/>
                        <a:gd name="T5" fmla="*/ 42 h 44"/>
                        <a:gd name="T6" fmla="*/ 41 w 43"/>
                        <a:gd name="T7" fmla="*/ 0 h 44"/>
                        <a:gd name="T8" fmla="*/ 42 w 43"/>
                        <a:gd name="T9" fmla="*/ 0 h 44"/>
                        <a:gd name="T10" fmla="*/ 42 w 43"/>
                        <a:gd name="T11" fmla="*/ 1 h 44"/>
                        <a:gd name="T12" fmla="*/ 2 w 43"/>
                        <a:gd name="T13" fmla="*/ 44 h 44"/>
                        <a:gd name="T14" fmla="*/ 1 w 43"/>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4">
                          <a:moveTo>
                            <a:pt x="1" y="44"/>
                          </a:moveTo>
                          <a:cubicBezTo>
                            <a:pt x="1" y="44"/>
                            <a:pt x="1" y="44"/>
                            <a:pt x="0" y="44"/>
                          </a:cubicBezTo>
                          <a:cubicBezTo>
                            <a:pt x="0" y="43"/>
                            <a:pt x="0" y="43"/>
                            <a:pt x="0" y="42"/>
                          </a:cubicBezTo>
                          <a:cubicBezTo>
                            <a:pt x="41" y="0"/>
                            <a:pt x="41" y="0"/>
                            <a:pt x="41" y="0"/>
                          </a:cubicBezTo>
                          <a:cubicBezTo>
                            <a:pt x="41" y="0"/>
                            <a:pt x="42" y="0"/>
                            <a:pt x="42" y="0"/>
                          </a:cubicBezTo>
                          <a:cubicBezTo>
                            <a:pt x="43" y="0"/>
                            <a:pt x="43" y="1"/>
                            <a:pt x="42" y="1"/>
                          </a:cubicBezTo>
                          <a:cubicBezTo>
                            <a:pt x="2" y="44"/>
                            <a:pt x="2" y="44"/>
                            <a:pt x="2" y="44"/>
                          </a:cubicBezTo>
                          <a:cubicBezTo>
                            <a:pt x="2" y="44"/>
                            <a:pt x="1" y="44"/>
                            <a:pt x="1" y="4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6" name="Freeform 145"/>
                    <p:cNvSpPr>
                      <a:spLocks noEditPoints="1"/>
                    </p:cNvSpPr>
                    <p:nvPr/>
                  </p:nvSpPr>
                  <p:spPr bwMode="auto">
                    <a:xfrm>
                      <a:off x="4945680" y="1297713"/>
                      <a:ext cx="139225" cy="159529"/>
                    </a:xfrm>
                    <a:custGeom>
                      <a:avLst/>
                      <a:gdLst>
                        <a:gd name="T0" fmla="*/ 17 w 34"/>
                        <a:gd name="T1" fmla="*/ 2 h 39"/>
                        <a:gd name="T2" fmla="*/ 31 w 34"/>
                        <a:gd name="T3" fmla="*/ 6 h 39"/>
                        <a:gd name="T4" fmla="*/ 17 w 34"/>
                        <a:gd name="T5" fmla="*/ 10 h 39"/>
                        <a:gd name="T6" fmla="*/ 3 w 34"/>
                        <a:gd name="T7" fmla="*/ 6 h 39"/>
                        <a:gd name="T8" fmla="*/ 17 w 34"/>
                        <a:gd name="T9" fmla="*/ 2 h 39"/>
                        <a:gd name="T10" fmla="*/ 17 w 34"/>
                        <a:gd name="T11" fmla="*/ 0 h 39"/>
                        <a:gd name="T12" fmla="*/ 11 w 34"/>
                        <a:gd name="T13" fmla="*/ 0 h 39"/>
                        <a:gd name="T14" fmla="*/ 5 w 34"/>
                        <a:gd name="T15" fmla="*/ 2 h 39"/>
                        <a:gd name="T16" fmla="*/ 2 w 34"/>
                        <a:gd name="T17" fmla="*/ 4 h 39"/>
                        <a:gd name="T18" fmla="*/ 1 w 34"/>
                        <a:gd name="T19" fmla="*/ 5 h 39"/>
                        <a:gd name="T20" fmla="*/ 0 w 34"/>
                        <a:gd name="T21" fmla="*/ 6 h 39"/>
                        <a:gd name="T22" fmla="*/ 0 w 34"/>
                        <a:gd name="T23" fmla="*/ 33 h 39"/>
                        <a:gd name="T24" fmla="*/ 1 w 34"/>
                        <a:gd name="T25" fmla="*/ 34 h 39"/>
                        <a:gd name="T26" fmla="*/ 2 w 34"/>
                        <a:gd name="T27" fmla="*/ 35 h 39"/>
                        <a:gd name="T28" fmla="*/ 5 w 34"/>
                        <a:gd name="T29" fmla="*/ 37 h 39"/>
                        <a:gd name="T30" fmla="*/ 11 w 34"/>
                        <a:gd name="T31" fmla="*/ 39 h 39"/>
                        <a:gd name="T32" fmla="*/ 17 w 34"/>
                        <a:gd name="T33" fmla="*/ 39 h 39"/>
                        <a:gd name="T34" fmla="*/ 29 w 34"/>
                        <a:gd name="T35" fmla="*/ 37 h 39"/>
                        <a:gd name="T36" fmla="*/ 33 w 34"/>
                        <a:gd name="T37" fmla="*/ 35 h 39"/>
                        <a:gd name="T38" fmla="*/ 34 w 34"/>
                        <a:gd name="T39" fmla="*/ 34 h 39"/>
                        <a:gd name="T40" fmla="*/ 34 w 34"/>
                        <a:gd name="T41" fmla="*/ 33 h 39"/>
                        <a:gd name="T42" fmla="*/ 34 w 34"/>
                        <a:gd name="T43" fmla="*/ 6 h 39"/>
                        <a:gd name="T44" fmla="*/ 33 w 34"/>
                        <a:gd name="T45" fmla="*/ 4 h 39"/>
                        <a:gd name="T46" fmla="*/ 29 w 34"/>
                        <a:gd name="T47" fmla="*/ 2 h 39"/>
                        <a:gd name="T48" fmla="*/ 24 w 34"/>
                        <a:gd name="T49" fmla="*/ 0 h 39"/>
                        <a:gd name="T50" fmla="*/ 17 w 34"/>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39">
                          <a:moveTo>
                            <a:pt x="17" y="2"/>
                          </a:moveTo>
                          <a:cubicBezTo>
                            <a:pt x="25" y="2"/>
                            <a:pt x="31" y="3"/>
                            <a:pt x="31" y="6"/>
                          </a:cubicBezTo>
                          <a:cubicBezTo>
                            <a:pt x="31" y="8"/>
                            <a:pt x="25" y="10"/>
                            <a:pt x="17" y="10"/>
                          </a:cubicBezTo>
                          <a:cubicBezTo>
                            <a:pt x="9" y="10"/>
                            <a:pt x="3" y="8"/>
                            <a:pt x="3" y="6"/>
                          </a:cubicBezTo>
                          <a:cubicBezTo>
                            <a:pt x="3" y="3"/>
                            <a:pt x="9" y="2"/>
                            <a:pt x="17" y="2"/>
                          </a:cubicBezTo>
                          <a:close/>
                          <a:moveTo>
                            <a:pt x="17" y="0"/>
                          </a:moveTo>
                          <a:cubicBezTo>
                            <a:pt x="11" y="0"/>
                            <a:pt x="11" y="0"/>
                            <a:pt x="11" y="0"/>
                          </a:cubicBezTo>
                          <a:cubicBezTo>
                            <a:pt x="5" y="2"/>
                            <a:pt x="5" y="2"/>
                            <a:pt x="5" y="2"/>
                          </a:cubicBezTo>
                          <a:cubicBezTo>
                            <a:pt x="2" y="4"/>
                            <a:pt x="2" y="4"/>
                            <a:pt x="2" y="4"/>
                          </a:cubicBezTo>
                          <a:cubicBezTo>
                            <a:pt x="1" y="5"/>
                            <a:pt x="1" y="5"/>
                            <a:pt x="1" y="5"/>
                          </a:cubicBezTo>
                          <a:cubicBezTo>
                            <a:pt x="0" y="6"/>
                            <a:pt x="0" y="6"/>
                            <a:pt x="0" y="6"/>
                          </a:cubicBezTo>
                          <a:cubicBezTo>
                            <a:pt x="0" y="33"/>
                            <a:pt x="0" y="33"/>
                            <a:pt x="0" y="33"/>
                          </a:cubicBezTo>
                          <a:cubicBezTo>
                            <a:pt x="1" y="34"/>
                            <a:pt x="1" y="34"/>
                            <a:pt x="1" y="34"/>
                          </a:cubicBezTo>
                          <a:cubicBezTo>
                            <a:pt x="2" y="35"/>
                            <a:pt x="2" y="35"/>
                            <a:pt x="2" y="35"/>
                          </a:cubicBezTo>
                          <a:cubicBezTo>
                            <a:pt x="5" y="37"/>
                            <a:pt x="5" y="37"/>
                            <a:pt x="5" y="37"/>
                          </a:cubicBezTo>
                          <a:cubicBezTo>
                            <a:pt x="11" y="39"/>
                            <a:pt x="11" y="39"/>
                            <a:pt x="11" y="39"/>
                          </a:cubicBezTo>
                          <a:cubicBezTo>
                            <a:pt x="13" y="39"/>
                            <a:pt x="15" y="39"/>
                            <a:pt x="17" y="39"/>
                          </a:cubicBezTo>
                          <a:cubicBezTo>
                            <a:pt x="22" y="39"/>
                            <a:pt x="26" y="39"/>
                            <a:pt x="29" y="37"/>
                          </a:cubicBezTo>
                          <a:cubicBezTo>
                            <a:pt x="31" y="37"/>
                            <a:pt x="32" y="36"/>
                            <a:pt x="33" y="35"/>
                          </a:cubicBezTo>
                          <a:cubicBezTo>
                            <a:pt x="33" y="35"/>
                            <a:pt x="33" y="34"/>
                            <a:pt x="34" y="34"/>
                          </a:cubicBezTo>
                          <a:cubicBezTo>
                            <a:pt x="34" y="34"/>
                            <a:pt x="34" y="33"/>
                            <a:pt x="34" y="33"/>
                          </a:cubicBezTo>
                          <a:cubicBezTo>
                            <a:pt x="34" y="6"/>
                            <a:pt x="34" y="6"/>
                            <a:pt x="34" y="6"/>
                          </a:cubicBezTo>
                          <a:cubicBezTo>
                            <a:pt x="34" y="5"/>
                            <a:pt x="33" y="4"/>
                            <a:pt x="33" y="4"/>
                          </a:cubicBezTo>
                          <a:cubicBezTo>
                            <a:pt x="32" y="3"/>
                            <a:pt x="31" y="2"/>
                            <a:pt x="29" y="2"/>
                          </a:cubicBezTo>
                          <a:cubicBezTo>
                            <a:pt x="27" y="1"/>
                            <a:pt x="26" y="0"/>
                            <a:pt x="24" y="0"/>
                          </a:cubicBezTo>
                          <a:cubicBezTo>
                            <a:pt x="22" y="0"/>
                            <a:pt x="19" y="0"/>
                            <a:pt x="17"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7" name="Freeform 146"/>
                    <p:cNvSpPr>
                      <a:spLocks/>
                    </p:cNvSpPr>
                    <p:nvPr/>
                  </p:nvSpPr>
                  <p:spPr bwMode="auto">
                    <a:xfrm>
                      <a:off x="4852863" y="972854"/>
                      <a:ext cx="327759" cy="150827"/>
                    </a:xfrm>
                    <a:custGeom>
                      <a:avLst/>
                      <a:gdLst>
                        <a:gd name="T0" fmla="*/ 8 w 81"/>
                        <a:gd name="T1" fmla="*/ 31 h 37"/>
                        <a:gd name="T2" fmla="*/ 16 w 81"/>
                        <a:gd name="T3" fmla="*/ 36 h 37"/>
                        <a:gd name="T4" fmla="*/ 24 w 81"/>
                        <a:gd name="T5" fmla="*/ 31 h 37"/>
                        <a:gd name="T6" fmla="*/ 32 w 81"/>
                        <a:gd name="T7" fmla="*/ 36 h 37"/>
                        <a:gd name="T8" fmla="*/ 40 w 81"/>
                        <a:gd name="T9" fmla="*/ 31 h 37"/>
                        <a:gd name="T10" fmla="*/ 48 w 81"/>
                        <a:gd name="T11" fmla="*/ 36 h 37"/>
                        <a:gd name="T12" fmla="*/ 56 w 81"/>
                        <a:gd name="T13" fmla="*/ 31 h 37"/>
                        <a:gd name="T14" fmla="*/ 64 w 81"/>
                        <a:gd name="T15" fmla="*/ 36 h 37"/>
                        <a:gd name="T16" fmla="*/ 72 w 81"/>
                        <a:gd name="T17" fmla="*/ 31 h 37"/>
                        <a:gd name="T18" fmla="*/ 81 w 81"/>
                        <a:gd name="T19" fmla="*/ 37 h 37"/>
                        <a:gd name="T20" fmla="*/ 40 w 81"/>
                        <a:gd name="T21" fmla="*/ 0 h 37"/>
                        <a:gd name="T22" fmla="*/ 0 w 81"/>
                        <a:gd name="T23" fmla="*/ 37 h 37"/>
                        <a:gd name="T24" fmla="*/ 8 w 81"/>
                        <a:gd name="T2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7">
                          <a:moveTo>
                            <a:pt x="8" y="31"/>
                          </a:moveTo>
                          <a:cubicBezTo>
                            <a:pt x="12" y="31"/>
                            <a:pt x="14" y="33"/>
                            <a:pt x="16" y="36"/>
                          </a:cubicBezTo>
                          <a:cubicBezTo>
                            <a:pt x="18" y="33"/>
                            <a:pt x="21" y="31"/>
                            <a:pt x="24" y="31"/>
                          </a:cubicBezTo>
                          <a:cubicBezTo>
                            <a:pt x="28" y="31"/>
                            <a:pt x="30" y="33"/>
                            <a:pt x="32" y="36"/>
                          </a:cubicBezTo>
                          <a:cubicBezTo>
                            <a:pt x="34" y="33"/>
                            <a:pt x="37" y="31"/>
                            <a:pt x="40" y="31"/>
                          </a:cubicBezTo>
                          <a:cubicBezTo>
                            <a:pt x="43" y="31"/>
                            <a:pt x="46" y="33"/>
                            <a:pt x="48" y="36"/>
                          </a:cubicBezTo>
                          <a:cubicBezTo>
                            <a:pt x="50" y="33"/>
                            <a:pt x="53" y="31"/>
                            <a:pt x="56" y="31"/>
                          </a:cubicBezTo>
                          <a:cubicBezTo>
                            <a:pt x="59" y="31"/>
                            <a:pt x="62" y="33"/>
                            <a:pt x="64" y="36"/>
                          </a:cubicBezTo>
                          <a:cubicBezTo>
                            <a:pt x="66" y="33"/>
                            <a:pt x="69" y="31"/>
                            <a:pt x="72" y="31"/>
                          </a:cubicBezTo>
                          <a:cubicBezTo>
                            <a:pt x="76" y="31"/>
                            <a:pt x="79" y="33"/>
                            <a:pt x="81" y="37"/>
                          </a:cubicBezTo>
                          <a:cubicBezTo>
                            <a:pt x="78" y="16"/>
                            <a:pt x="61" y="0"/>
                            <a:pt x="40" y="0"/>
                          </a:cubicBezTo>
                          <a:cubicBezTo>
                            <a:pt x="19" y="0"/>
                            <a:pt x="2" y="16"/>
                            <a:pt x="0" y="37"/>
                          </a:cubicBezTo>
                          <a:cubicBezTo>
                            <a:pt x="1" y="33"/>
                            <a:pt x="4" y="31"/>
                            <a:pt x="8" y="31"/>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18" name="Freeform 147"/>
                    <p:cNvSpPr>
                      <a:spLocks/>
                    </p:cNvSpPr>
                    <p:nvPr/>
                  </p:nvSpPr>
                  <p:spPr bwMode="auto">
                    <a:xfrm>
                      <a:off x="4852863" y="972854"/>
                      <a:ext cx="171131" cy="150827"/>
                    </a:xfrm>
                    <a:custGeom>
                      <a:avLst/>
                      <a:gdLst>
                        <a:gd name="T0" fmla="*/ 42 w 42"/>
                        <a:gd name="T1" fmla="*/ 0 h 37"/>
                        <a:gd name="T2" fmla="*/ 40 w 42"/>
                        <a:gd name="T3" fmla="*/ 0 h 37"/>
                        <a:gd name="T4" fmla="*/ 0 w 42"/>
                        <a:gd name="T5" fmla="*/ 37 h 37"/>
                        <a:gd name="T6" fmla="*/ 8 w 42"/>
                        <a:gd name="T7" fmla="*/ 31 h 37"/>
                        <a:gd name="T8" fmla="*/ 16 w 42"/>
                        <a:gd name="T9" fmla="*/ 36 h 37"/>
                        <a:gd name="T10" fmla="*/ 42 w 42"/>
                        <a:gd name="T11" fmla="*/ 0 h 37"/>
                      </a:gdLst>
                      <a:ahLst/>
                      <a:cxnLst>
                        <a:cxn ang="0">
                          <a:pos x="T0" y="T1"/>
                        </a:cxn>
                        <a:cxn ang="0">
                          <a:pos x="T2" y="T3"/>
                        </a:cxn>
                        <a:cxn ang="0">
                          <a:pos x="T4" y="T5"/>
                        </a:cxn>
                        <a:cxn ang="0">
                          <a:pos x="T6" y="T7"/>
                        </a:cxn>
                        <a:cxn ang="0">
                          <a:pos x="T8" y="T9"/>
                        </a:cxn>
                        <a:cxn ang="0">
                          <a:pos x="T10" y="T11"/>
                        </a:cxn>
                      </a:cxnLst>
                      <a:rect l="0" t="0" r="r" b="b"/>
                      <a:pathLst>
                        <a:path w="42" h="37">
                          <a:moveTo>
                            <a:pt x="42" y="0"/>
                          </a:moveTo>
                          <a:cubicBezTo>
                            <a:pt x="42" y="0"/>
                            <a:pt x="41" y="0"/>
                            <a:pt x="40" y="0"/>
                          </a:cubicBezTo>
                          <a:cubicBezTo>
                            <a:pt x="19" y="0"/>
                            <a:pt x="2" y="16"/>
                            <a:pt x="0" y="37"/>
                          </a:cubicBezTo>
                          <a:cubicBezTo>
                            <a:pt x="1" y="33"/>
                            <a:pt x="4" y="31"/>
                            <a:pt x="8" y="31"/>
                          </a:cubicBezTo>
                          <a:cubicBezTo>
                            <a:pt x="12" y="31"/>
                            <a:pt x="14" y="33"/>
                            <a:pt x="16" y="36"/>
                          </a:cubicBezTo>
                          <a:cubicBezTo>
                            <a:pt x="18" y="20"/>
                            <a:pt x="28" y="7"/>
                            <a:pt x="42" y="0"/>
                          </a:cubicBezTo>
                          <a:close/>
                        </a:path>
                      </a:pathLst>
                    </a:custGeom>
                    <a:solidFill>
                      <a:srgbClr val="14A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grpSp>
              <p:nvGrpSpPr>
                <p:cNvPr id="278" name="Group 277"/>
                <p:cNvGrpSpPr/>
                <p:nvPr/>
              </p:nvGrpSpPr>
              <p:grpSpPr>
                <a:xfrm>
                  <a:off x="10955849" y="3699537"/>
                  <a:ext cx="238540" cy="238540"/>
                  <a:chOff x="10615134" y="3747636"/>
                  <a:chExt cx="345163" cy="345163"/>
                </a:xfrm>
              </p:grpSpPr>
              <p:sp>
                <p:nvSpPr>
                  <p:cNvPr id="279" name="Oval 680"/>
                  <p:cNvSpPr>
                    <a:spLocks noChangeArrowheads="1"/>
                  </p:cNvSpPr>
                  <p:nvPr/>
                </p:nvSpPr>
                <p:spPr bwMode="auto">
                  <a:xfrm>
                    <a:off x="10615134" y="3747636"/>
                    <a:ext cx="345163" cy="345163"/>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280" name="Freeform 681"/>
                  <p:cNvSpPr>
                    <a:spLocks noEditPoints="1"/>
                  </p:cNvSpPr>
                  <p:nvPr/>
                </p:nvSpPr>
                <p:spPr bwMode="auto">
                  <a:xfrm>
                    <a:off x="10701967" y="3847494"/>
                    <a:ext cx="171496" cy="146531"/>
                  </a:xfrm>
                  <a:custGeom>
                    <a:avLst/>
                    <a:gdLst>
                      <a:gd name="T0" fmla="*/ 108 w 113"/>
                      <a:gd name="T1" fmla="*/ 90 h 96"/>
                      <a:gd name="T2" fmla="*/ 0 w 113"/>
                      <a:gd name="T3" fmla="*/ 17 h 96"/>
                      <a:gd name="T4" fmla="*/ 0 w 113"/>
                      <a:gd name="T5" fmla="*/ 96 h 96"/>
                      <a:gd name="T6" fmla="*/ 113 w 113"/>
                      <a:gd name="T7" fmla="*/ 0 h 96"/>
                      <a:gd name="T8" fmla="*/ 0 w 113"/>
                      <a:gd name="T9" fmla="*/ 0 h 96"/>
                      <a:gd name="T10" fmla="*/ 66 w 113"/>
                      <a:gd name="T11" fmla="*/ 54 h 96"/>
                      <a:gd name="T12" fmla="*/ 63 w 113"/>
                      <a:gd name="T13" fmla="*/ 48 h 96"/>
                      <a:gd name="T14" fmla="*/ 59 w 113"/>
                      <a:gd name="T15" fmla="*/ 45 h 96"/>
                      <a:gd name="T16" fmla="*/ 53 w 113"/>
                      <a:gd name="T17" fmla="*/ 42 h 96"/>
                      <a:gd name="T18" fmla="*/ 48 w 113"/>
                      <a:gd name="T19" fmla="*/ 42 h 96"/>
                      <a:gd name="T20" fmla="*/ 42 w 113"/>
                      <a:gd name="T21" fmla="*/ 45 h 96"/>
                      <a:gd name="T22" fmla="*/ 38 w 113"/>
                      <a:gd name="T23" fmla="*/ 48 h 96"/>
                      <a:gd name="T24" fmla="*/ 35 w 113"/>
                      <a:gd name="T25" fmla="*/ 54 h 96"/>
                      <a:gd name="T26" fmla="*/ 34 w 113"/>
                      <a:gd name="T27" fmla="*/ 59 h 96"/>
                      <a:gd name="T28" fmla="*/ 35 w 113"/>
                      <a:gd name="T29" fmla="*/ 65 h 96"/>
                      <a:gd name="T30" fmla="*/ 38 w 113"/>
                      <a:gd name="T31" fmla="*/ 70 h 96"/>
                      <a:gd name="T32" fmla="*/ 43 w 113"/>
                      <a:gd name="T33" fmla="*/ 74 h 96"/>
                      <a:gd name="T34" fmla="*/ 47 w 113"/>
                      <a:gd name="T35" fmla="*/ 76 h 96"/>
                      <a:gd name="T36" fmla="*/ 51 w 113"/>
                      <a:gd name="T37" fmla="*/ 71 h 96"/>
                      <a:gd name="T38" fmla="*/ 58 w 113"/>
                      <a:gd name="T39" fmla="*/ 75 h 96"/>
                      <a:gd name="T40" fmla="*/ 59 w 113"/>
                      <a:gd name="T41" fmla="*/ 68 h 96"/>
                      <a:gd name="T42" fmla="*/ 66 w 113"/>
                      <a:gd name="T43" fmla="*/ 67 h 96"/>
                      <a:gd name="T44" fmla="*/ 63 w 113"/>
                      <a:gd name="T45" fmla="*/ 61 h 96"/>
                      <a:gd name="T46" fmla="*/ 57 w 113"/>
                      <a:gd name="T47" fmla="*/ 59 h 96"/>
                      <a:gd name="T48" fmla="*/ 46 w 113"/>
                      <a:gd name="T49" fmla="*/ 64 h 96"/>
                      <a:gd name="T50" fmla="*/ 51 w 113"/>
                      <a:gd name="T51" fmla="*/ 53 h 96"/>
                      <a:gd name="T52" fmla="*/ 47 w 113"/>
                      <a:gd name="T53" fmla="*/ 59 h 96"/>
                      <a:gd name="T54" fmla="*/ 51 w 113"/>
                      <a:gd name="T55" fmla="*/ 62 h 96"/>
                      <a:gd name="T56" fmla="*/ 78 w 113"/>
                      <a:gd name="T57" fmla="*/ 47 h 96"/>
                      <a:gd name="T58" fmla="*/ 80 w 113"/>
                      <a:gd name="T59" fmla="*/ 44 h 96"/>
                      <a:gd name="T60" fmla="*/ 78 w 113"/>
                      <a:gd name="T61" fmla="*/ 42 h 96"/>
                      <a:gd name="T62" fmla="*/ 74 w 113"/>
                      <a:gd name="T63" fmla="*/ 41 h 96"/>
                      <a:gd name="T64" fmla="*/ 71 w 113"/>
                      <a:gd name="T65" fmla="*/ 38 h 96"/>
                      <a:gd name="T66" fmla="*/ 67 w 113"/>
                      <a:gd name="T67" fmla="*/ 42 h 96"/>
                      <a:gd name="T68" fmla="*/ 64 w 113"/>
                      <a:gd name="T69" fmla="*/ 42 h 96"/>
                      <a:gd name="T70" fmla="*/ 63 w 113"/>
                      <a:gd name="T71" fmla="*/ 44 h 96"/>
                      <a:gd name="T72" fmla="*/ 65 w 113"/>
                      <a:gd name="T73" fmla="*/ 48 h 96"/>
                      <a:gd name="T74" fmla="*/ 63 w 113"/>
                      <a:gd name="T75" fmla="*/ 51 h 96"/>
                      <a:gd name="T76" fmla="*/ 65 w 113"/>
                      <a:gd name="T77" fmla="*/ 53 h 96"/>
                      <a:gd name="T78" fmla="*/ 70 w 113"/>
                      <a:gd name="T79" fmla="*/ 56 h 96"/>
                      <a:gd name="T80" fmla="*/ 73 w 113"/>
                      <a:gd name="T81" fmla="*/ 56 h 96"/>
                      <a:gd name="T82" fmla="*/ 78 w 113"/>
                      <a:gd name="T83" fmla="*/ 53 h 96"/>
                      <a:gd name="T84" fmla="*/ 80 w 113"/>
                      <a:gd name="T85" fmla="*/ 51 h 96"/>
                      <a:gd name="T86" fmla="*/ 78 w 113"/>
                      <a:gd name="T87" fmla="*/ 48 h 96"/>
                      <a:gd name="T88" fmla="*/ 71 w 113"/>
                      <a:gd name="T89" fmla="*/ 50 h 96"/>
                      <a:gd name="T90" fmla="*/ 74 w 113"/>
                      <a:gd name="T91"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 h="96">
                        <a:moveTo>
                          <a:pt x="6" y="22"/>
                        </a:moveTo>
                        <a:cubicBezTo>
                          <a:pt x="6" y="90"/>
                          <a:pt x="6" y="90"/>
                          <a:pt x="6" y="90"/>
                        </a:cubicBezTo>
                        <a:cubicBezTo>
                          <a:pt x="108" y="90"/>
                          <a:pt x="108" y="90"/>
                          <a:pt x="108" y="90"/>
                        </a:cubicBezTo>
                        <a:cubicBezTo>
                          <a:pt x="108" y="22"/>
                          <a:pt x="108" y="22"/>
                          <a:pt x="108" y="22"/>
                        </a:cubicBezTo>
                        <a:cubicBezTo>
                          <a:pt x="6" y="22"/>
                          <a:pt x="6" y="22"/>
                          <a:pt x="6" y="22"/>
                        </a:cubicBezTo>
                        <a:close/>
                        <a:moveTo>
                          <a:pt x="0" y="17"/>
                        </a:moveTo>
                        <a:cubicBezTo>
                          <a:pt x="113" y="17"/>
                          <a:pt x="113" y="17"/>
                          <a:pt x="113" y="17"/>
                        </a:cubicBezTo>
                        <a:cubicBezTo>
                          <a:pt x="113" y="96"/>
                          <a:pt x="113" y="96"/>
                          <a:pt x="113" y="96"/>
                        </a:cubicBezTo>
                        <a:cubicBezTo>
                          <a:pt x="0" y="96"/>
                          <a:pt x="0" y="96"/>
                          <a:pt x="0" y="96"/>
                        </a:cubicBezTo>
                        <a:cubicBezTo>
                          <a:pt x="0" y="17"/>
                          <a:pt x="0" y="17"/>
                          <a:pt x="0" y="17"/>
                        </a:cubicBezTo>
                        <a:close/>
                        <a:moveTo>
                          <a:pt x="0" y="0"/>
                        </a:moveTo>
                        <a:cubicBezTo>
                          <a:pt x="113" y="0"/>
                          <a:pt x="113" y="0"/>
                          <a:pt x="113" y="0"/>
                        </a:cubicBezTo>
                        <a:cubicBezTo>
                          <a:pt x="113" y="11"/>
                          <a:pt x="113" y="11"/>
                          <a:pt x="113" y="11"/>
                        </a:cubicBezTo>
                        <a:cubicBezTo>
                          <a:pt x="0" y="11"/>
                          <a:pt x="0" y="11"/>
                          <a:pt x="0" y="11"/>
                        </a:cubicBezTo>
                        <a:cubicBezTo>
                          <a:pt x="0" y="0"/>
                          <a:pt x="0" y="0"/>
                          <a:pt x="0" y="0"/>
                        </a:cubicBezTo>
                        <a:close/>
                        <a:moveTo>
                          <a:pt x="67" y="58"/>
                        </a:moveTo>
                        <a:cubicBezTo>
                          <a:pt x="67" y="55"/>
                          <a:pt x="67" y="55"/>
                          <a:pt x="67" y="55"/>
                        </a:cubicBezTo>
                        <a:cubicBezTo>
                          <a:pt x="67" y="55"/>
                          <a:pt x="67" y="54"/>
                          <a:pt x="66" y="54"/>
                        </a:cubicBezTo>
                        <a:cubicBezTo>
                          <a:pt x="61" y="54"/>
                          <a:pt x="61" y="54"/>
                          <a:pt x="61" y="54"/>
                        </a:cubicBezTo>
                        <a:cubicBezTo>
                          <a:pt x="61" y="54"/>
                          <a:pt x="61" y="53"/>
                          <a:pt x="61" y="53"/>
                        </a:cubicBezTo>
                        <a:cubicBezTo>
                          <a:pt x="63" y="48"/>
                          <a:pt x="63" y="48"/>
                          <a:pt x="63" y="48"/>
                        </a:cubicBezTo>
                        <a:cubicBezTo>
                          <a:pt x="63" y="48"/>
                          <a:pt x="63" y="48"/>
                          <a:pt x="63" y="47"/>
                        </a:cubicBezTo>
                        <a:cubicBezTo>
                          <a:pt x="60" y="45"/>
                          <a:pt x="60" y="45"/>
                          <a:pt x="60" y="45"/>
                        </a:cubicBezTo>
                        <a:cubicBezTo>
                          <a:pt x="60" y="45"/>
                          <a:pt x="59" y="45"/>
                          <a:pt x="59" y="45"/>
                        </a:cubicBezTo>
                        <a:cubicBezTo>
                          <a:pt x="55" y="48"/>
                          <a:pt x="55" y="48"/>
                          <a:pt x="55" y="48"/>
                        </a:cubicBezTo>
                        <a:cubicBezTo>
                          <a:pt x="55" y="48"/>
                          <a:pt x="55" y="48"/>
                          <a:pt x="54" y="48"/>
                        </a:cubicBezTo>
                        <a:cubicBezTo>
                          <a:pt x="53" y="42"/>
                          <a:pt x="53" y="42"/>
                          <a:pt x="53" y="42"/>
                        </a:cubicBezTo>
                        <a:cubicBezTo>
                          <a:pt x="53" y="42"/>
                          <a:pt x="53" y="42"/>
                          <a:pt x="52" y="42"/>
                        </a:cubicBezTo>
                        <a:cubicBezTo>
                          <a:pt x="49" y="42"/>
                          <a:pt x="49" y="42"/>
                          <a:pt x="49" y="42"/>
                        </a:cubicBezTo>
                        <a:cubicBezTo>
                          <a:pt x="49" y="42"/>
                          <a:pt x="48" y="42"/>
                          <a:pt x="48" y="42"/>
                        </a:cubicBezTo>
                        <a:cubicBezTo>
                          <a:pt x="47" y="48"/>
                          <a:pt x="47" y="48"/>
                          <a:pt x="47" y="48"/>
                        </a:cubicBezTo>
                        <a:cubicBezTo>
                          <a:pt x="46" y="48"/>
                          <a:pt x="46" y="48"/>
                          <a:pt x="46" y="48"/>
                        </a:cubicBezTo>
                        <a:cubicBezTo>
                          <a:pt x="42" y="45"/>
                          <a:pt x="42" y="45"/>
                          <a:pt x="42" y="45"/>
                        </a:cubicBezTo>
                        <a:cubicBezTo>
                          <a:pt x="41" y="45"/>
                          <a:pt x="41" y="45"/>
                          <a:pt x="41" y="45"/>
                        </a:cubicBezTo>
                        <a:cubicBezTo>
                          <a:pt x="38" y="47"/>
                          <a:pt x="38" y="47"/>
                          <a:pt x="38" y="47"/>
                        </a:cubicBezTo>
                        <a:cubicBezTo>
                          <a:pt x="38" y="48"/>
                          <a:pt x="38" y="48"/>
                          <a:pt x="38" y="48"/>
                        </a:cubicBezTo>
                        <a:cubicBezTo>
                          <a:pt x="40" y="53"/>
                          <a:pt x="40" y="53"/>
                          <a:pt x="40" y="53"/>
                        </a:cubicBezTo>
                        <a:cubicBezTo>
                          <a:pt x="40" y="53"/>
                          <a:pt x="40" y="54"/>
                          <a:pt x="40" y="54"/>
                        </a:cubicBezTo>
                        <a:cubicBezTo>
                          <a:pt x="35" y="54"/>
                          <a:pt x="35" y="54"/>
                          <a:pt x="35" y="54"/>
                        </a:cubicBezTo>
                        <a:cubicBezTo>
                          <a:pt x="34" y="54"/>
                          <a:pt x="34" y="55"/>
                          <a:pt x="34" y="55"/>
                        </a:cubicBezTo>
                        <a:cubicBezTo>
                          <a:pt x="33" y="58"/>
                          <a:pt x="33" y="58"/>
                          <a:pt x="33" y="58"/>
                        </a:cubicBezTo>
                        <a:cubicBezTo>
                          <a:pt x="33" y="58"/>
                          <a:pt x="34" y="59"/>
                          <a:pt x="34" y="59"/>
                        </a:cubicBezTo>
                        <a:cubicBezTo>
                          <a:pt x="39" y="61"/>
                          <a:pt x="39" y="61"/>
                          <a:pt x="39" y="61"/>
                        </a:cubicBezTo>
                        <a:cubicBezTo>
                          <a:pt x="39" y="61"/>
                          <a:pt x="39" y="62"/>
                          <a:pt x="39" y="62"/>
                        </a:cubicBezTo>
                        <a:cubicBezTo>
                          <a:pt x="35" y="65"/>
                          <a:pt x="35" y="65"/>
                          <a:pt x="35" y="65"/>
                        </a:cubicBezTo>
                        <a:cubicBezTo>
                          <a:pt x="35" y="66"/>
                          <a:pt x="35" y="66"/>
                          <a:pt x="35" y="67"/>
                        </a:cubicBezTo>
                        <a:cubicBezTo>
                          <a:pt x="37" y="69"/>
                          <a:pt x="37" y="69"/>
                          <a:pt x="37" y="69"/>
                        </a:cubicBezTo>
                        <a:cubicBezTo>
                          <a:pt x="37" y="70"/>
                          <a:pt x="37" y="70"/>
                          <a:pt x="38" y="70"/>
                        </a:cubicBezTo>
                        <a:cubicBezTo>
                          <a:pt x="42" y="68"/>
                          <a:pt x="42" y="68"/>
                          <a:pt x="42" y="68"/>
                        </a:cubicBezTo>
                        <a:cubicBezTo>
                          <a:pt x="43" y="69"/>
                          <a:pt x="43" y="69"/>
                          <a:pt x="43" y="69"/>
                        </a:cubicBezTo>
                        <a:cubicBezTo>
                          <a:pt x="43" y="74"/>
                          <a:pt x="43" y="74"/>
                          <a:pt x="43" y="74"/>
                        </a:cubicBezTo>
                        <a:cubicBezTo>
                          <a:pt x="43" y="74"/>
                          <a:pt x="43" y="75"/>
                          <a:pt x="43" y="75"/>
                        </a:cubicBezTo>
                        <a:cubicBezTo>
                          <a:pt x="46" y="76"/>
                          <a:pt x="46" y="76"/>
                          <a:pt x="46" y="76"/>
                        </a:cubicBezTo>
                        <a:cubicBezTo>
                          <a:pt x="47" y="76"/>
                          <a:pt x="47" y="76"/>
                          <a:pt x="47" y="76"/>
                        </a:cubicBezTo>
                        <a:cubicBezTo>
                          <a:pt x="50" y="71"/>
                          <a:pt x="50" y="71"/>
                          <a:pt x="50" y="71"/>
                        </a:cubicBezTo>
                        <a:cubicBezTo>
                          <a:pt x="50" y="71"/>
                          <a:pt x="50" y="71"/>
                          <a:pt x="51" y="71"/>
                        </a:cubicBezTo>
                        <a:cubicBezTo>
                          <a:pt x="51" y="71"/>
                          <a:pt x="51" y="71"/>
                          <a:pt x="51" y="71"/>
                        </a:cubicBezTo>
                        <a:cubicBezTo>
                          <a:pt x="54" y="76"/>
                          <a:pt x="54" y="76"/>
                          <a:pt x="54" y="76"/>
                        </a:cubicBezTo>
                        <a:cubicBezTo>
                          <a:pt x="54" y="76"/>
                          <a:pt x="54" y="76"/>
                          <a:pt x="55" y="76"/>
                        </a:cubicBezTo>
                        <a:cubicBezTo>
                          <a:pt x="58" y="75"/>
                          <a:pt x="58" y="75"/>
                          <a:pt x="58" y="75"/>
                        </a:cubicBezTo>
                        <a:cubicBezTo>
                          <a:pt x="58" y="75"/>
                          <a:pt x="58" y="74"/>
                          <a:pt x="58" y="74"/>
                        </a:cubicBezTo>
                        <a:cubicBezTo>
                          <a:pt x="58" y="69"/>
                          <a:pt x="58" y="69"/>
                          <a:pt x="58" y="69"/>
                        </a:cubicBezTo>
                        <a:cubicBezTo>
                          <a:pt x="58" y="69"/>
                          <a:pt x="58" y="69"/>
                          <a:pt x="59" y="68"/>
                        </a:cubicBezTo>
                        <a:cubicBezTo>
                          <a:pt x="64" y="70"/>
                          <a:pt x="64" y="70"/>
                          <a:pt x="64" y="70"/>
                        </a:cubicBezTo>
                        <a:cubicBezTo>
                          <a:pt x="64" y="70"/>
                          <a:pt x="64" y="70"/>
                          <a:pt x="64" y="69"/>
                        </a:cubicBezTo>
                        <a:cubicBezTo>
                          <a:pt x="66" y="67"/>
                          <a:pt x="66" y="67"/>
                          <a:pt x="66" y="67"/>
                        </a:cubicBezTo>
                        <a:cubicBezTo>
                          <a:pt x="66" y="66"/>
                          <a:pt x="66" y="66"/>
                          <a:pt x="66" y="65"/>
                        </a:cubicBezTo>
                        <a:cubicBezTo>
                          <a:pt x="62" y="62"/>
                          <a:pt x="62" y="62"/>
                          <a:pt x="62" y="62"/>
                        </a:cubicBezTo>
                        <a:cubicBezTo>
                          <a:pt x="62" y="62"/>
                          <a:pt x="62" y="61"/>
                          <a:pt x="63" y="61"/>
                        </a:cubicBezTo>
                        <a:cubicBezTo>
                          <a:pt x="67" y="59"/>
                          <a:pt x="67" y="59"/>
                          <a:pt x="67" y="59"/>
                        </a:cubicBezTo>
                        <a:cubicBezTo>
                          <a:pt x="67" y="59"/>
                          <a:pt x="67" y="58"/>
                          <a:pt x="67" y="58"/>
                        </a:cubicBezTo>
                        <a:close/>
                        <a:moveTo>
                          <a:pt x="57" y="59"/>
                        </a:moveTo>
                        <a:cubicBezTo>
                          <a:pt x="57" y="61"/>
                          <a:pt x="56" y="63"/>
                          <a:pt x="55" y="64"/>
                        </a:cubicBezTo>
                        <a:cubicBezTo>
                          <a:pt x="54" y="65"/>
                          <a:pt x="52" y="66"/>
                          <a:pt x="51" y="66"/>
                        </a:cubicBezTo>
                        <a:cubicBezTo>
                          <a:pt x="49" y="66"/>
                          <a:pt x="47" y="65"/>
                          <a:pt x="46" y="64"/>
                        </a:cubicBezTo>
                        <a:cubicBezTo>
                          <a:pt x="45" y="63"/>
                          <a:pt x="44" y="61"/>
                          <a:pt x="44" y="59"/>
                        </a:cubicBezTo>
                        <a:cubicBezTo>
                          <a:pt x="44" y="57"/>
                          <a:pt x="45" y="56"/>
                          <a:pt x="46" y="55"/>
                        </a:cubicBezTo>
                        <a:cubicBezTo>
                          <a:pt x="47" y="53"/>
                          <a:pt x="49" y="53"/>
                          <a:pt x="51" y="53"/>
                        </a:cubicBezTo>
                        <a:cubicBezTo>
                          <a:pt x="52" y="53"/>
                          <a:pt x="54" y="53"/>
                          <a:pt x="55" y="55"/>
                        </a:cubicBezTo>
                        <a:cubicBezTo>
                          <a:pt x="56" y="56"/>
                          <a:pt x="57" y="57"/>
                          <a:pt x="57" y="59"/>
                        </a:cubicBezTo>
                        <a:close/>
                        <a:moveTo>
                          <a:pt x="47" y="59"/>
                        </a:moveTo>
                        <a:cubicBezTo>
                          <a:pt x="47" y="58"/>
                          <a:pt x="49" y="56"/>
                          <a:pt x="51" y="56"/>
                        </a:cubicBezTo>
                        <a:cubicBezTo>
                          <a:pt x="52" y="56"/>
                          <a:pt x="54" y="58"/>
                          <a:pt x="54" y="59"/>
                        </a:cubicBezTo>
                        <a:cubicBezTo>
                          <a:pt x="54" y="61"/>
                          <a:pt x="52" y="62"/>
                          <a:pt x="51" y="62"/>
                        </a:cubicBezTo>
                        <a:cubicBezTo>
                          <a:pt x="49" y="62"/>
                          <a:pt x="47" y="61"/>
                          <a:pt x="47" y="59"/>
                        </a:cubicBezTo>
                        <a:close/>
                        <a:moveTo>
                          <a:pt x="78" y="48"/>
                        </a:moveTo>
                        <a:cubicBezTo>
                          <a:pt x="78" y="48"/>
                          <a:pt x="78" y="48"/>
                          <a:pt x="78" y="47"/>
                        </a:cubicBezTo>
                        <a:cubicBezTo>
                          <a:pt x="78" y="47"/>
                          <a:pt x="78" y="46"/>
                          <a:pt x="78" y="46"/>
                        </a:cubicBezTo>
                        <a:cubicBezTo>
                          <a:pt x="80" y="44"/>
                          <a:pt x="80" y="44"/>
                          <a:pt x="80" y="44"/>
                        </a:cubicBezTo>
                        <a:cubicBezTo>
                          <a:pt x="80" y="44"/>
                          <a:pt x="80" y="44"/>
                          <a:pt x="80" y="44"/>
                        </a:cubicBezTo>
                        <a:cubicBezTo>
                          <a:pt x="80" y="44"/>
                          <a:pt x="80" y="43"/>
                          <a:pt x="80" y="43"/>
                        </a:cubicBezTo>
                        <a:cubicBezTo>
                          <a:pt x="79" y="42"/>
                          <a:pt x="79" y="42"/>
                          <a:pt x="79" y="42"/>
                        </a:cubicBezTo>
                        <a:cubicBezTo>
                          <a:pt x="79" y="42"/>
                          <a:pt x="79" y="42"/>
                          <a:pt x="78" y="42"/>
                        </a:cubicBezTo>
                        <a:cubicBezTo>
                          <a:pt x="78" y="42"/>
                          <a:pt x="78" y="42"/>
                          <a:pt x="78" y="42"/>
                        </a:cubicBezTo>
                        <a:cubicBezTo>
                          <a:pt x="76" y="42"/>
                          <a:pt x="76" y="42"/>
                          <a:pt x="76" y="42"/>
                        </a:cubicBezTo>
                        <a:cubicBezTo>
                          <a:pt x="75" y="42"/>
                          <a:pt x="74" y="41"/>
                          <a:pt x="74" y="41"/>
                        </a:cubicBezTo>
                        <a:cubicBezTo>
                          <a:pt x="73" y="39"/>
                          <a:pt x="73" y="39"/>
                          <a:pt x="73" y="39"/>
                        </a:cubicBezTo>
                        <a:cubicBezTo>
                          <a:pt x="73" y="38"/>
                          <a:pt x="73" y="38"/>
                          <a:pt x="72" y="38"/>
                        </a:cubicBezTo>
                        <a:cubicBezTo>
                          <a:pt x="71" y="38"/>
                          <a:pt x="71" y="38"/>
                          <a:pt x="71" y="38"/>
                        </a:cubicBezTo>
                        <a:cubicBezTo>
                          <a:pt x="70" y="38"/>
                          <a:pt x="70" y="38"/>
                          <a:pt x="70" y="39"/>
                        </a:cubicBezTo>
                        <a:cubicBezTo>
                          <a:pt x="69" y="41"/>
                          <a:pt x="69" y="41"/>
                          <a:pt x="69" y="41"/>
                        </a:cubicBezTo>
                        <a:cubicBezTo>
                          <a:pt x="68" y="41"/>
                          <a:pt x="68" y="42"/>
                          <a:pt x="67" y="42"/>
                        </a:cubicBezTo>
                        <a:cubicBezTo>
                          <a:pt x="65" y="42"/>
                          <a:pt x="65" y="42"/>
                          <a:pt x="65" y="42"/>
                        </a:cubicBezTo>
                        <a:cubicBezTo>
                          <a:pt x="64" y="42"/>
                          <a:pt x="64" y="42"/>
                          <a:pt x="64" y="42"/>
                        </a:cubicBezTo>
                        <a:cubicBezTo>
                          <a:pt x="64" y="42"/>
                          <a:pt x="64" y="42"/>
                          <a:pt x="64" y="42"/>
                        </a:cubicBezTo>
                        <a:cubicBezTo>
                          <a:pt x="63" y="43"/>
                          <a:pt x="63" y="43"/>
                          <a:pt x="63" y="43"/>
                        </a:cubicBezTo>
                        <a:cubicBezTo>
                          <a:pt x="63" y="43"/>
                          <a:pt x="63" y="44"/>
                          <a:pt x="63" y="44"/>
                        </a:cubicBezTo>
                        <a:cubicBezTo>
                          <a:pt x="63" y="44"/>
                          <a:pt x="63" y="44"/>
                          <a:pt x="63" y="44"/>
                        </a:cubicBezTo>
                        <a:cubicBezTo>
                          <a:pt x="65" y="46"/>
                          <a:pt x="65" y="46"/>
                          <a:pt x="65" y="46"/>
                        </a:cubicBezTo>
                        <a:cubicBezTo>
                          <a:pt x="65" y="46"/>
                          <a:pt x="65" y="47"/>
                          <a:pt x="65" y="47"/>
                        </a:cubicBezTo>
                        <a:cubicBezTo>
                          <a:pt x="65" y="48"/>
                          <a:pt x="65" y="48"/>
                          <a:pt x="65" y="48"/>
                        </a:cubicBezTo>
                        <a:cubicBezTo>
                          <a:pt x="63" y="50"/>
                          <a:pt x="63" y="50"/>
                          <a:pt x="63" y="50"/>
                        </a:cubicBezTo>
                        <a:cubicBezTo>
                          <a:pt x="63" y="50"/>
                          <a:pt x="63" y="51"/>
                          <a:pt x="63" y="51"/>
                        </a:cubicBezTo>
                        <a:cubicBezTo>
                          <a:pt x="63" y="51"/>
                          <a:pt x="63" y="51"/>
                          <a:pt x="63" y="51"/>
                        </a:cubicBezTo>
                        <a:cubicBezTo>
                          <a:pt x="64" y="53"/>
                          <a:pt x="64" y="53"/>
                          <a:pt x="64" y="53"/>
                        </a:cubicBezTo>
                        <a:cubicBezTo>
                          <a:pt x="64" y="53"/>
                          <a:pt x="64" y="53"/>
                          <a:pt x="64" y="53"/>
                        </a:cubicBezTo>
                        <a:cubicBezTo>
                          <a:pt x="64" y="53"/>
                          <a:pt x="64" y="53"/>
                          <a:pt x="65" y="53"/>
                        </a:cubicBezTo>
                        <a:cubicBezTo>
                          <a:pt x="67" y="52"/>
                          <a:pt x="67" y="52"/>
                          <a:pt x="67" y="52"/>
                        </a:cubicBezTo>
                        <a:cubicBezTo>
                          <a:pt x="68" y="53"/>
                          <a:pt x="68" y="53"/>
                          <a:pt x="69" y="53"/>
                        </a:cubicBezTo>
                        <a:cubicBezTo>
                          <a:pt x="70" y="56"/>
                          <a:pt x="70" y="56"/>
                          <a:pt x="70" y="56"/>
                        </a:cubicBezTo>
                        <a:cubicBezTo>
                          <a:pt x="70" y="56"/>
                          <a:pt x="70" y="56"/>
                          <a:pt x="71" y="56"/>
                        </a:cubicBezTo>
                        <a:cubicBezTo>
                          <a:pt x="72" y="56"/>
                          <a:pt x="72" y="56"/>
                          <a:pt x="72" y="56"/>
                        </a:cubicBezTo>
                        <a:cubicBezTo>
                          <a:pt x="73" y="56"/>
                          <a:pt x="73" y="56"/>
                          <a:pt x="73" y="56"/>
                        </a:cubicBezTo>
                        <a:cubicBezTo>
                          <a:pt x="74" y="54"/>
                          <a:pt x="74" y="54"/>
                          <a:pt x="74" y="54"/>
                        </a:cubicBezTo>
                        <a:cubicBezTo>
                          <a:pt x="74" y="53"/>
                          <a:pt x="75" y="53"/>
                          <a:pt x="76" y="52"/>
                        </a:cubicBezTo>
                        <a:cubicBezTo>
                          <a:pt x="78" y="53"/>
                          <a:pt x="78" y="53"/>
                          <a:pt x="78" y="53"/>
                        </a:cubicBezTo>
                        <a:cubicBezTo>
                          <a:pt x="78" y="53"/>
                          <a:pt x="78" y="53"/>
                          <a:pt x="78" y="53"/>
                        </a:cubicBezTo>
                        <a:cubicBezTo>
                          <a:pt x="79" y="53"/>
                          <a:pt x="79" y="53"/>
                          <a:pt x="79" y="53"/>
                        </a:cubicBezTo>
                        <a:cubicBezTo>
                          <a:pt x="80" y="51"/>
                          <a:pt x="80" y="51"/>
                          <a:pt x="80" y="51"/>
                        </a:cubicBezTo>
                        <a:cubicBezTo>
                          <a:pt x="80" y="51"/>
                          <a:pt x="80" y="51"/>
                          <a:pt x="80" y="51"/>
                        </a:cubicBezTo>
                        <a:cubicBezTo>
                          <a:pt x="80" y="51"/>
                          <a:pt x="80" y="50"/>
                          <a:pt x="80" y="50"/>
                        </a:cubicBezTo>
                        <a:cubicBezTo>
                          <a:pt x="78" y="48"/>
                          <a:pt x="78" y="48"/>
                          <a:pt x="78" y="48"/>
                        </a:cubicBezTo>
                        <a:cubicBezTo>
                          <a:pt x="78" y="48"/>
                          <a:pt x="78" y="48"/>
                          <a:pt x="78" y="48"/>
                        </a:cubicBezTo>
                        <a:close/>
                        <a:moveTo>
                          <a:pt x="74" y="47"/>
                        </a:moveTo>
                        <a:cubicBezTo>
                          <a:pt x="74" y="49"/>
                          <a:pt x="73" y="50"/>
                          <a:pt x="71" y="50"/>
                        </a:cubicBezTo>
                        <a:cubicBezTo>
                          <a:pt x="70" y="50"/>
                          <a:pt x="69" y="49"/>
                          <a:pt x="69" y="47"/>
                        </a:cubicBezTo>
                        <a:cubicBezTo>
                          <a:pt x="69" y="46"/>
                          <a:pt x="70" y="45"/>
                          <a:pt x="71" y="45"/>
                        </a:cubicBezTo>
                        <a:cubicBezTo>
                          <a:pt x="73" y="45"/>
                          <a:pt x="74" y="46"/>
                          <a:pt x="74" y="4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grpSp>
      </p:grpSp>
      <p:grpSp>
        <p:nvGrpSpPr>
          <p:cNvPr id="6" name="Group 5"/>
          <p:cNvGrpSpPr/>
          <p:nvPr/>
        </p:nvGrpSpPr>
        <p:grpSpPr>
          <a:xfrm>
            <a:off x="7270801" y="2211569"/>
            <a:ext cx="1526743" cy="2360556"/>
            <a:chOff x="7273885" y="2211569"/>
            <a:chExt cx="1526743" cy="2360556"/>
          </a:xfrm>
        </p:grpSpPr>
        <p:sp>
          <p:nvSpPr>
            <p:cNvPr id="256" name="Rectangle 255"/>
            <p:cNvSpPr/>
            <p:nvPr/>
          </p:nvSpPr>
          <p:spPr bwMode="auto">
            <a:xfrm>
              <a:off x="7273886" y="2211569"/>
              <a:ext cx="1526406" cy="1859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1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REMEDIATE</a:t>
              </a:r>
            </a:p>
          </p:txBody>
        </p:sp>
        <p:sp>
          <p:nvSpPr>
            <p:cNvPr id="261" name="Rectangle 260"/>
            <p:cNvSpPr/>
            <p:nvPr/>
          </p:nvSpPr>
          <p:spPr bwMode="auto">
            <a:xfrm>
              <a:off x="7273885" y="2422175"/>
              <a:ext cx="744487" cy="18597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Plan</a:t>
              </a:r>
            </a:p>
          </p:txBody>
        </p:sp>
        <p:sp>
          <p:nvSpPr>
            <p:cNvPr id="262" name="Rectangle 261"/>
            <p:cNvSpPr/>
            <p:nvPr/>
          </p:nvSpPr>
          <p:spPr bwMode="auto">
            <a:xfrm>
              <a:off x="8048514" y="2421966"/>
              <a:ext cx="751777" cy="18597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Build</a:t>
              </a:r>
            </a:p>
          </p:txBody>
        </p:sp>
        <p:grpSp>
          <p:nvGrpSpPr>
            <p:cNvPr id="340" name="Group 339"/>
            <p:cNvGrpSpPr/>
            <p:nvPr/>
          </p:nvGrpSpPr>
          <p:grpSpPr>
            <a:xfrm>
              <a:off x="7273885" y="2630941"/>
              <a:ext cx="1526743" cy="1941184"/>
              <a:chOff x="3306597" y="2607279"/>
              <a:chExt cx="2742014" cy="3894875"/>
            </a:xfrm>
          </p:grpSpPr>
          <p:sp>
            <p:nvSpPr>
              <p:cNvPr id="422" name="Rectangle 421"/>
              <p:cNvSpPr/>
              <p:nvPr/>
            </p:nvSpPr>
            <p:spPr>
              <a:xfrm>
                <a:off x="3308092" y="3335698"/>
                <a:ext cx="2740519" cy="3166456"/>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b" anchorCtr="0" forceAA="0" compatLnSpc="1">
                <a:prstTxWarp prst="textNoShape">
                  <a:avLst/>
                </a:prstTxWarp>
                <a:noAutofit/>
              </a:bodyPr>
              <a:lstStyle/>
              <a:p>
                <a:pPr defTabSz="914363">
                  <a:defRPr/>
                </a:pPr>
                <a:r>
                  <a:rPr lang="en-US" sz="800" kern="0" dirty="0">
                    <a:latin typeface="Segoe UI"/>
                    <a:cs typeface="Segoe UI Semibold" panose="020B0702040204020203" pitchFamily="34" charset="0"/>
                  </a:rPr>
                  <a:t>Core Infrastructure, </a:t>
                </a:r>
                <a:br>
                  <a:rPr lang="en-US" sz="800" kern="0" dirty="0">
                    <a:latin typeface="Segoe UI"/>
                    <a:cs typeface="Segoe UI Semibold" panose="020B0702040204020203" pitchFamily="34" charset="0"/>
                  </a:rPr>
                </a:br>
                <a:r>
                  <a:rPr lang="en-US" sz="800" kern="0" dirty="0">
                    <a:latin typeface="Segoe UI"/>
                    <a:cs typeface="Segoe UI Semibold" panose="020B0702040204020203" pitchFamily="34" charset="0"/>
                  </a:rPr>
                  <a:t>Designs and Lab</a:t>
                </a:r>
              </a:p>
            </p:txBody>
          </p:sp>
          <p:sp>
            <p:nvSpPr>
              <p:cNvPr id="423" name="Rectangle 422"/>
              <p:cNvSpPr/>
              <p:nvPr/>
            </p:nvSpPr>
            <p:spPr>
              <a:xfrm>
                <a:off x="3306597" y="2607279"/>
                <a:ext cx="2741409" cy="735480"/>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ctr" anchorCtr="0" forceAA="0" compatLnSpc="1">
                <a:prstTxWarp prst="textNoShape">
                  <a:avLst/>
                </a:prstTxWarp>
                <a:noAutofit/>
              </a:bodyPr>
              <a:lstStyle/>
              <a:p>
                <a:pPr marL="0" marR="0" lvl="0" indent="0" defTabSz="914363" eaLnBrk="1" fontAlgn="auto" latinLnBrk="0" hangingPunct="1">
                  <a:buClrTx/>
                  <a:buSzTx/>
                  <a:buFontTx/>
                  <a:buNone/>
                  <a:tabLst/>
                  <a:defRPr/>
                </a:pPr>
                <a:r>
                  <a:rPr kumimoji="0" lang="en-US" sz="900" b="1"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2 Weeks</a:t>
                </a:r>
              </a:p>
            </p:txBody>
          </p:sp>
        </p:grpSp>
        <p:grpSp>
          <p:nvGrpSpPr>
            <p:cNvPr id="341" name="Group 340"/>
            <p:cNvGrpSpPr/>
            <p:nvPr/>
          </p:nvGrpSpPr>
          <p:grpSpPr>
            <a:xfrm>
              <a:off x="7634841" y="2983758"/>
              <a:ext cx="807650" cy="1285935"/>
              <a:chOff x="3937251" y="3480038"/>
              <a:chExt cx="1618309" cy="2580156"/>
            </a:xfrm>
          </p:grpSpPr>
          <p:sp>
            <p:nvSpPr>
              <p:cNvPr id="342" name="Rectangle 8"/>
              <p:cNvSpPr>
                <a:spLocks noChangeArrowheads="1"/>
              </p:cNvSpPr>
              <p:nvPr/>
            </p:nvSpPr>
            <p:spPr bwMode="auto">
              <a:xfrm>
                <a:off x="4049491" y="3698168"/>
                <a:ext cx="534274" cy="761252"/>
              </a:xfrm>
              <a:prstGeom prst="rect">
                <a:avLst/>
              </a:prstGeom>
              <a:solidFill>
                <a:srgbClr val="107C1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3" name="Rectangle 66"/>
              <p:cNvSpPr>
                <a:spLocks noChangeArrowheads="1"/>
              </p:cNvSpPr>
              <p:nvPr/>
            </p:nvSpPr>
            <p:spPr bwMode="auto">
              <a:xfrm>
                <a:off x="4613569" y="3916298"/>
                <a:ext cx="457003" cy="543122"/>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4" name="Rectangle 124"/>
              <p:cNvSpPr>
                <a:spLocks noChangeArrowheads="1"/>
              </p:cNvSpPr>
              <p:nvPr/>
            </p:nvSpPr>
            <p:spPr bwMode="auto">
              <a:xfrm>
                <a:off x="4613569" y="3543934"/>
                <a:ext cx="335576" cy="342619"/>
              </a:xfrm>
              <a:prstGeom prst="rect">
                <a:avLst/>
              </a:prstGeom>
              <a:solidFill>
                <a:srgbClr val="B4009E"/>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5" name="Freeform 156"/>
              <p:cNvSpPr>
                <a:spLocks/>
              </p:cNvSpPr>
              <p:nvPr/>
            </p:nvSpPr>
            <p:spPr bwMode="auto">
              <a:xfrm>
                <a:off x="4507598" y="4362473"/>
                <a:ext cx="93829" cy="47372"/>
              </a:xfrm>
              <a:custGeom>
                <a:avLst/>
                <a:gdLst>
                  <a:gd name="T0" fmla="*/ 19 w 38"/>
                  <a:gd name="T1" fmla="*/ 0 h 19"/>
                  <a:gd name="T2" fmla="*/ 0 w 38"/>
                  <a:gd name="T3" fmla="*/ 19 h 19"/>
                  <a:gd name="T4" fmla="*/ 38 w 38"/>
                  <a:gd name="T5" fmla="*/ 19 h 19"/>
                  <a:gd name="T6" fmla="*/ 19 w 38"/>
                  <a:gd name="T7" fmla="*/ 0 h 19"/>
                </a:gdLst>
                <a:ahLst/>
                <a:cxnLst>
                  <a:cxn ang="0">
                    <a:pos x="T0" y="T1"/>
                  </a:cxn>
                  <a:cxn ang="0">
                    <a:pos x="T2" y="T3"/>
                  </a:cxn>
                  <a:cxn ang="0">
                    <a:pos x="T4" y="T5"/>
                  </a:cxn>
                  <a:cxn ang="0">
                    <a:pos x="T6" y="T7"/>
                  </a:cxn>
                </a:cxnLst>
                <a:rect l="0" t="0" r="r" b="b"/>
                <a:pathLst>
                  <a:path w="38" h="19">
                    <a:moveTo>
                      <a:pt x="19" y="0"/>
                    </a:moveTo>
                    <a:cubicBezTo>
                      <a:pt x="8" y="0"/>
                      <a:pt x="0" y="9"/>
                      <a:pt x="0" y="19"/>
                    </a:cubicBezTo>
                    <a:cubicBezTo>
                      <a:pt x="38" y="19"/>
                      <a:pt x="38" y="19"/>
                      <a:pt x="38" y="19"/>
                    </a:cubicBezTo>
                    <a:cubicBezTo>
                      <a:pt x="38" y="9"/>
                      <a:pt x="30" y="0"/>
                      <a:pt x="19" y="0"/>
                    </a:cubicBezTo>
                    <a:close/>
                  </a:path>
                </a:pathLst>
              </a:custGeom>
              <a:solidFill>
                <a:srgbClr val="50505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6" name="Freeform 158"/>
              <p:cNvSpPr>
                <a:spLocks/>
              </p:cNvSpPr>
              <p:nvPr/>
            </p:nvSpPr>
            <p:spPr bwMode="auto">
              <a:xfrm>
                <a:off x="4253708" y="3646390"/>
                <a:ext cx="124738" cy="61693"/>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2" y="0"/>
                      <a:pt x="0" y="11"/>
                      <a:pt x="0" y="25"/>
                    </a:cubicBezTo>
                    <a:cubicBezTo>
                      <a:pt x="50" y="25"/>
                      <a:pt x="50" y="25"/>
                      <a:pt x="50" y="25"/>
                    </a:cubicBezTo>
                    <a:cubicBezTo>
                      <a:pt x="50" y="11"/>
                      <a:pt x="39" y="0"/>
                      <a:pt x="25" y="0"/>
                    </a:cubicBezTo>
                    <a:close/>
                  </a:path>
                </a:pathLst>
              </a:custGeom>
              <a:solidFill>
                <a:srgbClr val="107C1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7" name="Freeform 159"/>
              <p:cNvSpPr>
                <a:spLocks/>
              </p:cNvSpPr>
              <p:nvPr/>
            </p:nvSpPr>
            <p:spPr bwMode="auto">
              <a:xfrm>
                <a:off x="4740514" y="3502071"/>
                <a:ext cx="81686" cy="41864"/>
              </a:xfrm>
              <a:custGeom>
                <a:avLst/>
                <a:gdLst>
                  <a:gd name="T0" fmla="*/ 16 w 33"/>
                  <a:gd name="T1" fmla="*/ 0 h 17"/>
                  <a:gd name="T2" fmla="*/ 0 w 33"/>
                  <a:gd name="T3" fmla="*/ 17 h 17"/>
                  <a:gd name="T4" fmla="*/ 33 w 33"/>
                  <a:gd name="T5" fmla="*/ 17 h 17"/>
                  <a:gd name="T6" fmla="*/ 16 w 33"/>
                  <a:gd name="T7" fmla="*/ 0 h 17"/>
                </a:gdLst>
                <a:ahLst/>
                <a:cxnLst>
                  <a:cxn ang="0">
                    <a:pos x="T0" y="T1"/>
                  </a:cxn>
                  <a:cxn ang="0">
                    <a:pos x="T2" y="T3"/>
                  </a:cxn>
                  <a:cxn ang="0">
                    <a:pos x="T4" y="T5"/>
                  </a:cxn>
                  <a:cxn ang="0">
                    <a:pos x="T6" y="T7"/>
                  </a:cxn>
                </a:cxnLst>
                <a:rect l="0" t="0" r="r" b="b"/>
                <a:pathLst>
                  <a:path w="33" h="17">
                    <a:moveTo>
                      <a:pt x="16" y="0"/>
                    </a:moveTo>
                    <a:cubicBezTo>
                      <a:pt x="8" y="0"/>
                      <a:pt x="0" y="8"/>
                      <a:pt x="0" y="17"/>
                    </a:cubicBezTo>
                    <a:cubicBezTo>
                      <a:pt x="33" y="17"/>
                      <a:pt x="33" y="17"/>
                      <a:pt x="33" y="17"/>
                    </a:cubicBezTo>
                    <a:cubicBezTo>
                      <a:pt x="33" y="8"/>
                      <a:pt x="25" y="0"/>
                      <a:pt x="16" y="0"/>
                    </a:cubicBezTo>
                    <a:close/>
                  </a:path>
                </a:pathLst>
              </a:custGeom>
              <a:solidFill>
                <a:srgbClr val="5C2D91"/>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8" name="Freeform 160"/>
              <p:cNvSpPr>
                <a:spLocks/>
              </p:cNvSpPr>
              <p:nvPr/>
            </p:nvSpPr>
            <p:spPr bwMode="auto">
              <a:xfrm>
                <a:off x="4988886" y="3876637"/>
                <a:ext cx="81686" cy="39660"/>
              </a:xfrm>
              <a:custGeom>
                <a:avLst/>
                <a:gdLst>
                  <a:gd name="T0" fmla="*/ 16 w 33"/>
                  <a:gd name="T1" fmla="*/ 0 h 16"/>
                  <a:gd name="T2" fmla="*/ 0 w 33"/>
                  <a:gd name="T3" fmla="*/ 16 h 16"/>
                  <a:gd name="T4" fmla="*/ 33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8" y="0"/>
                      <a:pt x="0" y="8"/>
                      <a:pt x="0" y="16"/>
                    </a:cubicBezTo>
                    <a:cubicBezTo>
                      <a:pt x="33" y="16"/>
                      <a:pt x="33" y="16"/>
                      <a:pt x="33" y="16"/>
                    </a:cubicBezTo>
                    <a:cubicBezTo>
                      <a:pt x="33" y="8"/>
                      <a:pt x="25" y="0"/>
                      <a:pt x="16"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49" name="Freeform 156"/>
              <p:cNvSpPr>
                <a:spLocks/>
              </p:cNvSpPr>
              <p:nvPr/>
            </p:nvSpPr>
            <p:spPr bwMode="auto">
              <a:xfrm>
                <a:off x="4164295" y="4358231"/>
                <a:ext cx="93829" cy="47372"/>
              </a:xfrm>
              <a:custGeom>
                <a:avLst/>
                <a:gdLst>
                  <a:gd name="T0" fmla="*/ 19 w 38"/>
                  <a:gd name="T1" fmla="*/ 0 h 19"/>
                  <a:gd name="T2" fmla="*/ 0 w 38"/>
                  <a:gd name="T3" fmla="*/ 19 h 19"/>
                  <a:gd name="T4" fmla="*/ 38 w 38"/>
                  <a:gd name="T5" fmla="*/ 19 h 19"/>
                  <a:gd name="T6" fmla="*/ 19 w 38"/>
                  <a:gd name="T7" fmla="*/ 0 h 19"/>
                </a:gdLst>
                <a:ahLst/>
                <a:cxnLst>
                  <a:cxn ang="0">
                    <a:pos x="T0" y="T1"/>
                  </a:cxn>
                  <a:cxn ang="0">
                    <a:pos x="T2" y="T3"/>
                  </a:cxn>
                  <a:cxn ang="0">
                    <a:pos x="T4" y="T5"/>
                  </a:cxn>
                  <a:cxn ang="0">
                    <a:pos x="T6" y="T7"/>
                  </a:cxn>
                </a:cxnLst>
                <a:rect l="0" t="0" r="r" b="b"/>
                <a:pathLst>
                  <a:path w="38" h="19">
                    <a:moveTo>
                      <a:pt x="19" y="0"/>
                    </a:moveTo>
                    <a:cubicBezTo>
                      <a:pt x="8" y="0"/>
                      <a:pt x="0" y="9"/>
                      <a:pt x="0" y="19"/>
                    </a:cubicBezTo>
                    <a:cubicBezTo>
                      <a:pt x="38" y="19"/>
                      <a:pt x="38" y="19"/>
                      <a:pt x="38" y="19"/>
                    </a:cubicBezTo>
                    <a:cubicBezTo>
                      <a:pt x="38" y="9"/>
                      <a:pt x="30" y="0"/>
                      <a:pt x="19" y="0"/>
                    </a:cubicBezTo>
                    <a:close/>
                  </a:path>
                </a:pathLst>
              </a:custGeom>
              <a:solidFill>
                <a:srgbClr val="50505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350" name="Group 349"/>
              <p:cNvGrpSpPr/>
              <p:nvPr/>
            </p:nvGrpSpPr>
            <p:grpSpPr>
              <a:xfrm>
                <a:off x="4687279" y="3994172"/>
                <a:ext cx="290264" cy="401349"/>
                <a:chOff x="-2046288" y="-771525"/>
                <a:chExt cx="568326" cy="787400"/>
              </a:xfrm>
              <a:solidFill>
                <a:srgbClr val="FFFFFF"/>
              </a:solidFill>
            </p:grpSpPr>
            <p:sp>
              <p:nvSpPr>
                <p:cNvPr id="410" name="Freeform 167"/>
                <p:cNvSpPr>
                  <a:spLocks/>
                </p:cNvSpPr>
                <p:nvPr/>
              </p:nvSpPr>
              <p:spPr bwMode="auto">
                <a:xfrm>
                  <a:off x="-2046288" y="-212725"/>
                  <a:ext cx="80963" cy="223838"/>
                </a:xfrm>
                <a:custGeom>
                  <a:avLst/>
                  <a:gdLst>
                    <a:gd name="T0" fmla="*/ 37 w 37"/>
                    <a:gd name="T1" fmla="*/ 0 h 101"/>
                    <a:gd name="T2" fmla="*/ 37 w 37"/>
                    <a:gd name="T3" fmla="*/ 101 h 101"/>
                    <a:gd name="T4" fmla="*/ 21 w 37"/>
                    <a:gd name="T5" fmla="*/ 101 h 101"/>
                    <a:gd name="T6" fmla="*/ 21 w 37"/>
                    <a:gd name="T7" fmla="*/ 20 h 101"/>
                    <a:gd name="T8" fmla="*/ 11 w 37"/>
                    <a:gd name="T9" fmla="*/ 25 h 101"/>
                    <a:gd name="T10" fmla="*/ 0 w 37"/>
                    <a:gd name="T11" fmla="*/ 29 h 101"/>
                    <a:gd name="T12" fmla="*/ 0 w 37"/>
                    <a:gd name="T13" fmla="*/ 15 h 101"/>
                    <a:gd name="T14" fmla="*/ 8 w 37"/>
                    <a:gd name="T15" fmla="*/ 12 h 101"/>
                    <a:gd name="T16" fmla="*/ 15 w 37"/>
                    <a:gd name="T17" fmla="*/ 9 h 101"/>
                    <a:gd name="T18" fmla="*/ 22 w 37"/>
                    <a:gd name="T19" fmla="*/ 5 h 101"/>
                    <a:gd name="T20" fmla="*/ 30 w 37"/>
                    <a:gd name="T21" fmla="*/ 0 h 101"/>
                    <a:gd name="T22" fmla="*/ 37 w 37"/>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01">
                      <a:moveTo>
                        <a:pt x="37" y="0"/>
                      </a:moveTo>
                      <a:cubicBezTo>
                        <a:pt x="37" y="101"/>
                        <a:pt x="37" y="101"/>
                        <a:pt x="37" y="101"/>
                      </a:cubicBezTo>
                      <a:cubicBezTo>
                        <a:pt x="21" y="101"/>
                        <a:pt x="21" y="101"/>
                        <a:pt x="21" y="101"/>
                      </a:cubicBezTo>
                      <a:cubicBezTo>
                        <a:pt x="21" y="20"/>
                        <a:pt x="21" y="20"/>
                        <a:pt x="21" y="20"/>
                      </a:cubicBezTo>
                      <a:cubicBezTo>
                        <a:pt x="18" y="22"/>
                        <a:pt x="15" y="24"/>
                        <a:pt x="11" y="25"/>
                      </a:cubicBezTo>
                      <a:cubicBezTo>
                        <a:pt x="8" y="26"/>
                        <a:pt x="4" y="28"/>
                        <a:pt x="0" y="29"/>
                      </a:cubicBezTo>
                      <a:cubicBezTo>
                        <a:pt x="0" y="15"/>
                        <a:pt x="0" y="15"/>
                        <a:pt x="0" y="15"/>
                      </a:cubicBezTo>
                      <a:cubicBezTo>
                        <a:pt x="3" y="14"/>
                        <a:pt x="5" y="13"/>
                        <a:pt x="8" y="12"/>
                      </a:cubicBezTo>
                      <a:cubicBezTo>
                        <a:pt x="10" y="11"/>
                        <a:pt x="13" y="10"/>
                        <a:pt x="15" y="9"/>
                      </a:cubicBezTo>
                      <a:cubicBezTo>
                        <a:pt x="17" y="8"/>
                        <a:pt x="20" y="7"/>
                        <a:pt x="22" y="5"/>
                      </a:cubicBezTo>
                      <a:cubicBezTo>
                        <a:pt x="25" y="4"/>
                        <a:pt x="27" y="2"/>
                        <a:pt x="30"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1" name="Freeform 168"/>
                <p:cNvSpPr>
                  <a:spLocks/>
                </p:cNvSpPr>
                <p:nvPr/>
              </p:nvSpPr>
              <p:spPr bwMode="auto">
                <a:xfrm>
                  <a:off x="-2046288" y="-488950"/>
                  <a:ext cx="80963" cy="225425"/>
                </a:xfrm>
                <a:custGeom>
                  <a:avLst/>
                  <a:gdLst>
                    <a:gd name="T0" fmla="*/ 37 w 37"/>
                    <a:gd name="T1" fmla="*/ 0 h 101"/>
                    <a:gd name="T2" fmla="*/ 37 w 37"/>
                    <a:gd name="T3" fmla="*/ 101 h 101"/>
                    <a:gd name="T4" fmla="*/ 21 w 37"/>
                    <a:gd name="T5" fmla="*/ 101 h 101"/>
                    <a:gd name="T6" fmla="*/ 21 w 37"/>
                    <a:gd name="T7" fmla="*/ 19 h 101"/>
                    <a:gd name="T8" fmla="*/ 11 w 37"/>
                    <a:gd name="T9" fmla="*/ 24 h 101"/>
                    <a:gd name="T10" fmla="*/ 0 w 37"/>
                    <a:gd name="T11" fmla="*/ 28 h 101"/>
                    <a:gd name="T12" fmla="*/ 0 w 37"/>
                    <a:gd name="T13" fmla="*/ 15 h 101"/>
                    <a:gd name="T14" fmla="*/ 8 w 37"/>
                    <a:gd name="T15" fmla="*/ 12 h 101"/>
                    <a:gd name="T16" fmla="*/ 15 w 37"/>
                    <a:gd name="T17" fmla="*/ 9 h 101"/>
                    <a:gd name="T18" fmla="*/ 22 w 37"/>
                    <a:gd name="T19" fmla="*/ 5 h 101"/>
                    <a:gd name="T20" fmla="*/ 30 w 37"/>
                    <a:gd name="T21" fmla="*/ 0 h 101"/>
                    <a:gd name="T22" fmla="*/ 37 w 37"/>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01">
                      <a:moveTo>
                        <a:pt x="37" y="0"/>
                      </a:moveTo>
                      <a:cubicBezTo>
                        <a:pt x="37" y="101"/>
                        <a:pt x="37" y="101"/>
                        <a:pt x="37" y="101"/>
                      </a:cubicBezTo>
                      <a:cubicBezTo>
                        <a:pt x="21" y="101"/>
                        <a:pt x="21" y="101"/>
                        <a:pt x="21" y="101"/>
                      </a:cubicBezTo>
                      <a:cubicBezTo>
                        <a:pt x="21" y="19"/>
                        <a:pt x="21" y="19"/>
                        <a:pt x="21" y="19"/>
                      </a:cubicBezTo>
                      <a:cubicBezTo>
                        <a:pt x="18" y="21"/>
                        <a:pt x="15" y="23"/>
                        <a:pt x="11" y="24"/>
                      </a:cubicBezTo>
                      <a:cubicBezTo>
                        <a:pt x="8" y="26"/>
                        <a:pt x="4" y="27"/>
                        <a:pt x="0" y="28"/>
                      </a:cubicBezTo>
                      <a:cubicBezTo>
                        <a:pt x="0" y="15"/>
                        <a:pt x="0" y="15"/>
                        <a:pt x="0" y="15"/>
                      </a:cubicBezTo>
                      <a:cubicBezTo>
                        <a:pt x="3" y="14"/>
                        <a:pt x="5" y="13"/>
                        <a:pt x="8" y="12"/>
                      </a:cubicBezTo>
                      <a:cubicBezTo>
                        <a:pt x="10" y="11"/>
                        <a:pt x="13" y="10"/>
                        <a:pt x="15" y="9"/>
                      </a:cubicBezTo>
                      <a:cubicBezTo>
                        <a:pt x="17" y="7"/>
                        <a:pt x="20" y="6"/>
                        <a:pt x="22" y="5"/>
                      </a:cubicBezTo>
                      <a:cubicBezTo>
                        <a:pt x="25" y="3"/>
                        <a:pt x="27" y="2"/>
                        <a:pt x="30"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2" name="Freeform 169"/>
                <p:cNvSpPr>
                  <a:spLocks/>
                </p:cNvSpPr>
                <p:nvPr/>
              </p:nvSpPr>
              <p:spPr bwMode="auto">
                <a:xfrm>
                  <a:off x="-2046288" y="-768350"/>
                  <a:ext cx="80963" cy="223838"/>
                </a:xfrm>
                <a:custGeom>
                  <a:avLst/>
                  <a:gdLst>
                    <a:gd name="T0" fmla="*/ 37 w 37"/>
                    <a:gd name="T1" fmla="*/ 0 h 101"/>
                    <a:gd name="T2" fmla="*/ 37 w 37"/>
                    <a:gd name="T3" fmla="*/ 101 h 101"/>
                    <a:gd name="T4" fmla="*/ 21 w 37"/>
                    <a:gd name="T5" fmla="*/ 101 h 101"/>
                    <a:gd name="T6" fmla="*/ 21 w 37"/>
                    <a:gd name="T7" fmla="*/ 20 h 101"/>
                    <a:gd name="T8" fmla="*/ 11 w 37"/>
                    <a:gd name="T9" fmla="*/ 25 h 101"/>
                    <a:gd name="T10" fmla="*/ 0 w 37"/>
                    <a:gd name="T11" fmla="*/ 29 h 101"/>
                    <a:gd name="T12" fmla="*/ 0 w 37"/>
                    <a:gd name="T13" fmla="*/ 15 h 101"/>
                    <a:gd name="T14" fmla="*/ 8 w 37"/>
                    <a:gd name="T15" fmla="*/ 13 h 101"/>
                    <a:gd name="T16" fmla="*/ 15 w 37"/>
                    <a:gd name="T17" fmla="*/ 9 h 101"/>
                    <a:gd name="T18" fmla="*/ 22 w 37"/>
                    <a:gd name="T19" fmla="*/ 5 h 101"/>
                    <a:gd name="T20" fmla="*/ 30 w 37"/>
                    <a:gd name="T21" fmla="*/ 0 h 101"/>
                    <a:gd name="T22" fmla="*/ 37 w 37"/>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01">
                      <a:moveTo>
                        <a:pt x="37" y="0"/>
                      </a:moveTo>
                      <a:cubicBezTo>
                        <a:pt x="37" y="101"/>
                        <a:pt x="37" y="101"/>
                        <a:pt x="37" y="101"/>
                      </a:cubicBezTo>
                      <a:cubicBezTo>
                        <a:pt x="21" y="101"/>
                        <a:pt x="21" y="101"/>
                        <a:pt x="21" y="101"/>
                      </a:cubicBezTo>
                      <a:cubicBezTo>
                        <a:pt x="21" y="20"/>
                        <a:pt x="21" y="20"/>
                        <a:pt x="21" y="20"/>
                      </a:cubicBezTo>
                      <a:cubicBezTo>
                        <a:pt x="18" y="22"/>
                        <a:pt x="15" y="24"/>
                        <a:pt x="11" y="25"/>
                      </a:cubicBezTo>
                      <a:cubicBezTo>
                        <a:pt x="8" y="27"/>
                        <a:pt x="4" y="28"/>
                        <a:pt x="0" y="29"/>
                      </a:cubicBezTo>
                      <a:cubicBezTo>
                        <a:pt x="0" y="15"/>
                        <a:pt x="0" y="15"/>
                        <a:pt x="0" y="15"/>
                      </a:cubicBezTo>
                      <a:cubicBezTo>
                        <a:pt x="3" y="15"/>
                        <a:pt x="5" y="14"/>
                        <a:pt x="8" y="13"/>
                      </a:cubicBezTo>
                      <a:cubicBezTo>
                        <a:pt x="10" y="12"/>
                        <a:pt x="13" y="11"/>
                        <a:pt x="15" y="9"/>
                      </a:cubicBezTo>
                      <a:cubicBezTo>
                        <a:pt x="17" y="8"/>
                        <a:pt x="20" y="7"/>
                        <a:pt x="22" y="5"/>
                      </a:cubicBezTo>
                      <a:cubicBezTo>
                        <a:pt x="25" y="4"/>
                        <a:pt x="27" y="2"/>
                        <a:pt x="30"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3" name="Freeform 170"/>
                <p:cNvSpPr>
                  <a:spLocks/>
                </p:cNvSpPr>
                <p:nvPr/>
              </p:nvSpPr>
              <p:spPr bwMode="auto">
                <a:xfrm>
                  <a:off x="-1895475" y="-768350"/>
                  <a:ext cx="79375" cy="223838"/>
                </a:xfrm>
                <a:custGeom>
                  <a:avLst/>
                  <a:gdLst>
                    <a:gd name="T0" fmla="*/ 36 w 36"/>
                    <a:gd name="T1" fmla="*/ 0 h 101"/>
                    <a:gd name="T2" fmla="*/ 36 w 36"/>
                    <a:gd name="T3" fmla="*/ 101 h 101"/>
                    <a:gd name="T4" fmla="*/ 20 w 36"/>
                    <a:gd name="T5" fmla="*/ 101 h 101"/>
                    <a:gd name="T6" fmla="*/ 20 w 36"/>
                    <a:gd name="T7" fmla="*/ 20 h 101"/>
                    <a:gd name="T8" fmla="*/ 11 w 36"/>
                    <a:gd name="T9" fmla="*/ 25 h 101"/>
                    <a:gd name="T10" fmla="*/ 0 w 36"/>
                    <a:gd name="T11" fmla="*/ 29 h 101"/>
                    <a:gd name="T12" fmla="*/ 0 w 36"/>
                    <a:gd name="T13" fmla="*/ 15 h 101"/>
                    <a:gd name="T14" fmla="*/ 7 w 36"/>
                    <a:gd name="T15" fmla="*/ 13 h 101"/>
                    <a:gd name="T16" fmla="*/ 15 w 36"/>
                    <a:gd name="T17" fmla="*/ 9 h 101"/>
                    <a:gd name="T18" fmla="*/ 22 w 36"/>
                    <a:gd name="T19" fmla="*/ 5 h 101"/>
                    <a:gd name="T20" fmla="*/ 30 w 36"/>
                    <a:gd name="T21" fmla="*/ 0 h 101"/>
                    <a:gd name="T22" fmla="*/ 36 w 36"/>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01">
                      <a:moveTo>
                        <a:pt x="36" y="0"/>
                      </a:moveTo>
                      <a:cubicBezTo>
                        <a:pt x="36" y="101"/>
                        <a:pt x="36" y="101"/>
                        <a:pt x="36" y="101"/>
                      </a:cubicBezTo>
                      <a:cubicBezTo>
                        <a:pt x="20" y="101"/>
                        <a:pt x="20" y="101"/>
                        <a:pt x="20" y="101"/>
                      </a:cubicBezTo>
                      <a:cubicBezTo>
                        <a:pt x="20" y="20"/>
                        <a:pt x="20" y="20"/>
                        <a:pt x="20" y="20"/>
                      </a:cubicBezTo>
                      <a:cubicBezTo>
                        <a:pt x="18" y="22"/>
                        <a:pt x="14" y="24"/>
                        <a:pt x="11" y="25"/>
                      </a:cubicBezTo>
                      <a:cubicBezTo>
                        <a:pt x="8" y="27"/>
                        <a:pt x="4" y="28"/>
                        <a:pt x="0" y="29"/>
                      </a:cubicBezTo>
                      <a:cubicBezTo>
                        <a:pt x="0" y="15"/>
                        <a:pt x="0" y="15"/>
                        <a:pt x="0" y="15"/>
                      </a:cubicBezTo>
                      <a:cubicBezTo>
                        <a:pt x="2" y="15"/>
                        <a:pt x="5" y="14"/>
                        <a:pt x="7" y="13"/>
                      </a:cubicBezTo>
                      <a:cubicBezTo>
                        <a:pt x="10" y="12"/>
                        <a:pt x="12" y="11"/>
                        <a:pt x="15" y="9"/>
                      </a:cubicBezTo>
                      <a:cubicBezTo>
                        <a:pt x="17" y="8"/>
                        <a:pt x="20" y="7"/>
                        <a:pt x="22" y="5"/>
                      </a:cubicBezTo>
                      <a:cubicBezTo>
                        <a:pt x="25" y="4"/>
                        <a:pt x="27" y="2"/>
                        <a:pt x="30" y="0"/>
                      </a:cubicBez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4" name="Freeform 171"/>
                <p:cNvSpPr>
                  <a:spLocks noEditPoints="1"/>
                </p:cNvSpPr>
                <p:nvPr/>
              </p:nvSpPr>
              <p:spPr bwMode="auto">
                <a:xfrm>
                  <a:off x="-1931988" y="-215900"/>
                  <a:ext cx="153988" cy="231775"/>
                </a:xfrm>
                <a:custGeom>
                  <a:avLst/>
                  <a:gdLst>
                    <a:gd name="T0" fmla="*/ 33 w 69"/>
                    <a:gd name="T1" fmla="*/ 104 h 104"/>
                    <a:gd name="T2" fmla="*/ 9 w 69"/>
                    <a:gd name="T3" fmla="*/ 92 h 104"/>
                    <a:gd name="T4" fmla="*/ 0 w 69"/>
                    <a:gd name="T5" fmla="*/ 54 h 104"/>
                    <a:gd name="T6" fmla="*/ 9 w 69"/>
                    <a:gd name="T7" fmla="*/ 14 h 104"/>
                    <a:gd name="T8" fmla="*/ 36 w 69"/>
                    <a:gd name="T9" fmla="*/ 0 h 104"/>
                    <a:gd name="T10" fmla="*/ 69 w 69"/>
                    <a:gd name="T11" fmla="*/ 52 h 104"/>
                    <a:gd name="T12" fmla="*/ 60 w 69"/>
                    <a:gd name="T13" fmla="*/ 91 h 104"/>
                    <a:gd name="T14" fmla="*/ 33 w 69"/>
                    <a:gd name="T15" fmla="*/ 104 h 104"/>
                    <a:gd name="T16" fmla="*/ 35 w 69"/>
                    <a:gd name="T17" fmla="*/ 13 h 104"/>
                    <a:gd name="T18" fmla="*/ 17 w 69"/>
                    <a:gd name="T19" fmla="*/ 54 h 104"/>
                    <a:gd name="T20" fmla="*/ 35 w 69"/>
                    <a:gd name="T21" fmla="*/ 91 h 104"/>
                    <a:gd name="T22" fmla="*/ 52 w 69"/>
                    <a:gd name="T23" fmla="*/ 53 h 104"/>
                    <a:gd name="T24" fmla="*/ 35 w 69"/>
                    <a:gd name="T25"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4">
                      <a:moveTo>
                        <a:pt x="33" y="104"/>
                      </a:moveTo>
                      <a:cubicBezTo>
                        <a:pt x="23" y="104"/>
                        <a:pt x="15" y="100"/>
                        <a:pt x="9" y="92"/>
                      </a:cubicBezTo>
                      <a:cubicBezTo>
                        <a:pt x="3" y="83"/>
                        <a:pt x="0" y="71"/>
                        <a:pt x="0" y="54"/>
                      </a:cubicBezTo>
                      <a:cubicBezTo>
                        <a:pt x="0" y="36"/>
                        <a:pt x="3" y="23"/>
                        <a:pt x="9" y="14"/>
                      </a:cubicBezTo>
                      <a:cubicBezTo>
                        <a:pt x="15" y="5"/>
                        <a:pt x="24" y="0"/>
                        <a:pt x="36" y="0"/>
                      </a:cubicBezTo>
                      <a:cubicBezTo>
                        <a:pt x="58" y="0"/>
                        <a:pt x="69" y="17"/>
                        <a:pt x="69" y="52"/>
                      </a:cubicBezTo>
                      <a:cubicBezTo>
                        <a:pt x="69" y="69"/>
                        <a:pt x="66" y="82"/>
                        <a:pt x="60" y="91"/>
                      </a:cubicBezTo>
                      <a:cubicBezTo>
                        <a:pt x="53" y="100"/>
                        <a:pt x="45" y="104"/>
                        <a:pt x="33" y="104"/>
                      </a:cubicBezTo>
                      <a:close/>
                      <a:moveTo>
                        <a:pt x="35" y="13"/>
                      </a:moveTo>
                      <a:cubicBezTo>
                        <a:pt x="23" y="13"/>
                        <a:pt x="17" y="27"/>
                        <a:pt x="17" y="54"/>
                      </a:cubicBezTo>
                      <a:cubicBezTo>
                        <a:pt x="17" y="79"/>
                        <a:pt x="23" y="91"/>
                        <a:pt x="35" y="91"/>
                      </a:cubicBezTo>
                      <a:cubicBezTo>
                        <a:pt x="46" y="91"/>
                        <a:pt x="52" y="79"/>
                        <a:pt x="52" y="53"/>
                      </a:cubicBezTo>
                      <a:cubicBezTo>
                        <a:pt x="52" y="26"/>
                        <a:pt x="47" y="13"/>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5" name="Freeform 172"/>
                <p:cNvSpPr>
                  <a:spLocks noEditPoints="1"/>
                </p:cNvSpPr>
                <p:nvPr/>
              </p:nvSpPr>
              <p:spPr bwMode="auto">
                <a:xfrm>
                  <a:off x="-1928813" y="-493713"/>
                  <a:ext cx="152400" cy="233363"/>
                </a:xfrm>
                <a:custGeom>
                  <a:avLst/>
                  <a:gdLst>
                    <a:gd name="T0" fmla="*/ 33 w 69"/>
                    <a:gd name="T1" fmla="*/ 105 h 105"/>
                    <a:gd name="T2" fmla="*/ 9 w 69"/>
                    <a:gd name="T3" fmla="*/ 92 h 105"/>
                    <a:gd name="T4" fmla="*/ 0 w 69"/>
                    <a:gd name="T5" fmla="*/ 55 h 105"/>
                    <a:gd name="T6" fmla="*/ 9 w 69"/>
                    <a:gd name="T7" fmla="*/ 14 h 105"/>
                    <a:gd name="T8" fmla="*/ 36 w 69"/>
                    <a:gd name="T9" fmla="*/ 0 h 105"/>
                    <a:gd name="T10" fmla="*/ 69 w 69"/>
                    <a:gd name="T11" fmla="*/ 52 h 105"/>
                    <a:gd name="T12" fmla="*/ 60 w 69"/>
                    <a:gd name="T13" fmla="*/ 91 h 105"/>
                    <a:gd name="T14" fmla="*/ 33 w 69"/>
                    <a:gd name="T15" fmla="*/ 105 h 105"/>
                    <a:gd name="T16" fmla="*/ 35 w 69"/>
                    <a:gd name="T17" fmla="*/ 14 h 105"/>
                    <a:gd name="T18" fmla="*/ 17 w 69"/>
                    <a:gd name="T19" fmla="*/ 54 h 105"/>
                    <a:gd name="T20" fmla="*/ 35 w 69"/>
                    <a:gd name="T21" fmla="*/ 92 h 105"/>
                    <a:gd name="T22" fmla="*/ 52 w 69"/>
                    <a:gd name="T23" fmla="*/ 53 h 105"/>
                    <a:gd name="T24" fmla="*/ 35 w 69"/>
                    <a:gd name="T25" fmla="*/ 1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5">
                      <a:moveTo>
                        <a:pt x="33" y="105"/>
                      </a:moveTo>
                      <a:cubicBezTo>
                        <a:pt x="23" y="105"/>
                        <a:pt x="15" y="101"/>
                        <a:pt x="9" y="92"/>
                      </a:cubicBezTo>
                      <a:cubicBezTo>
                        <a:pt x="3" y="83"/>
                        <a:pt x="0" y="71"/>
                        <a:pt x="0" y="55"/>
                      </a:cubicBezTo>
                      <a:cubicBezTo>
                        <a:pt x="0" y="37"/>
                        <a:pt x="3" y="23"/>
                        <a:pt x="9" y="14"/>
                      </a:cubicBezTo>
                      <a:cubicBezTo>
                        <a:pt x="15" y="5"/>
                        <a:pt x="24" y="0"/>
                        <a:pt x="36" y="0"/>
                      </a:cubicBezTo>
                      <a:cubicBezTo>
                        <a:pt x="58" y="0"/>
                        <a:pt x="69" y="18"/>
                        <a:pt x="69" y="52"/>
                      </a:cubicBezTo>
                      <a:cubicBezTo>
                        <a:pt x="69" y="69"/>
                        <a:pt x="66" y="82"/>
                        <a:pt x="60" y="91"/>
                      </a:cubicBezTo>
                      <a:cubicBezTo>
                        <a:pt x="53" y="100"/>
                        <a:pt x="45" y="105"/>
                        <a:pt x="33" y="105"/>
                      </a:cubicBezTo>
                      <a:close/>
                      <a:moveTo>
                        <a:pt x="35" y="14"/>
                      </a:moveTo>
                      <a:cubicBezTo>
                        <a:pt x="23" y="14"/>
                        <a:pt x="17" y="27"/>
                        <a:pt x="17" y="54"/>
                      </a:cubicBezTo>
                      <a:cubicBezTo>
                        <a:pt x="17" y="79"/>
                        <a:pt x="23" y="92"/>
                        <a:pt x="35" y="92"/>
                      </a:cubicBezTo>
                      <a:cubicBezTo>
                        <a:pt x="46" y="92"/>
                        <a:pt x="52" y="79"/>
                        <a:pt x="52" y="53"/>
                      </a:cubicBezTo>
                      <a:cubicBezTo>
                        <a:pt x="52" y="27"/>
                        <a:pt x="47" y="14"/>
                        <a:pt x="3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6" name="Freeform 173"/>
                <p:cNvSpPr>
                  <a:spLocks/>
                </p:cNvSpPr>
                <p:nvPr/>
              </p:nvSpPr>
              <p:spPr bwMode="auto">
                <a:xfrm>
                  <a:off x="-1749425" y="-212725"/>
                  <a:ext cx="82550" cy="223838"/>
                </a:xfrm>
                <a:custGeom>
                  <a:avLst/>
                  <a:gdLst>
                    <a:gd name="T0" fmla="*/ 37 w 37"/>
                    <a:gd name="T1" fmla="*/ 0 h 101"/>
                    <a:gd name="T2" fmla="*/ 37 w 37"/>
                    <a:gd name="T3" fmla="*/ 101 h 101"/>
                    <a:gd name="T4" fmla="*/ 21 w 37"/>
                    <a:gd name="T5" fmla="*/ 101 h 101"/>
                    <a:gd name="T6" fmla="*/ 21 w 37"/>
                    <a:gd name="T7" fmla="*/ 20 h 101"/>
                    <a:gd name="T8" fmla="*/ 11 w 37"/>
                    <a:gd name="T9" fmla="*/ 25 h 101"/>
                    <a:gd name="T10" fmla="*/ 0 w 37"/>
                    <a:gd name="T11" fmla="*/ 29 h 101"/>
                    <a:gd name="T12" fmla="*/ 0 w 37"/>
                    <a:gd name="T13" fmla="*/ 15 h 101"/>
                    <a:gd name="T14" fmla="*/ 8 w 37"/>
                    <a:gd name="T15" fmla="*/ 12 h 101"/>
                    <a:gd name="T16" fmla="*/ 15 w 37"/>
                    <a:gd name="T17" fmla="*/ 9 h 101"/>
                    <a:gd name="T18" fmla="*/ 22 w 37"/>
                    <a:gd name="T19" fmla="*/ 5 h 101"/>
                    <a:gd name="T20" fmla="*/ 30 w 37"/>
                    <a:gd name="T21" fmla="*/ 0 h 101"/>
                    <a:gd name="T22" fmla="*/ 37 w 37"/>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01">
                      <a:moveTo>
                        <a:pt x="37" y="0"/>
                      </a:moveTo>
                      <a:cubicBezTo>
                        <a:pt x="37" y="101"/>
                        <a:pt x="37" y="101"/>
                        <a:pt x="37" y="101"/>
                      </a:cubicBezTo>
                      <a:cubicBezTo>
                        <a:pt x="21" y="101"/>
                        <a:pt x="21" y="101"/>
                        <a:pt x="21" y="101"/>
                      </a:cubicBezTo>
                      <a:cubicBezTo>
                        <a:pt x="21" y="20"/>
                        <a:pt x="21" y="20"/>
                        <a:pt x="21" y="20"/>
                      </a:cubicBezTo>
                      <a:cubicBezTo>
                        <a:pt x="18" y="22"/>
                        <a:pt x="15" y="24"/>
                        <a:pt x="11" y="25"/>
                      </a:cubicBezTo>
                      <a:cubicBezTo>
                        <a:pt x="8" y="26"/>
                        <a:pt x="4" y="28"/>
                        <a:pt x="0" y="29"/>
                      </a:cubicBezTo>
                      <a:cubicBezTo>
                        <a:pt x="0" y="15"/>
                        <a:pt x="0" y="15"/>
                        <a:pt x="0" y="15"/>
                      </a:cubicBezTo>
                      <a:cubicBezTo>
                        <a:pt x="3" y="14"/>
                        <a:pt x="5" y="13"/>
                        <a:pt x="8" y="12"/>
                      </a:cubicBezTo>
                      <a:cubicBezTo>
                        <a:pt x="10" y="11"/>
                        <a:pt x="13" y="10"/>
                        <a:pt x="15" y="9"/>
                      </a:cubicBezTo>
                      <a:cubicBezTo>
                        <a:pt x="18" y="8"/>
                        <a:pt x="20" y="7"/>
                        <a:pt x="22" y="5"/>
                      </a:cubicBezTo>
                      <a:cubicBezTo>
                        <a:pt x="25" y="4"/>
                        <a:pt x="27" y="2"/>
                        <a:pt x="30"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7" name="Freeform 174"/>
                <p:cNvSpPr>
                  <a:spLocks/>
                </p:cNvSpPr>
                <p:nvPr/>
              </p:nvSpPr>
              <p:spPr bwMode="auto">
                <a:xfrm>
                  <a:off x="-1749425" y="-488950"/>
                  <a:ext cx="82550" cy="225425"/>
                </a:xfrm>
                <a:custGeom>
                  <a:avLst/>
                  <a:gdLst>
                    <a:gd name="T0" fmla="*/ 37 w 37"/>
                    <a:gd name="T1" fmla="*/ 0 h 101"/>
                    <a:gd name="T2" fmla="*/ 37 w 37"/>
                    <a:gd name="T3" fmla="*/ 101 h 101"/>
                    <a:gd name="T4" fmla="*/ 21 w 37"/>
                    <a:gd name="T5" fmla="*/ 101 h 101"/>
                    <a:gd name="T6" fmla="*/ 21 w 37"/>
                    <a:gd name="T7" fmla="*/ 19 h 101"/>
                    <a:gd name="T8" fmla="*/ 11 w 37"/>
                    <a:gd name="T9" fmla="*/ 24 h 101"/>
                    <a:gd name="T10" fmla="*/ 0 w 37"/>
                    <a:gd name="T11" fmla="*/ 28 h 101"/>
                    <a:gd name="T12" fmla="*/ 0 w 37"/>
                    <a:gd name="T13" fmla="*/ 15 h 101"/>
                    <a:gd name="T14" fmla="*/ 8 w 37"/>
                    <a:gd name="T15" fmla="*/ 12 h 101"/>
                    <a:gd name="T16" fmla="*/ 15 w 37"/>
                    <a:gd name="T17" fmla="*/ 9 h 101"/>
                    <a:gd name="T18" fmla="*/ 22 w 37"/>
                    <a:gd name="T19" fmla="*/ 5 h 101"/>
                    <a:gd name="T20" fmla="*/ 30 w 37"/>
                    <a:gd name="T21" fmla="*/ 0 h 101"/>
                    <a:gd name="T22" fmla="*/ 37 w 37"/>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01">
                      <a:moveTo>
                        <a:pt x="37" y="0"/>
                      </a:moveTo>
                      <a:cubicBezTo>
                        <a:pt x="37" y="101"/>
                        <a:pt x="37" y="101"/>
                        <a:pt x="37" y="101"/>
                      </a:cubicBezTo>
                      <a:cubicBezTo>
                        <a:pt x="21" y="101"/>
                        <a:pt x="21" y="101"/>
                        <a:pt x="21" y="101"/>
                      </a:cubicBezTo>
                      <a:cubicBezTo>
                        <a:pt x="21" y="19"/>
                        <a:pt x="21" y="19"/>
                        <a:pt x="21" y="19"/>
                      </a:cubicBezTo>
                      <a:cubicBezTo>
                        <a:pt x="18" y="21"/>
                        <a:pt x="15" y="23"/>
                        <a:pt x="11" y="24"/>
                      </a:cubicBezTo>
                      <a:cubicBezTo>
                        <a:pt x="8" y="26"/>
                        <a:pt x="4" y="27"/>
                        <a:pt x="0" y="28"/>
                      </a:cubicBezTo>
                      <a:cubicBezTo>
                        <a:pt x="0" y="15"/>
                        <a:pt x="0" y="15"/>
                        <a:pt x="0" y="15"/>
                      </a:cubicBezTo>
                      <a:cubicBezTo>
                        <a:pt x="3" y="14"/>
                        <a:pt x="5" y="13"/>
                        <a:pt x="8" y="12"/>
                      </a:cubicBezTo>
                      <a:cubicBezTo>
                        <a:pt x="10" y="11"/>
                        <a:pt x="13" y="10"/>
                        <a:pt x="15" y="9"/>
                      </a:cubicBezTo>
                      <a:cubicBezTo>
                        <a:pt x="18" y="7"/>
                        <a:pt x="20" y="6"/>
                        <a:pt x="22" y="5"/>
                      </a:cubicBezTo>
                      <a:cubicBezTo>
                        <a:pt x="25" y="3"/>
                        <a:pt x="27" y="2"/>
                        <a:pt x="30"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8" name="Freeform 175"/>
                <p:cNvSpPr>
                  <a:spLocks/>
                </p:cNvSpPr>
                <p:nvPr/>
              </p:nvSpPr>
              <p:spPr bwMode="auto">
                <a:xfrm>
                  <a:off x="-1749425" y="-768350"/>
                  <a:ext cx="82550" cy="223838"/>
                </a:xfrm>
                <a:custGeom>
                  <a:avLst/>
                  <a:gdLst>
                    <a:gd name="T0" fmla="*/ 37 w 37"/>
                    <a:gd name="T1" fmla="*/ 0 h 101"/>
                    <a:gd name="T2" fmla="*/ 37 w 37"/>
                    <a:gd name="T3" fmla="*/ 101 h 101"/>
                    <a:gd name="T4" fmla="*/ 21 w 37"/>
                    <a:gd name="T5" fmla="*/ 101 h 101"/>
                    <a:gd name="T6" fmla="*/ 21 w 37"/>
                    <a:gd name="T7" fmla="*/ 20 h 101"/>
                    <a:gd name="T8" fmla="*/ 11 w 37"/>
                    <a:gd name="T9" fmla="*/ 25 h 101"/>
                    <a:gd name="T10" fmla="*/ 0 w 37"/>
                    <a:gd name="T11" fmla="*/ 29 h 101"/>
                    <a:gd name="T12" fmla="*/ 0 w 37"/>
                    <a:gd name="T13" fmla="*/ 15 h 101"/>
                    <a:gd name="T14" fmla="*/ 8 w 37"/>
                    <a:gd name="T15" fmla="*/ 13 h 101"/>
                    <a:gd name="T16" fmla="*/ 15 w 37"/>
                    <a:gd name="T17" fmla="*/ 9 h 101"/>
                    <a:gd name="T18" fmla="*/ 22 w 37"/>
                    <a:gd name="T19" fmla="*/ 5 h 101"/>
                    <a:gd name="T20" fmla="*/ 30 w 37"/>
                    <a:gd name="T21" fmla="*/ 0 h 101"/>
                    <a:gd name="T22" fmla="*/ 37 w 37"/>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01">
                      <a:moveTo>
                        <a:pt x="37" y="0"/>
                      </a:moveTo>
                      <a:cubicBezTo>
                        <a:pt x="37" y="101"/>
                        <a:pt x="37" y="101"/>
                        <a:pt x="37" y="101"/>
                      </a:cubicBezTo>
                      <a:cubicBezTo>
                        <a:pt x="21" y="101"/>
                        <a:pt x="21" y="101"/>
                        <a:pt x="21" y="101"/>
                      </a:cubicBezTo>
                      <a:cubicBezTo>
                        <a:pt x="21" y="20"/>
                        <a:pt x="21" y="20"/>
                        <a:pt x="21" y="20"/>
                      </a:cubicBezTo>
                      <a:cubicBezTo>
                        <a:pt x="18" y="22"/>
                        <a:pt x="15" y="24"/>
                        <a:pt x="11" y="25"/>
                      </a:cubicBezTo>
                      <a:cubicBezTo>
                        <a:pt x="8" y="27"/>
                        <a:pt x="4" y="28"/>
                        <a:pt x="0" y="29"/>
                      </a:cubicBezTo>
                      <a:cubicBezTo>
                        <a:pt x="0" y="15"/>
                        <a:pt x="0" y="15"/>
                        <a:pt x="0" y="15"/>
                      </a:cubicBezTo>
                      <a:cubicBezTo>
                        <a:pt x="3" y="15"/>
                        <a:pt x="5" y="14"/>
                        <a:pt x="8" y="13"/>
                      </a:cubicBezTo>
                      <a:cubicBezTo>
                        <a:pt x="10" y="12"/>
                        <a:pt x="13" y="11"/>
                        <a:pt x="15" y="9"/>
                      </a:cubicBezTo>
                      <a:cubicBezTo>
                        <a:pt x="18" y="8"/>
                        <a:pt x="20" y="7"/>
                        <a:pt x="22" y="5"/>
                      </a:cubicBezTo>
                      <a:cubicBezTo>
                        <a:pt x="25" y="4"/>
                        <a:pt x="27" y="2"/>
                        <a:pt x="30"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19" name="Freeform 176"/>
                <p:cNvSpPr>
                  <a:spLocks noEditPoints="1"/>
                </p:cNvSpPr>
                <p:nvPr/>
              </p:nvSpPr>
              <p:spPr bwMode="auto">
                <a:xfrm>
                  <a:off x="-1633538" y="-215900"/>
                  <a:ext cx="153988" cy="231775"/>
                </a:xfrm>
                <a:custGeom>
                  <a:avLst/>
                  <a:gdLst>
                    <a:gd name="T0" fmla="*/ 33 w 69"/>
                    <a:gd name="T1" fmla="*/ 104 h 104"/>
                    <a:gd name="T2" fmla="*/ 9 w 69"/>
                    <a:gd name="T3" fmla="*/ 92 h 104"/>
                    <a:gd name="T4" fmla="*/ 0 w 69"/>
                    <a:gd name="T5" fmla="*/ 54 h 104"/>
                    <a:gd name="T6" fmla="*/ 9 w 69"/>
                    <a:gd name="T7" fmla="*/ 14 h 104"/>
                    <a:gd name="T8" fmla="*/ 36 w 69"/>
                    <a:gd name="T9" fmla="*/ 0 h 104"/>
                    <a:gd name="T10" fmla="*/ 69 w 69"/>
                    <a:gd name="T11" fmla="*/ 52 h 104"/>
                    <a:gd name="T12" fmla="*/ 60 w 69"/>
                    <a:gd name="T13" fmla="*/ 91 h 104"/>
                    <a:gd name="T14" fmla="*/ 33 w 69"/>
                    <a:gd name="T15" fmla="*/ 104 h 104"/>
                    <a:gd name="T16" fmla="*/ 35 w 69"/>
                    <a:gd name="T17" fmla="*/ 13 h 104"/>
                    <a:gd name="T18" fmla="*/ 17 w 69"/>
                    <a:gd name="T19" fmla="*/ 54 h 104"/>
                    <a:gd name="T20" fmla="*/ 35 w 69"/>
                    <a:gd name="T21" fmla="*/ 91 h 104"/>
                    <a:gd name="T22" fmla="*/ 52 w 69"/>
                    <a:gd name="T23" fmla="*/ 53 h 104"/>
                    <a:gd name="T24" fmla="*/ 35 w 69"/>
                    <a:gd name="T25"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4">
                      <a:moveTo>
                        <a:pt x="33" y="104"/>
                      </a:moveTo>
                      <a:cubicBezTo>
                        <a:pt x="23" y="104"/>
                        <a:pt x="15" y="100"/>
                        <a:pt x="9" y="92"/>
                      </a:cubicBezTo>
                      <a:cubicBezTo>
                        <a:pt x="3" y="83"/>
                        <a:pt x="0" y="71"/>
                        <a:pt x="0" y="54"/>
                      </a:cubicBezTo>
                      <a:cubicBezTo>
                        <a:pt x="0" y="36"/>
                        <a:pt x="3" y="23"/>
                        <a:pt x="9" y="14"/>
                      </a:cubicBezTo>
                      <a:cubicBezTo>
                        <a:pt x="15" y="5"/>
                        <a:pt x="24" y="0"/>
                        <a:pt x="36" y="0"/>
                      </a:cubicBezTo>
                      <a:cubicBezTo>
                        <a:pt x="58" y="0"/>
                        <a:pt x="69" y="17"/>
                        <a:pt x="69" y="52"/>
                      </a:cubicBezTo>
                      <a:cubicBezTo>
                        <a:pt x="69" y="69"/>
                        <a:pt x="66" y="82"/>
                        <a:pt x="60" y="91"/>
                      </a:cubicBezTo>
                      <a:cubicBezTo>
                        <a:pt x="54" y="100"/>
                        <a:pt x="45" y="104"/>
                        <a:pt x="33" y="104"/>
                      </a:cubicBezTo>
                      <a:close/>
                      <a:moveTo>
                        <a:pt x="35" y="13"/>
                      </a:moveTo>
                      <a:cubicBezTo>
                        <a:pt x="23" y="13"/>
                        <a:pt x="17" y="27"/>
                        <a:pt x="17" y="54"/>
                      </a:cubicBezTo>
                      <a:cubicBezTo>
                        <a:pt x="17" y="79"/>
                        <a:pt x="23" y="91"/>
                        <a:pt x="35" y="91"/>
                      </a:cubicBezTo>
                      <a:cubicBezTo>
                        <a:pt x="47" y="91"/>
                        <a:pt x="52" y="79"/>
                        <a:pt x="52" y="53"/>
                      </a:cubicBezTo>
                      <a:cubicBezTo>
                        <a:pt x="52" y="26"/>
                        <a:pt x="47" y="13"/>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20" name="Freeform 177"/>
                <p:cNvSpPr>
                  <a:spLocks noEditPoints="1"/>
                </p:cNvSpPr>
                <p:nvPr/>
              </p:nvSpPr>
              <p:spPr bwMode="auto">
                <a:xfrm>
                  <a:off x="-1631950" y="-493713"/>
                  <a:ext cx="153988" cy="233363"/>
                </a:xfrm>
                <a:custGeom>
                  <a:avLst/>
                  <a:gdLst>
                    <a:gd name="T0" fmla="*/ 33 w 69"/>
                    <a:gd name="T1" fmla="*/ 105 h 105"/>
                    <a:gd name="T2" fmla="*/ 9 w 69"/>
                    <a:gd name="T3" fmla="*/ 92 h 105"/>
                    <a:gd name="T4" fmla="*/ 0 w 69"/>
                    <a:gd name="T5" fmla="*/ 55 h 105"/>
                    <a:gd name="T6" fmla="*/ 9 w 69"/>
                    <a:gd name="T7" fmla="*/ 14 h 105"/>
                    <a:gd name="T8" fmla="*/ 36 w 69"/>
                    <a:gd name="T9" fmla="*/ 0 h 105"/>
                    <a:gd name="T10" fmla="*/ 69 w 69"/>
                    <a:gd name="T11" fmla="*/ 52 h 105"/>
                    <a:gd name="T12" fmla="*/ 60 w 69"/>
                    <a:gd name="T13" fmla="*/ 91 h 105"/>
                    <a:gd name="T14" fmla="*/ 33 w 69"/>
                    <a:gd name="T15" fmla="*/ 105 h 105"/>
                    <a:gd name="T16" fmla="*/ 35 w 69"/>
                    <a:gd name="T17" fmla="*/ 14 h 105"/>
                    <a:gd name="T18" fmla="*/ 17 w 69"/>
                    <a:gd name="T19" fmla="*/ 54 h 105"/>
                    <a:gd name="T20" fmla="*/ 35 w 69"/>
                    <a:gd name="T21" fmla="*/ 92 h 105"/>
                    <a:gd name="T22" fmla="*/ 52 w 69"/>
                    <a:gd name="T23" fmla="*/ 53 h 105"/>
                    <a:gd name="T24" fmla="*/ 35 w 69"/>
                    <a:gd name="T25" fmla="*/ 1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5">
                      <a:moveTo>
                        <a:pt x="33" y="105"/>
                      </a:moveTo>
                      <a:cubicBezTo>
                        <a:pt x="23" y="105"/>
                        <a:pt x="15" y="101"/>
                        <a:pt x="9" y="92"/>
                      </a:cubicBezTo>
                      <a:cubicBezTo>
                        <a:pt x="3" y="83"/>
                        <a:pt x="0" y="71"/>
                        <a:pt x="0" y="55"/>
                      </a:cubicBezTo>
                      <a:cubicBezTo>
                        <a:pt x="0" y="37"/>
                        <a:pt x="3" y="23"/>
                        <a:pt x="9" y="14"/>
                      </a:cubicBezTo>
                      <a:cubicBezTo>
                        <a:pt x="15" y="5"/>
                        <a:pt x="24" y="0"/>
                        <a:pt x="36" y="0"/>
                      </a:cubicBezTo>
                      <a:cubicBezTo>
                        <a:pt x="58" y="0"/>
                        <a:pt x="69" y="18"/>
                        <a:pt x="69" y="52"/>
                      </a:cubicBezTo>
                      <a:cubicBezTo>
                        <a:pt x="69" y="69"/>
                        <a:pt x="66" y="82"/>
                        <a:pt x="60" y="91"/>
                      </a:cubicBezTo>
                      <a:cubicBezTo>
                        <a:pt x="53" y="100"/>
                        <a:pt x="45" y="105"/>
                        <a:pt x="33" y="105"/>
                      </a:cubicBezTo>
                      <a:close/>
                      <a:moveTo>
                        <a:pt x="35" y="14"/>
                      </a:moveTo>
                      <a:cubicBezTo>
                        <a:pt x="23" y="14"/>
                        <a:pt x="17" y="27"/>
                        <a:pt x="17" y="54"/>
                      </a:cubicBezTo>
                      <a:cubicBezTo>
                        <a:pt x="17" y="79"/>
                        <a:pt x="23" y="92"/>
                        <a:pt x="35" y="92"/>
                      </a:cubicBezTo>
                      <a:cubicBezTo>
                        <a:pt x="46" y="92"/>
                        <a:pt x="52" y="79"/>
                        <a:pt x="52" y="53"/>
                      </a:cubicBezTo>
                      <a:cubicBezTo>
                        <a:pt x="52" y="27"/>
                        <a:pt x="47" y="14"/>
                        <a:pt x="3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21" name="Freeform 178"/>
                <p:cNvSpPr>
                  <a:spLocks noEditPoints="1"/>
                </p:cNvSpPr>
                <p:nvPr/>
              </p:nvSpPr>
              <p:spPr bwMode="auto">
                <a:xfrm>
                  <a:off x="-1631950" y="-771525"/>
                  <a:ext cx="153988" cy="231775"/>
                </a:xfrm>
                <a:custGeom>
                  <a:avLst/>
                  <a:gdLst>
                    <a:gd name="T0" fmla="*/ 33 w 69"/>
                    <a:gd name="T1" fmla="*/ 104 h 104"/>
                    <a:gd name="T2" fmla="*/ 9 w 69"/>
                    <a:gd name="T3" fmla="*/ 91 h 104"/>
                    <a:gd name="T4" fmla="*/ 0 w 69"/>
                    <a:gd name="T5" fmla="*/ 54 h 104"/>
                    <a:gd name="T6" fmla="*/ 9 w 69"/>
                    <a:gd name="T7" fmla="*/ 13 h 104"/>
                    <a:gd name="T8" fmla="*/ 36 w 69"/>
                    <a:gd name="T9" fmla="*/ 0 h 104"/>
                    <a:gd name="T10" fmla="*/ 69 w 69"/>
                    <a:gd name="T11" fmla="*/ 51 h 104"/>
                    <a:gd name="T12" fmla="*/ 60 w 69"/>
                    <a:gd name="T13" fmla="*/ 91 h 104"/>
                    <a:gd name="T14" fmla="*/ 33 w 69"/>
                    <a:gd name="T15" fmla="*/ 104 h 104"/>
                    <a:gd name="T16" fmla="*/ 35 w 69"/>
                    <a:gd name="T17" fmla="*/ 13 h 104"/>
                    <a:gd name="T18" fmla="*/ 17 w 69"/>
                    <a:gd name="T19" fmla="*/ 53 h 104"/>
                    <a:gd name="T20" fmla="*/ 35 w 69"/>
                    <a:gd name="T21" fmla="*/ 91 h 104"/>
                    <a:gd name="T22" fmla="*/ 52 w 69"/>
                    <a:gd name="T23" fmla="*/ 53 h 104"/>
                    <a:gd name="T24" fmla="*/ 35 w 69"/>
                    <a:gd name="T25"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4">
                      <a:moveTo>
                        <a:pt x="33" y="104"/>
                      </a:moveTo>
                      <a:cubicBezTo>
                        <a:pt x="23" y="104"/>
                        <a:pt x="15" y="100"/>
                        <a:pt x="9" y="91"/>
                      </a:cubicBezTo>
                      <a:cubicBezTo>
                        <a:pt x="3" y="83"/>
                        <a:pt x="0" y="70"/>
                        <a:pt x="0" y="54"/>
                      </a:cubicBezTo>
                      <a:cubicBezTo>
                        <a:pt x="0" y="36"/>
                        <a:pt x="3" y="23"/>
                        <a:pt x="9" y="13"/>
                      </a:cubicBezTo>
                      <a:cubicBezTo>
                        <a:pt x="15" y="4"/>
                        <a:pt x="24" y="0"/>
                        <a:pt x="36" y="0"/>
                      </a:cubicBezTo>
                      <a:cubicBezTo>
                        <a:pt x="58" y="0"/>
                        <a:pt x="69" y="17"/>
                        <a:pt x="69" y="51"/>
                      </a:cubicBezTo>
                      <a:cubicBezTo>
                        <a:pt x="69" y="69"/>
                        <a:pt x="66" y="82"/>
                        <a:pt x="60" y="91"/>
                      </a:cubicBezTo>
                      <a:cubicBezTo>
                        <a:pt x="53" y="100"/>
                        <a:pt x="45" y="104"/>
                        <a:pt x="33" y="104"/>
                      </a:cubicBezTo>
                      <a:close/>
                      <a:moveTo>
                        <a:pt x="35" y="13"/>
                      </a:moveTo>
                      <a:cubicBezTo>
                        <a:pt x="23" y="13"/>
                        <a:pt x="17" y="26"/>
                        <a:pt x="17" y="53"/>
                      </a:cubicBezTo>
                      <a:cubicBezTo>
                        <a:pt x="17" y="78"/>
                        <a:pt x="23" y="91"/>
                        <a:pt x="35" y="91"/>
                      </a:cubicBezTo>
                      <a:cubicBezTo>
                        <a:pt x="46" y="91"/>
                        <a:pt x="52" y="78"/>
                        <a:pt x="52" y="53"/>
                      </a:cubicBezTo>
                      <a:cubicBezTo>
                        <a:pt x="52" y="26"/>
                        <a:pt x="47" y="13"/>
                        <a:pt x="3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sp>
            <p:nvSpPr>
              <p:cNvPr id="351" name="Freeform 157"/>
              <p:cNvSpPr>
                <a:spLocks/>
              </p:cNvSpPr>
              <p:nvPr/>
            </p:nvSpPr>
            <p:spPr bwMode="auto">
              <a:xfrm>
                <a:off x="4847590" y="4362473"/>
                <a:ext cx="97141" cy="47372"/>
              </a:xfrm>
              <a:custGeom>
                <a:avLst/>
                <a:gdLst>
                  <a:gd name="T0" fmla="*/ 19 w 39"/>
                  <a:gd name="T1" fmla="*/ 0 h 19"/>
                  <a:gd name="T2" fmla="*/ 0 w 39"/>
                  <a:gd name="T3" fmla="*/ 19 h 19"/>
                  <a:gd name="T4" fmla="*/ 39 w 39"/>
                  <a:gd name="T5" fmla="*/ 19 h 19"/>
                  <a:gd name="T6" fmla="*/ 19 w 39"/>
                  <a:gd name="T7" fmla="*/ 0 h 19"/>
                </a:gdLst>
                <a:ahLst/>
                <a:cxnLst>
                  <a:cxn ang="0">
                    <a:pos x="T0" y="T1"/>
                  </a:cxn>
                  <a:cxn ang="0">
                    <a:pos x="T2" y="T3"/>
                  </a:cxn>
                  <a:cxn ang="0">
                    <a:pos x="T4" y="T5"/>
                  </a:cxn>
                  <a:cxn ang="0">
                    <a:pos x="T6" y="T7"/>
                  </a:cxn>
                </a:cxnLst>
                <a:rect l="0" t="0" r="r" b="b"/>
                <a:pathLst>
                  <a:path w="39" h="19">
                    <a:moveTo>
                      <a:pt x="19" y="0"/>
                    </a:moveTo>
                    <a:cubicBezTo>
                      <a:pt x="9" y="0"/>
                      <a:pt x="0" y="9"/>
                      <a:pt x="0" y="19"/>
                    </a:cubicBezTo>
                    <a:cubicBezTo>
                      <a:pt x="39" y="19"/>
                      <a:pt x="39" y="19"/>
                      <a:pt x="39" y="19"/>
                    </a:cubicBezTo>
                    <a:cubicBezTo>
                      <a:pt x="39" y="9"/>
                      <a:pt x="30" y="0"/>
                      <a:pt x="19" y="0"/>
                    </a:cubicBezTo>
                    <a:close/>
                  </a:path>
                </a:pathLst>
              </a:custGeom>
              <a:solidFill>
                <a:srgbClr val="50505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52" name="Freeform 162"/>
              <p:cNvSpPr>
                <a:spLocks/>
              </p:cNvSpPr>
              <p:nvPr/>
            </p:nvSpPr>
            <p:spPr bwMode="auto">
              <a:xfrm>
                <a:off x="4889538" y="3868927"/>
                <a:ext cx="351031" cy="526596"/>
              </a:xfrm>
              <a:custGeom>
                <a:avLst/>
                <a:gdLst>
                  <a:gd name="T0" fmla="*/ 5 w 141"/>
                  <a:gd name="T1" fmla="*/ 212 h 212"/>
                  <a:gd name="T2" fmla="*/ 2 w 141"/>
                  <a:gd name="T3" fmla="*/ 212 h 212"/>
                  <a:gd name="T4" fmla="*/ 2 w 141"/>
                  <a:gd name="T5" fmla="*/ 206 h 212"/>
                  <a:gd name="T6" fmla="*/ 108 w 141"/>
                  <a:gd name="T7" fmla="*/ 19 h 212"/>
                  <a:gd name="T8" fmla="*/ 55 w 141"/>
                  <a:gd name="T9" fmla="*/ 18 h 212"/>
                  <a:gd name="T10" fmla="*/ 51 w 141"/>
                  <a:gd name="T11" fmla="*/ 15 h 212"/>
                  <a:gd name="T12" fmla="*/ 53 w 141"/>
                  <a:gd name="T13" fmla="*/ 10 h 212"/>
                  <a:gd name="T14" fmla="*/ 114 w 141"/>
                  <a:gd name="T15" fmla="*/ 14 h 212"/>
                  <a:gd name="T16" fmla="*/ 8 w 141"/>
                  <a:gd name="T17" fmla="*/ 211 h 212"/>
                  <a:gd name="T18" fmla="*/ 5 w 141"/>
                  <a:gd name="T19"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212">
                    <a:moveTo>
                      <a:pt x="5" y="212"/>
                    </a:moveTo>
                    <a:cubicBezTo>
                      <a:pt x="4" y="212"/>
                      <a:pt x="3" y="212"/>
                      <a:pt x="2" y="212"/>
                    </a:cubicBezTo>
                    <a:cubicBezTo>
                      <a:pt x="1" y="210"/>
                      <a:pt x="0" y="208"/>
                      <a:pt x="2" y="206"/>
                    </a:cubicBezTo>
                    <a:cubicBezTo>
                      <a:pt x="38" y="164"/>
                      <a:pt x="128" y="49"/>
                      <a:pt x="108" y="19"/>
                    </a:cubicBezTo>
                    <a:cubicBezTo>
                      <a:pt x="102" y="9"/>
                      <a:pt x="84" y="9"/>
                      <a:pt x="55" y="18"/>
                    </a:cubicBezTo>
                    <a:cubicBezTo>
                      <a:pt x="53" y="18"/>
                      <a:pt x="51" y="17"/>
                      <a:pt x="51" y="15"/>
                    </a:cubicBezTo>
                    <a:cubicBezTo>
                      <a:pt x="50" y="13"/>
                      <a:pt x="51" y="11"/>
                      <a:pt x="53" y="10"/>
                    </a:cubicBezTo>
                    <a:cubicBezTo>
                      <a:pt x="86" y="0"/>
                      <a:pt x="106" y="2"/>
                      <a:pt x="114" y="14"/>
                    </a:cubicBezTo>
                    <a:cubicBezTo>
                      <a:pt x="141" y="55"/>
                      <a:pt x="21" y="195"/>
                      <a:pt x="8" y="211"/>
                    </a:cubicBezTo>
                    <a:cubicBezTo>
                      <a:pt x="7" y="212"/>
                      <a:pt x="6" y="212"/>
                      <a:pt x="5" y="212"/>
                    </a:cubicBezTo>
                    <a:close/>
                  </a:path>
                </a:pathLst>
              </a:custGeom>
              <a:solidFill>
                <a:srgbClr val="50505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353" name="Group 352"/>
              <p:cNvGrpSpPr/>
              <p:nvPr/>
            </p:nvGrpSpPr>
            <p:grpSpPr>
              <a:xfrm>
                <a:off x="3937251" y="4403690"/>
                <a:ext cx="1618309" cy="1656504"/>
                <a:chOff x="5359529" y="3614718"/>
                <a:chExt cx="1959233" cy="2009489"/>
              </a:xfrm>
            </p:grpSpPr>
            <p:sp>
              <p:nvSpPr>
                <p:cNvPr id="403" name="Freeform 5"/>
                <p:cNvSpPr>
                  <a:spLocks/>
                </p:cNvSpPr>
                <p:nvPr/>
              </p:nvSpPr>
              <p:spPr bwMode="auto">
                <a:xfrm>
                  <a:off x="6587397" y="4990794"/>
                  <a:ext cx="398463" cy="398463"/>
                </a:xfrm>
                <a:custGeom>
                  <a:avLst/>
                  <a:gdLst>
                    <a:gd name="T0" fmla="*/ 22 w 179"/>
                    <a:gd name="T1" fmla="*/ 79 h 179"/>
                    <a:gd name="T2" fmla="*/ 101 w 179"/>
                    <a:gd name="T3" fmla="*/ 157 h 179"/>
                    <a:gd name="T4" fmla="*/ 179 w 179"/>
                    <a:gd name="T5" fmla="*/ 157 h 179"/>
                    <a:gd name="T6" fmla="*/ 22 w 179"/>
                    <a:gd name="T7" fmla="*/ 0 h 179"/>
                    <a:gd name="T8" fmla="*/ 22 w 179"/>
                    <a:gd name="T9" fmla="*/ 79 h 179"/>
                  </a:gdLst>
                  <a:ahLst/>
                  <a:cxnLst>
                    <a:cxn ang="0">
                      <a:pos x="T0" y="T1"/>
                    </a:cxn>
                    <a:cxn ang="0">
                      <a:pos x="T2" y="T3"/>
                    </a:cxn>
                    <a:cxn ang="0">
                      <a:pos x="T4" y="T5"/>
                    </a:cxn>
                    <a:cxn ang="0">
                      <a:pos x="T6" y="T7"/>
                    </a:cxn>
                    <a:cxn ang="0">
                      <a:pos x="T8" y="T9"/>
                    </a:cxn>
                  </a:cxnLst>
                  <a:rect l="0" t="0" r="r" b="b"/>
                  <a:pathLst>
                    <a:path w="179" h="179">
                      <a:moveTo>
                        <a:pt x="22" y="79"/>
                      </a:moveTo>
                      <a:cubicBezTo>
                        <a:pt x="101" y="157"/>
                        <a:pt x="101" y="157"/>
                        <a:pt x="101" y="157"/>
                      </a:cubicBezTo>
                      <a:cubicBezTo>
                        <a:pt x="122" y="179"/>
                        <a:pt x="158" y="179"/>
                        <a:pt x="179" y="157"/>
                      </a:cubicBezTo>
                      <a:cubicBezTo>
                        <a:pt x="22" y="0"/>
                        <a:pt x="22" y="0"/>
                        <a:pt x="22" y="0"/>
                      </a:cubicBezTo>
                      <a:cubicBezTo>
                        <a:pt x="0" y="22"/>
                        <a:pt x="0" y="57"/>
                        <a:pt x="22" y="79"/>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4" name="Freeform 6"/>
                <p:cNvSpPr>
                  <a:spLocks/>
                </p:cNvSpPr>
                <p:nvPr/>
              </p:nvSpPr>
              <p:spPr bwMode="auto">
                <a:xfrm>
                  <a:off x="6636609" y="4943169"/>
                  <a:ext cx="398463" cy="396875"/>
                </a:xfrm>
                <a:custGeom>
                  <a:avLst/>
                  <a:gdLst>
                    <a:gd name="T0" fmla="*/ 157 w 179"/>
                    <a:gd name="T1" fmla="*/ 100 h 179"/>
                    <a:gd name="T2" fmla="*/ 79 w 179"/>
                    <a:gd name="T3" fmla="*/ 22 h 179"/>
                    <a:gd name="T4" fmla="*/ 0 w 179"/>
                    <a:gd name="T5" fmla="*/ 22 h 179"/>
                    <a:gd name="T6" fmla="*/ 157 w 179"/>
                    <a:gd name="T7" fmla="*/ 179 h 179"/>
                    <a:gd name="T8" fmla="*/ 157 w 179"/>
                    <a:gd name="T9" fmla="*/ 100 h 179"/>
                  </a:gdLst>
                  <a:ahLst/>
                  <a:cxnLst>
                    <a:cxn ang="0">
                      <a:pos x="T0" y="T1"/>
                    </a:cxn>
                    <a:cxn ang="0">
                      <a:pos x="T2" y="T3"/>
                    </a:cxn>
                    <a:cxn ang="0">
                      <a:pos x="T4" y="T5"/>
                    </a:cxn>
                    <a:cxn ang="0">
                      <a:pos x="T6" y="T7"/>
                    </a:cxn>
                    <a:cxn ang="0">
                      <a:pos x="T8" y="T9"/>
                    </a:cxn>
                  </a:cxnLst>
                  <a:rect l="0" t="0" r="r" b="b"/>
                  <a:pathLst>
                    <a:path w="179" h="179">
                      <a:moveTo>
                        <a:pt x="157" y="100"/>
                      </a:moveTo>
                      <a:cubicBezTo>
                        <a:pt x="79" y="22"/>
                        <a:pt x="79" y="22"/>
                        <a:pt x="79" y="22"/>
                      </a:cubicBezTo>
                      <a:cubicBezTo>
                        <a:pt x="57" y="0"/>
                        <a:pt x="22" y="0"/>
                        <a:pt x="0" y="22"/>
                      </a:cubicBezTo>
                      <a:cubicBezTo>
                        <a:pt x="157" y="179"/>
                        <a:pt x="157" y="179"/>
                        <a:pt x="157" y="179"/>
                      </a:cubicBezTo>
                      <a:cubicBezTo>
                        <a:pt x="179" y="157"/>
                        <a:pt x="179" y="122"/>
                        <a:pt x="157" y="100"/>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5" name="Freeform 13"/>
                <p:cNvSpPr>
                  <a:spLocks/>
                </p:cNvSpPr>
                <p:nvPr/>
              </p:nvSpPr>
              <p:spPr bwMode="auto">
                <a:xfrm>
                  <a:off x="6942997" y="5295594"/>
                  <a:ext cx="331788" cy="328613"/>
                </a:xfrm>
                <a:custGeom>
                  <a:avLst/>
                  <a:gdLst>
                    <a:gd name="T0" fmla="*/ 209 w 209"/>
                    <a:gd name="T1" fmla="*/ 97 h 207"/>
                    <a:gd name="T2" fmla="*/ 97 w 209"/>
                    <a:gd name="T3" fmla="*/ 207 h 207"/>
                    <a:gd name="T4" fmla="*/ 0 w 209"/>
                    <a:gd name="T5" fmla="*/ 112 h 207"/>
                    <a:gd name="T6" fmla="*/ 112 w 209"/>
                    <a:gd name="T7" fmla="*/ 0 h 207"/>
                    <a:gd name="T8" fmla="*/ 209 w 209"/>
                    <a:gd name="T9" fmla="*/ 97 h 207"/>
                  </a:gdLst>
                  <a:ahLst/>
                  <a:cxnLst>
                    <a:cxn ang="0">
                      <a:pos x="T0" y="T1"/>
                    </a:cxn>
                    <a:cxn ang="0">
                      <a:pos x="T2" y="T3"/>
                    </a:cxn>
                    <a:cxn ang="0">
                      <a:pos x="T4" y="T5"/>
                    </a:cxn>
                    <a:cxn ang="0">
                      <a:pos x="T6" y="T7"/>
                    </a:cxn>
                    <a:cxn ang="0">
                      <a:pos x="T8" y="T9"/>
                    </a:cxn>
                  </a:cxnLst>
                  <a:rect l="0" t="0" r="r" b="b"/>
                  <a:pathLst>
                    <a:path w="209" h="207">
                      <a:moveTo>
                        <a:pt x="209" y="97"/>
                      </a:moveTo>
                      <a:lnTo>
                        <a:pt x="97" y="207"/>
                      </a:lnTo>
                      <a:lnTo>
                        <a:pt x="0" y="112"/>
                      </a:lnTo>
                      <a:lnTo>
                        <a:pt x="112" y="0"/>
                      </a:lnTo>
                      <a:lnTo>
                        <a:pt x="209" y="9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6" name="Freeform 14"/>
                <p:cNvSpPr>
                  <a:spLocks/>
                </p:cNvSpPr>
                <p:nvPr/>
              </p:nvSpPr>
              <p:spPr bwMode="auto">
                <a:xfrm>
                  <a:off x="6650897" y="5062232"/>
                  <a:ext cx="439738" cy="382588"/>
                </a:xfrm>
                <a:custGeom>
                  <a:avLst/>
                  <a:gdLst>
                    <a:gd name="T0" fmla="*/ 111 w 198"/>
                    <a:gd name="T1" fmla="*/ 5 h 172"/>
                    <a:gd name="T2" fmla="*/ 95 w 198"/>
                    <a:gd name="T3" fmla="*/ 5 h 172"/>
                    <a:gd name="T4" fmla="*/ 93 w 198"/>
                    <a:gd name="T5" fmla="*/ 17 h 172"/>
                    <a:gd name="T6" fmla="*/ 82 w 198"/>
                    <a:gd name="T7" fmla="*/ 5 h 172"/>
                    <a:gd name="T8" fmla="*/ 66 w 198"/>
                    <a:gd name="T9" fmla="*/ 5 h 172"/>
                    <a:gd name="T10" fmla="*/ 66 w 198"/>
                    <a:gd name="T11" fmla="*/ 21 h 172"/>
                    <a:gd name="T12" fmla="*/ 66 w 198"/>
                    <a:gd name="T13" fmla="*/ 21 h 172"/>
                    <a:gd name="T14" fmla="*/ 66 w 198"/>
                    <a:gd name="T15" fmla="*/ 21 h 172"/>
                    <a:gd name="T16" fmla="*/ 66 w 198"/>
                    <a:gd name="T17" fmla="*/ 21 h 172"/>
                    <a:gd name="T18" fmla="*/ 51 w 198"/>
                    <a:gd name="T19" fmla="*/ 5 h 172"/>
                    <a:gd name="T20" fmla="*/ 35 w 198"/>
                    <a:gd name="T21" fmla="*/ 5 h 172"/>
                    <a:gd name="T22" fmla="*/ 36 w 198"/>
                    <a:gd name="T23" fmla="*/ 21 h 172"/>
                    <a:gd name="T24" fmla="*/ 35 w 198"/>
                    <a:gd name="T25" fmla="*/ 20 h 172"/>
                    <a:gd name="T26" fmla="*/ 35 w 198"/>
                    <a:gd name="T27" fmla="*/ 20 h 172"/>
                    <a:gd name="T28" fmla="*/ 23 w 198"/>
                    <a:gd name="T29" fmla="*/ 8 h 172"/>
                    <a:gd name="T30" fmla="*/ 5 w 198"/>
                    <a:gd name="T31" fmla="*/ 7 h 172"/>
                    <a:gd name="T32" fmla="*/ 6 w 198"/>
                    <a:gd name="T33" fmla="*/ 25 h 172"/>
                    <a:gd name="T34" fmla="*/ 63 w 198"/>
                    <a:gd name="T35" fmla="*/ 82 h 172"/>
                    <a:gd name="T36" fmla="*/ 48 w 198"/>
                    <a:gd name="T37" fmla="*/ 84 h 172"/>
                    <a:gd name="T38" fmla="*/ 49 w 198"/>
                    <a:gd name="T39" fmla="*/ 102 h 172"/>
                    <a:gd name="T40" fmla="*/ 75 w 198"/>
                    <a:gd name="T41" fmla="*/ 127 h 172"/>
                    <a:gd name="T42" fmla="*/ 101 w 198"/>
                    <a:gd name="T43" fmla="*/ 154 h 172"/>
                    <a:gd name="T44" fmla="*/ 126 w 198"/>
                    <a:gd name="T45" fmla="*/ 154 h 172"/>
                    <a:gd name="T46" fmla="*/ 144 w 198"/>
                    <a:gd name="T47" fmla="*/ 172 h 172"/>
                    <a:gd name="T48" fmla="*/ 198 w 198"/>
                    <a:gd name="T49" fmla="*/ 117 h 172"/>
                    <a:gd name="T50" fmla="*/ 180 w 198"/>
                    <a:gd name="T51" fmla="*/ 99 h 172"/>
                    <a:gd name="T52" fmla="*/ 180 w 198"/>
                    <a:gd name="T53" fmla="*/ 75 h 172"/>
                    <a:gd name="T54" fmla="*/ 144 w 198"/>
                    <a:gd name="T55" fmla="*/ 38 h 172"/>
                    <a:gd name="T56" fmla="*/ 144 w 198"/>
                    <a:gd name="T57" fmla="*/ 38 h 172"/>
                    <a:gd name="T58" fmla="*/ 111 w 198"/>
                    <a:gd name="T59" fmla="*/ 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72">
                      <a:moveTo>
                        <a:pt x="111" y="5"/>
                      </a:moveTo>
                      <a:cubicBezTo>
                        <a:pt x="106" y="1"/>
                        <a:pt x="99" y="0"/>
                        <a:pt x="95" y="5"/>
                      </a:cubicBezTo>
                      <a:cubicBezTo>
                        <a:pt x="92" y="8"/>
                        <a:pt x="91" y="13"/>
                        <a:pt x="93" y="17"/>
                      </a:cubicBezTo>
                      <a:cubicBezTo>
                        <a:pt x="82" y="5"/>
                        <a:pt x="82" y="5"/>
                        <a:pt x="82" y="5"/>
                      </a:cubicBezTo>
                      <a:cubicBezTo>
                        <a:pt x="77" y="1"/>
                        <a:pt x="70" y="0"/>
                        <a:pt x="66" y="5"/>
                      </a:cubicBezTo>
                      <a:cubicBezTo>
                        <a:pt x="61" y="9"/>
                        <a:pt x="62" y="16"/>
                        <a:pt x="66" y="21"/>
                      </a:cubicBezTo>
                      <a:cubicBezTo>
                        <a:pt x="66" y="21"/>
                        <a:pt x="66" y="21"/>
                        <a:pt x="66" y="21"/>
                      </a:cubicBezTo>
                      <a:cubicBezTo>
                        <a:pt x="66" y="21"/>
                        <a:pt x="66" y="21"/>
                        <a:pt x="66" y="21"/>
                      </a:cubicBezTo>
                      <a:cubicBezTo>
                        <a:pt x="66" y="21"/>
                        <a:pt x="66" y="21"/>
                        <a:pt x="66" y="21"/>
                      </a:cubicBezTo>
                      <a:cubicBezTo>
                        <a:pt x="51" y="5"/>
                        <a:pt x="51" y="5"/>
                        <a:pt x="51" y="5"/>
                      </a:cubicBezTo>
                      <a:cubicBezTo>
                        <a:pt x="46" y="1"/>
                        <a:pt x="39" y="0"/>
                        <a:pt x="35" y="5"/>
                      </a:cubicBezTo>
                      <a:cubicBezTo>
                        <a:pt x="31" y="9"/>
                        <a:pt x="31" y="16"/>
                        <a:pt x="36" y="21"/>
                      </a:cubicBezTo>
                      <a:cubicBezTo>
                        <a:pt x="35" y="20"/>
                        <a:pt x="35" y="20"/>
                        <a:pt x="35" y="20"/>
                      </a:cubicBezTo>
                      <a:cubicBezTo>
                        <a:pt x="35" y="20"/>
                        <a:pt x="35" y="20"/>
                        <a:pt x="35" y="20"/>
                      </a:cubicBezTo>
                      <a:cubicBezTo>
                        <a:pt x="23" y="8"/>
                        <a:pt x="23" y="8"/>
                        <a:pt x="23" y="8"/>
                      </a:cubicBezTo>
                      <a:cubicBezTo>
                        <a:pt x="18" y="3"/>
                        <a:pt x="10" y="3"/>
                        <a:pt x="5" y="7"/>
                      </a:cubicBezTo>
                      <a:cubicBezTo>
                        <a:pt x="0" y="12"/>
                        <a:pt x="1" y="20"/>
                        <a:pt x="6" y="25"/>
                      </a:cubicBezTo>
                      <a:cubicBezTo>
                        <a:pt x="63" y="82"/>
                        <a:pt x="63" y="82"/>
                        <a:pt x="63" y="82"/>
                      </a:cubicBezTo>
                      <a:cubicBezTo>
                        <a:pt x="58" y="80"/>
                        <a:pt x="52" y="80"/>
                        <a:pt x="48" y="84"/>
                      </a:cubicBezTo>
                      <a:cubicBezTo>
                        <a:pt x="43" y="89"/>
                        <a:pt x="44" y="97"/>
                        <a:pt x="49" y="102"/>
                      </a:cubicBezTo>
                      <a:cubicBezTo>
                        <a:pt x="75" y="127"/>
                        <a:pt x="75" y="127"/>
                        <a:pt x="75" y="127"/>
                      </a:cubicBezTo>
                      <a:cubicBezTo>
                        <a:pt x="101" y="154"/>
                        <a:pt x="101" y="154"/>
                        <a:pt x="101" y="154"/>
                      </a:cubicBezTo>
                      <a:cubicBezTo>
                        <a:pt x="108" y="161"/>
                        <a:pt x="119" y="161"/>
                        <a:pt x="126" y="154"/>
                      </a:cubicBezTo>
                      <a:cubicBezTo>
                        <a:pt x="144" y="172"/>
                        <a:pt x="144" y="172"/>
                        <a:pt x="144" y="172"/>
                      </a:cubicBezTo>
                      <a:cubicBezTo>
                        <a:pt x="198" y="117"/>
                        <a:pt x="198" y="117"/>
                        <a:pt x="198" y="117"/>
                      </a:cubicBezTo>
                      <a:cubicBezTo>
                        <a:pt x="180" y="99"/>
                        <a:pt x="180" y="99"/>
                        <a:pt x="180" y="99"/>
                      </a:cubicBezTo>
                      <a:cubicBezTo>
                        <a:pt x="187" y="92"/>
                        <a:pt x="187" y="81"/>
                        <a:pt x="180" y="75"/>
                      </a:cubicBezTo>
                      <a:cubicBezTo>
                        <a:pt x="144" y="38"/>
                        <a:pt x="144" y="38"/>
                        <a:pt x="144" y="38"/>
                      </a:cubicBezTo>
                      <a:cubicBezTo>
                        <a:pt x="144" y="38"/>
                        <a:pt x="144" y="38"/>
                        <a:pt x="144" y="38"/>
                      </a:cubicBezTo>
                      <a:lnTo>
                        <a:pt x="111" y="5"/>
                      </a:lnTo>
                      <a:close/>
                    </a:path>
                  </a:pathLst>
                </a:custGeom>
                <a:solidFill>
                  <a:srgbClr val="505050">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7" name="Freeform 15"/>
                <p:cNvSpPr>
                  <a:spLocks/>
                </p:cNvSpPr>
                <p:nvPr/>
              </p:nvSpPr>
              <p:spPr bwMode="auto">
                <a:xfrm>
                  <a:off x="6541359" y="4768201"/>
                  <a:ext cx="652463" cy="242888"/>
                </a:xfrm>
                <a:custGeom>
                  <a:avLst/>
                  <a:gdLst>
                    <a:gd name="T0" fmla="*/ 40 w 294"/>
                    <a:gd name="T1" fmla="*/ 109 h 109"/>
                    <a:gd name="T2" fmla="*/ 7 w 294"/>
                    <a:gd name="T3" fmla="*/ 77 h 109"/>
                    <a:gd name="T4" fmla="*/ 0 w 294"/>
                    <a:gd name="T5" fmla="*/ 60 h 109"/>
                    <a:gd name="T6" fmla="*/ 7 w 294"/>
                    <a:gd name="T7" fmla="*/ 43 h 109"/>
                    <a:gd name="T8" fmla="*/ 24 w 294"/>
                    <a:gd name="T9" fmla="*/ 36 h 109"/>
                    <a:gd name="T10" fmla="*/ 271 w 294"/>
                    <a:gd name="T11" fmla="*/ 36 h 109"/>
                    <a:gd name="T12" fmla="*/ 284 w 294"/>
                    <a:gd name="T13" fmla="*/ 23 h 109"/>
                    <a:gd name="T14" fmla="*/ 271 w 294"/>
                    <a:gd name="T15" fmla="*/ 10 h 109"/>
                    <a:gd name="T16" fmla="*/ 248 w 294"/>
                    <a:gd name="T17" fmla="*/ 10 h 109"/>
                    <a:gd name="T18" fmla="*/ 248 w 294"/>
                    <a:gd name="T19" fmla="*/ 0 h 109"/>
                    <a:gd name="T20" fmla="*/ 271 w 294"/>
                    <a:gd name="T21" fmla="*/ 0 h 109"/>
                    <a:gd name="T22" fmla="*/ 294 w 294"/>
                    <a:gd name="T23" fmla="*/ 23 h 109"/>
                    <a:gd name="T24" fmla="*/ 271 w 294"/>
                    <a:gd name="T25" fmla="*/ 45 h 109"/>
                    <a:gd name="T26" fmla="*/ 24 w 294"/>
                    <a:gd name="T27" fmla="*/ 45 h 109"/>
                    <a:gd name="T28" fmla="*/ 14 w 294"/>
                    <a:gd name="T29" fmla="*/ 50 h 109"/>
                    <a:gd name="T30" fmla="*/ 10 w 294"/>
                    <a:gd name="T31" fmla="*/ 60 h 109"/>
                    <a:gd name="T32" fmla="*/ 14 w 294"/>
                    <a:gd name="T33" fmla="*/ 70 h 109"/>
                    <a:gd name="T34" fmla="*/ 14 w 294"/>
                    <a:gd name="T35" fmla="*/ 70 h 109"/>
                    <a:gd name="T36" fmla="*/ 47 w 294"/>
                    <a:gd name="T37" fmla="*/ 102 h 109"/>
                    <a:gd name="T38" fmla="*/ 40 w 294"/>
                    <a:gd name="T3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109">
                      <a:moveTo>
                        <a:pt x="40" y="109"/>
                      </a:moveTo>
                      <a:cubicBezTo>
                        <a:pt x="7" y="77"/>
                        <a:pt x="7" y="77"/>
                        <a:pt x="7" y="77"/>
                      </a:cubicBezTo>
                      <a:cubicBezTo>
                        <a:pt x="3" y="72"/>
                        <a:pt x="0" y="66"/>
                        <a:pt x="0" y="60"/>
                      </a:cubicBezTo>
                      <a:cubicBezTo>
                        <a:pt x="0" y="54"/>
                        <a:pt x="3" y="48"/>
                        <a:pt x="7" y="43"/>
                      </a:cubicBezTo>
                      <a:cubicBezTo>
                        <a:pt x="12" y="39"/>
                        <a:pt x="18" y="36"/>
                        <a:pt x="24" y="36"/>
                      </a:cubicBezTo>
                      <a:cubicBezTo>
                        <a:pt x="271" y="36"/>
                        <a:pt x="271" y="36"/>
                        <a:pt x="271" y="36"/>
                      </a:cubicBezTo>
                      <a:cubicBezTo>
                        <a:pt x="279" y="36"/>
                        <a:pt x="284" y="30"/>
                        <a:pt x="284" y="23"/>
                      </a:cubicBezTo>
                      <a:cubicBezTo>
                        <a:pt x="284" y="16"/>
                        <a:pt x="279" y="10"/>
                        <a:pt x="271" y="10"/>
                      </a:cubicBezTo>
                      <a:cubicBezTo>
                        <a:pt x="248" y="10"/>
                        <a:pt x="248" y="10"/>
                        <a:pt x="248" y="10"/>
                      </a:cubicBezTo>
                      <a:cubicBezTo>
                        <a:pt x="248" y="0"/>
                        <a:pt x="248" y="0"/>
                        <a:pt x="248" y="0"/>
                      </a:cubicBezTo>
                      <a:cubicBezTo>
                        <a:pt x="271" y="0"/>
                        <a:pt x="271" y="0"/>
                        <a:pt x="271" y="0"/>
                      </a:cubicBezTo>
                      <a:cubicBezTo>
                        <a:pt x="284" y="0"/>
                        <a:pt x="294" y="11"/>
                        <a:pt x="294" y="23"/>
                      </a:cubicBezTo>
                      <a:cubicBezTo>
                        <a:pt x="294" y="35"/>
                        <a:pt x="284" y="45"/>
                        <a:pt x="271" y="45"/>
                      </a:cubicBezTo>
                      <a:cubicBezTo>
                        <a:pt x="24" y="45"/>
                        <a:pt x="24" y="45"/>
                        <a:pt x="24" y="45"/>
                      </a:cubicBezTo>
                      <a:cubicBezTo>
                        <a:pt x="20" y="46"/>
                        <a:pt x="17" y="47"/>
                        <a:pt x="14" y="50"/>
                      </a:cubicBezTo>
                      <a:cubicBezTo>
                        <a:pt x="11" y="52"/>
                        <a:pt x="10" y="56"/>
                        <a:pt x="10" y="60"/>
                      </a:cubicBezTo>
                      <a:cubicBezTo>
                        <a:pt x="10" y="64"/>
                        <a:pt x="11" y="67"/>
                        <a:pt x="14" y="70"/>
                      </a:cubicBezTo>
                      <a:cubicBezTo>
                        <a:pt x="14" y="70"/>
                        <a:pt x="14" y="70"/>
                        <a:pt x="14" y="70"/>
                      </a:cubicBezTo>
                      <a:cubicBezTo>
                        <a:pt x="47" y="102"/>
                        <a:pt x="47" y="102"/>
                        <a:pt x="47" y="102"/>
                      </a:cubicBezTo>
                      <a:lnTo>
                        <a:pt x="40" y="109"/>
                      </a:ln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8" name="Freeform 10"/>
                <p:cNvSpPr>
                  <a:spLocks noEditPoints="1"/>
                </p:cNvSpPr>
                <p:nvPr/>
              </p:nvSpPr>
              <p:spPr bwMode="auto">
                <a:xfrm>
                  <a:off x="5359529" y="3614718"/>
                  <a:ext cx="1550130" cy="1189020"/>
                </a:xfrm>
                <a:custGeom>
                  <a:avLst/>
                  <a:gdLst>
                    <a:gd name="T0" fmla="*/ 244 w 252"/>
                    <a:gd name="T1" fmla="*/ 0 h 193"/>
                    <a:gd name="T2" fmla="*/ 8 w 252"/>
                    <a:gd name="T3" fmla="*/ 0 h 193"/>
                    <a:gd name="T4" fmla="*/ 0 w 252"/>
                    <a:gd name="T5" fmla="*/ 7 h 193"/>
                    <a:gd name="T6" fmla="*/ 0 w 252"/>
                    <a:gd name="T7" fmla="*/ 161 h 193"/>
                    <a:gd name="T8" fmla="*/ 8 w 252"/>
                    <a:gd name="T9" fmla="*/ 168 h 193"/>
                    <a:gd name="T10" fmla="*/ 86 w 252"/>
                    <a:gd name="T11" fmla="*/ 168 h 193"/>
                    <a:gd name="T12" fmla="*/ 86 w 252"/>
                    <a:gd name="T13" fmla="*/ 179 h 193"/>
                    <a:gd name="T14" fmla="*/ 69 w 252"/>
                    <a:gd name="T15" fmla="*/ 193 h 193"/>
                    <a:gd name="T16" fmla="*/ 188 w 252"/>
                    <a:gd name="T17" fmla="*/ 193 h 193"/>
                    <a:gd name="T18" fmla="*/ 171 w 252"/>
                    <a:gd name="T19" fmla="*/ 179 h 193"/>
                    <a:gd name="T20" fmla="*/ 171 w 252"/>
                    <a:gd name="T21" fmla="*/ 168 h 193"/>
                    <a:gd name="T22" fmla="*/ 244 w 252"/>
                    <a:gd name="T23" fmla="*/ 168 h 193"/>
                    <a:gd name="T24" fmla="*/ 252 w 252"/>
                    <a:gd name="T25" fmla="*/ 161 h 193"/>
                    <a:gd name="T26" fmla="*/ 252 w 252"/>
                    <a:gd name="T27" fmla="*/ 7 h 193"/>
                    <a:gd name="T28" fmla="*/ 244 w 252"/>
                    <a:gd name="T29" fmla="*/ 0 h 193"/>
                    <a:gd name="T30" fmla="*/ 238 w 252"/>
                    <a:gd name="T31" fmla="*/ 149 h 193"/>
                    <a:gd name="T32" fmla="*/ 231 w 252"/>
                    <a:gd name="T33" fmla="*/ 155 h 193"/>
                    <a:gd name="T34" fmla="*/ 22 w 252"/>
                    <a:gd name="T35" fmla="*/ 155 h 193"/>
                    <a:gd name="T36" fmla="*/ 15 w 252"/>
                    <a:gd name="T37" fmla="*/ 149 h 193"/>
                    <a:gd name="T38" fmla="*/ 15 w 252"/>
                    <a:gd name="T39" fmla="*/ 19 h 193"/>
                    <a:gd name="T40" fmla="*/ 22 w 252"/>
                    <a:gd name="T41" fmla="*/ 13 h 193"/>
                    <a:gd name="T42" fmla="*/ 231 w 252"/>
                    <a:gd name="T43" fmla="*/ 13 h 193"/>
                    <a:gd name="T44" fmla="*/ 238 w 252"/>
                    <a:gd name="T45" fmla="*/ 19 h 193"/>
                    <a:gd name="T46" fmla="*/ 238 w 252"/>
                    <a:gd name="T47" fmla="*/ 149 h 193"/>
                    <a:gd name="T48" fmla="*/ 238 w 252"/>
                    <a:gd name="T49" fmla="*/ 1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2" h="193">
                      <a:moveTo>
                        <a:pt x="244" y="0"/>
                      </a:moveTo>
                      <a:cubicBezTo>
                        <a:pt x="8" y="0"/>
                        <a:pt x="8" y="0"/>
                        <a:pt x="8" y="0"/>
                      </a:cubicBezTo>
                      <a:cubicBezTo>
                        <a:pt x="4" y="0"/>
                        <a:pt x="0" y="3"/>
                        <a:pt x="0" y="7"/>
                      </a:cubicBezTo>
                      <a:cubicBezTo>
                        <a:pt x="0" y="161"/>
                        <a:pt x="0" y="161"/>
                        <a:pt x="0" y="161"/>
                      </a:cubicBezTo>
                      <a:cubicBezTo>
                        <a:pt x="0" y="165"/>
                        <a:pt x="4" y="168"/>
                        <a:pt x="8" y="168"/>
                      </a:cubicBezTo>
                      <a:cubicBezTo>
                        <a:pt x="86" y="168"/>
                        <a:pt x="86" y="168"/>
                        <a:pt x="86" y="168"/>
                      </a:cubicBezTo>
                      <a:cubicBezTo>
                        <a:pt x="86" y="179"/>
                        <a:pt x="86" y="179"/>
                        <a:pt x="86" y="179"/>
                      </a:cubicBezTo>
                      <a:cubicBezTo>
                        <a:pt x="69" y="193"/>
                        <a:pt x="69" y="193"/>
                        <a:pt x="69" y="193"/>
                      </a:cubicBezTo>
                      <a:cubicBezTo>
                        <a:pt x="188" y="193"/>
                        <a:pt x="188" y="193"/>
                        <a:pt x="188" y="193"/>
                      </a:cubicBezTo>
                      <a:cubicBezTo>
                        <a:pt x="171" y="179"/>
                        <a:pt x="171" y="179"/>
                        <a:pt x="171" y="179"/>
                      </a:cubicBezTo>
                      <a:cubicBezTo>
                        <a:pt x="171" y="168"/>
                        <a:pt x="171" y="168"/>
                        <a:pt x="171" y="168"/>
                      </a:cubicBezTo>
                      <a:cubicBezTo>
                        <a:pt x="244" y="168"/>
                        <a:pt x="244" y="168"/>
                        <a:pt x="244" y="168"/>
                      </a:cubicBezTo>
                      <a:cubicBezTo>
                        <a:pt x="249" y="168"/>
                        <a:pt x="252" y="165"/>
                        <a:pt x="252" y="161"/>
                      </a:cubicBezTo>
                      <a:cubicBezTo>
                        <a:pt x="252" y="7"/>
                        <a:pt x="252" y="7"/>
                        <a:pt x="252" y="7"/>
                      </a:cubicBezTo>
                      <a:cubicBezTo>
                        <a:pt x="252" y="3"/>
                        <a:pt x="249" y="0"/>
                        <a:pt x="244" y="0"/>
                      </a:cubicBezTo>
                      <a:close/>
                      <a:moveTo>
                        <a:pt x="238" y="149"/>
                      </a:moveTo>
                      <a:cubicBezTo>
                        <a:pt x="238" y="153"/>
                        <a:pt x="235" y="155"/>
                        <a:pt x="231" y="155"/>
                      </a:cubicBezTo>
                      <a:cubicBezTo>
                        <a:pt x="22" y="155"/>
                        <a:pt x="22" y="155"/>
                        <a:pt x="22" y="155"/>
                      </a:cubicBezTo>
                      <a:cubicBezTo>
                        <a:pt x="18" y="155"/>
                        <a:pt x="15" y="153"/>
                        <a:pt x="15" y="149"/>
                      </a:cubicBezTo>
                      <a:cubicBezTo>
                        <a:pt x="15" y="19"/>
                        <a:pt x="15" y="19"/>
                        <a:pt x="15" y="19"/>
                      </a:cubicBezTo>
                      <a:cubicBezTo>
                        <a:pt x="15" y="15"/>
                        <a:pt x="18" y="13"/>
                        <a:pt x="22" y="13"/>
                      </a:cubicBezTo>
                      <a:cubicBezTo>
                        <a:pt x="231" y="13"/>
                        <a:pt x="231" y="13"/>
                        <a:pt x="231" y="13"/>
                      </a:cubicBezTo>
                      <a:cubicBezTo>
                        <a:pt x="235" y="13"/>
                        <a:pt x="238" y="15"/>
                        <a:pt x="238" y="19"/>
                      </a:cubicBezTo>
                      <a:cubicBezTo>
                        <a:pt x="238" y="149"/>
                        <a:pt x="238" y="149"/>
                        <a:pt x="238" y="149"/>
                      </a:cubicBezTo>
                      <a:cubicBezTo>
                        <a:pt x="238" y="149"/>
                        <a:pt x="238" y="149"/>
                        <a:pt x="238" y="149"/>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9" name="Freeform 9"/>
                <p:cNvSpPr>
                  <a:spLocks noEditPoints="1"/>
                </p:cNvSpPr>
                <p:nvPr/>
              </p:nvSpPr>
              <p:spPr bwMode="auto">
                <a:xfrm>
                  <a:off x="6994739" y="4152244"/>
                  <a:ext cx="324023" cy="651494"/>
                </a:xfrm>
                <a:custGeom>
                  <a:avLst/>
                  <a:gdLst>
                    <a:gd name="T0" fmla="*/ 65 w 67"/>
                    <a:gd name="T1" fmla="*/ 0 h 135"/>
                    <a:gd name="T2" fmla="*/ 1 w 67"/>
                    <a:gd name="T3" fmla="*/ 0 h 135"/>
                    <a:gd name="T4" fmla="*/ 0 w 67"/>
                    <a:gd name="T5" fmla="*/ 2 h 135"/>
                    <a:gd name="T6" fmla="*/ 0 w 67"/>
                    <a:gd name="T7" fmla="*/ 28 h 135"/>
                    <a:gd name="T8" fmla="*/ 0 w 67"/>
                    <a:gd name="T9" fmla="*/ 30 h 135"/>
                    <a:gd name="T10" fmla="*/ 0 w 67"/>
                    <a:gd name="T11" fmla="*/ 134 h 135"/>
                    <a:gd name="T12" fmla="*/ 1 w 67"/>
                    <a:gd name="T13" fmla="*/ 135 h 135"/>
                    <a:gd name="T14" fmla="*/ 65 w 67"/>
                    <a:gd name="T15" fmla="*/ 135 h 135"/>
                    <a:gd name="T16" fmla="*/ 67 w 67"/>
                    <a:gd name="T17" fmla="*/ 134 h 135"/>
                    <a:gd name="T18" fmla="*/ 67 w 67"/>
                    <a:gd name="T19" fmla="*/ 30 h 135"/>
                    <a:gd name="T20" fmla="*/ 67 w 67"/>
                    <a:gd name="T21" fmla="*/ 28 h 135"/>
                    <a:gd name="T22" fmla="*/ 67 w 67"/>
                    <a:gd name="T23" fmla="*/ 2 h 135"/>
                    <a:gd name="T24" fmla="*/ 65 w 67"/>
                    <a:gd name="T25" fmla="*/ 0 h 135"/>
                    <a:gd name="T26" fmla="*/ 8 w 67"/>
                    <a:gd name="T27" fmla="*/ 21 h 135"/>
                    <a:gd name="T28" fmla="*/ 8 w 67"/>
                    <a:gd name="T29" fmla="*/ 14 h 135"/>
                    <a:gd name="T30" fmla="*/ 9 w 67"/>
                    <a:gd name="T31" fmla="*/ 13 h 135"/>
                    <a:gd name="T32" fmla="*/ 57 w 67"/>
                    <a:gd name="T33" fmla="*/ 13 h 135"/>
                    <a:gd name="T34" fmla="*/ 59 w 67"/>
                    <a:gd name="T35" fmla="*/ 14 h 135"/>
                    <a:gd name="T36" fmla="*/ 59 w 67"/>
                    <a:gd name="T37" fmla="*/ 21 h 135"/>
                    <a:gd name="T38" fmla="*/ 57 w 67"/>
                    <a:gd name="T39" fmla="*/ 23 h 135"/>
                    <a:gd name="T40" fmla="*/ 9 w 67"/>
                    <a:gd name="T41" fmla="*/ 23 h 135"/>
                    <a:gd name="T42" fmla="*/ 8 w 67"/>
                    <a:gd name="T43" fmla="*/ 21 h 135"/>
                    <a:gd name="T44" fmla="*/ 53 w 67"/>
                    <a:gd name="T45" fmla="*/ 64 h 135"/>
                    <a:gd name="T46" fmla="*/ 49 w 67"/>
                    <a:gd name="T47" fmla="*/ 59 h 135"/>
                    <a:gd name="T48" fmla="*/ 53 w 67"/>
                    <a:gd name="T49" fmla="*/ 55 h 135"/>
                    <a:gd name="T50" fmla="*/ 58 w 67"/>
                    <a:gd name="T51" fmla="*/ 59 h 135"/>
                    <a:gd name="T52" fmla="*/ 53 w 67"/>
                    <a:gd name="T53" fmla="*/ 64 h 135"/>
                    <a:gd name="T54" fmla="*/ 53 w 67"/>
                    <a:gd name="T55" fmla="*/ 49 h 135"/>
                    <a:gd name="T56" fmla="*/ 47 w 67"/>
                    <a:gd name="T57" fmla="*/ 43 h 135"/>
                    <a:gd name="T58" fmla="*/ 53 w 67"/>
                    <a:gd name="T59" fmla="*/ 37 h 135"/>
                    <a:gd name="T60" fmla="*/ 60 w 67"/>
                    <a:gd name="T61" fmla="*/ 43 h 135"/>
                    <a:gd name="T62" fmla="*/ 53 w 67"/>
                    <a:gd name="T63"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35">
                      <a:moveTo>
                        <a:pt x="65" y="0"/>
                      </a:moveTo>
                      <a:cubicBezTo>
                        <a:pt x="1" y="0"/>
                        <a:pt x="1" y="0"/>
                        <a:pt x="1" y="0"/>
                      </a:cubicBezTo>
                      <a:cubicBezTo>
                        <a:pt x="0" y="0"/>
                        <a:pt x="0" y="1"/>
                        <a:pt x="0" y="2"/>
                      </a:cubicBezTo>
                      <a:cubicBezTo>
                        <a:pt x="0" y="28"/>
                        <a:pt x="0" y="28"/>
                        <a:pt x="0" y="28"/>
                      </a:cubicBezTo>
                      <a:cubicBezTo>
                        <a:pt x="0" y="30"/>
                        <a:pt x="0" y="30"/>
                        <a:pt x="0" y="30"/>
                      </a:cubicBezTo>
                      <a:cubicBezTo>
                        <a:pt x="0" y="134"/>
                        <a:pt x="0" y="134"/>
                        <a:pt x="0" y="134"/>
                      </a:cubicBezTo>
                      <a:cubicBezTo>
                        <a:pt x="0" y="135"/>
                        <a:pt x="0" y="135"/>
                        <a:pt x="1" y="135"/>
                      </a:cubicBezTo>
                      <a:cubicBezTo>
                        <a:pt x="65" y="135"/>
                        <a:pt x="65" y="135"/>
                        <a:pt x="65" y="135"/>
                      </a:cubicBezTo>
                      <a:cubicBezTo>
                        <a:pt x="66" y="135"/>
                        <a:pt x="67" y="135"/>
                        <a:pt x="67" y="134"/>
                      </a:cubicBezTo>
                      <a:cubicBezTo>
                        <a:pt x="67" y="30"/>
                        <a:pt x="67" y="30"/>
                        <a:pt x="67" y="30"/>
                      </a:cubicBezTo>
                      <a:cubicBezTo>
                        <a:pt x="67" y="28"/>
                        <a:pt x="67" y="28"/>
                        <a:pt x="67" y="28"/>
                      </a:cubicBezTo>
                      <a:cubicBezTo>
                        <a:pt x="67" y="2"/>
                        <a:pt x="67" y="2"/>
                        <a:pt x="67" y="2"/>
                      </a:cubicBezTo>
                      <a:cubicBezTo>
                        <a:pt x="67" y="1"/>
                        <a:pt x="66" y="0"/>
                        <a:pt x="65" y="0"/>
                      </a:cubicBezTo>
                      <a:close/>
                      <a:moveTo>
                        <a:pt x="8" y="21"/>
                      </a:moveTo>
                      <a:cubicBezTo>
                        <a:pt x="8" y="14"/>
                        <a:pt x="8" y="14"/>
                        <a:pt x="8" y="14"/>
                      </a:cubicBezTo>
                      <a:cubicBezTo>
                        <a:pt x="8" y="13"/>
                        <a:pt x="8" y="13"/>
                        <a:pt x="9" y="13"/>
                      </a:cubicBezTo>
                      <a:cubicBezTo>
                        <a:pt x="57" y="13"/>
                        <a:pt x="57" y="13"/>
                        <a:pt x="57" y="13"/>
                      </a:cubicBezTo>
                      <a:cubicBezTo>
                        <a:pt x="58" y="13"/>
                        <a:pt x="59" y="13"/>
                        <a:pt x="59" y="14"/>
                      </a:cubicBezTo>
                      <a:cubicBezTo>
                        <a:pt x="59" y="21"/>
                        <a:pt x="59" y="21"/>
                        <a:pt x="59" y="21"/>
                      </a:cubicBezTo>
                      <a:cubicBezTo>
                        <a:pt x="59" y="22"/>
                        <a:pt x="58" y="23"/>
                        <a:pt x="57" y="23"/>
                      </a:cubicBezTo>
                      <a:cubicBezTo>
                        <a:pt x="9" y="23"/>
                        <a:pt x="9" y="23"/>
                        <a:pt x="9" y="23"/>
                      </a:cubicBezTo>
                      <a:cubicBezTo>
                        <a:pt x="8" y="23"/>
                        <a:pt x="8" y="22"/>
                        <a:pt x="8" y="21"/>
                      </a:cubicBezTo>
                      <a:close/>
                      <a:moveTo>
                        <a:pt x="53" y="64"/>
                      </a:moveTo>
                      <a:cubicBezTo>
                        <a:pt x="51" y="64"/>
                        <a:pt x="49" y="62"/>
                        <a:pt x="49" y="59"/>
                      </a:cubicBezTo>
                      <a:cubicBezTo>
                        <a:pt x="49" y="57"/>
                        <a:pt x="51" y="55"/>
                        <a:pt x="53" y="55"/>
                      </a:cubicBezTo>
                      <a:cubicBezTo>
                        <a:pt x="56" y="55"/>
                        <a:pt x="58" y="57"/>
                        <a:pt x="58" y="59"/>
                      </a:cubicBezTo>
                      <a:cubicBezTo>
                        <a:pt x="58" y="62"/>
                        <a:pt x="56" y="64"/>
                        <a:pt x="53" y="64"/>
                      </a:cubicBezTo>
                      <a:close/>
                      <a:moveTo>
                        <a:pt x="53" y="49"/>
                      </a:moveTo>
                      <a:cubicBezTo>
                        <a:pt x="50" y="49"/>
                        <a:pt x="47" y="46"/>
                        <a:pt x="47" y="43"/>
                      </a:cubicBezTo>
                      <a:cubicBezTo>
                        <a:pt x="47" y="39"/>
                        <a:pt x="50" y="37"/>
                        <a:pt x="53" y="37"/>
                      </a:cubicBezTo>
                      <a:cubicBezTo>
                        <a:pt x="57" y="37"/>
                        <a:pt x="60" y="39"/>
                        <a:pt x="60" y="43"/>
                      </a:cubicBezTo>
                      <a:cubicBezTo>
                        <a:pt x="60" y="46"/>
                        <a:pt x="57" y="49"/>
                        <a:pt x="53" y="49"/>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nvGrpSpPr>
              <p:cNvPr id="354" name="Group 353"/>
              <p:cNvGrpSpPr/>
              <p:nvPr/>
            </p:nvGrpSpPr>
            <p:grpSpPr>
              <a:xfrm>
                <a:off x="4652118" y="3564778"/>
                <a:ext cx="261576" cy="296819"/>
                <a:chOff x="6057531" y="3063501"/>
                <a:chExt cx="434646" cy="494197"/>
              </a:xfrm>
              <a:solidFill>
                <a:srgbClr val="FFFFFF"/>
              </a:solidFill>
            </p:grpSpPr>
            <p:sp>
              <p:nvSpPr>
                <p:cNvPr id="400" name="Freeform 307"/>
                <p:cNvSpPr>
                  <a:spLocks noEditPoints="1"/>
                </p:cNvSpPr>
                <p:nvPr/>
              </p:nvSpPr>
              <p:spPr bwMode="auto">
                <a:xfrm>
                  <a:off x="6091685" y="3063501"/>
                  <a:ext cx="336746" cy="236238"/>
                </a:xfrm>
                <a:custGeom>
                  <a:avLst/>
                  <a:gdLst>
                    <a:gd name="T0" fmla="*/ 45 w 1931"/>
                    <a:gd name="T1" fmla="*/ 0 h 1354"/>
                    <a:gd name="T2" fmla="*/ 1886 w 1931"/>
                    <a:gd name="T3" fmla="*/ 0 h 1354"/>
                    <a:gd name="T4" fmla="*/ 965 w 1931"/>
                    <a:gd name="T5" fmla="*/ 774 h 1354"/>
                    <a:gd name="T6" fmla="*/ 45 w 1931"/>
                    <a:gd name="T7" fmla="*/ 0 h 1354"/>
                    <a:gd name="T8" fmla="*/ 45 w 1931"/>
                    <a:gd name="T9" fmla="*/ 0 h 1354"/>
                    <a:gd name="T10" fmla="*/ 985 w 1931"/>
                    <a:gd name="T11" fmla="*/ 838 h 1354"/>
                    <a:gd name="T12" fmla="*/ 985 w 1931"/>
                    <a:gd name="T13" fmla="*/ 838 h 1354"/>
                    <a:gd name="T14" fmla="*/ 985 w 1931"/>
                    <a:gd name="T15" fmla="*/ 845 h 1354"/>
                    <a:gd name="T16" fmla="*/ 978 w 1931"/>
                    <a:gd name="T17" fmla="*/ 845 h 1354"/>
                    <a:gd name="T18" fmla="*/ 978 w 1931"/>
                    <a:gd name="T19" fmla="*/ 845 h 1354"/>
                    <a:gd name="T20" fmla="*/ 972 w 1931"/>
                    <a:gd name="T21" fmla="*/ 845 h 1354"/>
                    <a:gd name="T22" fmla="*/ 972 w 1931"/>
                    <a:gd name="T23" fmla="*/ 845 h 1354"/>
                    <a:gd name="T24" fmla="*/ 965 w 1931"/>
                    <a:gd name="T25" fmla="*/ 845 h 1354"/>
                    <a:gd name="T26" fmla="*/ 965 w 1931"/>
                    <a:gd name="T27" fmla="*/ 845 h 1354"/>
                    <a:gd name="T28" fmla="*/ 965 w 1931"/>
                    <a:gd name="T29" fmla="*/ 845 h 1354"/>
                    <a:gd name="T30" fmla="*/ 959 w 1931"/>
                    <a:gd name="T31" fmla="*/ 845 h 1354"/>
                    <a:gd name="T32" fmla="*/ 959 w 1931"/>
                    <a:gd name="T33" fmla="*/ 845 h 1354"/>
                    <a:gd name="T34" fmla="*/ 952 w 1931"/>
                    <a:gd name="T35" fmla="*/ 845 h 1354"/>
                    <a:gd name="T36" fmla="*/ 952 w 1931"/>
                    <a:gd name="T37" fmla="*/ 845 h 1354"/>
                    <a:gd name="T38" fmla="*/ 946 w 1931"/>
                    <a:gd name="T39" fmla="*/ 845 h 1354"/>
                    <a:gd name="T40" fmla="*/ 946 w 1931"/>
                    <a:gd name="T41" fmla="*/ 838 h 1354"/>
                    <a:gd name="T42" fmla="*/ 946 w 1931"/>
                    <a:gd name="T43" fmla="*/ 838 h 1354"/>
                    <a:gd name="T44" fmla="*/ 804 w 1931"/>
                    <a:gd name="T45" fmla="*/ 722 h 1354"/>
                    <a:gd name="T46" fmla="*/ 51 w 1931"/>
                    <a:gd name="T47" fmla="*/ 1354 h 1354"/>
                    <a:gd name="T48" fmla="*/ 1886 w 1931"/>
                    <a:gd name="T49" fmla="*/ 1354 h 1354"/>
                    <a:gd name="T50" fmla="*/ 1126 w 1931"/>
                    <a:gd name="T51" fmla="*/ 722 h 1354"/>
                    <a:gd name="T52" fmla="*/ 985 w 1931"/>
                    <a:gd name="T53" fmla="*/ 838 h 1354"/>
                    <a:gd name="T54" fmla="*/ 985 w 1931"/>
                    <a:gd name="T55" fmla="*/ 838 h 1354"/>
                    <a:gd name="T56" fmla="*/ 0 w 1931"/>
                    <a:gd name="T57" fmla="*/ 39 h 1354"/>
                    <a:gd name="T58" fmla="*/ 0 w 1931"/>
                    <a:gd name="T59" fmla="*/ 1316 h 1354"/>
                    <a:gd name="T60" fmla="*/ 759 w 1931"/>
                    <a:gd name="T61" fmla="*/ 684 h 1354"/>
                    <a:gd name="T62" fmla="*/ 0 w 1931"/>
                    <a:gd name="T63" fmla="*/ 39 h 1354"/>
                    <a:gd name="T64" fmla="*/ 0 w 1931"/>
                    <a:gd name="T65" fmla="*/ 39 h 1354"/>
                    <a:gd name="T66" fmla="*/ 1171 w 1931"/>
                    <a:gd name="T67" fmla="*/ 684 h 1354"/>
                    <a:gd name="T68" fmla="*/ 1931 w 1931"/>
                    <a:gd name="T69" fmla="*/ 1316 h 1354"/>
                    <a:gd name="T70" fmla="*/ 1931 w 1931"/>
                    <a:gd name="T71" fmla="*/ 39 h 1354"/>
                    <a:gd name="T72" fmla="*/ 1171 w 1931"/>
                    <a:gd name="T73" fmla="*/ 684 h 1354"/>
                    <a:gd name="T74" fmla="*/ 1171 w 1931"/>
                    <a:gd name="T75" fmla="*/ 68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1" h="1354">
                      <a:moveTo>
                        <a:pt x="45" y="0"/>
                      </a:moveTo>
                      <a:cubicBezTo>
                        <a:pt x="1886" y="0"/>
                        <a:pt x="1886" y="0"/>
                        <a:pt x="1886" y="0"/>
                      </a:cubicBezTo>
                      <a:cubicBezTo>
                        <a:pt x="965" y="774"/>
                        <a:pt x="965" y="774"/>
                        <a:pt x="965" y="774"/>
                      </a:cubicBezTo>
                      <a:cubicBezTo>
                        <a:pt x="45" y="0"/>
                        <a:pt x="45" y="0"/>
                        <a:pt x="45" y="0"/>
                      </a:cubicBezTo>
                      <a:cubicBezTo>
                        <a:pt x="45" y="0"/>
                        <a:pt x="45" y="0"/>
                        <a:pt x="45" y="0"/>
                      </a:cubicBezTo>
                      <a:close/>
                      <a:moveTo>
                        <a:pt x="985" y="838"/>
                      </a:moveTo>
                      <a:cubicBezTo>
                        <a:pt x="985" y="838"/>
                        <a:pt x="985" y="838"/>
                        <a:pt x="985" y="838"/>
                      </a:cubicBezTo>
                      <a:cubicBezTo>
                        <a:pt x="985" y="838"/>
                        <a:pt x="985" y="838"/>
                        <a:pt x="985" y="845"/>
                      </a:cubicBezTo>
                      <a:cubicBezTo>
                        <a:pt x="978" y="845"/>
                        <a:pt x="978" y="845"/>
                        <a:pt x="978" y="845"/>
                      </a:cubicBezTo>
                      <a:cubicBezTo>
                        <a:pt x="978" y="845"/>
                        <a:pt x="978" y="845"/>
                        <a:pt x="978" y="845"/>
                      </a:cubicBezTo>
                      <a:cubicBezTo>
                        <a:pt x="972" y="845"/>
                        <a:pt x="972" y="845"/>
                        <a:pt x="972" y="845"/>
                      </a:cubicBezTo>
                      <a:cubicBezTo>
                        <a:pt x="972" y="845"/>
                        <a:pt x="972" y="845"/>
                        <a:pt x="972" y="845"/>
                      </a:cubicBezTo>
                      <a:cubicBezTo>
                        <a:pt x="965" y="845"/>
                        <a:pt x="965" y="845"/>
                        <a:pt x="965" y="845"/>
                      </a:cubicBezTo>
                      <a:cubicBezTo>
                        <a:pt x="965" y="845"/>
                        <a:pt x="965" y="845"/>
                        <a:pt x="965" y="845"/>
                      </a:cubicBezTo>
                      <a:cubicBezTo>
                        <a:pt x="965" y="845"/>
                        <a:pt x="965" y="845"/>
                        <a:pt x="965" y="845"/>
                      </a:cubicBezTo>
                      <a:cubicBezTo>
                        <a:pt x="959" y="845"/>
                        <a:pt x="959" y="845"/>
                        <a:pt x="959" y="845"/>
                      </a:cubicBezTo>
                      <a:cubicBezTo>
                        <a:pt x="959" y="845"/>
                        <a:pt x="959" y="845"/>
                        <a:pt x="959" y="845"/>
                      </a:cubicBezTo>
                      <a:cubicBezTo>
                        <a:pt x="952" y="845"/>
                        <a:pt x="952" y="845"/>
                        <a:pt x="952" y="845"/>
                      </a:cubicBezTo>
                      <a:cubicBezTo>
                        <a:pt x="952" y="845"/>
                        <a:pt x="952" y="845"/>
                        <a:pt x="952" y="845"/>
                      </a:cubicBezTo>
                      <a:cubicBezTo>
                        <a:pt x="952" y="845"/>
                        <a:pt x="952" y="845"/>
                        <a:pt x="946" y="845"/>
                      </a:cubicBezTo>
                      <a:cubicBezTo>
                        <a:pt x="946" y="838"/>
                        <a:pt x="946" y="838"/>
                        <a:pt x="946" y="838"/>
                      </a:cubicBezTo>
                      <a:cubicBezTo>
                        <a:pt x="946" y="838"/>
                        <a:pt x="946" y="838"/>
                        <a:pt x="946" y="838"/>
                      </a:cubicBezTo>
                      <a:cubicBezTo>
                        <a:pt x="804" y="722"/>
                        <a:pt x="804" y="722"/>
                        <a:pt x="804" y="722"/>
                      </a:cubicBezTo>
                      <a:cubicBezTo>
                        <a:pt x="51" y="1354"/>
                        <a:pt x="51" y="1354"/>
                        <a:pt x="51" y="1354"/>
                      </a:cubicBezTo>
                      <a:cubicBezTo>
                        <a:pt x="1886" y="1354"/>
                        <a:pt x="1886" y="1354"/>
                        <a:pt x="1886" y="1354"/>
                      </a:cubicBezTo>
                      <a:cubicBezTo>
                        <a:pt x="1126" y="722"/>
                        <a:pt x="1126" y="722"/>
                        <a:pt x="1126" y="722"/>
                      </a:cubicBezTo>
                      <a:cubicBezTo>
                        <a:pt x="985" y="838"/>
                        <a:pt x="985" y="838"/>
                        <a:pt x="985" y="838"/>
                      </a:cubicBezTo>
                      <a:cubicBezTo>
                        <a:pt x="985" y="838"/>
                        <a:pt x="985" y="838"/>
                        <a:pt x="985" y="838"/>
                      </a:cubicBezTo>
                      <a:close/>
                      <a:moveTo>
                        <a:pt x="0" y="39"/>
                      </a:moveTo>
                      <a:cubicBezTo>
                        <a:pt x="0" y="1316"/>
                        <a:pt x="0" y="1316"/>
                        <a:pt x="0" y="1316"/>
                      </a:cubicBezTo>
                      <a:cubicBezTo>
                        <a:pt x="759" y="684"/>
                        <a:pt x="759" y="684"/>
                        <a:pt x="759" y="684"/>
                      </a:cubicBezTo>
                      <a:cubicBezTo>
                        <a:pt x="0" y="39"/>
                        <a:pt x="0" y="39"/>
                        <a:pt x="0" y="39"/>
                      </a:cubicBezTo>
                      <a:cubicBezTo>
                        <a:pt x="0" y="39"/>
                        <a:pt x="0" y="39"/>
                        <a:pt x="0" y="39"/>
                      </a:cubicBezTo>
                      <a:close/>
                      <a:moveTo>
                        <a:pt x="1171" y="684"/>
                      </a:moveTo>
                      <a:cubicBezTo>
                        <a:pt x="1931" y="1316"/>
                        <a:pt x="1931" y="1316"/>
                        <a:pt x="1931" y="1316"/>
                      </a:cubicBezTo>
                      <a:cubicBezTo>
                        <a:pt x="1931" y="39"/>
                        <a:pt x="1931" y="39"/>
                        <a:pt x="1931" y="39"/>
                      </a:cubicBezTo>
                      <a:cubicBezTo>
                        <a:pt x="1171" y="684"/>
                        <a:pt x="1171" y="684"/>
                        <a:pt x="1171" y="684"/>
                      </a:cubicBezTo>
                      <a:cubicBezTo>
                        <a:pt x="1171" y="684"/>
                        <a:pt x="1171" y="684"/>
                        <a:pt x="1171" y="684"/>
                      </a:cubicBezTo>
                      <a:close/>
                    </a:path>
                  </a:pathLst>
                </a:custGeom>
                <a:grp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1" name="Freeform 307"/>
                <p:cNvSpPr>
                  <a:spLocks noEditPoints="1"/>
                </p:cNvSpPr>
                <p:nvPr/>
              </p:nvSpPr>
              <p:spPr bwMode="auto">
                <a:xfrm>
                  <a:off x="6057531" y="3327415"/>
                  <a:ext cx="152523" cy="107000"/>
                </a:xfrm>
                <a:custGeom>
                  <a:avLst/>
                  <a:gdLst>
                    <a:gd name="T0" fmla="*/ 45 w 1931"/>
                    <a:gd name="T1" fmla="*/ 0 h 1354"/>
                    <a:gd name="T2" fmla="*/ 1886 w 1931"/>
                    <a:gd name="T3" fmla="*/ 0 h 1354"/>
                    <a:gd name="T4" fmla="*/ 965 w 1931"/>
                    <a:gd name="T5" fmla="*/ 774 h 1354"/>
                    <a:gd name="T6" fmla="*/ 45 w 1931"/>
                    <a:gd name="T7" fmla="*/ 0 h 1354"/>
                    <a:gd name="T8" fmla="*/ 45 w 1931"/>
                    <a:gd name="T9" fmla="*/ 0 h 1354"/>
                    <a:gd name="T10" fmla="*/ 985 w 1931"/>
                    <a:gd name="T11" fmla="*/ 838 h 1354"/>
                    <a:gd name="T12" fmla="*/ 985 w 1931"/>
                    <a:gd name="T13" fmla="*/ 838 h 1354"/>
                    <a:gd name="T14" fmla="*/ 985 w 1931"/>
                    <a:gd name="T15" fmla="*/ 845 h 1354"/>
                    <a:gd name="T16" fmla="*/ 978 w 1931"/>
                    <a:gd name="T17" fmla="*/ 845 h 1354"/>
                    <a:gd name="T18" fmla="*/ 978 w 1931"/>
                    <a:gd name="T19" fmla="*/ 845 h 1354"/>
                    <a:gd name="T20" fmla="*/ 972 w 1931"/>
                    <a:gd name="T21" fmla="*/ 845 h 1354"/>
                    <a:gd name="T22" fmla="*/ 972 w 1931"/>
                    <a:gd name="T23" fmla="*/ 845 h 1354"/>
                    <a:gd name="T24" fmla="*/ 965 w 1931"/>
                    <a:gd name="T25" fmla="*/ 845 h 1354"/>
                    <a:gd name="T26" fmla="*/ 965 w 1931"/>
                    <a:gd name="T27" fmla="*/ 845 h 1354"/>
                    <a:gd name="T28" fmla="*/ 965 w 1931"/>
                    <a:gd name="T29" fmla="*/ 845 h 1354"/>
                    <a:gd name="T30" fmla="*/ 959 w 1931"/>
                    <a:gd name="T31" fmla="*/ 845 h 1354"/>
                    <a:gd name="T32" fmla="*/ 959 w 1931"/>
                    <a:gd name="T33" fmla="*/ 845 h 1354"/>
                    <a:gd name="T34" fmla="*/ 952 w 1931"/>
                    <a:gd name="T35" fmla="*/ 845 h 1354"/>
                    <a:gd name="T36" fmla="*/ 952 w 1931"/>
                    <a:gd name="T37" fmla="*/ 845 h 1354"/>
                    <a:gd name="T38" fmla="*/ 946 w 1931"/>
                    <a:gd name="T39" fmla="*/ 845 h 1354"/>
                    <a:gd name="T40" fmla="*/ 946 w 1931"/>
                    <a:gd name="T41" fmla="*/ 838 h 1354"/>
                    <a:gd name="T42" fmla="*/ 946 w 1931"/>
                    <a:gd name="T43" fmla="*/ 838 h 1354"/>
                    <a:gd name="T44" fmla="*/ 804 w 1931"/>
                    <a:gd name="T45" fmla="*/ 722 h 1354"/>
                    <a:gd name="T46" fmla="*/ 51 w 1931"/>
                    <a:gd name="T47" fmla="*/ 1354 h 1354"/>
                    <a:gd name="T48" fmla="*/ 1886 w 1931"/>
                    <a:gd name="T49" fmla="*/ 1354 h 1354"/>
                    <a:gd name="T50" fmla="*/ 1126 w 1931"/>
                    <a:gd name="T51" fmla="*/ 722 h 1354"/>
                    <a:gd name="T52" fmla="*/ 985 w 1931"/>
                    <a:gd name="T53" fmla="*/ 838 h 1354"/>
                    <a:gd name="T54" fmla="*/ 985 w 1931"/>
                    <a:gd name="T55" fmla="*/ 838 h 1354"/>
                    <a:gd name="T56" fmla="*/ 0 w 1931"/>
                    <a:gd name="T57" fmla="*/ 39 h 1354"/>
                    <a:gd name="T58" fmla="*/ 0 w 1931"/>
                    <a:gd name="T59" fmla="*/ 1316 h 1354"/>
                    <a:gd name="T60" fmla="*/ 759 w 1931"/>
                    <a:gd name="T61" fmla="*/ 684 h 1354"/>
                    <a:gd name="T62" fmla="*/ 0 w 1931"/>
                    <a:gd name="T63" fmla="*/ 39 h 1354"/>
                    <a:gd name="T64" fmla="*/ 0 w 1931"/>
                    <a:gd name="T65" fmla="*/ 39 h 1354"/>
                    <a:gd name="T66" fmla="*/ 1171 w 1931"/>
                    <a:gd name="T67" fmla="*/ 684 h 1354"/>
                    <a:gd name="T68" fmla="*/ 1931 w 1931"/>
                    <a:gd name="T69" fmla="*/ 1316 h 1354"/>
                    <a:gd name="T70" fmla="*/ 1931 w 1931"/>
                    <a:gd name="T71" fmla="*/ 39 h 1354"/>
                    <a:gd name="T72" fmla="*/ 1171 w 1931"/>
                    <a:gd name="T73" fmla="*/ 684 h 1354"/>
                    <a:gd name="T74" fmla="*/ 1171 w 1931"/>
                    <a:gd name="T75" fmla="*/ 68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1" h="1354">
                      <a:moveTo>
                        <a:pt x="45" y="0"/>
                      </a:moveTo>
                      <a:cubicBezTo>
                        <a:pt x="1886" y="0"/>
                        <a:pt x="1886" y="0"/>
                        <a:pt x="1886" y="0"/>
                      </a:cubicBezTo>
                      <a:cubicBezTo>
                        <a:pt x="965" y="774"/>
                        <a:pt x="965" y="774"/>
                        <a:pt x="965" y="774"/>
                      </a:cubicBezTo>
                      <a:cubicBezTo>
                        <a:pt x="45" y="0"/>
                        <a:pt x="45" y="0"/>
                        <a:pt x="45" y="0"/>
                      </a:cubicBezTo>
                      <a:cubicBezTo>
                        <a:pt x="45" y="0"/>
                        <a:pt x="45" y="0"/>
                        <a:pt x="45" y="0"/>
                      </a:cubicBezTo>
                      <a:close/>
                      <a:moveTo>
                        <a:pt x="985" y="838"/>
                      </a:moveTo>
                      <a:cubicBezTo>
                        <a:pt x="985" y="838"/>
                        <a:pt x="985" y="838"/>
                        <a:pt x="985" y="838"/>
                      </a:cubicBezTo>
                      <a:cubicBezTo>
                        <a:pt x="985" y="838"/>
                        <a:pt x="985" y="838"/>
                        <a:pt x="985" y="845"/>
                      </a:cubicBezTo>
                      <a:cubicBezTo>
                        <a:pt x="978" y="845"/>
                        <a:pt x="978" y="845"/>
                        <a:pt x="978" y="845"/>
                      </a:cubicBezTo>
                      <a:cubicBezTo>
                        <a:pt x="978" y="845"/>
                        <a:pt x="978" y="845"/>
                        <a:pt x="978" y="845"/>
                      </a:cubicBezTo>
                      <a:cubicBezTo>
                        <a:pt x="972" y="845"/>
                        <a:pt x="972" y="845"/>
                        <a:pt x="972" y="845"/>
                      </a:cubicBezTo>
                      <a:cubicBezTo>
                        <a:pt x="972" y="845"/>
                        <a:pt x="972" y="845"/>
                        <a:pt x="972" y="845"/>
                      </a:cubicBezTo>
                      <a:cubicBezTo>
                        <a:pt x="965" y="845"/>
                        <a:pt x="965" y="845"/>
                        <a:pt x="965" y="845"/>
                      </a:cubicBezTo>
                      <a:cubicBezTo>
                        <a:pt x="965" y="845"/>
                        <a:pt x="965" y="845"/>
                        <a:pt x="965" y="845"/>
                      </a:cubicBezTo>
                      <a:cubicBezTo>
                        <a:pt x="965" y="845"/>
                        <a:pt x="965" y="845"/>
                        <a:pt x="965" y="845"/>
                      </a:cubicBezTo>
                      <a:cubicBezTo>
                        <a:pt x="959" y="845"/>
                        <a:pt x="959" y="845"/>
                        <a:pt x="959" y="845"/>
                      </a:cubicBezTo>
                      <a:cubicBezTo>
                        <a:pt x="959" y="845"/>
                        <a:pt x="959" y="845"/>
                        <a:pt x="959" y="845"/>
                      </a:cubicBezTo>
                      <a:cubicBezTo>
                        <a:pt x="952" y="845"/>
                        <a:pt x="952" y="845"/>
                        <a:pt x="952" y="845"/>
                      </a:cubicBezTo>
                      <a:cubicBezTo>
                        <a:pt x="952" y="845"/>
                        <a:pt x="952" y="845"/>
                        <a:pt x="952" y="845"/>
                      </a:cubicBezTo>
                      <a:cubicBezTo>
                        <a:pt x="952" y="845"/>
                        <a:pt x="952" y="845"/>
                        <a:pt x="946" y="845"/>
                      </a:cubicBezTo>
                      <a:cubicBezTo>
                        <a:pt x="946" y="838"/>
                        <a:pt x="946" y="838"/>
                        <a:pt x="946" y="838"/>
                      </a:cubicBezTo>
                      <a:cubicBezTo>
                        <a:pt x="946" y="838"/>
                        <a:pt x="946" y="838"/>
                        <a:pt x="946" y="838"/>
                      </a:cubicBezTo>
                      <a:cubicBezTo>
                        <a:pt x="804" y="722"/>
                        <a:pt x="804" y="722"/>
                        <a:pt x="804" y="722"/>
                      </a:cubicBezTo>
                      <a:cubicBezTo>
                        <a:pt x="51" y="1354"/>
                        <a:pt x="51" y="1354"/>
                        <a:pt x="51" y="1354"/>
                      </a:cubicBezTo>
                      <a:cubicBezTo>
                        <a:pt x="1886" y="1354"/>
                        <a:pt x="1886" y="1354"/>
                        <a:pt x="1886" y="1354"/>
                      </a:cubicBezTo>
                      <a:cubicBezTo>
                        <a:pt x="1126" y="722"/>
                        <a:pt x="1126" y="722"/>
                        <a:pt x="1126" y="722"/>
                      </a:cubicBezTo>
                      <a:cubicBezTo>
                        <a:pt x="985" y="838"/>
                        <a:pt x="985" y="838"/>
                        <a:pt x="985" y="838"/>
                      </a:cubicBezTo>
                      <a:cubicBezTo>
                        <a:pt x="985" y="838"/>
                        <a:pt x="985" y="838"/>
                        <a:pt x="985" y="838"/>
                      </a:cubicBezTo>
                      <a:close/>
                      <a:moveTo>
                        <a:pt x="0" y="39"/>
                      </a:moveTo>
                      <a:cubicBezTo>
                        <a:pt x="0" y="1316"/>
                        <a:pt x="0" y="1316"/>
                        <a:pt x="0" y="1316"/>
                      </a:cubicBezTo>
                      <a:cubicBezTo>
                        <a:pt x="759" y="684"/>
                        <a:pt x="759" y="684"/>
                        <a:pt x="759" y="684"/>
                      </a:cubicBezTo>
                      <a:cubicBezTo>
                        <a:pt x="0" y="39"/>
                        <a:pt x="0" y="39"/>
                        <a:pt x="0" y="39"/>
                      </a:cubicBezTo>
                      <a:cubicBezTo>
                        <a:pt x="0" y="39"/>
                        <a:pt x="0" y="39"/>
                        <a:pt x="0" y="39"/>
                      </a:cubicBezTo>
                      <a:close/>
                      <a:moveTo>
                        <a:pt x="1171" y="684"/>
                      </a:moveTo>
                      <a:cubicBezTo>
                        <a:pt x="1931" y="1316"/>
                        <a:pt x="1931" y="1316"/>
                        <a:pt x="1931" y="1316"/>
                      </a:cubicBezTo>
                      <a:cubicBezTo>
                        <a:pt x="1931" y="39"/>
                        <a:pt x="1931" y="39"/>
                        <a:pt x="1931" y="39"/>
                      </a:cubicBezTo>
                      <a:cubicBezTo>
                        <a:pt x="1171" y="684"/>
                        <a:pt x="1171" y="684"/>
                        <a:pt x="1171" y="684"/>
                      </a:cubicBezTo>
                      <a:cubicBezTo>
                        <a:pt x="1171" y="684"/>
                        <a:pt x="1171" y="684"/>
                        <a:pt x="1171" y="684"/>
                      </a:cubicBezTo>
                      <a:close/>
                    </a:path>
                  </a:pathLst>
                </a:custGeom>
                <a:grp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02" name="Freeform 307"/>
                <p:cNvSpPr>
                  <a:spLocks noEditPoints="1"/>
                </p:cNvSpPr>
                <p:nvPr/>
              </p:nvSpPr>
              <p:spPr bwMode="auto">
                <a:xfrm>
                  <a:off x="6242963" y="3382867"/>
                  <a:ext cx="249214" cy="174831"/>
                </a:xfrm>
                <a:custGeom>
                  <a:avLst/>
                  <a:gdLst>
                    <a:gd name="T0" fmla="*/ 45 w 1931"/>
                    <a:gd name="T1" fmla="*/ 0 h 1354"/>
                    <a:gd name="T2" fmla="*/ 1886 w 1931"/>
                    <a:gd name="T3" fmla="*/ 0 h 1354"/>
                    <a:gd name="T4" fmla="*/ 965 w 1931"/>
                    <a:gd name="T5" fmla="*/ 774 h 1354"/>
                    <a:gd name="T6" fmla="*/ 45 w 1931"/>
                    <a:gd name="T7" fmla="*/ 0 h 1354"/>
                    <a:gd name="T8" fmla="*/ 45 w 1931"/>
                    <a:gd name="T9" fmla="*/ 0 h 1354"/>
                    <a:gd name="T10" fmla="*/ 985 w 1931"/>
                    <a:gd name="T11" fmla="*/ 838 h 1354"/>
                    <a:gd name="T12" fmla="*/ 985 w 1931"/>
                    <a:gd name="T13" fmla="*/ 838 h 1354"/>
                    <a:gd name="T14" fmla="*/ 985 w 1931"/>
                    <a:gd name="T15" fmla="*/ 845 h 1354"/>
                    <a:gd name="T16" fmla="*/ 978 w 1931"/>
                    <a:gd name="T17" fmla="*/ 845 h 1354"/>
                    <a:gd name="T18" fmla="*/ 978 w 1931"/>
                    <a:gd name="T19" fmla="*/ 845 h 1354"/>
                    <a:gd name="T20" fmla="*/ 972 w 1931"/>
                    <a:gd name="T21" fmla="*/ 845 h 1354"/>
                    <a:gd name="T22" fmla="*/ 972 w 1931"/>
                    <a:gd name="T23" fmla="*/ 845 h 1354"/>
                    <a:gd name="T24" fmla="*/ 965 w 1931"/>
                    <a:gd name="T25" fmla="*/ 845 h 1354"/>
                    <a:gd name="T26" fmla="*/ 965 w 1931"/>
                    <a:gd name="T27" fmla="*/ 845 h 1354"/>
                    <a:gd name="T28" fmla="*/ 965 w 1931"/>
                    <a:gd name="T29" fmla="*/ 845 h 1354"/>
                    <a:gd name="T30" fmla="*/ 959 w 1931"/>
                    <a:gd name="T31" fmla="*/ 845 h 1354"/>
                    <a:gd name="T32" fmla="*/ 959 w 1931"/>
                    <a:gd name="T33" fmla="*/ 845 h 1354"/>
                    <a:gd name="T34" fmla="*/ 952 w 1931"/>
                    <a:gd name="T35" fmla="*/ 845 h 1354"/>
                    <a:gd name="T36" fmla="*/ 952 w 1931"/>
                    <a:gd name="T37" fmla="*/ 845 h 1354"/>
                    <a:gd name="T38" fmla="*/ 946 w 1931"/>
                    <a:gd name="T39" fmla="*/ 845 h 1354"/>
                    <a:gd name="T40" fmla="*/ 946 w 1931"/>
                    <a:gd name="T41" fmla="*/ 838 h 1354"/>
                    <a:gd name="T42" fmla="*/ 946 w 1931"/>
                    <a:gd name="T43" fmla="*/ 838 h 1354"/>
                    <a:gd name="T44" fmla="*/ 804 w 1931"/>
                    <a:gd name="T45" fmla="*/ 722 h 1354"/>
                    <a:gd name="T46" fmla="*/ 51 w 1931"/>
                    <a:gd name="T47" fmla="*/ 1354 h 1354"/>
                    <a:gd name="T48" fmla="*/ 1886 w 1931"/>
                    <a:gd name="T49" fmla="*/ 1354 h 1354"/>
                    <a:gd name="T50" fmla="*/ 1126 w 1931"/>
                    <a:gd name="T51" fmla="*/ 722 h 1354"/>
                    <a:gd name="T52" fmla="*/ 985 w 1931"/>
                    <a:gd name="T53" fmla="*/ 838 h 1354"/>
                    <a:gd name="T54" fmla="*/ 985 w 1931"/>
                    <a:gd name="T55" fmla="*/ 838 h 1354"/>
                    <a:gd name="T56" fmla="*/ 0 w 1931"/>
                    <a:gd name="T57" fmla="*/ 39 h 1354"/>
                    <a:gd name="T58" fmla="*/ 0 w 1931"/>
                    <a:gd name="T59" fmla="*/ 1316 h 1354"/>
                    <a:gd name="T60" fmla="*/ 759 w 1931"/>
                    <a:gd name="T61" fmla="*/ 684 h 1354"/>
                    <a:gd name="T62" fmla="*/ 0 w 1931"/>
                    <a:gd name="T63" fmla="*/ 39 h 1354"/>
                    <a:gd name="T64" fmla="*/ 0 w 1931"/>
                    <a:gd name="T65" fmla="*/ 39 h 1354"/>
                    <a:gd name="T66" fmla="*/ 1171 w 1931"/>
                    <a:gd name="T67" fmla="*/ 684 h 1354"/>
                    <a:gd name="T68" fmla="*/ 1931 w 1931"/>
                    <a:gd name="T69" fmla="*/ 1316 h 1354"/>
                    <a:gd name="T70" fmla="*/ 1931 w 1931"/>
                    <a:gd name="T71" fmla="*/ 39 h 1354"/>
                    <a:gd name="T72" fmla="*/ 1171 w 1931"/>
                    <a:gd name="T73" fmla="*/ 684 h 1354"/>
                    <a:gd name="T74" fmla="*/ 1171 w 1931"/>
                    <a:gd name="T75" fmla="*/ 68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1" h="1354">
                      <a:moveTo>
                        <a:pt x="45" y="0"/>
                      </a:moveTo>
                      <a:cubicBezTo>
                        <a:pt x="1886" y="0"/>
                        <a:pt x="1886" y="0"/>
                        <a:pt x="1886" y="0"/>
                      </a:cubicBezTo>
                      <a:cubicBezTo>
                        <a:pt x="965" y="774"/>
                        <a:pt x="965" y="774"/>
                        <a:pt x="965" y="774"/>
                      </a:cubicBezTo>
                      <a:cubicBezTo>
                        <a:pt x="45" y="0"/>
                        <a:pt x="45" y="0"/>
                        <a:pt x="45" y="0"/>
                      </a:cubicBezTo>
                      <a:cubicBezTo>
                        <a:pt x="45" y="0"/>
                        <a:pt x="45" y="0"/>
                        <a:pt x="45" y="0"/>
                      </a:cubicBezTo>
                      <a:close/>
                      <a:moveTo>
                        <a:pt x="985" y="838"/>
                      </a:moveTo>
                      <a:cubicBezTo>
                        <a:pt x="985" y="838"/>
                        <a:pt x="985" y="838"/>
                        <a:pt x="985" y="838"/>
                      </a:cubicBezTo>
                      <a:cubicBezTo>
                        <a:pt x="985" y="838"/>
                        <a:pt x="985" y="838"/>
                        <a:pt x="985" y="845"/>
                      </a:cubicBezTo>
                      <a:cubicBezTo>
                        <a:pt x="978" y="845"/>
                        <a:pt x="978" y="845"/>
                        <a:pt x="978" y="845"/>
                      </a:cubicBezTo>
                      <a:cubicBezTo>
                        <a:pt x="978" y="845"/>
                        <a:pt x="978" y="845"/>
                        <a:pt x="978" y="845"/>
                      </a:cubicBezTo>
                      <a:cubicBezTo>
                        <a:pt x="972" y="845"/>
                        <a:pt x="972" y="845"/>
                        <a:pt x="972" y="845"/>
                      </a:cubicBezTo>
                      <a:cubicBezTo>
                        <a:pt x="972" y="845"/>
                        <a:pt x="972" y="845"/>
                        <a:pt x="972" y="845"/>
                      </a:cubicBezTo>
                      <a:cubicBezTo>
                        <a:pt x="965" y="845"/>
                        <a:pt x="965" y="845"/>
                        <a:pt x="965" y="845"/>
                      </a:cubicBezTo>
                      <a:cubicBezTo>
                        <a:pt x="965" y="845"/>
                        <a:pt x="965" y="845"/>
                        <a:pt x="965" y="845"/>
                      </a:cubicBezTo>
                      <a:cubicBezTo>
                        <a:pt x="965" y="845"/>
                        <a:pt x="965" y="845"/>
                        <a:pt x="965" y="845"/>
                      </a:cubicBezTo>
                      <a:cubicBezTo>
                        <a:pt x="959" y="845"/>
                        <a:pt x="959" y="845"/>
                        <a:pt x="959" y="845"/>
                      </a:cubicBezTo>
                      <a:cubicBezTo>
                        <a:pt x="959" y="845"/>
                        <a:pt x="959" y="845"/>
                        <a:pt x="959" y="845"/>
                      </a:cubicBezTo>
                      <a:cubicBezTo>
                        <a:pt x="952" y="845"/>
                        <a:pt x="952" y="845"/>
                        <a:pt x="952" y="845"/>
                      </a:cubicBezTo>
                      <a:cubicBezTo>
                        <a:pt x="952" y="845"/>
                        <a:pt x="952" y="845"/>
                        <a:pt x="952" y="845"/>
                      </a:cubicBezTo>
                      <a:cubicBezTo>
                        <a:pt x="952" y="845"/>
                        <a:pt x="952" y="845"/>
                        <a:pt x="946" y="845"/>
                      </a:cubicBezTo>
                      <a:cubicBezTo>
                        <a:pt x="946" y="838"/>
                        <a:pt x="946" y="838"/>
                        <a:pt x="946" y="838"/>
                      </a:cubicBezTo>
                      <a:cubicBezTo>
                        <a:pt x="946" y="838"/>
                        <a:pt x="946" y="838"/>
                        <a:pt x="946" y="838"/>
                      </a:cubicBezTo>
                      <a:cubicBezTo>
                        <a:pt x="804" y="722"/>
                        <a:pt x="804" y="722"/>
                        <a:pt x="804" y="722"/>
                      </a:cubicBezTo>
                      <a:cubicBezTo>
                        <a:pt x="51" y="1354"/>
                        <a:pt x="51" y="1354"/>
                        <a:pt x="51" y="1354"/>
                      </a:cubicBezTo>
                      <a:cubicBezTo>
                        <a:pt x="1886" y="1354"/>
                        <a:pt x="1886" y="1354"/>
                        <a:pt x="1886" y="1354"/>
                      </a:cubicBezTo>
                      <a:cubicBezTo>
                        <a:pt x="1126" y="722"/>
                        <a:pt x="1126" y="722"/>
                        <a:pt x="1126" y="722"/>
                      </a:cubicBezTo>
                      <a:cubicBezTo>
                        <a:pt x="985" y="838"/>
                        <a:pt x="985" y="838"/>
                        <a:pt x="985" y="838"/>
                      </a:cubicBezTo>
                      <a:cubicBezTo>
                        <a:pt x="985" y="838"/>
                        <a:pt x="985" y="838"/>
                        <a:pt x="985" y="838"/>
                      </a:cubicBezTo>
                      <a:close/>
                      <a:moveTo>
                        <a:pt x="0" y="39"/>
                      </a:moveTo>
                      <a:cubicBezTo>
                        <a:pt x="0" y="1316"/>
                        <a:pt x="0" y="1316"/>
                        <a:pt x="0" y="1316"/>
                      </a:cubicBezTo>
                      <a:cubicBezTo>
                        <a:pt x="759" y="684"/>
                        <a:pt x="759" y="684"/>
                        <a:pt x="759" y="684"/>
                      </a:cubicBezTo>
                      <a:cubicBezTo>
                        <a:pt x="0" y="39"/>
                        <a:pt x="0" y="39"/>
                        <a:pt x="0" y="39"/>
                      </a:cubicBezTo>
                      <a:cubicBezTo>
                        <a:pt x="0" y="39"/>
                        <a:pt x="0" y="39"/>
                        <a:pt x="0" y="39"/>
                      </a:cubicBezTo>
                      <a:close/>
                      <a:moveTo>
                        <a:pt x="1171" y="684"/>
                      </a:moveTo>
                      <a:cubicBezTo>
                        <a:pt x="1931" y="1316"/>
                        <a:pt x="1931" y="1316"/>
                        <a:pt x="1931" y="1316"/>
                      </a:cubicBezTo>
                      <a:cubicBezTo>
                        <a:pt x="1931" y="39"/>
                        <a:pt x="1931" y="39"/>
                        <a:pt x="1931" y="39"/>
                      </a:cubicBezTo>
                      <a:cubicBezTo>
                        <a:pt x="1171" y="684"/>
                        <a:pt x="1171" y="684"/>
                        <a:pt x="1171" y="684"/>
                      </a:cubicBezTo>
                      <a:cubicBezTo>
                        <a:pt x="1171" y="684"/>
                        <a:pt x="1171" y="684"/>
                        <a:pt x="1171" y="684"/>
                      </a:cubicBezTo>
                      <a:close/>
                    </a:path>
                  </a:pathLst>
                </a:custGeom>
                <a:grp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sp>
            <p:nvSpPr>
              <p:cNvPr id="355" name="Freeform 311"/>
              <p:cNvSpPr>
                <a:spLocks noEditPoints="1"/>
              </p:cNvSpPr>
              <p:nvPr/>
            </p:nvSpPr>
            <p:spPr bwMode="auto">
              <a:xfrm>
                <a:off x="4114153" y="3794844"/>
                <a:ext cx="225621" cy="286334"/>
              </a:xfrm>
              <a:custGeom>
                <a:avLst/>
                <a:gdLst>
                  <a:gd name="T0" fmla="*/ 163 w 832"/>
                  <a:gd name="T1" fmla="*/ 272 h 1058"/>
                  <a:gd name="T2" fmla="*/ 636 w 832"/>
                  <a:gd name="T3" fmla="*/ 272 h 1058"/>
                  <a:gd name="T4" fmla="*/ 636 w 832"/>
                  <a:gd name="T5" fmla="*/ 310 h 1058"/>
                  <a:gd name="T6" fmla="*/ 163 w 832"/>
                  <a:gd name="T7" fmla="*/ 310 h 1058"/>
                  <a:gd name="T8" fmla="*/ 163 w 832"/>
                  <a:gd name="T9" fmla="*/ 272 h 1058"/>
                  <a:gd name="T10" fmla="*/ 163 w 832"/>
                  <a:gd name="T11" fmla="*/ 272 h 1058"/>
                  <a:gd name="T12" fmla="*/ 163 w 832"/>
                  <a:gd name="T13" fmla="*/ 272 h 1058"/>
                  <a:gd name="T14" fmla="*/ 163 w 832"/>
                  <a:gd name="T15" fmla="*/ 430 h 1058"/>
                  <a:gd name="T16" fmla="*/ 636 w 832"/>
                  <a:gd name="T17" fmla="*/ 430 h 1058"/>
                  <a:gd name="T18" fmla="*/ 636 w 832"/>
                  <a:gd name="T19" fmla="*/ 399 h 1058"/>
                  <a:gd name="T20" fmla="*/ 163 w 832"/>
                  <a:gd name="T21" fmla="*/ 399 h 1058"/>
                  <a:gd name="T22" fmla="*/ 163 w 832"/>
                  <a:gd name="T23" fmla="*/ 430 h 1058"/>
                  <a:gd name="T24" fmla="*/ 163 w 832"/>
                  <a:gd name="T25" fmla="*/ 430 h 1058"/>
                  <a:gd name="T26" fmla="*/ 163 w 832"/>
                  <a:gd name="T27" fmla="*/ 430 h 1058"/>
                  <a:gd name="T28" fmla="*/ 163 w 832"/>
                  <a:gd name="T29" fmla="*/ 556 h 1058"/>
                  <a:gd name="T30" fmla="*/ 636 w 832"/>
                  <a:gd name="T31" fmla="*/ 556 h 1058"/>
                  <a:gd name="T32" fmla="*/ 636 w 832"/>
                  <a:gd name="T33" fmla="*/ 519 h 1058"/>
                  <a:gd name="T34" fmla="*/ 163 w 832"/>
                  <a:gd name="T35" fmla="*/ 519 h 1058"/>
                  <a:gd name="T36" fmla="*/ 163 w 832"/>
                  <a:gd name="T37" fmla="*/ 556 h 1058"/>
                  <a:gd name="T38" fmla="*/ 163 w 832"/>
                  <a:gd name="T39" fmla="*/ 556 h 1058"/>
                  <a:gd name="T40" fmla="*/ 163 w 832"/>
                  <a:gd name="T41" fmla="*/ 556 h 1058"/>
                  <a:gd name="T42" fmla="*/ 163 w 832"/>
                  <a:gd name="T43" fmla="*/ 677 h 1058"/>
                  <a:gd name="T44" fmla="*/ 636 w 832"/>
                  <a:gd name="T45" fmla="*/ 677 h 1058"/>
                  <a:gd name="T46" fmla="*/ 636 w 832"/>
                  <a:gd name="T47" fmla="*/ 639 h 1058"/>
                  <a:gd name="T48" fmla="*/ 163 w 832"/>
                  <a:gd name="T49" fmla="*/ 639 h 1058"/>
                  <a:gd name="T50" fmla="*/ 163 w 832"/>
                  <a:gd name="T51" fmla="*/ 677 h 1058"/>
                  <a:gd name="T52" fmla="*/ 163 w 832"/>
                  <a:gd name="T53" fmla="*/ 677 h 1058"/>
                  <a:gd name="T54" fmla="*/ 163 w 832"/>
                  <a:gd name="T55" fmla="*/ 677 h 1058"/>
                  <a:gd name="T56" fmla="*/ 832 w 832"/>
                  <a:gd name="T57" fmla="*/ 258 h 1058"/>
                  <a:gd name="T58" fmla="*/ 832 w 832"/>
                  <a:gd name="T59" fmla="*/ 1058 h 1058"/>
                  <a:gd name="T60" fmla="*/ 0 w 832"/>
                  <a:gd name="T61" fmla="*/ 1058 h 1058"/>
                  <a:gd name="T62" fmla="*/ 0 w 832"/>
                  <a:gd name="T63" fmla="*/ 3 h 1058"/>
                  <a:gd name="T64" fmla="*/ 620 w 832"/>
                  <a:gd name="T65" fmla="*/ 3 h 1058"/>
                  <a:gd name="T66" fmla="*/ 620 w 832"/>
                  <a:gd name="T67" fmla="*/ 0 h 1058"/>
                  <a:gd name="T68" fmla="*/ 832 w 832"/>
                  <a:gd name="T69" fmla="*/ 258 h 1058"/>
                  <a:gd name="T70" fmla="*/ 832 w 832"/>
                  <a:gd name="T71" fmla="*/ 258 h 1058"/>
                  <a:gd name="T72" fmla="*/ 832 w 832"/>
                  <a:gd name="T73" fmla="*/ 258 h 1058"/>
                  <a:gd name="T74" fmla="*/ 777 w 832"/>
                  <a:gd name="T75" fmla="*/ 227 h 1058"/>
                  <a:gd name="T76" fmla="*/ 614 w 832"/>
                  <a:gd name="T77" fmla="*/ 227 h 1058"/>
                  <a:gd name="T78" fmla="*/ 620 w 832"/>
                  <a:gd name="T79" fmla="*/ 60 h 1058"/>
                  <a:gd name="T80" fmla="*/ 57 w 832"/>
                  <a:gd name="T81" fmla="*/ 60 h 1058"/>
                  <a:gd name="T82" fmla="*/ 57 w 832"/>
                  <a:gd name="T83" fmla="*/ 1000 h 1058"/>
                  <a:gd name="T84" fmla="*/ 777 w 832"/>
                  <a:gd name="T85" fmla="*/ 1000 h 1058"/>
                  <a:gd name="T86" fmla="*/ 777 w 832"/>
                  <a:gd name="T87" fmla="*/ 227 h 1058"/>
                  <a:gd name="T88" fmla="*/ 777 w 832"/>
                  <a:gd name="T89" fmla="*/ 227 h 1058"/>
                  <a:gd name="T90" fmla="*/ 777 w 832"/>
                  <a:gd name="T91" fmla="*/ 22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2" h="1058">
                    <a:moveTo>
                      <a:pt x="163" y="272"/>
                    </a:moveTo>
                    <a:lnTo>
                      <a:pt x="636" y="272"/>
                    </a:lnTo>
                    <a:lnTo>
                      <a:pt x="636" y="310"/>
                    </a:lnTo>
                    <a:lnTo>
                      <a:pt x="163" y="310"/>
                    </a:lnTo>
                    <a:lnTo>
                      <a:pt x="163" y="272"/>
                    </a:lnTo>
                    <a:lnTo>
                      <a:pt x="163" y="272"/>
                    </a:lnTo>
                    <a:lnTo>
                      <a:pt x="163" y="272"/>
                    </a:lnTo>
                    <a:close/>
                    <a:moveTo>
                      <a:pt x="163" y="430"/>
                    </a:moveTo>
                    <a:lnTo>
                      <a:pt x="636" y="430"/>
                    </a:lnTo>
                    <a:lnTo>
                      <a:pt x="636" y="399"/>
                    </a:lnTo>
                    <a:lnTo>
                      <a:pt x="163" y="399"/>
                    </a:lnTo>
                    <a:lnTo>
                      <a:pt x="163" y="430"/>
                    </a:lnTo>
                    <a:lnTo>
                      <a:pt x="163" y="430"/>
                    </a:lnTo>
                    <a:lnTo>
                      <a:pt x="163" y="430"/>
                    </a:lnTo>
                    <a:close/>
                    <a:moveTo>
                      <a:pt x="163" y="556"/>
                    </a:moveTo>
                    <a:lnTo>
                      <a:pt x="636" y="556"/>
                    </a:lnTo>
                    <a:lnTo>
                      <a:pt x="636" y="519"/>
                    </a:lnTo>
                    <a:lnTo>
                      <a:pt x="163" y="519"/>
                    </a:lnTo>
                    <a:lnTo>
                      <a:pt x="163" y="556"/>
                    </a:lnTo>
                    <a:lnTo>
                      <a:pt x="163" y="556"/>
                    </a:lnTo>
                    <a:lnTo>
                      <a:pt x="163" y="556"/>
                    </a:lnTo>
                    <a:close/>
                    <a:moveTo>
                      <a:pt x="163" y="677"/>
                    </a:moveTo>
                    <a:lnTo>
                      <a:pt x="636" y="677"/>
                    </a:lnTo>
                    <a:lnTo>
                      <a:pt x="636" y="639"/>
                    </a:lnTo>
                    <a:lnTo>
                      <a:pt x="163" y="639"/>
                    </a:lnTo>
                    <a:lnTo>
                      <a:pt x="163" y="677"/>
                    </a:lnTo>
                    <a:lnTo>
                      <a:pt x="163" y="677"/>
                    </a:lnTo>
                    <a:lnTo>
                      <a:pt x="163" y="677"/>
                    </a:lnTo>
                    <a:close/>
                    <a:moveTo>
                      <a:pt x="832" y="258"/>
                    </a:moveTo>
                    <a:lnTo>
                      <a:pt x="832" y="1058"/>
                    </a:lnTo>
                    <a:lnTo>
                      <a:pt x="0" y="1058"/>
                    </a:lnTo>
                    <a:lnTo>
                      <a:pt x="0" y="3"/>
                    </a:lnTo>
                    <a:lnTo>
                      <a:pt x="620" y="3"/>
                    </a:lnTo>
                    <a:lnTo>
                      <a:pt x="620" y="0"/>
                    </a:lnTo>
                    <a:lnTo>
                      <a:pt x="832" y="258"/>
                    </a:lnTo>
                    <a:lnTo>
                      <a:pt x="832" y="258"/>
                    </a:lnTo>
                    <a:lnTo>
                      <a:pt x="832" y="258"/>
                    </a:lnTo>
                    <a:close/>
                    <a:moveTo>
                      <a:pt x="777" y="227"/>
                    </a:moveTo>
                    <a:lnTo>
                      <a:pt x="614" y="227"/>
                    </a:lnTo>
                    <a:lnTo>
                      <a:pt x="620" y="60"/>
                    </a:lnTo>
                    <a:lnTo>
                      <a:pt x="57" y="60"/>
                    </a:lnTo>
                    <a:lnTo>
                      <a:pt x="57" y="1000"/>
                    </a:lnTo>
                    <a:lnTo>
                      <a:pt x="777" y="1000"/>
                    </a:lnTo>
                    <a:lnTo>
                      <a:pt x="777" y="227"/>
                    </a:lnTo>
                    <a:lnTo>
                      <a:pt x="777" y="227"/>
                    </a:lnTo>
                    <a:lnTo>
                      <a:pt x="777" y="227"/>
                    </a:lnTo>
                    <a:close/>
                  </a:path>
                </a:pathLst>
              </a:custGeom>
              <a:solidFill>
                <a:srgbClr val="FFFFFF"/>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356" name="Group 355"/>
              <p:cNvGrpSpPr/>
              <p:nvPr/>
            </p:nvGrpSpPr>
            <p:grpSpPr>
              <a:xfrm>
                <a:off x="4305511" y="3899933"/>
                <a:ext cx="225621" cy="286334"/>
                <a:chOff x="5159603" y="3278862"/>
                <a:chExt cx="269691" cy="342949"/>
              </a:xfrm>
              <a:solidFill>
                <a:srgbClr val="FFFFFF"/>
              </a:solidFill>
            </p:grpSpPr>
            <p:sp>
              <p:nvSpPr>
                <p:cNvPr id="398" name="Freeform 228"/>
                <p:cNvSpPr/>
                <p:nvPr/>
              </p:nvSpPr>
              <p:spPr bwMode="auto">
                <a:xfrm>
                  <a:off x="5168242" y="3288411"/>
                  <a:ext cx="252412" cy="323850"/>
                </a:xfrm>
                <a:custGeom>
                  <a:avLst/>
                  <a:gdLst>
                    <a:gd name="connsiteX0" fmla="*/ 0 w 252412"/>
                    <a:gd name="connsiteY0" fmla="*/ 323850 h 323850"/>
                    <a:gd name="connsiteX1" fmla="*/ 0 w 252412"/>
                    <a:gd name="connsiteY1" fmla="*/ 0 h 323850"/>
                    <a:gd name="connsiteX2" fmla="*/ 188118 w 252412"/>
                    <a:gd name="connsiteY2" fmla="*/ 0 h 323850"/>
                    <a:gd name="connsiteX3" fmla="*/ 252412 w 252412"/>
                    <a:gd name="connsiteY3" fmla="*/ 76200 h 323850"/>
                    <a:gd name="connsiteX4" fmla="*/ 252412 w 252412"/>
                    <a:gd name="connsiteY4" fmla="*/ 321468 h 323850"/>
                    <a:gd name="connsiteX5" fmla="*/ 0 w 252412"/>
                    <a:gd name="connsiteY5"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12" h="323850">
                      <a:moveTo>
                        <a:pt x="0" y="323850"/>
                      </a:moveTo>
                      <a:lnTo>
                        <a:pt x="0" y="0"/>
                      </a:lnTo>
                      <a:lnTo>
                        <a:pt x="188118" y="0"/>
                      </a:lnTo>
                      <a:lnTo>
                        <a:pt x="252412" y="76200"/>
                      </a:lnTo>
                      <a:lnTo>
                        <a:pt x="252412" y="321468"/>
                      </a:lnTo>
                      <a:lnTo>
                        <a:pt x="0" y="323850"/>
                      </a:lnTo>
                      <a:close/>
                    </a:path>
                  </a:pathLst>
                </a:custGeom>
                <a:solidFill>
                  <a:srgbClr val="107C10"/>
                </a:solidFill>
                <a:ln w="10795" cap="flat" cmpd="sng" algn="ctr">
                  <a:noFill/>
                  <a:prstDash val="solid"/>
                  <a:headEnd type="none" w="med" len="med"/>
                  <a:tailEnd type="none" w="med" len="med"/>
                </a:ln>
                <a:effectLst/>
              </p:spPr>
              <p:txBody>
                <a:bodyPr vert="horz" wrap="square" lIns="0" tIns="46611" rIns="0" bIns="46611" numCol="1" rtlCol="0" anchor="ctr" anchorCtr="0" compatLnSpc="1">
                  <a:prstTxWarp prst="textNoShape">
                    <a:avLst/>
                  </a:prstTxWarp>
                </a:bodyPr>
                <a:lstStyle/>
                <a:p>
                  <a:pPr marL="0" marR="0" lvl="0" indent="0" algn="ctr" defTabSz="931923" eaLnBrk="1" fontAlgn="base" latinLnBrk="0" hangingPunct="1">
                    <a:buClrTx/>
                    <a:buSzTx/>
                    <a:buFontTx/>
                    <a:buNone/>
                    <a:tabLst/>
                    <a:defRPr/>
                  </a:pP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99" name="Freeform 311"/>
                <p:cNvSpPr>
                  <a:spLocks noEditPoints="1"/>
                </p:cNvSpPr>
                <p:nvPr/>
              </p:nvSpPr>
              <p:spPr bwMode="auto">
                <a:xfrm>
                  <a:off x="5159603" y="3278862"/>
                  <a:ext cx="269691" cy="342949"/>
                </a:xfrm>
                <a:custGeom>
                  <a:avLst/>
                  <a:gdLst>
                    <a:gd name="T0" fmla="*/ 163 w 832"/>
                    <a:gd name="T1" fmla="*/ 272 h 1058"/>
                    <a:gd name="T2" fmla="*/ 636 w 832"/>
                    <a:gd name="T3" fmla="*/ 272 h 1058"/>
                    <a:gd name="T4" fmla="*/ 636 w 832"/>
                    <a:gd name="T5" fmla="*/ 310 h 1058"/>
                    <a:gd name="T6" fmla="*/ 163 w 832"/>
                    <a:gd name="T7" fmla="*/ 310 h 1058"/>
                    <a:gd name="T8" fmla="*/ 163 w 832"/>
                    <a:gd name="T9" fmla="*/ 272 h 1058"/>
                    <a:gd name="T10" fmla="*/ 163 w 832"/>
                    <a:gd name="T11" fmla="*/ 272 h 1058"/>
                    <a:gd name="T12" fmla="*/ 163 w 832"/>
                    <a:gd name="T13" fmla="*/ 272 h 1058"/>
                    <a:gd name="T14" fmla="*/ 163 w 832"/>
                    <a:gd name="T15" fmla="*/ 430 h 1058"/>
                    <a:gd name="T16" fmla="*/ 636 w 832"/>
                    <a:gd name="T17" fmla="*/ 430 h 1058"/>
                    <a:gd name="T18" fmla="*/ 636 w 832"/>
                    <a:gd name="T19" fmla="*/ 399 h 1058"/>
                    <a:gd name="T20" fmla="*/ 163 w 832"/>
                    <a:gd name="T21" fmla="*/ 399 h 1058"/>
                    <a:gd name="T22" fmla="*/ 163 w 832"/>
                    <a:gd name="T23" fmla="*/ 430 h 1058"/>
                    <a:gd name="T24" fmla="*/ 163 w 832"/>
                    <a:gd name="T25" fmla="*/ 430 h 1058"/>
                    <a:gd name="T26" fmla="*/ 163 w 832"/>
                    <a:gd name="T27" fmla="*/ 430 h 1058"/>
                    <a:gd name="T28" fmla="*/ 163 w 832"/>
                    <a:gd name="T29" fmla="*/ 556 h 1058"/>
                    <a:gd name="T30" fmla="*/ 636 w 832"/>
                    <a:gd name="T31" fmla="*/ 556 h 1058"/>
                    <a:gd name="T32" fmla="*/ 636 w 832"/>
                    <a:gd name="T33" fmla="*/ 519 h 1058"/>
                    <a:gd name="T34" fmla="*/ 163 w 832"/>
                    <a:gd name="T35" fmla="*/ 519 h 1058"/>
                    <a:gd name="T36" fmla="*/ 163 w 832"/>
                    <a:gd name="T37" fmla="*/ 556 h 1058"/>
                    <a:gd name="T38" fmla="*/ 163 w 832"/>
                    <a:gd name="T39" fmla="*/ 556 h 1058"/>
                    <a:gd name="T40" fmla="*/ 163 w 832"/>
                    <a:gd name="T41" fmla="*/ 556 h 1058"/>
                    <a:gd name="T42" fmla="*/ 163 w 832"/>
                    <a:gd name="T43" fmla="*/ 677 h 1058"/>
                    <a:gd name="T44" fmla="*/ 636 w 832"/>
                    <a:gd name="T45" fmla="*/ 677 h 1058"/>
                    <a:gd name="T46" fmla="*/ 636 w 832"/>
                    <a:gd name="T47" fmla="*/ 639 h 1058"/>
                    <a:gd name="T48" fmla="*/ 163 w 832"/>
                    <a:gd name="T49" fmla="*/ 639 h 1058"/>
                    <a:gd name="T50" fmla="*/ 163 w 832"/>
                    <a:gd name="T51" fmla="*/ 677 h 1058"/>
                    <a:gd name="T52" fmla="*/ 163 w 832"/>
                    <a:gd name="T53" fmla="*/ 677 h 1058"/>
                    <a:gd name="T54" fmla="*/ 163 w 832"/>
                    <a:gd name="T55" fmla="*/ 677 h 1058"/>
                    <a:gd name="T56" fmla="*/ 832 w 832"/>
                    <a:gd name="T57" fmla="*/ 258 h 1058"/>
                    <a:gd name="T58" fmla="*/ 832 w 832"/>
                    <a:gd name="T59" fmla="*/ 1058 h 1058"/>
                    <a:gd name="T60" fmla="*/ 0 w 832"/>
                    <a:gd name="T61" fmla="*/ 1058 h 1058"/>
                    <a:gd name="T62" fmla="*/ 0 w 832"/>
                    <a:gd name="T63" fmla="*/ 3 h 1058"/>
                    <a:gd name="T64" fmla="*/ 620 w 832"/>
                    <a:gd name="T65" fmla="*/ 3 h 1058"/>
                    <a:gd name="T66" fmla="*/ 620 w 832"/>
                    <a:gd name="T67" fmla="*/ 0 h 1058"/>
                    <a:gd name="T68" fmla="*/ 832 w 832"/>
                    <a:gd name="T69" fmla="*/ 258 h 1058"/>
                    <a:gd name="T70" fmla="*/ 832 w 832"/>
                    <a:gd name="T71" fmla="*/ 258 h 1058"/>
                    <a:gd name="T72" fmla="*/ 832 w 832"/>
                    <a:gd name="T73" fmla="*/ 258 h 1058"/>
                    <a:gd name="T74" fmla="*/ 777 w 832"/>
                    <a:gd name="T75" fmla="*/ 227 h 1058"/>
                    <a:gd name="T76" fmla="*/ 614 w 832"/>
                    <a:gd name="T77" fmla="*/ 227 h 1058"/>
                    <a:gd name="T78" fmla="*/ 620 w 832"/>
                    <a:gd name="T79" fmla="*/ 60 h 1058"/>
                    <a:gd name="T80" fmla="*/ 57 w 832"/>
                    <a:gd name="T81" fmla="*/ 60 h 1058"/>
                    <a:gd name="T82" fmla="*/ 57 w 832"/>
                    <a:gd name="T83" fmla="*/ 1000 h 1058"/>
                    <a:gd name="T84" fmla="*/ 777 w 832"/>
                    <a:gd name="T85" fmla="*/ 1000 h 1058"/>
                    <a:gd name="T86" fmla="*/ 777 w 832"/>
                    <a:gd name="T87" fmla="*/ 227 h 1058"/>
                    <a:gd name="T88" fmla="*/ 777 w 832"/>
                    <a:gd name="T89" fmla="*/ 227 h 1058"/>
                    <a:gd name="T90" fmla="*/ 777 w 832"/>
                    <a:gd name="T91" fmla="*/ 22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2" h="1058">
                      <a:moveTo>
                        <a:pt x="163" y="272"/>
                      </a:moveTo>
                      <a:lnTo>
                        <a:pt x="636" y="272"/>
                      </a:lnTo>
                      <a:lnTo>
                        <a:pt x="636" y="310"/>
                      </a:lnTo>
                      <a:lnTo>
                        <a:pt x="163" y="310"/>
                      </a:lnTo>
                      <a:lnTo>
                        <a:pt x="163" y="272"/>
                      </a:lnTo>
                      <a:lnTo>
                        <a:pt x="163" y="272"/>
                      </a:lnTo>
                      <a:lnTo>
                        <a:pt x="163" y="272"/>
                      </a:lnTo>
                      <a:close/>
                      <a:moveTo>
                        <a:pt x="163" y="430"/>
                      </a:moveTo>
                      <a:lnTo>
                        <a:pt x="636" y="430"/>
                      </a:lnTo>
                      <a:lnTo>
                        <a:pt x="636" y="399"/>
                      </a:lnTo>
                      <a:lnTo>
                        <a:pt x="163" y="399"/>
                      </a:lnTo>
                      <a:lnTo>
                        <a:pt x="163" y="430"/>
                      </a:lnTo>
                      <a:lnTo>
                        <a:pt x="163" y="430"/>
                      </a:lnTo>
                      <a:lnTo>
                        <a:pt x="163" y="430"/>
                      </a:lnTo>
                      <a:close/>
                      <a:moveTo>
                        <a:pt x="163" y="556"/>
                      </a:moveTo>
                      <a:lnTo>
                        <a:pt x="636" y="556"/>
                      </a:lnTo>
                      <a:lnTo>
                        <a:pt x="636" y="519"/>
                      </a:lnTo>
                      <a:lnTo>
                        <a:pt x="163" y="519"/>
                      </a:lnTo>
                      <a:lnTo>
                        <a:pt x="163" y="556"/>
                      </a:lnTo>
                      <a:lnTo>
                        <a:pt x="163" y="556"/>
                      </a:lnTo>
                      <a:lnTo>
                        <a:pt x="163" y="556"/>
                      </a:lnTo>
                      <a:close/>
                      <a:moveTo>
                        <a:pt x="163" y="677"/>
                      </a:moveTo>
                      <a:lnTo>
                        <a:pt x="636" y="677"/>
                      </a:lnTo>
                      <a:lnTo>
                        <a:pt x="636" y="639"/>
                      </a:lnTo>
                      <a:lnTo>
                        <a:pt x="163" y="639"/>
                      </a:lnTo>
                      <a:lnTo>
                        <a:pt x="163" y="677"/>
                      </a:lnTo>
                      <a:lnTo>
                        <a:pt x="163" y="677"/>
                      </a:lnTo>
                      <a:lnTo>
                        <a:pt x="163" y="677"/>
                      </a:lnTo>
                      <a:close/>
                      <a:moveTo>
                        <a:pt x="832" y="258"/>
                      </a:moveTo>
                      <a:lnTo>
                        <a:pt x="832" y="1058"/>
                      </a:lnTo>
                      <a:lnTo>
                        <a:pt x="0" y="1058"/>
                      </a:lnTo>
                      <a:lnTo>
                        <a:pt x="0" y="3"/>
                      </a:lnTo>
                      <a:lnTo>
                        <a:pt x="620" y="3"/>
                      </a:lnTo>
                      <a:lnTo>
                        <a:pt x="620" y="0"/>
                      </a:lnTo>
                      <a:lnTo>
                        <a:pt x="832" y="258"/>
                      </a:lnTo>
                      <a:lnTo>
                        <a:pt x="832" y="258"/>
                      </a:lnTo>
                      <a:lnTo>
                        <a:pt x="832" y="258"/>
                      </a:lnTo>
                      <a:close/>
                      <a:moveTo>
                        <a:pt x="777" y="227"/>
                      </a:moveTo>
                      <a:lnTo>
                        <a:pt x="614" y="227"/>
                      </a:lnTo>
                      <a:lnTo>
                        <a:pt x="620" y="60"/>
                      </a:lnTo>
                      <a:lnTo>
                        <a:pt x="57" y="60"/>
                      </a:lnTo>
                      <a:lnTo>
                        <a:pt x="57" y="1000"/>
                      </a:lnTo>
                      <a:lnTo>
                        <a:pt x="777" y="1000"/>
                      </a:lnTo>
                      <a:lnTo>
                        <a:pt x="777" y="227"/>
                      </a:lnTo>
                      <a:lnTo>
                        <a:pt x="777" y="227"/>
                      </a:lnTo>
                      <a:lnTo>
                        <a:pt x="777" y="227"/>
                      </a:lnTo>
                      <a:close/>
                    </a:path>
                  </a:pathLst>
                </a:custGeom>
                <a:grp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nvGrpSpPr>
              <p:cNvPr id="357" name="Group 356"/>
              <p:cNvGrpSpPr/>
              <p:nvPr/>
            </p:nvGrpSpPr>
            <p:grpSpPr>
              <a:xfrm>
                <a:off x="4164132" y="4031058"/>
                <a:ext cx="225621" cy="286334"/>
                <a:chOff x="5159603" y="3278862"/>
                <a:chExt cx="269691" cy="342949"/>
              </a:xfrm>
              <a:solidFill>
                <a:srgbClr val="FFFFFF"/>
              </a:solidFill>
            </p:grpSpPr>
            <p:sp>
              <p:nvSpPr>
                <p:cNvPr id="396" name="Freeform 226"/>
                <p:cNvSpPr/>
                <p:nvPr/>
              </p:nvSpPr>
              <p:spPr bwMode="auto">
                <a:xfrm>
                  <a:off x="5168242" y="3288411"/>
                  <a:ext cx="252412" cy="323850"/>
                </a:xfrm>
                <a:custGeom>
                  <a:avLst/>
                  <a:gdLst>
                    <a:gd name="connsiteX0" fmla="*/ 0 w 252412"/>
                    <a:gd name="connsiteY0" fmla="*/ 323850 h 323850"/>
                    <a:gd name="connsiteX1" fmla="*/ 0 w 252412"/>
                    <a:gd name="connsiteY1" fmla="*/ 0 h 323850"/>
                    <a:gd name="connsiteX2" fmla="*/ 188118 w 252412"/>
                    <a:gd name="connsiteY2" fmla="*/ 0 h 323850"/>
                    <a:gd name="connsiteX3" fmla="*/ 252412 w 252412"/>
                    <a:gd name="connsiteY3" fmla="*/ 76200 h 323850"/>
                    <a:gd name="connsiteX4" fmla="*/ 252412 w 252412"/>
                    <a:gd name="connsiteY4" fmla="*/ 321468 h 323850"/>
                    <a:gd name="connsiteX5" fmla="*/ 0 w 252412"/>
                    <a:gd name="connsiteY5"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12" h="323850">
                      <a:moveTo>
                        <a:pt x="0" y="323850"/>
                      </a:moveTo>
                      <a:lnTo>
                        <a:pt x="0" y="0"/>
                      </a:lnTo>
                      <a:lnTo>
                        <a:pt x="188118" y="0"/>
                      </a:lnTo>
                      <a:lnTo>
                        <a:pt x="252412" y="76200"/>
                      </a:lnTo>
                      <a:lnTo>
                        <a:pt x="252412" y="321468"/>
                      </a:lnTo>
                      <a:lnTo>
                        <a:pt x="0" y="323850"/>
                      </a:lnTo>
                      <a:close/>
                    </a:path>
                  </a:pathLst>
                </a:custGeom>
                <a:solidFill>
                  <a:srgbClr val="107C10"/>
                </a:solidFill>
                <a:ln w="10795" cap="flat" cmpd="sng" algn="ctr">
                  <a:noFill/>
                  <a:prstDash val="solid"/>
                  <a:headEnd type="none" w="med" len="med"/>
                  <a:tailEnd type="none" w="med" len="med"/>
                </a:ln>
                <a:effectLst/>
              </p:spPr>
              <p:txBody>
                <a:bodyPr vert="horz" wrap="square" lIns="0" tIns="46611" rIns="0" bIns="46611" numCol="1" rtlCol="0" anchor="ctr" anchorCtr="0" compatLnSpc="1">
                  <a:prstTxWarp prst="textNoShape">
                    <a:avLst/>
                  </a:prstTxWarp>
                </a:bodyPr>
                <a:lstStyle/>
                <a:p>
                  <a:pPr marL="0" marR="0" lvl="0" indent="0" algn="ctr" defTabSz="931923" eaLnBrk="1" fontAlgn="base" latinLnBrk="0" hangingPunct="1">
                    <a:buClrTx/>
                    <a:buSzTx/>
                    <a:buFontTx/>
                    <a:buNone/>
                    <a:tabLst/>
                    <a:defRPr/>
                  </a:pP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97" name="Freeform 311"/>
                <p:cNvSpPr>
                  <a:spLocks noEditPoints="1"/>
                </p:cNvSpPr>
                <p:nvPr/>
              </p:nvSpPr>
              <p:spPr bwMode="auto">
                <a:xfrm>
                  <a:off x="5159603" y="3278862"/>
                  <a:ext cx="269691" cy="342949"/>
                </a:xfrm>
                <a:custGeom>
                  <a:avLst/>
                  <a:gdLst>
                    <a:gd name="T0" fmla="*/ 163 w 832"/>
                    <a:gd name="T1" fmla="*/ 272 h 1058"/>
                    <a:gd name="T2" fmla="*/ 636 w 832"/>
                    <a:gd name="T3" fmla="*/ 272 h 1058"/>
                    <a:gd name="T4" fmla="*/ 636 w 832"/>
                    <a:gd name="T5" fmla="*/ 310 h 1058"/>
                    <a:gd name="T6" fmla="*/ 163 w 832"/>
                    <a:gd name="T7" fmla="*/ 310 h 1058"/>
                    <a:gd name="T8" fmla="*/ 163 w 832"/>
                    <a:gd name="T9" fmla="*/ 272 h 1058"/>
                    <a:gd name="T10" fmla="*/ 163 w 832"/>
                    <a:gd name="T11" fmla="*/ 272 h 1058"/>
                    <a:gd name="T12" fmla="*/ 163 w 832"/>
                    <a:gd name="T13" fmla="*/ 272 h 1058"/>
                    <a:gd name="T14" fmla="*/ 163 w 832"/>
                    <a:gd name="T15" fmla="*/ 430 h 1058"/>
                    <a:gd name="T16" fmla="*/ 636 w 832"/>
                    <a:gd name="T17" fmla="*/ 430 h 1058"/>
                    <a:gd name="T18" fmla="*/ 636 w 832"/>
                    <a:gd name="T19" fmla="*/ 399 h 1058"/>
                    <a:gd name="T20" fmla="*/ 163 w 832"/>
                    <a:gd name="T21" fmla="*/ 399 h 1058"/>
                    <a:gd name="T22" fmla="*/ 163 w 832"/>
                    <a:gd name="T23" fmla="*/ 430 h 1058"/>
                    <a:gd name="T24" fmla="*/ 163 w 832"/>
                    <a:gd name="T25" fmla="*/ 430 h 1058"/>
                    <a:gd name="T26" fmla="*/ 163 w 832"/>
                    <a:gd name="T27" fmla="*/ 430 h 1058"/>
                    <a:gd name="T28" fmla="*/ 163 w 832"/>
                    <a:gd name="T29" fmla="*/ 556 h 1058"/>
                    <a:gd name="T30" fmla="*/ 636 w 832"/>
                    <a:gd name="T31" fmla="*/ 556 h 1058"/>
                    <a:gd name="T32" fmla="*/ 636 w 832"/>
                    <a:gd name="T33" fmla="*/ 519 h 1058"/>
                    <a:gd name="T34" fmla="*/ 163 w 832"/>
                    <a:gd name="T35" fmla="*/ 519 h 1058"/>
                    <a:gd name="T36" fmla="*/ 163 w 832"/>
                    <a:gd name="T37" fmla="*/ 556 h 1058"/>
                    <a:gd name="T38" fmla="*/ 163 w 832"/>
                    <a:gd name="T39" fmla="*/ 556 h 1058"/>
                    <a:gd name="T40" fmla="*/ 163 w 832"/>
                    <a:gd name="T41" fmla="*/ 556 h 1058"/>
                    <a:gd name="T42" fmla="*/ 163 w 832"/>
                    <a:gd name="T43" fmla="*/ 677 h 1058"/>
                    <a:gd name="T44" fmla="*/ 636 w 832"/>
                    <a:gd name="T45" fmla="*/ 677 h 1058"/>
                    <a:gd name="T46" fmla="*/ 636 w 832"/>
                    <a:gd name="T47" fmla="*/ 639 h 1058"/>
                    <a:gd name="T48" fmla="*/ 163 w 832"/>
                    <a:gd name="T49" fmla="*/ 639 h 1058"/>
                    <a:gd name="T50" fmla="*/ 163 w 832"/>
                    <a:gd name="T51" fmla="*/ 677 h 1058"/>
                    <a:gd name="T52" fmla="*/ 163 w 832"/>
                    <a:gd name="T53" fmla="*/ 677 h 1058"/>
                    <a:gd name="T54" fmla="*/ 163 w 832"/>
                    <a:gd name="T55" fmla="*/ 677 h 1058"/>
                    <a:gd name="T56" fmla="*/ 832 w 832"/>
                    <a:gd name="T57" fmla="*/ 258 h 1058"/>
                    <a:gd name="T58" fmla="*/ 832 w 832"/>
                    <a:gd name="T59" fmla="*/ 1058 h 1058"/>
                    <a:gd name="T60" fmla="*/ 0 w 832"/>
                    <a:gd name="T61" fmla="*/ 1058 h 1058"/>
                    <a:gd name="T62" fmla="*/ 0 w 832"/>
                    <a:gd name="T63" fmla="*/ 3 h 1058"/>
                    <a:gd name="T64" fmla="*/ 620 w 832"/>
                    <a:gd name="T65" fmla="*/ 3 h 1058"/>
                    <a:gd name="T66" fmla="*/ 620 w 832"/>
                    <a:gd name="T67" fmla="*/ 0 h 1058"/>
                    <a:gd name="T68" fmla="*/ 832 w 832"/>
                    <a:gd name="T69" fmla="*/ 258 h 1058"/>
                    <a:gd name="T70" fmla="*/ 832 w 832"/>
                    <a:gd name="T71" fmla="*/ 258 h 1058"/>
                    <a:gd name="T72" fmla="*/ 832 w 832"/>
                    <a:gd name="T73" fmla="*/ 258 h 1058"/>
                    <a:gd name="T74" fmla="*/ 777 w 832"/>
                    <a:gd name="T75" fmla="*/ 227 h 1058"/>
                    <a:gd name="T76" fmla="*/ 614 w 832"/>
                    <a:gd name="T77" fmla="*/ 227 h 1058"/>
                    <a:gd name="T78" fmla="*/ 620 w 832"/>
                    <a:gd name="T79" fmla="*/ 60 h 1058"/>
                    <a:gd name="T80" fmla="*/ 57 w 832"/>
                    <a:gd name="T81" fmla="*/ 60 h 1058"/>
                    <a:gd name="T82" fmla="*/ 57 w 832"/>
                    <a:gd name="T83" fmla="*/ 1000 h 1058"/>
                    <a:gd name="T84" fmla="*/ 777 w 832"/>
                    <a:gd name="T85" fmla="*/ 1000 h 1058"/>
                    <a:gd name="T86" fmla="*/ 777 w 832"/>
                    <a:gd name="T87" fmla="*/ 227 h 1058"/>
                    <a:gd name="T88" fmla="*/ 777 w 832"/>
                    <a:gd name="T89" fmla="*/ 227 h 1058"/>
                    <a:gd name="T90" fmla="*/ 777 w 832"/>
                    <a:gd name="T91" fmla="*/ 22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2" h="1058">
                      <a:moveTo>
                        <a:pt x="163" y="272"/>
                      </a:moveTo>
                      <a:lnTo>
                        <a:pt x="636" y="272"/>
                      </a:lnTo>
                      <a:lnTo>
                        <a:pt x="636" y="310"/>
                      </a:lnTo>
                      <a:lnTo>
                        <a:pt x="163" y="310"/>
                      </a:lnTo>
                      <a:lnTo>
                        <a:pt x="163" y="272"/>
                      </a:lnTo>
                      <a:lnTo>
                        <a:pt x="163" y="272"/>
                      </a:lnTo>
                      <a:lnTo>
                        <a:pt x="163" y="272"/>
                      </a:lnTo>
                      <a:close/>
                      <a:moveTo>
                        <a:pt x="163" y="430"/>
                      </a:moveTo>
                      <a:lnTo>
                        <a:pt x="636" y="430"/>
                      </a:lnTo>
                      <a:lnTo>
                        <a:pt x="636" y="399"/>
                      </a:lnTo>
                      <a:lnTo>
                        <a:pt x="163" y="399"/>
                      </a:lnTo>
                      <a:lnTo>
                        <a:pt x="163" y="430"/>
                      </a:lnTo>
                      <a:lnTo>
                        <a:pt x="163" y="430"/>
                      </a:lnTo>
                      <a:lnTo>
                        <a:pt x="163" y="430"/>
                      </a:lnTo>
                      <a:close/>
                      <a:moveTo>
                        <a:pt x="163" y="556"/>
                      </a:moveTo>
                      <a:lnTo>
                        <a:pt x="636" y="556"/>
                      </a:lnTo>
                      <a:lnTo>
                        <a:pt x="636" y="519"/>
                      </a:lnTo>
                      <a:lnTo>
                        <a:pt x="163" y="519"/>
                      </a:lnTo>
                      <a:lnTo>
                        <a:pt x="163" y="556"/>
                      </a:lnTo>
                      <a:lnTo>
                        <a:pt x="163" y="556"/>
                      </a:lnTo>
                      <a:lnTo>
                        <a:pt x="163" y="556"/>
                      </a:lnTo>
                      <a:close/>
                      <a:moveTo>
                        <a:pt x="163" y="677"/>
                      </a:moveTo>
                      <a:lnTo>
                        <a:pt x="636" y="677"/>
                      </a:lnTo>
                      <a:lnTo>
                        <a:pt x="636" y="639"/>
                      </a:lnTo>
                      <a:lnTo>
                        <a:pt x="163" y="639"/>
                      </a:lnTo>
                      <a:lnTo>
                        <a:pt x="163" y="677"/>
                      </a:lnTo>
                      <a:lnTo>
                        <a:pt x="163" y="677"/>
                      </a:lnTo>
                      <a:lnTo>
                        <a:pt x="163" y="677"/>
                      </a:lnTo>
                      <a:close/>
                      <a:moveTo>
                        <a:pt x="832" y="258"/>
                      </a:moveTo>
                      <a:lnTo>
                        <a:pt x="832" y="1058"/>
                      </a:lnTo>
                      <a:lnTo>
                        <a:pt x="0" y="1058"/>
                      </a:lnTo>
                      <a:lnTo>
                        <a:pt x="0" y="3"/>
                      </a:lnTo>
                      <a:lnTo>
                        <a:pt x="620" y="3"/>
                      </a:lnTo>
                      <a:lnTo>
                        <a:pt x="620" y="0"/>
                      </a:lnTo>
                      <a:lnTo>
                        <a:pt x="832" y="258"/>
                      </a:lnTo>
                      <a:lnTo>
                        <a:pt x="832" y="258"/>
                      </a:lnTo>
                      <a:lnTo>
                        <a:pt x="832" y="258"/>
                      </a:lnTo>
                      <a:close/>
                      <a:moveTo>
                        <a:pt x="777" y="227"/>
                      </a:moveTo>
                      <a:lnTo>
                        <a:pt x="614" y="227"/>
                      </a:lnTo>
                      <a:lnTo>
                        <a:pt x="620" y="60"/>
                      </a:lnTo>
                      <a:lnTo>
                        <a:pt x="57" y="60"/>
                      </a:lnTo>
                      <a:lnTo>
                        <a:pt x="57" y="1000"/>
                      </a:lnTo>
                      <a:lnTo>
                        <a:pt x="777" y="1000"/>
                      </a:lnTo>
                      <a:lnTo>
                        <a:pt x="777" y="227"/>
                      </a:lnTo>
                      <a:lnTo>
                        <a:pt x="777" y="227"/>
                      </a:lnTo>
                      <a:lnTo>
                        <a:pt x="777" y="227"/>
                      </a:lnTo>
                      <a:close/>
                    </a:path>
                  </a:pathLst>
                </a:custGeom>
                <a:grp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sp>
            <p:nvSpPr>
              <p:cNvPr id="358" name="Freeform 163"/>
              <p:cNvSpPr>
                <a:spLocks/>
              </p:cNvSpPr>
              <p:nvPr/>
            </p:nvSpPr>
            <p:spPr bwMode="auto">
              <a:xfrm>
                <a:off x="4355262" y="3480038"/>
                <a:ext cx="437133" cy="915485"/>
              </a:xfrm>
              <a:custGeom>
                <a:avLst/>
                <a:gdLst>
                  <a:gd name="T0" fmla="*/ 82 w 176"/>
                  <a:gd name="T1" fmla="*/ 369 h 369"/>
                  <a:gd name="T2" fmla="*/ 78 w 176"/>
                  <a:gd name="T3" fmla="*/ 367 h 369"/>
                  <a:gd name="T4" fmla="*/ 76 w 176"/>
                  <a:gd name="T5" fmla="*/ 25 h 369"/>
                  <a:gd name="T6" fmla="*/ 173 w 176"/>
                  <a:gd name="T7" fmla="*/ 14 h 369"/>
                  <a:gd name="T8" fmla="*/ 176 w 176"/>
                  <a:gd name="T9" fmla="*/ 19 h 369"/>
                  <a:gd name="T10" fmla="*/ 171 w 176"/>
                  <a:gd name="T11" fmla="*/ 21 h 369"/>
                  <a:gd name="T12" fmla="*/ 81 w 176"/>
                  <a:gd name="T13" fmla="*/ 31 h 369"/>
                  <a:gd name="T14" fmla="*/ 86 w 176"/>
                  <a:gd name="T15" fmla="*/ 365 h 369"/>
                  <a:gd name="T16" fmla="*/ 83 w 176"/>
                  <a:gd name="T17" fmla="*/ 369 h 369"/>
                  <a:gd name="T18" fmla="*/ 82 w 176"/>
                  <a:gd name="T19"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69">
                    <a:moveTo>
                      <a:pt x="82" y="369"/>
                    </a:moveTo>
                    <a:cubicBezTo>
                      <a:pt x="80" y="369"/>
                      <a:pt x="79" y="368"/>
                      <a:pt x="78" y="367"/>
                    </a:cubicBezTo>
                    <a:cubicBezTo>
                      <a:pt x="75" y="356"/>
                      <a:pt x="0" y="99"/>
                      <a:pt x="76" y="25"/>
                    </a:cubicBezTo>
                    <a:cubicBezTo>
                      <a:pt x="98" y="4"/>
                      <a:pt x="131" y="0"/>
                      <a:pt x="173" y="14"/>
                    </a:cubicBezTo>
                    <a:cubicBezTo>
                      <a:pt x="175" y="14"/>
                      <a:pt x="176" y="17"/>
                      <a:pt x="176" y="19"/>
                    </a:cubicBezTo>
                    <a:cubicBezTo>
                      <a:pt x="175" y="21"/>
                      <a:pt x="173" y="22"/>
                      <a:pt x="171" y="21"/>
                    </a:cubicBezTo>
                    <a:cubicBezTo>
                      <a:pt x="131" y="8"/>
                      <a:pt x="101" y="11"/>
                      <a:pt x="81" y="31"/>
                    </a:cubicBezTo>
                    <a:cubicBezTo>
                      <a:pt x="8" y="101"/>
                      <a:pt x="85" y="362"/>
                      <a:pt x="86" y="365"/>
                    </a:cubicBezTo>
                    <a:cubicBezTo>
                      <a:pt x="86" y="367"/>
                      <a:pt x="85" y="369"/>
                      <a:pt x="83" y="369"/>
                    </a:cubicBezTo>
                    <a:cubicBezTo>
                      <a:pt x="83" y="369"/>
                      <a:pt x="82" y="369"/>
                      <a:pt x="82" y="369"/>
                    </a:cubicBezTo>
                    <a:close/>
                  </a:path>
                </a:pathLst>
              </a:custGeom>
              <a:solidFill>
                <a:srgbClr val="50505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59" name="Freeform 161"/>
              <p:cNvSpPr>
                <a:spLocks/>
              </p:cNvSpPr>
              <p:nvPr/>
            </p:nvSpPr>
            <p:spPr bwMode="auto">
              <a:xfrm>
                <a:off x="3937997" y="3628762"/>
                <a:ext cx="389667" cy="766760"/>
              </a:xfrm>
              <a:custGeom>
                <a:avLst/>
                <a:gdLst>
                  <a:gd name="T0" fmla="*/ 110 w 157"/>
                  <a:gd name="T1" fmla="*/ 309 h 309"/>
                  <a:gd name="T2" fmla="*/ 107 w 157"/>
                  <a:gd name="T3" fmla="*/ 307 h 309"/>
                  <a:gd name="T4" fmla="*/ 55 w 157"/>
                  <a:gd name="T5" fmla="*/ 24 h 309"/>
                  <a:gd name="T6" fmla="*/ 154 w 157"/>
                  <a:gd name="T7" fmla="*/ 16 h 309"/>
                  <a:gd name="T8" fmla="*/ 156 w 157"/>
                  <a:gd name="T9" fmla="*/ 21 h 309"/>
                  <a:gd name="T10" fmla="*/ 151 w 157"/>
                  <a:gd name="T11" fmla="*/ 23 h 309"/>
                  <a:gd name="T12" fmla="*/ 61 w 157"/>
                  <a:gd name="T13" fmla="*/ 29 h 309"/>
                  <a:gd name="T14" fmla="*/ 114 w 157"/>
                  <a:gd name="T15" fmla="*/ 304 h 309"/>
                  <a:gd name="T16" fmla="*/ 112 w 157"/>
                  <a:gd name="T17" fmla="*/ 309 h 309"/>
                  <a:gd name="T18" fmla="*/ 110 w 157"/>
                  <a:gd name="T1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309">
                    <a:moveTo>
                      <a:pt x="110" y="309"/>
                    </a:moveTo>
                    <a:cubicBezTo>
                      <a:pt x="109" y="309"/>
                      <a:pt x="108" y="309"/>
                      <a:pt x="107" y="307"/>
                    </a:cubicBezTo>
                    <a:cubicBezTo>
                      <a:pt x="103" y="298"/>
                      <a:pt x="0" y="87"/>
                      <a:pt x="55" y="24"/>
                    </a:cubicBezTo>
                    <a:cubicBezTo>
                      <a:pt x="74" y="3"/>
                      <a:pt x="107" y="0"/>
                      <a:pt x="154" y="16"/>
                    </a:cubicBezTo>
                    <a:cubicBezTo>
                      <a:pt x="156" y="17"/>
                      <a:pt x="157" y="19"/>
                      <a:pt x="156" y="21"/>
                    </a:cubicBezTo>
                    <a:cubicBezTo>
                      <a:pt x="155" y="23"/>
                      <a:pt x="153" y="24"/>
                      <a:pt x="151" y="23"/>
                    </a:cubicBezTo>
                    <a:cubicBezTo>
                      <a:pt x="108" y="8"/>
                      <a:pt x="77" y="10"/>
                      <a:pt x="61" y="29"/>
                    </a:cubicBezTo>
                    <a:cubicBezTo>
                      <a:pt x="9" y="89"/>
                      <a:pt x="113" y="302"/>
                      <a:pt x="114" y="304"/>
                    </a:cubicBezTo>
                    <a:cubicBezTo>
                      <a:pt x="115" y="306"/>
                      <a:pt x="114" y="308"/>
                      <a:pt x="112" y="309"/>
                    </a:cubicBezTo>
                    <a:cubicBezTo>
                      <a:pt x="112" y="309"/>
                      <a:pt x="111" y="309"/>
                      <a:pt x="110" y="309"/>
                    </a:cubicBezTo>
                    <a:close/>
                  </a:path>
                </a:pathLst>
              </a:custGeom>
              <a:solidFill>
                <a:srgbClr val="505050"/>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360" name="Group 359"/>
              <p:cNvGrpSpPr/>
              <p:nvPr/>
            </p:nvGrpSpPr>
            <p:grpSpPr>
              <a:xfrm>
                <a:off x="4278528" y="4642406"/>
                <a:ext cx="602627" cy="410331"/>
                <a:chOff x="4276341" y="4734267"/>
                <a:chExt cx="602627" cy="410331"/>
              </a:xfrm>
            </p:grpSpPr>
            <p:sp>
              <p:nvSpPr>
                <p:cNvPr id="361" name="Freeform 315"/>
                <p:cNvSpPr>
                  <a:spLocks/>
                </p:cNvSpPr>
                <p:nvPr/>
              </p:nvSpPr>
              <p:spPr bwMode="auto">
                <a:xfrm>
                  <a:off x="4308254" y="4769819"/>
                  <a:ext cx="534349" cy="296268"/>
                </a:xfrm>
                <a:custGeom>
                  <a:avLst/>
                  <a:gdLst>
                    <a:gd name="T0" fmla="*/ 432 w 514"/>
                    <a:gd name="T1" fmla="*/ 74 h 286"/>
                    <a:gd name="T2" fmla="*/ 426 w 514"/>
                    <a:gd name="T3" fmla="*/ 71 h 286"/>
                    <a:gd name="T4" fmla="*/ 424 w 514"/>
                    <a:gd name="T5" fmla="*/ 70 h 286"/>
                    <a:gd name="T6" fmla="*/ 418 w 514"/>
                    <a:gd name="T7" fmla="*/ 67 h 286"/>
                    <a:gd name="T8" fmla="*/ 0 w 514"/>
                    <a:gd name="T9" fmla="*/ 136 h 286"/>
                    <a:gd name="T10" fmla="*/ 150 w 514"/>
                    <a:gd name="T11" fmla="*/ 286 h 286"/>
                    <a:gd name="T12" fmla="*/ 287 w 514"/>
                    <a:gd name="T13" fmla="*/ 244 h 286"/>
                    <a:gd name="T14" fmla="*/ 310 w 514"/>
                    <a:gd name="T15" fmla="*/ 251 h 286"/>
                    <a:gd name="T16" fmla="*/ 319 w 514"/>
                    <a:gd name="T17" fmla="*/ 255 h 286"/>
                    <a:gd name="T18" fmla="*/ 364 w 514"/>
                    <a:gd name="T19" fmla="*/ 286 h 286"/>
                    <a:gd name="T20" fmla="*/ 514 w 514"/>
                    <a:gd name="T21" fmla="*/ 136 h 286"/>
                    <a:gd name="T22" fmla="*/ 432 w 514"/>
                    <a:gd name="T23" fmla="*/ 7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286">
                      <a:moveTo>
                        <a:pt x="432" y="74"/>
                      </a:moveTo>
                      <a:cubicBezTo>
                        <a:pt x="430" y="73"/>
                        <a:pt x="428" y="72"/>
                        <a:pt x="426" y="71"/>
                      </a:cubicBezTo>
                      <a:cubicBezTo>
                        <a:pt x="425" y="71"/>
                        <a:pt x="424" y="70"/>
                        <a:pt x="424" y="70"/>
                      </a:cubicBezTo>
                      <a:cubicBezTo>
                        <a:pt x="422" y="69"/>
                        <a:pt x="420" y="68"/>
                        <a:pt x="418" y="67"/>
                      </a:cubicBezTo>
                      <a:cubicBezTo>
                        <a:pt x="282" y="0"/>
                        <a:pt x="113" y="23"/>
                        <a:pt x="0" y="136"/>
                      </a:cubicBezTo>
                      <a:cubicBezTo>
                        <a:pt x="150" y="286"/>
                        <a:pt x="150" y="286"/>
                        <a:pt x="150" y="286"/>
                      </a:cubicBezTo>
                      <a:cubicBezTo>
                        <a:pt x="187" y="248"/>
                        <a:pt x="239" y="235"/>
                        <a:pt x="287" y="244"/>
                      </a:cubicBezTo>
                      <a:cubicBezTo>
                        <a:pt x="295" y="246"/>
                        <a:pt x="302" y="248"/>
                        <a:pt x="310" y="251"/>
                      </a:cubicBezTo>
                      <a:cubicBezTo>
                        <a:pt x="313" y="252"/>
                        <a:pt x="316" y="253"/>
                        <a:pt x="319" y="255"/>
                      </a:cubicBezTo>
                      <a:cubicBezTo>
                        <a:pt x="335" y="262"/>
                        <a:pt x="351" y="272"/>
                        <a:pt x="364" y="286"/>
                      </a:cubicBezTo>
                      <a:cubicBezTo>
                        <a:pt x="514" y="136"/>
                        <a:pt x="514" y="136"/>
                        <a:pt x="514" y="136"/>
                      </a:cubicBezTo>
                      <a:cubicBezTo>
                        <a:pt x="489" y="111"/>
                        <a:pt x="461" y="90"/>
                        <a:pt x="432" y="7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2" name="Freeform 316"/>
                <p:cNvSpPr>
                  <a:spLocks/>
                </p:cNvSpPr>
                <p:nvPr/>
              </p:nvSpPr>
              <p:spPr bwMode="auto">
                <a:xfrm>
                  <a:off x="4276341" y="4845367"/>
                  <a:ext cx="38592" cy="41478"/>
                </a:xfrm>
                <a:custGeom>
                  <a:avLst/>
                  <a:gdLst>
                    <a:gd name="T0" fmla="*/ 0 w 52"/>
                    <a:gd name="T1" fmla="*/ 5 h 56"/>
                    <a:gd name="T2" fmla="*/ 46 w 52"/>
                    <a:gd name="T3" fmla="*/ 56 h 56"/>
                    <a:gd name="T4" fmla="*/ 52 w 52"/>
                    <a:gd name="T5" fmla="*/ 50 h 56"/>
                    <a:gd name="T6" fmla="*/ 7 w 52"/>
                    <a:gd name="T7" fmla="*/ 0 h 56"/>
                    <a:gd name="T8" fmla="*/ 0 w 52"/>
                    <a:gd name="T9" fmla="*/ 5 h 56"/>
                  </a:gdLst>
                  <a:ahLst/>
                  <a:cxnLst>
                    <a:cxn ang="0">
                      <a:pos x="T0" y="T1"/>
                    </a:cxn>
                    <a:cxn ang="0">
                      <a:pos x="T2" y="T3"/>
                    </a:cxn>
                    <a:cxn ang="0">
                      <a:pos x="T4" y="T5"/>
                    </a:cxn>
                    <a:cxn ang="0">
                      <a:pos x="T6" y="T7"/>
                    </a:cxn>
                    <a:cxn ang="0">
                      <a:pos x="T8" y="T9"/>
                    </a:cxn>
                  </a:cxnLst>
                  <a:rect l="0" t="0" r="r" b="b"/>
                  <a:pathLst>
                    <a:path w="52" h="56">
                      <a:moveTo>
                        <a:pt x="0" y="5"/>
                      </a:moveTo>
                      <a:lnTo>
                        <a:pt x="46" y="56"/>
                      </a:lnTo>
                      <a:lnTo>
                        <a:pt x="52" y="50"/>
                      </a:lnTo>
                      <a:lnTo>
                        <a:pt x="7" y="0"/>
                      </a:lnTo>
                      <a:lnTo>
                        <a:pt x="0" y="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3" name="Freeform 317"/>
                <p:cNvSpPr>
                  <a:spLocks/>
                </p:cNvSpPr>
                <p:nvPr/>
              </p:nvSpPr>
              <p:spPr bwMode="auto">
                <a:xfrm>
                  <a:off x="4364657" y="4783892"/>
                  <a:ext cx="30428" cy="46662"/>
                </a:xfrm>
                <a:custGeom>
                  <a:avLst/>
                  <a:gdLst>
                    <a:gd name="T0" fmla="*/ 0 w 41"/>
                    <a:gd name="T1" fmla="*/ 4 h 63"/>
                    <a:gd name="T2" fmla="*/ 32 w 41"/>
                    <a:gd name="T3" fmla="*/ 63 h 63"/>
                    <a:gd name="T4" fmla="*/ 41 w 41"/>
                    <a:gd name="T5" fmla="*/ 59 h 63"/>
                    <a:gd name="T6" fmla="*/ 8 w 41"/>
                    <a:gd name="T7" fmla="*/ 0 h 63"/>
                    <a:gd name="T8" fmla="*/ 0 w 41"/>
                    <a:gd name="T9" fmla="*/ 4 h 63"/>
                  </a:gdLst>
                  <a:ahLst/>
                  <a:cxnLst>
                    <a:cxn ang="0">
                      <a:pos x="T0" y="T1"/>
                    </a:cxn>
                    <a:cxn ang="0">
                      <a:pos x="T2" y="T3"/>
                    </a:cxn>
                    <a:cxn ang="0">
                      <a:pos x="T4" y="T5"/>
                    </a:cxn>
                    <a:cxn ang="0">
                      <a:pos x="T6" y="T7"/>
                    </a:cxn>
                    <a:cxn ang="0">
                      <a:pos x="T8" y="T9"/>
                    </a:cxn>
                  </a:cxnLst>
                  <a:rect l="0" t="0" r="r" b="b"/>
                  <a:pathLst>
                    <a:path w="41" h="63">
                      <a:moveTo>
                        <a:pt x="0" y="4"/>
                      </a:moveTo>
                      <a:lnTo>
                        <a:pt x="32" y="63"/>
                      </a:lnTo>
                      <a:lnTo>
                        <a:pt x="41" y="59"/>
                      </a:lnTo>
                      <a:lnTo>
                        <a:pt x="8" y="0"/>
                      </a:lnTo>
                      <a:lnTo>
                        <a:pt x="0" y="4"/>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4" name="Freeform 318"/>
                <p:cNvSpPr>
                  <a:spLocks/>
                </p:cNvSpPr>
                <p:nvPr/>
              </p:nvSpPr>
              <p:spPr bwMode="auto">
                <a:xfrm>
                  <a:off x="4466332" y="4746858"/>
                  <a:ext cx="18554" cy="49625"/>
                </a:xfrm>
                <a:custGeom>
                  <a:avLst/>
                  <a:gdLst>
                    <a:gd name="T0" fmla="*/ 0 w 25"/>
                    <a:gd name="T1" fmla="*/ 1 h 67"/>
                    <a:gd name="T2" fmla="*/ 17 w 25"/>
                    <a:gd name="T3" fmla="*/ 67 h 67"/>
                    <a:gd name="T4" fmla="*/ 25 w 25"/>
                    <a:gd name="T5" fmla="*/ 64 h 67"/>
                    <a:gd name="T6" fmla="*/ 9 w 25"/>
                    <a:gd name="T7" fmla="*/ 0 h 67"/>
                    <a:gd name="T8" fmla="*/ 0 w 25"/>
                    <a:gd name="T9" fmla="*/ 1 h 67"/>
                  </a:gdLst>
                  <a:ahLst/>
                  <a:cxnLst>
                    <a:cxn ang="0">
                      <a:pos x="T0" y="T1"/>
                    </a:cxn>
                    <a:cxn ang="0">
                      <a:pos x="T2" y="T3"/>
                    </a:cxn>
                    <a:cxn ang="0">
                      <a:pos x="T4" y="T5"/>
                    </a:cxn>
                    <a:cxn ang="0">
                      <a:pos x="T6" y="T7"/>
                    </a:cxn>
                    <a:cxn ang="0">
                      <a:pos x="T8" y="T9"/>
                    </a:cxn>
                  </a:cxnLst>
                  <a:rect l="0" t="0" r="r" b="b"/>
                  <a:pathLst>
                    <a:path w="25" h="67">
                      <a:moveTo>
                        <a:pt x="0" y="1"/>
                      </a:moveTo>
                      <a:lnTo>
                        <a:pt x="17" y="67"/>
                      </a:lnTo>
                      <a:lnTo>
                        <a:pt x="25" y="64"/>
                      </a:lnTo>
                      <a:lnTo>
                        <a:pt x="9" y="0"/>
                      </a:lnTo>
                      <a:lnTo>
                        <a:pt x="0" y="1"/>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5" name="Freeform 319"/>
                <p:cNvSpPr>
                  <a:spLocks/>
                </p:cNvSpPr>
                <p:nvPr/>
              </p:nvSpPr>
              <p:spPr bwMode="auto">
                <a:xfrm>
                  <a:off x="4574686" y="4734267"/>
                  <a:ext cx="7422" cy="49625"/>
                </a:xfrm>
                <a:custGeom>
                  <a:avLst/>
                  <a:gdLst>
                    <a:gd name="T0" fmla="*/ 0 w 10"/>
                    <a:gd name="T1" fmla="*/ 67 h 67"/>
                    <a:gd name="T2" fmla="*/ 10 w 10"/>
                    <a:gd name="T3" fmla="*/ 67 h 67"/>
                    <a:gd name="T4" fmla="*/ 10 w 10"/>
                    <a:gd name="T5" fmla="*/ 0 h 67"/>
                    <a:gd name="T6" fmla="*/ 1 w 10"/>
                    <a:gd name="T7" fmla="*/ 0 h 67"/>
                    <a:gd name="T8" fmla="*/ 0 w 10"/>
                    <a:gd name="T9" fmla="*/ 67 h 67"/>
                  </a:gdLst>
                  <a:ahLst/>
                  <a:cxnLst>
                    <a:cxn ang="0">
                      <a:pos x="T0" y="T1"/>
                    </a:cxn>
                    <a:cxn ang="0">
                      <a:pos x="T2" y="T3"/>
                    </a:cxn>
                    <a:cxn ang="0">
                      <a:pos x="T4" y="T5"/>
                    </a:cxn>
                    <a:cxn ang="0">
                      <a:pos x="T6" y="T7"/>
                    </a:cxn>
                    <a:cxn ang="0">
                      <a:pos x="T8" y="T9"/>
                    </a:cxn>
                  </a:cxnLst>
                  <a:rect l="0" t="0" r="r" b="b"/>
                  <a:pathLst>
                    <a:path w="10" h="67">
                      <a:moveTo>
                        <a:pt x="0" y="67"/>
                      </a:moveTo>
                      <a:lnTo>
                        <a:pt x="10" y="67"/>
                      </a:lnTo>
                      <a:lnTo>
                        <a:pt x="10" y="0"/>
                      </a:lnTo>
                      <a:lnTo>
                        <a:pt x="1" y="0"/>
                      </a:lnTo>
                      <a:lnTo>
                        <a:pt x="0" y="6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6" name="Freeform 320"/>
                <p:cNvSpPr>
                  <a:spLocks/>
                </p:cNvSpPr>
                <p:nvPr/>
              </p:nvSpPr>
              <p:spPr bwMode="auto">
                <a:xfrm>
                  <a:off x="4671166" y="4747599"/>
                  <a:ext cx="18554" cy="49625"/>
                </a:xfrm>
                <a:custGeom>
                  <a:avLst/>
                  <a:gdLst>
                    <a:gd name="T0" fmla="*/ 0 w 25"/>
                    <a:gd name="T1" fmla="*/ 66 h 67"/>
                    <a:gd name="T2" fmla="*/ 8 w 25"/>
                    <a:gd name="T3" fmla="*/ 67 h 67"/>
                    <a:gd name="T4" fmla="*/ 25 w 25"/>
                    <a:gd name="T5" fmla="*/ 3 h 67"/>
                    <a:gd name="T6" fmla="*/ 17 w 25"/>
                    <a:gd name="T7" fmla="*/ 0 h 67"/>
                    <a:gd name="T8" fmla="*/ 0 w 25"/>
                    <a:gd name="T9" fmla="*/ 66 h 67"/>
                  </a:gdLst>
                  <a:ahLst/>
                  <a:cxnLst>
                    <a:cxn ang="0">
                      <a:pos x="T0" y="T1"/>
                    </a:cxn>
                    <a:cxn ang="0">
                      <a:pos x="T2" y="T3"/>
                    </a:cxn>
                    <a:cxn ang="0">
                      <a:pos x="T4" y="T5"/>
                    </a:cxn>
                    <a:cxn ang="0">
                      <a:pos x="T6" y="T7"/>
                    </a:cxn>
                    <a:cxn ang="0">
                      <a:pos x="T8" y="T9"/>
                    </a:cxn>
                  </a:cxnLst>
                  <a:rect l="0" t="0" r="r" b="b"/>
                  <a:pathLst>
                    <a:path w="25" h="67">
                      <a:moveTo>
                        <a:pt x="0" y="66"/>
                      </a:moveTo>
                      <a:lnTo>
                        <a:pt x="8" y="67"/>
                      </a:lnTo>
                      <a:lnTo>
                        <a:pt x="25" y="3"/>
                      </a:lnTo>
                      <a:lnTo>
                        <a:pt x="17" y="0"/>
                      </a:lnTo>
                      <a:lnTo>
                        <a:pt x="0" y="6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7" name="Freeform 321"/>
                <p:cNvSpPr>
                  <a:spLocks/>
                </p:cNvSpPr>
                <p:nvPr/>
              </p:nvSpPr>
              <p:spPr bwMode="auto">
                <a:xfrm>
                  <a:off x="4760224" y="4786854"/>
                  <a:ext cx="30428" cy="46662"/>
                </a:xfrm>
                <a:custGeom>
                  <a:avLst/>
                  <a:gdLst>
                    <a:gd name="T0" fmla="*/ 34 w 41"/>
                    <a:gd name="T1" fmla="*/ 0 h 63"/>
                    <a:gd name="T2" fmla="*/ 0 w 41"/>
                    <a:gd name="T3" fmla="*/ 59 h 63"/>
                    <a:gd name="T4" fmla="*/ 9 w 41"/>
                    <a:gd name="T5" fmla="*/ 63 h 63"/>
                    <a:gd name="T6" fmla="*/ 41 w 41"/>
                    <a:gd name="T7" fmla="*/ 5 h 63"/>
                    <a:gd name="T8" fmla="*/ 34 w 41"/>
                    <a:gd name="T9" fmla="*/ 0 h 63"/>
                  </a:gdLst>
                  <a:ahLst/>
                  <a:cxnLst>
                    <a:cxn ang="0">
                      <a:pos x="T0" y="T1"/>
                    </a:cxn>
                    <a:cxn ang="0">
                      <a:pos x="T2" y="T3"/>
                    </a:cxn>
                    <a:cxn ang="0">
                      <a:pos x="T4" y="T5"/>
                    </a:cxn>
                    <a:cxn ang="0">
                      <a:pos x="T6" y="T7"/>
                    </a:cxn>
                    <a:cxn ang="0">
                      <a:pos x="T8" y="T9"/>
                    </a:cxn>
                  </a:cxnLst>
                  <a:rect l="0" t="0" r="r" b="b"/>
                  <a:pathLst>
                    <a:path w="41" h="63">
                      <a:moveTo>
                        <a:pt x="34" y="0"/>
                      </a:moveTo>
                      <a:lnTo>
                        <a:pt x="0" y="59"/>
                      </a:lnTo>
                      <a:lnTo>
                        <a:pt x="9" y="63"/>
                      </a:lnTo>
                      <a:lnTo>
                        <a:pt x="41" y="5"/>
                      </a:lnTo>
                      <a:lnTo>
                        <a:pt x="34"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8" name="Freeform 322"/>
                <p:cNvSpPr>
                  <a:spLocks/>
                </p:cNvSpPr>
                <p:nvPr/>
              </p:nvSpPr>
              <p:spPr bwMode="auto">
                <a:xfrm>
                  <a:off x="4311964" y="4820185"/>
                  <a:ext cx="26717" cy="32589"/>
                </a:xfrm>
                <a:custGeom>
                  <a:avLst/>
                  <a:gdLst>
                    <a:gd name="T0" fmla="*/ 0 w 36"/>
                    <a:gd name="T1" fmla="*/ 7 h 44"/>
                    <a:gd name="T2" fmla="*/ 28 w 36"/>
                    <a:gd name="T3" fmla="*/ 44 h 44"/>
                    <a:gd name="T4" fmla="*/ 36 w 36"/>
                    <a:gd name="T5" fmla="*/ 38 h 44"/>
                    <a:gd name="T6" fmla="*/ 8 w 36"/>
                    <a:gd name="T7" fmla="*/ 0 h 44"/>
                    <a:gd name="T8" fmla="*/ 0 w 36"/>
                    <a:gd name="T9" fmla="*/ 7 h 44"/>
                  </a:gdLst>
                  <a:ahLst/>
                  <a:cxnLst>
                    <a:cxn ang="0">
                      <a:pos x="T0" y="T1"/>
                    </a:cxn>
                    <a:cxn ang="0">
                      <a:pos x="T2" y="T3"/>
                    </a:cxn>
                    <a:cxn ang="0">
                      <a:pos x="T4" y="T5"/>
                    </a:cxn>
                    <a:cxn ang="0">
                      <a:pos x="T6" y="T7"/>
                    </a:cxn>
                    <a:cxn ang="0">
                      <a:pos x="T8" y="T9"/>
                    </a:cxn>
                  </a:cxnLst>
                  <a:rect l="0" t="0" r="r" b="b"/>
                  <a:pathLst>
                    <a:path w="36" h="44">
                      <a:moveTo>
                        <a:pt x="0" y="7"/>
                      </a:moveTo>
                      <a:lnTo>
                        <a:pt x="28" y="44"/>
                      </a:lnTo>
                      <a:lnTo>
                        <a:pt x="36" y="38"/>
                      </a:lnTo>
                      <a:lnTo>
                        <a:pt x="8" y="0"/>
                      </a:lnTo>
                      <a:lnTo>
                        <a:pt x="0" y="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69" name="Freeform 323"/>
                <p:cNvSpPr>
                  <a:spLocks/>
                </p:cNvSpPr>
                <p:nvPr/>
              </p:nvSpPr>
              <p:spPr bwMode="auto">
                <a:xfrm>
                  <a:off x="4294895" y="4833517"/>
                  <a:ext cx="28202" cy="31108"/>
                </a:xfrm>
                <a:custGeom>
                  <a:avLst/>
                  <a:gdLst>
                    <a:gd name="T0" fmla="*/ 0 w 38"/>
                    <a:gd name="T1" fmla="*/ 6 h 42"/>
                    <a:gd name="T2" fmla="*/ 30 w 38"/>
                    <a:gd name="T3" fmla="*/ 42 h 42"/>
                    <a:gd name="T4" fmla="*/ 38 w 38"/>
                    <a:gd name="T5" fmla="*/ 37 h 42"/>
                    <a:gd name="T6" fmla="*/ 7 w 38"/>
                    <a:gd name="T7" fmla="*/ 0 h 42"/>
                    <a:gd name="T8" fmla="*/ 0 w 38"/>
                    <a:gd name="T9" fmla="*/ 6 h 42"/>
                  </a:gdLst>
                  <a:ahLst/>
                  <a:cxnLst>
                    <a:cxn ang="0">
                      <a:pos x="T0" y="T1"/>
                    </a:cxn>
                    <a:cxn ang="0">
                      <a:pos x="T2" y="T3"/>
                    </a:cxn>
                    <a:cxn ang="0">
                      <a:pos x="T4" y="T5"/>
                    </a:cxn>
                    <a:cxn ang="0">
                      <a:pos x="T6" y="T7"/>
                    </a:cxn>
                    <a:cxn ang="0">
                      <a:pos x="T8" y="T9"/>
                    </a:cxn>
                  </a:cxnLst>
                  <a:rect l="0" t="0" r="r" b="b"/>
                  <a:pathLst>
                    <a:path w="38" h="42">
                      <a:moveTo>
                        <a:pt x="0" y="6"/>
                      </a:moveTo>
                      <a:lnTo>
                        <a:pt x="30" y="42"/>
                      </a:lnTo>
                      <a:lnTo>
                        <a:pt x="38" y="37"/>
                      </a:lnTo>
                      <a:lnTo>
                        <a:pt x="7" y="0"/>
                      </a:lnTo>
                      <a:lnTo>
                        <a:pt x="0" y="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0" name="Freeform 324"/>
                <p:cNvSpPr>
                  <a:spLocks/>
                </p:cNvSpPr>
                <p:nvPr/>
              </p:nvSpPr>
              <p:spPr bwMode="auto">
                <a:xfrm>
                  <a:off x="4329034" y="4809074"/>
                  <a:ext cx="25975" cy="31849"/>
                </a:xfrm>
                <a:custGeom>
                  <a:avLst/>
                  <a:gdLst>
                    <a:gd name="T0" fmla="*/ 0 w 35"/>
                    <a:gd name="T1" fmla="*/ 5 h 43"/>
                    <a:gd name="T2" fmla="*/ 27 w 35"/>
                    <a:gd name="T3" fmla="*/ 43 h 43"/>
                    <a:gd name="T4" fmla="*/ 35 w 35"/>
                    <a:gd name="T5" fmla="*/ 38 h 43"/>
                    <a:gd name="T6" fmla="*/ 9 w 35"/>
                    <a:gd name="T7" fmla="*/ 0 h 43"/>
                    <a:gd name="T8" fmla="*/ 0 w 35"/>
                    <a:gd name="T9" fmla="*/ 5 h 43"/>
                  </a:gdLst>
                  <a:ahLst/>
                  <a:cxnLst>
                    <a:cxn ang="0">
                      <a:pos x="T0" y="T1"/>
                    </a:cxn>
                    <a:cxn ang="0">
                      <a:pos x="T2" y="T3"/>
                    </a:cxn>
                    <a:cxn ang="0">
                      <a:pos x="T4" y="T5"/>
                    </a:cxn>
                    <a:cxn ang="0">
                      <a:pos x="T6" y="T7"/>
                    </a:cxn>
                    <a:cxn ang="0">
                      <a:pos x="T8" y="T9"/>
                    </a:cxn>
                  </a:cxnLst>
                  <a:rect l="0" t="0" r="r" b="b"/>
                  <a:pathLst>
                    <a:path w="35" h="43">
                      <a:moveTo>
                        <a:pt x="0" y="5"/>
                      </a:moveTo>
                      <a:lnTo>
                        <a:pt x="27" y="43"/>
                      </a:lnTo>
                      <a:lnTo>
                        <a:pt x="35" y="38"/>
                      </a:lnTo>
                      <a:lnTo>
                        <a:pt x="9" y="0"/>
                      </a:lnTo>
                      <a:lnTo>
                        <a:pt x="0" y="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1" name="Freeform 325"/>
                <p:cNvSpPr>
                  <a:spLocks/>
                </p:cNvSpPr>
                <p:nvPr/>
              </p:nvSpPr>
              <p:spPr bwMode="auto">
                <a:xfrm>
                  <a:off x="4348330" y="4797224"/>
                  <a:ext cx="23749" cy="33330"/>
                </a:xfrm>
                <a:custGeom>
                  <a:avLst/>
                  <a:gdLst>
                    <a:gd name="T0" fmla="*/ 0 w 32"/>
                    <a:gd name="T1" fmla="*/ 6 h 45"/>
                    <a:gd name="T2" fmla="*/ 23 w 32"/>
                    <a:gd name="T3" fmla="*/ 45 h 45"/>
                    <a:gd name="T4" fmla="*/ 32 w 32"/>
                    <a:gd name="T5" fmla="*/ 41 h 45"/>
                    <a:gd name="T6" fmla="*/ 8 w 32"/>
                    <a:gd name="T7" fmla="*/ 0 h 45"/>
                    <a:gd name="T8" fmla="*/ 0 w 32"/>
                    <a:gd name="T9" fmla="*/ 6 h 45"/>
                  </a:gdLst>
                  <a:ahLst/>
                  <a:cxnLst>
                    <a:cxn ang="0">
                      <a:pos x="T0" y="T1"/>
                    </a:cxn>
                    <a:cxn ang="0">
                      <a:pos x="T2" y="T3"/>
                    </a:cxn>
                    <a:cxn ang="0">
                      <a:pos x="T4" y="T5"/>
                    </a:cxn>
                    <a:cxn ang="0">
                      <a:pos x="T6" y="T7"/>
                    </a:cxn>
                    <a:cxn ang="0">
                      <a:pos x="T8" y="T9"/>
                    </a:cxn>
                  </a:cxnLst>
                  <a:rect l="0" t="0" r="r" b="b"/>
                  <a:pathLst>
                    <a:path w="32" h="45">
                      <a:moveTo>
                        <a:pt x="0" y="6"/>
                      </a:moveTo>
                      <a:lnTo>
                        <a:pt x="23" y="45"/>
                      </a:lnTo>
                      <a:lnTo>
                        <a:pt x="32" y="41"/>
                      </a:lnTo>
                      <a:lnTo>
                        <a:pt x="8" y="0"/>
                      </a:lnTo>
                      <a:lnTo>
                        <a:pt x="0" y="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2" name="Freeform 326"/>
                <p:cNvSpPr>
                  <a:spLocks/>
                </p:cNvSpPr>
                <p:nvPr/>
              </p:nvSpPr>
              <p:spPr bwMode="auto">
                <a:xfrm>
                  <a:off x="4385438" y="4777966"/>
                  <a:ext cx="21522" cy="34071"/>
                </a:xfrm>
                <a:custGeom>
                  <a:avLst/>
                  <a:gdLst>
                    <a:gd name="T0" fmla="*/ 0 w 29"/>
                    <a:gd name="T1" fmla="*/ 4 h 46"/>
                    <a:gd name="T2" fmla="*/ 21 w 29"/>
                    <a:gd name="T3" fmla="*/ 46 h 46"/>
                    <a:gd name="T4" fmla="*/ 29 w 29"/>
                    <a:gd name="T5" fmla="*/ 42 h 46"/>
                    <a:gd name="T6" fmla="*/ 10 w 29"/>
                    <a:gd name="T7" fmla="*/ 0 h 46"/>
                    <a:gd name="T8" fmla="*/ 0 w 29"/>
                    <a:gd name="T9" fmla="*/ 4 h 46"/>
                  </a:gdLst>
                  <a:ahLst/>
                  <a:cxnLst>
                    <a:cxn ang="0">
                      <a:pos x="T0" y="T1"/>
                    </a:cxn>
                    <a:cxn ang="0">
                      <a:pos x="T2" y="T3"/>
                    </a:cxn>
                    <a:cxn ang="0">
                      <a:pos x="T4" y="T5"/>
                    </a:cxn>
                    <a:cxn ang="0">
                      <a:pos x="T6" y="T7"/>
                    </a:cxn>
                    <a:cxn ang="0">
                      <a:pos x="T8" y="T9"/>
                    </a:cxn>
                  </a:cxnLst>
                  <a:rect l="0" t="0" r="r" b="b"/>
                  <a:pathLst>
                    <a:path w="29" h="46">
                      <a:moveTo>
                        <a:pt x="0" y="4"/>
                      </a:moveTo>
                      <a:lnTo>
                        <a:pt x="21" y="46"/>
                      </a:lnTo>
                      <a:lnTo>
                        <a:pt x="29" y="42"/>
                      </a:lnTo>
                      <a:lnTo>
                        <a:pt x="10" y="0"/>
                      </a:lnTo>
                      <a:lnTo>
                        <a:pt x="0" y="4"/>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3" name="Freeform 327"/>
                <p:cNvSpPr>
                  <a:spLocks/>
                </p:cNvSpPr>
                <p:nvPr/>
              </p:nvSpPr>
              <p:spPr bwMode="auto">
                <a:xfrm>
                  <a:off x="4405475" y="4769819"/>
                  <a:ext cx="20780" cy="34071"/>
                </a:xfrm>
                <a:custGeom>
                  <a:avLst/>
                  <a:gdLst>
                    <a:gd name="T0" fmla="*/ 0 w 28"/>
                    <a:gd name="T1" fmla="*/ 2 h 46"/>
                    <a:gd name="T2" fmla="*/ 18 w 28"/>
                    <a:gd name="T3" fmla="*/ 46 h 46"/>
                    <a:gd name="T4" fmla="*/ 28 w 28"/>
                    <a:gd name="T5" fmla="*/ 43 h 46"/>
                    <a:gd name="T6" fmla="*/ 9 w 28"/>
                    <a:gd name="T7" fmla="*/ 0 h 46"/>
                    <a:gd name="T8" fmla="*/ 0 w 28"/>
                    <a:gd name="T9" fmla="*/ 2 h 46"/>
                  </a:gdLst>
                  <a:ahLst/>
                  <a:cxnLst>
                    <a:cxn ang="0">
                      <a:pos x="T0" y="T1"/>
                    </a:cxn>
                    <a:cxn ang="0">
                      <a:pos x="T2" y="T3"/>
                    </a:cxn>
                    <a:cxn ang="0">
                      <a:pos x="T4" y="T5"/>
                    </a:cxn>
                    <a:cxn ang="0">
                      <a:pos x="T6" y="T7"/>
                    </a:cxn>
                    <a:cxn ang="0">
                      <a:pos x="T8" y="T9"/>
                    </a:cxn>
                  </a:cxnLst>
                  <a:rect l="0" t="0" r="r" b="b"/>
                  <a:pathLst>
                    <a:path w="28" h="46">
                      <a:moveTo>
                        <a:pt x="0" y="2"/>
                      </a:moveTo>
                      <a:lnTo>
                        <a:pt x="18" y="46"/>
                      </a:lnTo>
                      <a:lnTo>
                        <a:pt x="28" y="43"/>
                      </a:lnTo>
                      <a:lnTo>
                        <a:pt x="9" y="0"/>
                      </a:lnTo>
                      <a:lnTo>
                        <a:pt x="0" y="2"/>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4" name="Freeform 328"/>
                <p:cNvSpPr>
                  <a:spLocks/>
                </p:cNvSpPr>
                <p:nvPr/>
              </p:nvSpPr>
              <p:spPr bwMode="auto">
                <a:xfrm>
                  <a:off x="4426256" y="4760931"/>
                  <a:ext cx="18554" cy="35552"/>
                </a:xfrm>
                <a:custGeom>
                  <a:avLst/>
                  <a:gdLst>
                    <a:gd name="T0" fmla="*/ 0 w 25"/>
                    <a:gd name="T1" fmla="*/ 5 h 48"/>
                    <a:gd name="T2" fmla="*/ 15 w 25"/>
                    <a:gd name="T3" fmla="*/ 48 h 48"/>
                    <a:gd name="T4" fmla="*/ 25 w 25"/>
                    <a:gd name="T5" fmla="*/ 45 h 48"/>
                    <a:gd name="T6" fmla="*/ 8 w 25"/>
                    <a:gd name="T7" fmla="*/ 0 h 48"/>
                    <a:gd name="T8" fmla="*/ 0 w 25"/>
                    <a:gd name="T9" fmla="*/ 5 h 48"/>
                  </a:gdLst>
                  <a:ahLst/>
                  <a:cxnLst>
                    <a:cxn ang="0">
                      <a:pos x="T0" y="T1"/>
                    </a:cxn>
                    <a:cxn ang="0">
                      <a:pos x="T2" y="T3"/>
                    </a:cxn>
                    <a:cxn ang="0">
                      <a:pos x="T4" y="T5"/>
                    </a:cxn>
                    <a:cxn ang="0">
                      <a:pos x="T6" y="T7"/>
                    </a:cxn>
                    <a:cxn ang="0">
                      <a:pos x="T8" y="T9"/>
                    </a:cxn>
                  </a:cxnLst>
                  <a:rect l="0" t="0" r="r" b="b"/>
                  <a:pathLst>
                    <a:path w="25" h="48">
                      <a:moveTo>
                        <a:pt x="0" y="5"/>
                      </a:moveTo>
                      <a:lnTo>
                        <a:pt x="15" y="48"/>
                      </a:lnTo>
                      <a:lnTo>
                        <a:pt x="25" y="45"/>
                      </a:lnTo>
                      <a:lnTo>
                        <a:pt x="8" y="0"/>
                      </a:lnTo>
                      <a:lnTo>
                        <a:pt x="0" y="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5" name="Freeform 329"/>
                <p:cNvSpPr>
                  <a:spLocks/>
                </p:cNvSpPr>
                <p:nvPr/>
              </p:nvSpPr>
              <p:spPr bwMode="auto">
                <a:xfrm>
                  <a:off x="4447036" y="4755006"/>
                  <a:ext cx="16327" cy="35552"/>
                </a:xfrm>
                <a:custGeom>
                  <a:avLst/>
                  <a:gdLst>
                    <a:gd name="T0" fmla="*/ 0 w 22"/>
                    <a:gd name="T1" fmla="*/ 3 h 48"/>
                    <a:gd name="T2" fmla="*/ 12 w 22"/>
                    <a:gd name="T3" fmla="*/ 48 h 48"/>
                    <a:gd name="T4" fmla="*/ 22 w 22"/>
                    <a:gd name="T5" fmla="*/ 45 h 48"/>
                    <a:gd name="T6" fmla="*/ 8 w 22"/>
                    <a:gd name="T7" fmla="*/ 0 h 48"/>
                    <a:gd name="T8" fmla="*/ 0 w 22"/>
                    <a:gd name="T9" fmla="*/ 3 h 48"/>
                  </a:gdLst>
                  <a:ahLst/>
                  <a:cxnLst>
                    <a:cxn ang="0">
                      <a:pos x="T0" y="T1"/>
                    </a:cxn>
                    <a:cxn ang="0">
                      <a:pos x="T2" y="T3"/>
                    </a:cxn>
                    <a:cxn ang="0">
                      <a:pos x="T4" y="T5"/>
                    </a:cxn>
                    <a:cxn ang="0">
                      <a:pos x="T6" y="T7"/>
                    </a:cxn>
                    <a:cxn ang="0">
                      <a:pos x="T8" y="T9"/>
                    </a:cxn>
                  </a:cxnLst>
                  <a:rect l="0" t="0" r="r" b="b"/>
                  <a:pathLst>
                    <a:path w="22" h="48">
                      <a:moveTo>
                        <a:pt x="0" y="3"/>
                      </a:moveTo>
                      <a:lnTo>
                        <a:pt x="12" y="48"/>
                      </a:lnTo>
                      <a:lnTo>
                        <a:pt x="22" y="45"/>
                      </a:lnTo>
                      <a:lnTo>
                        <a:pt x="8" y="0"/>
                      </a:lnTo>
                      <a:lnTo>
                        <a:pt x="0" y="3"/>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6" name="Freeform 330"/>
                <p:cNvSpPr>
                  <a:spLocks/>
                </p:cNvSpPr>
                <p:nvPr/>
              </p:nvSpPr>
              <p:spPr bwMode="auto">
                <a:xfrm>
                  <a:off x="4488596" y="4745377"/>
                  <a:ext cx="14101" cy="35552"/>
                </a:xfrm>
                <a:custGeom>
                  <a:avLst/>
                  <a:gdLst>
                    <a:gd name="T0" fmla="*/ 0 w 19"/>
                    <a:gd name="T1" fmla="*/ 2 h 48"/>
                    <a:gd name="T2" fmla="*/ 9 w 19"/>
                    <a:gd name="T3" fmla="*/ 48 h 48"/>
                    <a:gd name="T4" fmla="*/ 19 w 19"/>
                    <a:gd name="T5" fmla="*/ 45 h 48"/>
                    <a:gd name="T6" fmla="*/ 9 w 19"/>
                    <a:gd name="T7" fmla="*/ 0 h 48"/>
                    <a:gd name="T8" fmla="*/ 0 w 19"/>
                    <a:gd name="T9" fmla="*/ 2 h 48"/>
                  </a:gdLst>
                  <a:ahLst/>
                  <a:cxnLst>
                    <a:cxn ang="0">
                      <a:pos x="T0" y="T1"/>
                    </a:cxn>
                    <a:cxn ang="0">
                      <a:pos x="T2" y="T3"/>
                    </a:cxn>
                    <a:cxn ang="0">
                      <a:pos x="T4" y="T5"/>
                    </a:cxn>
                    <a:cxn ang="0">
                      <a:pos x="T6" y="T7"/>
                    </a:cxn>
                    <a:cxn ang="0">
                      <a:pos x="T8" y="T9"/>
                    </a:cxn>
                  </a:cxnLst>
                  <a:rect l="0" t="0" r="r" b="b"/>
                  <a:pathLst>
                    <a:path w="19" h="48">
                      <a:moveTo>
                        <a:pt x="0" y="2"/>
                      </a:moveTo>
                      <a:lnTo>
                        <a:pt x="9" y="48"/>
                      </a:lnTo>
                      <a:lnTo>
                        <a:pt x="19" y="45"/>
                      </a:lnTo>
                      <a:lnTo>
                        <a:pt x="9" y="0"/>
                      </a:lnTo>
                      <a:lnTo>
                        <a:pt x="0" y="2"/>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7" name="Freeform 331"/>
                <p:cNvSpPr>
                  <a:spLocks/>
                </p:cNvSpPr>
                <p:nvPr/>
              </p:nvSpPr>
              <p:spPr bwMode="auto">
                <a:xfrm>
                  <a:off x="4510119" y="4741674"/>
                  <a:ext cx="12616" cy="34812"/>
                </a:xfrm>
                <a:custGeom>
                  <a:avLst/>
                  <a:gdLst>
                    <a:gd name="T0" fmla="*/ 0 w 17"/>
                    <a:gd name="T1" fmla="*/ 1 h 47"/>
                    <a:gd name="T2" fmla="*/ 6 w 17"/>
                    <a:gd name="T3" fmla="*/ 47 h 47"/>
                    <a:gd name="T4" fmla="*/ 17 w 17"/>
                    <a:gd name="T5" fmla="*/ 46 h 47"/>
                    <a:gd name="T6" fmla="*/ 10 w 17"/>
                    <a:gd name="T7" fmla="*/ 0 h 47"/>
                    <a:gd name="T8" fmla="*/ 0 w 17"/>
                    <a:gd name="T9" fmla="*/ 1 h 47"/>
                  </a:gdLst>
                  <a:ahLst/>
                  <a:cxnLst>
                    <a:cxn ang="0">
                      <a:pos x="T0" y="T1"/>
                    </a:cxn>
                    <a:cxn ang="0">
                      <a:pos x="T2" y="T3"/>
                    </a:cxn>
                    <a:cxn ang="0">
                      <a:pos x="T4" y="T5"/>
                    </a:cxn>
                    <a:cxn ang="0">
                      <a:pos x="T6" y="T7"/>
                    </a:cxn>
                    <a:cxn ang="0">
                      <a:pos x="T8" y="T9"/>
                    </a:cxn>
                  </a:cxnLst>
                  <a:rect l="0" t="0" r="r" b="b"/>
                  <a:pathLst>
                    <a:path w="17" h="47">
                      <a:moveTo>
                        <a:pt x="0" y="1"/>
                      </a:moveTo>
                      <a:lnTo>
                        <a:pt x="6" y="47"/>
                      </a:lnTo>
                      <a:lnTo>
                        <a:pt x="17" y="46"/>
                      </a:lnTo>
                      <a:lnTo>
                        <a:pt x="10" y="0"/>
                      </a:lnTo>
                      <a:lnTo>
                        <a:pt x="0" y="1"/>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8" name="Freeform 332"/>
                <p:cNvSpPr>
                  <a:spLocks/>
                </p:cNvSpPr>
                <p:nvPr/>
              </p:nvSpPr>
              <p:spPr bwMode="auto">
                <a:xfrm>
                  <a:off x="4530899" y="4739451"/>
                  <a:ext cx="11132" cy="35552"/>
                </a:xfrm>
                <a:custGeom>
                  <a:avLst/>
                  <a:gdLst>
                    <a:gd name="T0" fmla="*/ 0 w 15"/>
                    <a:gd name="T1" fmla="*/ 1 h 48"/>
                    <a:gd name="T2" fmla="*/ 6 w 15"/>
                    <a:gd name="T3" fmla="*/ 48 h 48"/>
                    <a:gd name="T4" fmla="*/ 15 w 15"/>
                    <a:gd name="T5" fmla="*/ 46 h 48"/>
                    <a:gd name="T6" fmla="*/ 11 w 15"/>
                    <a:gd name="T7" fmla="*/ 0 h 48"/>
                    <a:gd name="T8" fmla="*/ 0 w 15"/>
                    <a:gd name="T9" fmla="*/ 1 h 48"/>
                  </a:gdLst>
                  <a:ahLst/>
                  <a:cxnLst>
                    <a:cxn ang="0">
                      <a:pos x="T0" y="T1"/>
                    </a:cxn>
                    <a:cxn ang="0">
                      <a:pos x="T2" y="T3"/>
                    </a:cxn>
                    <a:cxn ang="0">
                      <a:pos x="T4" y="T5"/>
                    </a:cxn>
                    <a:cxn ang="0">
                      <a:pos x="T6" y="T7"/>
                    </a:cxn>
                    <a:cxn ang="0">
                      <a:pos x="T8" y="T9"/>
                    </a:cxn>
                  </a:cxnLst>
                  <a:rect l="0" t="0" r="r" b="b"/>
                  <a:pathLst>
                    <a:path w="15" h="48">
                      <a:moveTo>
                        <a:pt x="0" y="1"/>
                      </a:moveTo>
                      <a:lnTo>
                        <a:pt x="6" y="48"/>
                      </a:lnTo>
                      <a:lnTo>
                        <a:pt x="15" y="46"/>
                      </a:lnTo>
                      <a:lnTo>
                        <a:pt x="11" y="0"/>
                      </a:lnTo>
                      <a:lnTo>
                        <a:pt x="0" y="1"/>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79" name="Freeform 333"/>
                <p:cNvSpPr>
                  <a:spLocks/>
                </p:cNvSpPr>
                <p:nvPr/>
              </p:nvSpPr>
              <p:spPr bwMode="auto">
                <a:xfrm>
                  <a:off x="4552421" y="4738711"/>
                  <a:ext cx="9648" cy="34812"/>
                </a:xfrm>
                <a:custGeom>
                  <a:avLst/>
                  <a:gdLst>
                    <a:gd name="T0" fmla="*/ 0 w 13"/>
                    <a:gd name="T1" fmla="*/ 0 h 47"/>
                    <a:gd name="T2" fmla="*/ 3 w 13"/>
                    <a:gd name="T3" fmla="*/ 47 h 47"/>
                    <a:gd name="T4" fmla="*/ 13 w 13"/>
                    <a:gd name="T5" fmla="*/ 46 h 47"/>
                    <a:gd name="T6" fmla="*/ 10 w 13"/>
                    <a:gd name="T7" fmla="*/ 0 h 47"/>
                    <a:gd name="T8" fmla="*/ 0 w 13"/>
                    <a:gd name="T9" fmla="*/ 0 h 47"/>
                  </a:gdLst>
                  <a:ahLst/>
                  <a:cxnLst>
                    <a:cxn ang="0">
                      <a:pos x="T0" y="T1"/>
                    </a:cxn>
                    <a:cxn ang="0">
                      <a:pos x="T2" y="T3"/>
                    </a:cxn>
                    <a:cxn ang="0">
                      <a:pos x="T4" y="T5"/>
                    </a:cxn>
                    <a:cxn ang="0">
                      <a:pos x="T6" y="T7"/>
                    </a:cxn>
                    <a:cxn ang="0">
                      <a:pos x="T8" y="T9"/>
                    </a:cxn>
                  </a:cxnLst>
                  <a:rect l="0" t="0" r="r" b="b"/>
                  <a:pathLst>
                    <a:path w="13" h="47">
                      <a:moveTo>
                        <a:pt x="0" y="0"/>
                      </a:moveTo>
                      <a:lnTo>
                        <a:pt x="3" y="47"/>
                      </a:lnTo>
                      <a:lnTo>
                        <a:pt x="13" y="46"/>
                      </a:lnTo>
                      <a:lnTo>
                        <a:pt x="10" y="0"/>
                      </a:lnTo>
                      <a:lnTo>
                        <a:pt x="0"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0" name="Freeform 334"/>
                <p:cNvSpPr>
                  <a:spLocks/>
                </p:cNvSpPr>
                <p:nvPr/>
              </p:nvSpPr>
              <p:spPr bwMode="auto">
                <a:xfrm>
                  <a:off x="4593982" y="4738711"/>
                  <a:ext cx="9648" cy="34812"/>
                </a:xfrm>
                <a:custGeom>
                  <a:avLst/>
                  <a:gdLst>
                    <a:gd name="T0" fmla="*/ 0 w 13"/>
                    <a:gd name="T1" fmla="*/ 47 h 47"/>
                    <a:gd name="T2" fmla="*/ 10 w 13"/>
                    <a:gd name="T3" fmla="*/ 47 h 47"/>
                    <a:gd name="T4" fmla="*/ 13 w 13"/>
                    <a:gd name="T5" fmla="*/ 1 h 47"/>
                    <a:gd name="T6" fmla="*/ 3 w 13"/>
                    <a:gd name="T7" fmla="*/ 0 h 47"/>
                    <a:gd name="T8" fmla="*/ 0 w 13"/>
                    <a:gd name="T9" fmla="*/ 47 h 47"/>
                  </a:gdLst>
                  <a:ahLst/>
                  <a:cxnLst>
                    <a:cxn ang="0">
                      <a:pos x="T0" y="T1"/>
                    </a:cxn>
                    <a:cxn ang="0">
                      <a:pos x="T2" y="T3"/>
                    </a:cxn>
                    <a:cxn ang="0">
                      <a:pos x="T4" y="T5"/>
                    </a:cxn>
                    <a:cxn ang="0">
                      <a:pos x="T6" y="T7"/>
                    </a:cxn>
                    <a:cxn ang="0">
                      <a:pos x="T8" y="T9"/>
                    </a:cxn>
                  </a:cxnLst>
                  <a:rect l="0" t="0" r="r" b="b"/>
                  <a:pathLst>
                    <a:path w="13" h="47">
                      <a:moveTo>
                        <a:pt x="0" y="47"/>
                      </a:moveTo>
                      <a:lnTo>
                        <a:pt x="10" y="47"/>
                      </a:lnTo>
                      <a:lnTo>
                        <a:pt x="13" y="1"/>
                      </a:lnTo>
                      <a:lnTo>
                        <a:pt x="3" y="0"/>
                      </a:lnTo>
                      <a:lnTo>
                        <a:pt x="0" y="4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1" name="Freeform 335"/>
                <p:cNvSpPr>
                  <a:spLocks/>
                </p:cNvSpPr>
                <p:nvPr/>
              </p:nvSpPr>
              <p:spPr bwMode="auto">
                <a:xfrm>
                  <a:off x="4614020" y="4740192"/>
                  <a:ext cx="11132" cy="35552"/>
                </a:xfrm>
                <a:custGeom>
                  <a:avLst/>
                  <a:gdLst>
                    <a:gd name="T0" fmla="*/ 0 w 15"/>
                    <a:gd name="T1" fmla="*/ 47 h 48"/>
                    <a:gd name="T2" fmla="*/ 10 w 15"/>
                    <a:gd name="T3" fmla="*/ 48 h 48"/>
                    <a:gd name="T4" fmla="*/ 15 w 15"/>
                    <a:gd name="T5" fmla="*/ 0 h 48"/>
                    <a:gd name="T6" fmla="*/ 6 w 15"/>
                    <a:gd name="T7" fmla="*/ 0 h 48"/>
                    <a:gd name="T8" fmla="*/ 0 w 15"/>
                    <a:gd name="T9" fmla="*/ 47 h 48"/>
                  </a:gdLst>
                  <a:ahLst/>
                  <a:cxnLst>
                    <a:cxn ang="0">
                      <a:pos x="T0" y="T1"/>
                    </a:cxn>
                    <a:cxn ang="0">
                      <a:pos x="T2" y="T3"/>
                    </a:cxn>
                    <a:cxn ang="0">
                      <a:pos x="T4" y="T5"/>
                    </a:cxn>
                    <a:cxn ang="0">
                      <a:pos x="T6" y="T7"/>
                    </a:cxn>
                    <a:cxn ang="0">
                      <a:pos x="T8" y="T9"/>
                    </a:cxn>
                  </a:cxnLst>
                  <a:rect l="0" t="0" r="r" b="b"/>
                  <a:pathLst>
                    <a:path w="15" h="48">
                      <a:moveTo>
                        <a:pt x="0" y="47"/>
                      </a:moveTo>
                      <a:lnTo>
                        <a:pt x="10" y="48"/>
                      </a:lnTo>
                      <a:lnTo>
                        <a:pt x="15" y="0"/>
                      </a:lnTo>
                      <a:lnTo>
                        <a:pt x="6" y="0"/>
                      </a:lnTo>
                      <a:lnTo>
                        <a:pt x="0" y="4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2" name="Freeform 336"/>
                <p:cNvSpPr>
                  <a:spLocks/>
                </p:cNvSpPr>
                <p:nvPr/>
              </p:nvSpPr>
              <p:spPr bwMode="auto">
                <a:xfrm>
                  <a:off x="4634058" y="4742414"/>
                  <a:ext cx="13359" cy="35552"/>
                </a:xfrm>
                <a:custGeom>
                  <a:avLst/>
                  <a:gdLst>
                    <a:gd name="T0" fmla="*/ 0 w 18"/>
                    <a:gd name="T1" fmla="*/ 46 h 48"/>
                    <a:gd name="T2" fmla="*/ 9 w 18"/>
                    <a:gd name="T3" fmla="*/ 48 h 48"/>
                    <a:gd name="T4" fmla="*/ 18 w 18"/>
                    <a:gd name="T5" fmla="*/ 2 h 48"/>
                    <a:gd name="T6" fmla="*/ 8 w 18"/>
                    <a:gd name="T7" fmla="*/ 0 h 48"/>
                    <a:gd name="T8" fmla="*/ 0 w 18"/>
                    <a:gd name="T9" fmla="*/ 46 h 48"/>
                  </a:gdLst>
                  <a:ahLst/>
                  <a:cxnLst>
                    <a:cxn ang="0">
                      <a:pos x="T0" y="T1"/>
                    </a:cxn>
                    <a:cxn ang="0">
                      <a:pos x="T2" y="T3"/>
                    </a:cxn>
                    <a:cxn ang="0">
                      <a:pos x="T4" y="T5"/>
                    </a:cxn>
                    <a:cxn ang="0">
                      <a:pos x="T6" y="T7"/>
                    </a:cxn>
                    <a:cxn ang="0">
                      <a:pos x="T8" y="T9"/>
                    </a:cxn>
                  </a:cxnLst>
                  <a:rect l="0" t="0" r="r" b="b"/>
                  <a:pathLst>
                    <a:path w="18" h="48">
                      <a:moveTo>
                        <a:pt x="0" y="46"/>
                      </a:moveTo>
                      <a:lnTo>
                        <a:pt x="9" y="48"/>
                      </a:lnTo>
                      <a:lnTo>
                        <a:pt x="18" y="2"/>
                      </a:lnTo>
                      <a:lnTo>
                        <a:pt x="8" y="0"/>
                      </a:lnTo>
                      <a:lnTo>
                        <a:pt x="0" y="4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3" name="Freeform 337"/>
                <p:cNvSpPr>
                  <a:spLocks/>
                </p:cNvSpPr>
                <p:nvPr/>
              </p:nvSpPr>
              <p:spPr bwMode="auto">
                <a:xfrm>
                  <a:off x="4653354" y="4746858"/>
                  <a:ext cx="14843" cy="34812"/>
                </a:xfrm>
                <a:custGeom>
                  <a:avLst/>
                  <a:gdLst>
                    <a:gd name="T0" fmla="*/ 0 w 20"/>
                    <a:gd name="T1" fmla="*/ 45 h 47"/>
                    <a:gd name="T2" fmla="*/ 10 w 20"/>
                    <a:gd name="T3" fmla="*/ 47 h 47"/>
                    <a:gd name="T4" fmla="*/ 20 w 20"/>
                    <a:gd name="T5" fmla="*/ 1 h 47"/>
                    <a:gd name="T6" fmla="*/ 10 w 20"/>
                    <a:gd name="T7" fmla="*/ 0 h 47"/>
                    <a:gd name="T8" fmla="*/ 0 w 20"/>
                    <a:gd name="T9" fmla="*/ 45 h 47"/>
                  </a:gdLst>
                  <a:ahLst/>
                  <a:cxnLst>
                    <a:cxn ang="0">
                      <a:pos x="T0" y="T1"/>
                    </a:cxn>
                    <a:cxn ang="0">
                      <a:pos x="T2" y="T3"/>
                    </a:cxn>
                    <a:cxn ang="0">
                      <a:pos x="T4" y="T5"/>
                    </a:cxn>
                    <a:cxn ang="0">
                      <a:pos x="T6" y="T7"/>
                    </a:cxn>
                    <a:cxn ang="0">
                      <a:pos x="T8" y="T9"/>
                    </a:cxn>
                  </a:cxnLst>
                  <a:rect l="0" t="0" r="r" b="b"/>
                  <a:pathLst>
                    <a:path w="20" h="47">
                      <a:moveTo>
                        <a:pt x="0" y="45"/>
                      </a:moveTo>
                      <a:lnTo>
                        <a:pt x="10" y="47"/>
                      </a:lnTo>
                      <a:lnTo>
                        <a:pt x="20" y="1"/>
                      </a:lnTo>
                      <a:lnTo>
                        <a:pt x="10" y="0"/>
                      </a:lnTo>
                      <a:lnTo>
                        <a:pt x="0" y="4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4" name="Freeform 338"/>
                <p:cNvSpPr>
                  <a:spLocks/>
                </p:cNvSpPr>
                <p:nvPr/>
              </p:nvSpPr>
              <p:spPr bwMode="auto">
                <a:xfrm>
                  <a:off x="4692688" y="4757228"/>
                  <a:ext cx="17812" cy="34812"/>
                </a:xfrm>
                <a:custGeom>
                  <a:avLst/>
                  <a:gdLst>
                    <a:gd name="T0" fmla="*/ 0 w 24"/>
                    <a:gd name="T1" fmla="*/ 45 h 47"/>
                    <a:gd name="T2" fmla="*/ 9 w 24"/>
                    <a:gd name="T3" fmla="*/ 47 h 47"/>
                    <a:gd name="T4" fmla="*/ 24 w 24"/>
                    <a:gd name="T5" fmla="*/ 3 h 47"/>
                    <a:gd name="T6" fmla="*/ 14 w 24"/>
                    <a:gd name="T7" fmla="*/ 0 h 47"/>
                    <a:gd name="T8" fmla="*/ 0 w 24"/>
                    <a:gd name="T9" fmla="*/ 45 h 47"/>
                  </a:gdLst>
                  <a:ahLst/>
                  <a:cxnLst>
                    <a:cxn ang="0">
                      <a:pos x="T0" y="T1"/>
                    </a:cxn>
                    <a:cxn ang="0">
                      <a:pos x="T2" y="T3"/>
                    </a:cxn>
                    <a:cxn ang="0">
                      <a:pos x="T4" y="T5"/>
                    </a:cxn>
                    <a:cxn ang="0">
                      <a:pos x="T6" y="T7"/>
                    </a:cxn>
                    <a:cxn ang="0">
                      <a:pos x="T8" y="T9"/>
                    </a:cxn>
                  </a:cxnLst>
                  <a:rect l="0" t="0" r="r" b="b"/>
                  <a:pathLst>
                    <a:path w="24" h="47">
                      <a:moveTo>
                        <a:pt x="0" y="45"/>
                      </a:moveTo>
                      <a:lnTo>
                        <a:pt x="9" y="47"/>
                      </a:lnTo>
                      <a:lnTo>
                        <a:pt x="24" y="3"/>
                      </a:lnTo>
                      <a:lnTo>
                        <a:pt x="14" y="0"/>
                      </a:lnTo>
                      <a:lnTo>
                        <a:pt x="0" y="4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5" name="Freeform 339"/>
                <p:cNvSpPr>
                  <a:spLocks/>
                </p:cNvSpPr>
                <p:nvPr/>
              </p:nvSpPr>
              <p:spPr bwMode="auto">
                <a:xfrm>
                  <a:off x="4711984" y="4763153"/>
                  <a:ext cx="18554" cy="35552"/>
                </a:xfrm>
                <a:custGeom>
                  <a:avLst/>
                  <a:gdLst>
                    <a:gd name="T0" fmla="*/ 16 w 25"/>
                    <a:gd name="T1" fmla="*/ 0 h 48"/>
                    <a:gd name="T2" fmla="*/ 0 w 25"/>
                    <a:gd name="T3" fmla="*/ 45 h 48"/>
                    <a:gd name="T4" fmla="*/ 9 w 25"/>
                    <a:gd name="T5" fmla="*/ 48 h 48"/>
                    <a:gd name="T6" fmla="*/ 25 w 25"/>
                    <a:gd name="T7" fmla="*/ 4 h 48"/>
                    <a:gd name="T8" fmla="*/ 16 w 25"/>
                    <a:gd name="T9" fmla="*/ 0 h 48"/>
                  </a:gdLst>
                  <a:ahLst/>
                  <a:cxnLst>
                    <a:cxn ang="0">
                      <a:pos x="T0" y="T1"/>
                    </a:cxn>
                    <a:cxn ang="0">
                      <a:pos x="T2" y="T3"/>
                    </a:cxn>
                    <a:cxn ang="0">
                      <a:pos x="T4" y="T5"/>
                    </a:cxn>
                    <a:cxn ang="0">
                      <a:pos x="T6" y="T7"/>
                    </a:cxn>
                    <a:cxn ang="0">
                      <a:pos x="T8" y="T9"/>
                    </a:cxn>
                  </a:cxnLst>
                  <a:rect l="0" t="0" r="r" b="b"/>
                  <a:pathLst>
                    <a:path w="25" h="48">
                      <a:moveTo>
                        <a:pt x="16" y="0"/>
                      </a:moveTo>
                      <a:lnTo>
                        <a:pt x="0" y="45"/>
                      </a:lnTo>
                      <a:lnTo>
                        <a:pt x="9" y="48"/>
                      </a:lnTo>
                      <a:lnTo>
                        <a:pt x="25" y="4"/>
                      </a:lnTo>
                      <a:lnTo>
                        <a:pt x="16"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6" name="Freeform 340"/>
                <p:cNvSpPr>
                  <a:spLocks/>
                </p:cNvSpPr>
                <p:nvPr/>
              </p:nvSpPr>
              <p:spPr bwMode="auto">
                <a:xfrm>
                  <a:off x="4730538" y="4771300"/>
                  <a:ext cx="20780" cy="34812"/>
                </a:xfrm>
                <a:custGeom>
                  <a:avLst/>
                  <a:gdLst>
                    <a:gd name="T0" fmla="*/ 18 w 28"/>
                    <a:gd name="T1" fmla="*/ 0 h 47"/>
                    <a:gd name="T2" fmla="*/ 0 w 28"/>
                    <a:gd name="T3" fmla="*/ 44 h 47"/>
                    <a:gd name="T4" fmla="*/ 8 w 28"/>
                    <a:gd name="T5" fmla="*/ 47 h 47"/>
                    <a:gd name="T6" fmla="*/ 28 w 28"/>
                    <a:gd name="T7" fmla="*/ 5 h 47"/>
                    <a:gd name="T8" fmla="*/ 18 w 28"/>
                    <a:gd name="T9" fmla="*/ 0 h 47"/>
                  </a:gdLst>
                  <a:ahLst/>
                  <a:cxnLst>
                    <a:cxn ang="0">
                      <a:pos x="T0" y="T1"/>
                    </a:cxn>
                    <a:cxn ang="0">
                      <a:pos x="T2" y="T3"/>
                    </a:cxn>
                    <a:cxn ang="0">
                      <a:pos x="T4" y="T5"/>
                    </a:cxn>
                    <a:cxn ang="0">
                      <a:pos x="T6" y="T7"/>
                    </a:cxn>
                    <a:cxn ang="0">
                      <a:pos x="T8" y="T9"/>
                    </a:cxn>
                  </a:cxnLst>
                  <a:rect l="0" t="0" r="r" b="b"/>
                  <a:pathLst>
                    <a:path w="28" h="47">
                      <a:moveTo>
                        <a:pt x="18" y="0"/>
                      </a:moveTo>
                      <a:lnTo>
                        <a:pt x="0" y="44"/>
                      </a:lnTo>
                      <a:lnTo>
                        <a:pt x="8" y="47"/>
                      </a:lnTo>
                      <a:lnTo>
                        <a:pt x="28" y="5"/>
                      </a:lnTo>
                      <a:lnTo>
                        <a:pt x="18"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7" name="Freeform 341"/>
                <p:cNvSpPr>
                  <a:spLocks/>
                </p:cNvSpPr>
                <p:nvPr/>
              </p:nvSpPr>
              <p:spPr bwMode="auto">
                <a:xfrm>
                  <a:off x="4748349" y="4780189"/>
                  <a:ext cx="22265" cy="34071"/>
                </a:xfrm>
                <a:custGeom>
                  <a:avLst/>
                  <a:gdLst>
                    <a:gd name="T0" fmla="*/ 21 w 30"/>
                    <a:gd name="T1" fmla="*/ 0 h 46"/>
                    <a:gd name="T2" fmla="*/ 0 w 30"/>
                    <a:gd name="T3" fmla="*/ 42 h 46"/>
                    <a:gd name="T4" fmla="*/ 9 w 30"/>
                    <a:gd name="T5" fmla="*/ 46 h 46"/>
                    <a:gd name="T6" fmla="*/ 30 w 30"/>
                    <a:gd name="T7" fmla="*/ 4 h 46"/>
                    <a:gd name="T8" fmla="*/ 21 w 30"/>
                    <a:gd name="T9" fmla="*/ 0 h 46"/>
                  </a:gdLst>
                  <a:ahLst/>
                  <a:cxnLst>
                    <a:cxn ang="0">
                      <a:pos x="T0" y="T1"/>
                    </a:cxn>
                    <a:cxn ang="0">
                      <a:pos x="T2" y="T3"/>
                    </a:cxn>
                    <a:cxn ang="0">
                      <a:pos x="T4" y="T5"/>
                    </a:cxn>
                    <a:cxn ang="0">
                      <a:pos x="T6" y="T7"/>
                    </a:cxn>
                    <a:cxn ang="0">
                      <a:pos x="T8" y="T9"/>
                    </a:cxn>
                  </a:cxnLst>
                  <a:rect l="0" t="0" r="r" b="b"/>
                  <a:pathLst>
                    <a:path w="30" h="46">
                      <a:moveTo>
                        <a:pt x="21" y="0"/>
                      </a:moveTo>
                      <a:lnTo>
                        <a:pt x="0" y="42"/>
                      </a:lnTo>
                      <a:lnTo>
                        <a:pt x="9" y="46"/>
                      </a:lnTo>
                      <a:lnTo>
                        <a:pt x="30" y="4"/>
                      </a:lnTo>
                      <a:lnTo>
                        <a:pt x="21"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8" name="Freeform 342"/>
                <p:cNvSpPr>
                  <a:spLocks/>
                </p:cNvSpPr>
                <p:nvPr/>
              </p:nvSpPr>
              <p:spPr bwMode="auto">
                <a:xfrm>
                  <a:off x="4783231" y="4800927"/>
                  <a:ext cx="25233" cy="32589"/>
                </a:xfrm>
                <a:custGeom>
                  <a:avLst/>
                  <a:gdLst>
                    <a:gd name="T0" fmla="*/ 25 w 34"/>
                    <a:gd name="T1" fmla="*/ 0 h 44"/>
                    <a:gd name="T2" fmla="*/ 0 w 34"/>
                    <a:gd name="T3" fmla="*/ 39 h 44"/>
                    <a:gd name="T4" fmla="*/ 9 w 34"/>
                    <a:gd name="T5" fmla="*/ 44 h 44"/>
                    <a:gd name="T6" fmla="*/ 34 w 34"/>
                    <a:gd name="T7" fmla="*/ 5 h 44"/>
                    <a:gd name="T8" fmla="*/ 25 w 34"/>
                    <a:gd name="T9" fmla="*/ 0 h 44"/>
                  </a:gdLst>
                  <a:ahLst/>
                  <a:cxnLst>
                    <a:cxn ang="0">
                      <a:pos x="T0" y="T1"/>
                    </a:cxn>
                    <a:cxn ang="0">
                      <a:pos x="T2" y="T3"/>
                    </a:cxn>
                    <a:cxn ang="0">
                      <a:pos x="T4" y="T5"/>
                    </a:cxn>
                    <a:cxn ang="0">
                      <a:pos x="T6" y="T7"/>
                    </a:cxn>
                    <a:cxn ang="0">
                      <a:pos x="T8" y="T9"/>
                    </a:cxn>
                  </a:cxnLst>
                  <a:rect l="0" t="0" r="r" b="b"/>
                  <a:pathLst>
                    <a:path w="34" h="44">
                      <a:moveTo>
                        <a:pt x="25" y="0"/>
                      </a:moveTo>
                      <a:lnTo>
                        <a:pt x="0" y="39"/>
                      </a:lnTo>
                      <a:lnTo>
                        <a:pt x="9" y="44"/>
                      </a:lnTo>
                      <a:lnTo>
                        <a:pt x="34" y="5"/>
                      </a:lnTo>
                      <a:lnTo>
                        <a:pt x="25"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89" name="Freeform 343"/>
                <p:cNvSpPr>
                  <a:spLocks/>
                </p:cNvSpPr>
                <p:nvPr/>
              </p:nvSpPr>
              <p:spPr bwMode="auto">
                <a:xfrm>
                  <a:off x="4800300" y="4812037"/>
                  <a:ext cx="25975" cy="33330"/>
                </a:xfrm>
                <a:custGeom>
                  <a:avLst/>
                  <a:gdLst>
                    <a:gd name="T0" fmla="*/ 26 w 35"/>
                    <a:gd name="T1" fmla="*/ 0 h 45"/>
                    <a:gd name="T2" fmla="*/ 0 w 35"/>
                    <a:gd name="T3" fmla="*/ 39 h 45"/>
                    <a:gd name="T4" fmla="*/ 8 w 35"/>
                    <a:gd name="T5" fmla="*/ 45 h 45"/>
                    <a:gd name="T6" fmla="*/ 35 w 35"/>
                    <a:gd name="T7" fmla="*/ 6 h 45"/>
                    <a:gd name="T8" fmla="*/ 26 w 35"/>
                    <a:gd name="T9" fmla="*/ 0 h 45"/>
                  </a:gdLst>
                  <a:ahLst/>
                  <a:cxnLst>
                    <a:cxn ang="0">
                      <a:pos x="T0" y="T1"/>
                    </a:cxn>
                    <a:cxn ang="0">
                      <a:pos x="T2" y="T3"/>
                    </a:cxn>
                    <a:cxn ang="0">
                      <a:pos x="T4" y="T5"/>
                    </a:cxn>
                    <a:cxn ang="0">
                      <a:pos x="T6" y="T7"/>
                    </a:cxn>
                    <a:cxn ang="0">
                      <a:pos x="T8" y="T9"/>
                    </a:cxn>
                  </a:cxnLst>
                  <a:rect l="0" t="0" r="r" b="b"/>
                  <a:pathLst>
                    <a:path w="35" h="45">
                      <a:moveTo>
                        <a:pt x="26" y="0"/>
                      </a:moveTo>
                      <a:lnTo>
                        <a:pt x="0" y="39"/>
                      </a:lnTo>
                      <a:lnTo>
                        <a:pt x="8" y="45"/>
                      </a:lnTo>
                      <a:lnTo>
                        <a:pt x="35" y="6"/>
                      </a:lnTo>
                      <a:lnTo>
                        <a:pt x="26"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90" name="Freeform 344"/>
                <p:cNvSpPr>
                  <a:spLocks/>
                </p:cNvSpPr>
                <p:nvPr/>
              </p:nvSpPr>
              <p:spPr bwMode="auto">
                <a:xfrm>
                  <a:off x="4816627" y="4824629"/>
                  <a:ext cx="26717" cy="31849"/>
                </a:xfrm>
                <a:custGeom>
                  <a:avLst/>
                  <a:gdLst>
                    <a:gd name="T0" fmla="*/ 29 w 36"/>
                    <a:gd name="T1" fmla="*/ 0 h 43"/>
                    <a:gd name="T2" fmla="*/ 0 w 36"/>
                    <a:gd name="T3" fmla="*/ 36 h 43"/>
                    <a:gd name="T4" fmla="*/ 8 w 36"/>
                    <a:gd name="T5" fmla="*/ 43 h 43"/>
                    <a:gd name="T6" fmla="*/ 36 w 36"/>
                    <a:gd name="T7" fmla="*/ 5 h 43"/>
                    <a:gd name="T8" fmla="*/ 29 w 36"/>
                    <a:gd name="T9" fmla="*/ 0 h 43"/>
                  </a:gdLst>
                  <a:ahLst/>
                  <a:cxnLst>
                    <a:cxn ang="0">
                      <a:pos x="T0" y="T1"/>
                    </a:cxn>
                    <a:cxn ang="0">
                      <a:pos x="T2" y="T3"/>
                    </a:cxn>
                    <a:cxn ang="0">
                      <a:pos x="T4" y="T5"/>
                    </a:cxn>
                    <a:cxn ang="0">
                      <a:pos x="T6" y="T7"/>
                    </a:cxn>
                    <a:cxn ang="0">
                      <a:pos x="T8" y="T9"/>
                    </a:cxn>
                  </a:cxnLst>
                  <a:rect l="0" t="0" r="r" b="b"/>
                  <a:pathLst>
                    <a:path w="36" h="43">
                      <a:moveTo>
                        <a:pt x="29" y="0"/>
                      </a:moveTo>
                      <a:lnTo>
                        <a:pt x="0" y="36"/>
                      </a:lnTo>
                      <a:lnTo>
                        <a:pt x="8" y="43"/>
                      </a:lnTo>
                      <a:lnTo>
                        <a:pt x="36" y="5"/>
                      </a:lnTo>
                      <a:lnTo>
                        <a:pt x="29"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91" name="Freeform 345"/>
                <p:cNvSpPr>
                  <a:spLocks/>
                </p:cNvSpPr>
                <p:nvPr/>
              </p:nvSpPr>
              <p:spPr bwMode="auto">
                <a:xfrm>
                  <a:off x="4832213" y="4837961"/>
                  <a:ext cx="28202" cy="31108"/>
                </a:xfrm>
                <a:custGeom>
                  <a:avLst/>
                  <a:gdLst>
                    <a:gd name="T0" fmla="*/ 31 w 38"/>
                    <a:gd name="T1" fmla="*/ 0 h 42"/>
                    <a:gd name="T2" fmla="*/ 0 w 38"/>
                    <a:gd name="T3" fmla="*/ 35 h 42"/>
                    <a:gd name="T4" fmla="*/ 8 w 38"/>
                    <a:gd name="T5" fmla="*/ 42 h 42"/>
                    <a:gd name="T6" fmla="*/ 38 w 38"/>
                    <a:gd name="T7" fmla="*/ 6 h 42"/>
                    <a:gd name="T8" fmla="*/ 31 w 38"/>
                    <a:gd name="T9" fmla="*/ 0 h 42"/>
                  </a:gdLst>
                  <a:ahLst/>
                  <a:cxnLst>
                    <a:cxn ang="0">
                      <a:pos x="T0" y="T1"/>
                    </a:cxn>
                    <a:cxn ang="0">
                      <a:pos x="T2" y="T3"/>
                    </a:cxn>
                    <a:cxn ang="0">
                      <a:pos x="T4" y="T5"/>
                    </a:cxn>
                    <a:cxn ang="0">
                      <a:pos x="T6" y="T7"/>
                    </a:cxn>
                    <a:cxn ang="0">
                      <a:pos x="T8" y="T9"/>
                    </a:cxn>
                  </a:cxnLst>
                  <a:rect l="0" t="0" r="r" b="b"/>
                  <a:pathLst>
                    <a:path w="38" h="42">
                      <a:moveTo>
                        <a:pt x="31" y="0"/>
                      </a:moveTo>
                      <a:lnTo>
                        <a:pt x="0" y="35"/>
                      </a:lnTo>
                      <a:lnTo>
                        <a:pt x="8" y="42"/>
                      </a:lnTo>
                      <a:lnTo>
                        <a:pt x="38" y="6"/>
                      </a:lnTo>
                      <a:lnTo>
                        <a:pt x="31"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92" name="Freeform 346"/>
                <p:cNvSpPr>
                  <a:spLocks/>
                </p:cNvSpPr>
                <p:nvPr/>
              </p:nvSpPr>
              <p:spPr bwMode="auto">
                <a:xfrm>
                  <a:off x="4839634" y="4849071"/>
                  <a:ext cx="39334" cy="40737"/>
                </a:xfrm>
                <a:custGeom>
                  <a:avLst/>
                  <a:gdLst>
                    <a:gd name="T0" fmla="*/ 46 w 53"/>
                    <a:gd name="T1" fmla="*/ 0 h 55"/>
                    <a:gd name="T2" fmla="*/ 0 w 53"/>
                    <a:gd name="T3" fmla="*/ 49 h 55"/>
                    <a:gd name="T4" fmla="*/ 7 w 53"/>
                    <a:gd name="T5" fmla="*/ 55 h 55"/>
                    <a:gd name="T6" fmla="*/ 53 w 53"/>
                    <a:gd name="T7" fmla="*/ 6 h 55"/>
                    <a:gd name="T8" fmla="*/ 46 w 53"/>
                    <a:gd name="T9" fmla="*/ 0 h 55"/>
                  </a:gdLst>
                  <a:ahLst/>
                  <a:cxnLst>
                    <a:cxn ang="0">
                      <a:pos x="T0" y="T1"/>
                    </a:cxn>
                    <a:cxn ang="0">
                      <a:pos x="T2" y="T3"/>
                    </a:cxn>
                    <a:cxn ang="0">
                      <a:pos x="T4" y="T5"/>
                    </a:cxn>
                    <a:cxn ang="0">
                      <a:pos x="T6" y="T7"/>
                    </a:cxn>
                    <a:cxn ang="0">
                      <a:pos x="T8" y="T9"/>
                    </a:cxn>
                  </a:cxnLst>
                  <a:rect l="0" t="0" r="r" b="b"/>
                  <a:pathLst>
                    <a:path w="53" h="55">
                      <a:moveTo>
                        <a:pt x="46" y="0"/>
                      </a:moveTo>
                      <a:lnTo>
                        <a:pt x="0" y="49"/>
                      </a:lnTo>
                      <a:lnTo>
                        <a:pt x="7" y="55"/>
                      </a:lnTo>
                      <a:lnTo>
                        <a:pt x="53" y="6"/>
                      </a:lnTo>
                      <a:lnTo>
                        <a:pt x="46"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93" name="Freeform 378"/>
                <p:cNvSpPr>
                  <a:spLocks/>
                </p:cNvSpPr>
                <p:nvPr/>
              </p:nvSpPr>
              <p:spPr bwMode="auto">
                <a:xfrm>
                  <a:off x="4377274" y="4791298"/>
                  <a:ext cx="403730" cy="85177"/>
                </a:xfrm>
                <a:custGeom>
                  <a:avLst/>
                  <a:gdLst>
                    <a:gd name="T0" fmla="*/ 55 w 389"/>
                    <a:gd name="T1" fmla="*/ 47 h 82"/>
                    <a:gd name="T2" fmla="*/ 54 w 389"/>
                    <a:gd name="T3" fmla="*/ 47 h 82"/>
                    <a:gd name="T4" fmla="*/ 49 w 389"/>
                    <a:gd name="T5" fmla="*/ 49 h 82"/>
                    <a:gd name="T6" fmla="*/ 47 w 389"/>
                    <a:gd name="T7" fmla="*/ 50 h 82"/>
                    <a:gd name="T8" fmla="*/ 42 w 389"/>
                    <a:gd name="T9" fmla="*/ 52 h 82"/>
                    <a:gd name="T10" fmla="*/ 0 w 389"/>
                    <a:gd name="T11" fmla="*/ 77 h 82"/>
                    <a:gd name="T12" fmla="*/ 68 w 389"/>
                    <a:gd name="T13" fmla="*/ 65 h 82"/>
                    <a:gd name="T14" fmla="*/ 76 w 389"/>
                    <a:gd name="T15" fmla="*/ 64 h 82"/>
                    <a:gd name="T16" fmla="*/ 186 w 389"/>
                    <a:gd name="T17" fmla="*/ 58 h 82"/>
                    <a:gd name="T18" fmla="*/ 389 w 389"/>
                    <a:gd name="T19" fmla="*/ 82 h 82"/>
                    <a:gd name="T20" fmla="*/ 60 w 389"/>
                    <a:gd name="T21" fmla="*/ 44 h 82"/>
                    <a:gd name="T22" fmla="*/ 55 w 389"/>
                    <a:gd name="T23"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 h="82">
                      <a:moveTo>
                        <a:pt x="55" y="47"/>
                      </a:moveTo>
                      <a:cubicBezTo>
                        <a:pt x="54" y="47"/>
                        <a:pt x="54" y="47"/>
                        <a:pt x="54" y="47"/>
                      </a:cubicBezTo>
                      <a:cubicBezTo>
                        <a:pt x="52" y="48"/>
                        <a:pt x="51" y="48"/>
                        <a:pt x="49" y="49"/>
                      </a:cubicBezTo>
                      <a:cubicBezTo>
                        <a:pt x="49" y="49"/>
                        <a:pt x="48" y="50"/>
                        <a:pt x="47" y="50"/>
                      </a:cubicBezTo>
                      <a:cubicBezTo>
                        <a:pt x="46" y="51"/>
                        <a:pt x="44" y="52"/>
                        <a:pt x="42" y="52"/>
                      </a:cubicBezTo>
                      <a:cubicBezTo>
                        <a:pt x="28" y="60"/>
                        <a:pt x="14" y="68"/>
                        <a:pt x="0" y="77"/>
                      </a:cubicBezTo>
                      <a:cubicBezTo>
                        <a:pt x="21" y="73"/>
                        <a:pt x="44" y="68"/>
                        <a:pt x="68" y="65"/>
                      </a:cubicBezTo>
                      <a:cubicBezTo>
                        <a:pt x="76" y="64"/>
                        <a:pt x="76" y="64"/>
                        <a:pt x="76" y="64"/>
                      </a:cubicBezTo>
                      <a:cubicBezTo>
                        <a:pt x="111" y="60"/>
                        <a:pt x="147" y="58"/>
                        <a:pt x="186" y="58"/>
                      </a:cubicBezTo>
                      <a:cubicBezTo>
                        <a:pt x="262" y="58"/>
                        <a:pt x="333" y="67"/>
                        <a:pt x="389" y="82"/>
                      </a:cubicBezTo>
                      <a:cubicBezTo>
                        <a:pt x="295" y="12"/>
                        <a:pt x="166" y="0"/>
                        <a:pt x="60" y="44"/>
                      </a:cubicBezTo>
                      <a:lnTo>
                        <a:pt x="55" y="4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94" name="Freeform 224"/>
                <p:cNvSpPr>
                  <a:spLocks/>
                </p:cNvSpPr>
                <p:nvPr/>
              </p:nvSpPr>
              <p:spPr bwMode="auto">
                <a:xfrm>
                  <a:off x="4630347" y="4843145"/>
                  <a:ext cx="126908" cy="191093"/>
                </a:xfrm>
                <a:custGeom>
                  <a:avLst/>
                  <a:gdLst>
                    <a:gd name="T0" fmla="*/ 13 w 122"/>
                    <a:gd name="T1" fmla="*/ 177 h 184"/>
                    <a:gd name="T2" fmla="*/ 122 w 122"/>
                    <a:gd name="T3" fmla="*/ 3 h 184"/>
                    <a:gd name="T4" fmla="*/ 116 w 122"/>
                    <a:gd name="T5" fmla="*/ 0 h 184"/>
                    <a:gd name="T6" fmla="*/ 94 w 122"/>
                    <a:gd name="T7" fmla="*/ 30 h 184"/>
                    <a:gd name="T8" fmla="*/ 0 w 122"/>
                    <a:gd name="T9" fmla="*/ 180 h 184"/>
                    <a:gd name="T10" fmla="*/ 9 w 122"/>
                    <a:gd name="T11" fmla="*/ 184 h 184"/>
                    <a:gd name="T12" fmla="*/ 13 w 122"/>
                    <a:gd name="T13" fmla="*/ 177 h 184"/>
                  </a:gdLst>
                  <a:ahLst/>
                  <a:cxnLst>
                    <a:cxn ang="0">
                      <a:pos x="T0" y="T1"/>
                    </a:cxn>
                    <a:cxn ang="0">
                      <a:pos x="T2" y="T3"/>
                    </a:cxn>
                    <a:cxn ang="0">
                      <a:pos x="T4" y="T5"/>
                    </a:cxn>
                    <a:cxn ang="0">
                      <a:pos x="T6" y="T7"/>
                    </a:cxn>
                    <a:cxn ang="0">
                      <a:pos x="T8" y="T9"/>
                    </a:cxn>
                    <a:cxn ang="0">
                      <a:pos x="T10" y="T11"/>
                    </a:cxn>
                    <a:cxn ang="0">
                      <a:pos x="T12" y="T13"/>
                    </a:cxn>
                  </a:cxnLst>
                  <a:rect l="0" t="0" r="r" b="b"/>
                  <a:pathLst>
                    <a:path w="122" h="184">
                      <a:moveTo>
                        <a:pt x="13" y="177"/>
                      </a:moveTo>
                      <a:cubicBezTo>
                        <a:pt x="122" y="3"/>
                        <a:pt x="122" y="3"/>
                        <a:pt x="122" y="3"/>
                      </a:cubicBezTo>
                      <a:cubicBezTo>
                        <a:pt x="120" y="2"/>
                        <a:pt x="118" y="1"/>
                        <a:pt x="116" y="0"/>
                      </a:cubicBezTo>
                      <a:cubicBezTo>
                        <a:pt x="94" y="30"/>
                        <a:pt x="94" y="30"/>
                        <a:pt x="94" y="30"/>
                      </a:cubicBezTo>
                      <a:cubicBezTo>
                        <a:pt x="0" y="180"/>
                        <a:pt x="0" y="180"/>
                        <a:pt x="0" y="180"/>
                      </a:cubicBezTo>
                      <a:cubicBezTo>
                        <a:pt x="3" y="181"/>
                        <a:pt x="6" y="182"/>
                        <a:pt x="9" y="184"/>
                      </a:cubicBezTo>
                      <a:lnTo>
                        <a:pt x="13" y="17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395" name="Freeform 225"/>
                <p:cNvSpPr>
                  <a:spLocks/>
                </p:cNvSpPr>
                <p:nvPr/>
              </p:nvSpPr>
              <p:spPr bwMode="auto">
                <a:xfrm>
                  <a:off x="4530157" y="4838701"/>
                  <a:ext cx="218934" cy="305897"/>
                </a:xfrm>
                <a:custGeom>
                  <a:avLst/>
                  <a:gdLst>
                    <a:gd name="T0" fmla="*/ 211 w 211"/>
                    <a:gd name="T1" fmla="*/ 3 h 295"/>
                    <a:gd name="T2" fmla="*/ 205 w 211"/>
                    <a:gd name="T3" fmla="*/ 0 h 295"/>
                    <a:gd name="T4" fmla="*/ 74 w 211"/>
                    <a:gd name="T5" fmla="*/ 177 h 295"/>
                    <a:gd name="T6" fmla="*/ 42 w 211"/>
                    <a:gd name="T7" fmla="*/ 220 h 295"/>
                    <a:gd name="T8" fmla="*/ 38 w 211"/>
                    <a:gd name="T9" fmla="*/ 220 h 295"/>
                    <a:gd name="T10" fmla="*/ 0 w 211"/>
                    <a:gd name="T11" fmla="*/ 257 h 295"/>
                    <a:gd name="T12" fmla="*/ 38 w 211"/>
                    <a:gd name="T13" fmla="*/ 295 h 295"/>
                    <a:gd name="T14" fmla="*/ 75 w 211"/>
                    <a:gd name="T15" fmla="*/ 257 h 295"/>
                    <a:gd name="T16" fmla="*/ 66 w 211"/>
                    <a:gd name="T17" fmla="*/ 233 h 295"/>
                    <a:gd name="T18" fmla="*/ 97 w 211"/>
                    <a:gd name="T19" fmla="*/ 184 h 295"/>
                    <a:gd name="T20" fmla="*/ 211 w 211"/>
                    <a:gd name="T21" fmla="*/ 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95">
                      <a:moveTo>
                        <a:pt x="211" y="3"/>
                      </a:moveTo>
                      <a:cubicBezTo>
                        <a:pt x="209" y="2"/>
                        <a:pt x="207" y="1"/>
                        <a:pt x="205" y="0"/>
                      </a:cubicBezTo>
                      <a:cubicBezTo>
                        <a:pt x="74" y="177"/>
                        <a:pt x="74" y="177"/>
                        <a:pt x="74" y="177"/>
                      </a:cubicBezTo>
                      <a:cubicBezTo>
                        <a:pt x="42" y="220"/>
                        <a:pt x="42" y="220"/>
                        <a:pt x="42" y="220"/>
                      </a:cubicBezTo>
                      <a:cubicBezTo>
                        <a:pt x="41" y="220"/>
                        <a:pt x="39" y="220"/>
                        <a:pt x="38" y="220"/>
                      </a:cubicBezTo>
                      <a:cubicBezTo>
                        <a:pt x="17" y="220"/>
                        <a:pt x="0" y="237"/>
                        <a:pt x="0" y="257"/>
                      </a:cubicBezTo>
                      <a:cubicBezTo>
                        <a:pt x="0" y="278"/>
                        <a:pt x="17" y="295"/>
                        <a:pt x="38" y="295"/>
                      </a:cubicBezTo>
                      <a:cubicBezTo>
                        <a:pt x="58" y="295"/>
                        <a:pt x="75" y="278"/>
                        <a:pt x="75" y="257"/>
                      </a:cubicBezTo>
                      <a:cubicBezTo>
                        <a:pt x="75" y="248"/>
                        <a:pt x="72" y="239"/>
                        <a:pt x="66" y="233"/>
                      </a:cubicBezTo>
                      <a:cubicBezTo>
                        <a:pt x="97" y="184"/>
                        <a:pt x="97" y="184"/>
                        <a:pt x="97" y="184"/>
                      </a:cubicBezTo>
                      <a:lnTo>
                        <a:pt x="211" y="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grpSp>
      <p:grpSp>
        <p:nvGrpSpPr>
          <p:cNvPr id="8" name="Group 7"/>
          <p:cNvGrpSpPr/>
          <p:nvPr/>
        </p:nvGrpSpPr>
        <p:grpSpPr>
          <a:xfrm>
            <a:off x="10425113" y="2211569"/>
            <a:ext cx="1538893" cy="2364076"/>
            <a:chOff x="10425113" y="2211569"/>
            <a:chExt cx="1538893" cy="2364076"/>
          </a:xfrm>
        </p:grpSpPr>
        <p:sp>
          <p:nvSpPr>
            <p:cNvPr id="258" name="Rectangle 257"/>
            <p:cNvSpPr/>
            <p:nvPr/>
          </p:nvSpPr>
          <p:spPr bwMode="auto">
            <a:xfrm>
              <a:off x="10428509" y="2211569"/>
              <a:ext cx="1535497" cy="1859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1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MIGRATE</a:t>
              </a:r>
            </a:p>
          </p:txBody>
        </p:sp>
        <p:sp>
          <p:nvSpPr>
            <p:cNvPr id="265" name="Rectangle 264"/>
            <p:cNvSpPr/>
            <p:nvPr/>
          </p:nvSpPr>
          <p:spPr bwMode="auto">
            <a:xfrm>
              <a:off x="10425113" y="2421966"/>
              <a:ext cx="1538893" cy="185977"/>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DEPLOY</a:t>
              </a:r>
            </a:p>
          </p:txBody>
        </p:sp>
        <p:sp>
          <p:nvSpPr>
            <p:cNvPr id="425" name="Rectangle 424"/>
            <p:cNvSpPr/>
            <p:nvPr/>
          </p:nvSpPr>
          <p:spPr>
            <a:xfrm>
              <a:off x="10430242" y="2997501"/>
              <a:ext cx="1532939" cy="157814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b" anchorCtr="0" forceAA="0" compatLnSpc="1">
              <a:prstTxWarp prst="textNoShape">
                <a:avLst/>
              </a:prstTxWarp>
              <a:noAutofit/>
            </a:bodyPr>
            <a:lstStyle/>
            <a:p>
              <a:pPr defTabSz="914363">
                <a:defRPr/>
              </a:pPr>
              <a:r>
                <a:rPr lang="en-US" sz="800" kern="0" dirty="0">
                  <a:latin typeface="Segoe UI"/>
                  <a:cs typeface="Segoe UI Semibold" panose="020B0702040204020203" pitchFamily="34" charset="0"/>
                </a:rPr>
                <a:t>Full Production Pilot Deployment &amp; Windows as a Service Preparations</a:t>
              </a:r>
            </a:p>
          </p:txBody>
        </p:sp>
        <p:sp>
          <p:nvSpPr>
            <p:cNvPr id="426" name="Rectangle 425"/>
            <p:cNvSpPr>
              <a:spLocks/>
            </p:cNvSpPr>
            <p:nvPr/>
          </p:nvSpPr>
          <p:spPr>
            <a:xfrm>
              <a:off x="10430740" y="2630941"/>
              <a:ext cx="1532441" cy="366559"/>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ctr" anchorCtr="0" forceAA="0" compatLnSpc="1">
              <a:prstTxWarp prst="textNoShape">
                <a:avLst/>
              </a:prstTxWarp>
              <a:noAutofit/>
            </a:bodyPr>
            <a:lstStyle/>
            <a:p>
              <a:pPr marL="0" marR="0" lvl="0" indent="0" defTabSz="914363" eaLnBrk="1" fontAlgn="auto" latinLnBrk="0" hangingPunct="1">
                <a:buClrTx/>
                <a:buSzTx/>
                <a:buFontTx/>
                <a:buNone/>
                <a:tabLst/>
                <a:defRPr/>
              </a:pPr>
              <a:r>
                <a:rPr kumimoji="0" lang="en-US" sz="900" b="1"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4 Weeks</a:t>
              </a:r>
            </a:p>
          </p:txBody>
        </p:sp>
        <p:grpSp>
          <p:nvGrpSpPr>
            <p:cNvPr id="427" name="Group 426"/>
            <p:cNvGrpSpPr/>
            <p:nvPr/>
          </p:nvGrpSpPr>
          <p:grpSpPr>
            <a:xfrm>
              <a:off x="10789968" y="3353593"/>
              <a:ext cx="862283" cy="610146"/>
              <a:chOff x="4276341" y="4734267"/>
              <a:chExt cx="602627" cy="410331"/>
            </a:xfrm>
          </p:grpSpPr>
          <p:sp>
            <p:nvSpPr>
              <p:cNvPr id="431" name="Freeform 315"/>
              <p:cNvSpPr>
                <a:spLocks/>
              </p:cNvSpPr>
              <p:nvPr/>
            </p:nvSpPr>
            <p:spPr bwMode="auto">
              <a:xfrm>
                <a:off x="4308254" y="4769819"/>
                <a:ext cx="534349" cy="296268"/>
              </a:xfrm>
              <a:custGeom>
                <a:avLst/>
                <a:gdLst>
                  <a:gd name="T0" fmla="*/ 432 w 514"/>
                  <a:gd name="T1" fmla="*/ 74 h 286"/>
                  <a:gd name="T2" fmla="*/ 426 w 514"/>
                  <a:gd name="T3" fmla="*/ 71 h 286"/>
                  <a:gd name="T4" fmla="*/ 424 w 514"/>
                  <a:gd name="T5" fmla="*/ 70 h 286"/>
                  <a:gd name="T6" fmla="*/ 418 w 514"/>
                  <a:gd name="T7" fmla="*/ 67 h 286"/>
                  <a:gd name="T8" fmla="*/ 0 w 514"/>
                  <a:gd name="T9" fmla="*/ 136 h 286"/>
                  <a:gd name="T10" fmla="*/ 150 w 514"/>
                  <a:gd name="T11" fmla="*/ 286 h 286"/>
                  <a:gd name="T12" fmla="*/ 287 w 514"/>
                  <a:gd name="T13" fmla="*/ 244 h 286"/>
                  <a:gd name="T14" fmla="*/ 310 w 514"/>
                  <a:gd name="T15" fmla="*/ 251 h 286"/>
                  <a:gd name="T16" fmla="*/ 319 w 514"/>
                  <a:gd name="T17" fmla="*/ 255 h 286"/>
                  <a:gd name="T18" fmla="*/ 364 w 514"/>
                  <a:gd name="T19" fmla="*/ 286 h 286"/>
                  <a:gd name="T20" fmla="*/ 514 w 514"/>
                  <a:gd name="T21" fmla="*/ 136 h 286"/>
                  <a:gd name="T22" fmla="*/ 432 w 514"/>
                  <a:gd name="T23" fmla="*/ 7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286">
                    <a:moveTo>
                      <a:pt x="432" y="74"/>
                    </a:moveTo>
                    <a:cubicBezTo>
                      <a:pt x="430" y="73"/>
                      <a:pt x="428" y="72"/>
                      <a:pt x="426" y="71"/>
                    </a:cubicBezTo>
                    <a:cubicBezTo>
                      <a:pt x="425" y="71"/>
                      <a:pt x="424" y="70"/>
                      <a:pt x="424" y="70"/>
                    </a:cubicBezTo>
                    <a:cubicBezTo>
                      <a:pt x="422" y="69"/>
                      <a:pt x="420" y="68"/>
                      <a:pt x="418" y="67"/>
                    </a:cubicBezTo>
                    <a:cubicBezTo>
                      <a:pt x="282" y="0"/>
                      <a:pt x="113" y="23"/>
                      <a:pt x="0" y="136"/>
                    </a:cubicBezTo>
                    <a:cubicBezTo>
                      <a:pt x="150" y="286"/>
                      <a:pt x="150" y="286"/>
                      <a:pt x="150" y="286"/>
                    </a:cubicBezTo>
                    <a:cubicBezTo>
                      <a:pt x="187" y="248"/>
                      <a:pt x="239" y="235"/>
                      <a:pt x="287" y="244"/>
                    </a:cubicBezTo>
                    <a:cubicBezTo>
                      <a:pt x="295" y="246"/>
                      <a:pt x="302" y="248"/>
                      <a:pt x="310" y="251"/>
                    </a:cubicBezTo>
                    <a:cubicBezTo>
                      <a:pt x="313" y="252"/>
                      <a:pt x="316" y="253"/>
                      <a:pt x="319" y="255"/>
                    </a:cubicBezTo>
                    <a:cubicBezTo>
                      <a:pt x="335" y="262"/>
                      <a:pt x="351" y="272"/>
                      <a:pt x="364" y="286"/>
                    </a:cubicBezTo>
                    <a:cubicBezTo>
                      <a:pt x="514" y="136"/>
                      <a:pt x="514" y="136"/>
                      <a:pt x="514" y="136"/>
                    </a:cubicBezTo>
                    <a:cubicBezTo>
                      <a:pt x="489" y="111"/>
                      <a:pt x="461" y="90"/>
                      <a:pt x="432" y="7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2" name="Freeform 316"/>
              <p:cNvSpPr>
                <a:spLocks/>
              </p:cNvSpPr>
              <p:nvPr/>
            </p:nvSpPr>
            <p:spPr bwMode="auto">
              <a:xfrm>
                <a:off x="4276341" y="4845367"/>
                <a:ext cx="38592" cy="41478"/>
              </a:xfrm>
              <a:custGeom>
                <a:avLst/>
                <a:gdLst>
                  <a:gd name="T0" fmla="*/ 0 w 52"/>
                  <a:gd name="T1" fmla="*/ 5 h 56"/>
                  <a:gd name="T2" fmla="*/ 46 w 52"/>
                  <a:gd name="T3" fmla="*/ 56 h 56"/>
                  <a:gd name="T4" fmla="*/ 52 w 52"/>
                  <a:gd name="T5" fmla="*/ 50 h 56"/>
                  <a:gd name="T6" fmla="*/ 7 w 52"/>
                  <a:gd name="T7" fmla="*/ 0 h 56"/>
                  <a:gd name="T8" fmla="*/ 0 w 52"/>
                  <a:gd name="T9" fmla="*/ 5 h 56"/>
                </a:gdLst>
                <a:ahLst/>
                <a:cxnLst>
                  <a:cxn ang="0">
                    <a:pos x="T0" y="T1"/>
                  </a:cxn>
                  <a:cxn ang="0">
                    <a:pos x="T2" y="T3"/>
                  </a:cxn>
                  <a:cxn ang="0">
                    <a:pos x="T4" y="T5"/>
                  </a:cxn>
                  <a:cxn ang="0">
                    <a:pos x="T6" y="T7"/>
                  </a:cxn>
                  <a:cxn ang="0">
                    <a:pos x="T8" y="T9"/>
                  </a:cxn>
                </a:cxnLst>
                <a:rect l="0" t="0" r="r" b="b"/>
                <a:pathLst>
                  <a:path w="52" h="56">
                    <a:moveTo>
                      <a:pt x="0" y="5"/>
                    </a:moveTo>
                    <a:lnTo>
                      <a:pt x="46" y="56"/>
                    </a:lnTo>
                    <a:lnTo>
                      <a:pt x="52" y="50"/>
                    </a:lnTo>
                    <a:lnTo>
                      <a:pt x="7" y="0"/>
                    </a:lnTo>
                    <a:lnTo>
                      <a:pt x="0" y="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3" name="Freeform 317"/>
              <p:cNvSpPr>
                <a:spLocks/>
              </p:cNvSpPr>
              <p:nvPr/>
            </p:nvSpPr>
            <p:spPr bwMode="auto">
              <a:xfrm>
                <a:off x="4364657" y="4783892"/>
                <a:ext cx="30428" cy="46662"/>
              </a:xfrm>
              <a:custGeom>
                <a:avLst/>
                <a:gdLst>
                  <a:gd name="T0" fmla="*/ 0 w 41"/>
                  <a:gd name="T1" fmla="*/ 4 h 63"/>
                  <a:gd name="T2" fmla="*/ 32 w 41"/>
                  <a:gd name="T3" fmla="*/ 63 h 63"/>
                  <a:gd name="T4" fmla="*/ 41 w 41"/>
                  <a:gd name="T5" fmla="*/ 59 h 63"/>
                  <a:gd name="T6" fmla="*/ 8 w 41"/>
                  <a:gd name="T7" fmla="*/ 0 h 63"/>
                  <a:gd name="T8" fmla="*/ 0 w 41"/>
                  <a:gd name="T9" fmla="*/ 4 h 63"/>
                </a:gdLst>
                <a:ahLst/>
                <a:cxnLst>
                  <a:cxn ang="0">
                    <a:pos x="T0" y="T1"/>
                  </a:cxn>
                  <a:cxn ang="0">
                    <a:pos x="T2" y="T3"/>
                  </a:cxn>
                  <a:cxn ang="0">
                    <a:pos x="T4" y="T5"/>
                  </a:cxn>
                  <a:cxn ang="0">
                    <a:pos x="T6" y="T7"/>
                  </a:cxn>
                  <a:cxn ang="0">
                    <a:pos x="T8" y="T9"/>
                  </a:cxn>
                </a:cxnLst>
                <a:rect l="0" t="0" r="r" b="b"/>
                <a:pathLst>
                  <a:path w="41" h="63">
                    <a:moveTo>
                      <a:pt x="0" y="4"/>
                    </a:moveTo>
                    <a:lnTo>
                      <a:pt x="32" y="63"/>
                    </a:lnTo>
                    <a:lnTo>
                      <a:pt x="41" y="59"/>
                    </a:lnTo>
                    <a:lnTo>
                      <a:pt x="8" y="0"/>
                    </a:lnTo>
                    <a:lnTo>
                      <a:pt x="0" y="4"/>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4" name="Freeform 318"/>
              <p:cNvSpPr>
                <a:spLocks/>
              </p:cNvSpPr>
              <p:nvPr/>
            </p:nvSpPr>
            <p:spPr bwMode="auto">
              <a:xfrm>
                <a:off x="4466332" y="4746858"/>
                <a:ext cx="18554" cy="49625"/>
              </a:xfrm>
              <a:custGeom>
                <a:avLst/>
                <a:gdLst>
                  <a:gd name="T0" fmla="*/ 0 w 25"/>
                  <a:gd name="T1" fmla="*/ 1 h 67"/>
                  <a:gd name="T2" fmla="*/ 17 w 25"/>
                  <a:gd name="T3" fmla="*/ 67 h 67"/>
                  <a:gd name="T4" fmla="*/ 25 w 25"/>
                  <a:gd name="T5" fmla="*/ 64 h 67"/>
                  <a:gd name="T6" fmla="*/ 9 w 25"/>
                  <a:gd name="T7" fmla="*/ 0 h 67"/>
                  <a:gd name="T8" fmla="*/ 0 w 25"/>
                  <a:gd name="T9" fmla="*/ 1 h 67"/>
                </a:gdLst>
                <a:ahLst/>
                <a:cxnLst>
                  <a:cxn ang="0">
                    <a:pos x="T0" y="T1"/>
                  </a:cxn>
                  <a:cxn ang="0">
                    <a:pos x="T2" y="T3"/>
                  </a:cxn>
                  <a:cxn ang="0">
                    <a:pos x="T4" y="T5"/>
                  </a:cxn>
                  <a:cxn ang="0">
                    <a:pos x="T6" y="T7"/>
                  </a:cxn>
                  <a:cxn ang="0">
                    <a:pos x="T8" y="T9"/>
                  </a:cxn>
                </a:cxnLst>
                <a:rect l="0" t="0" r="r" b="b"/>
                <a:pathLst>
                  <a:path w="25" h="67">
                    <a:moveTo>
                      <a:pt x="0" y="1"/>
                    </a:moveTo>
                    <a:lnTo>
                      <a:pt x="17" y="67"/>
                    </a:lnTo>
                    <a:lnTo>
                      <a:pt x="25" y="64"/>
                    </a:lnTo>
                    <a:lnTo>
                      <a:pt x="9" y="0"/>
                    </a:lnTo>
                    <a:lnTo>
                      <a:pt x="0" y="1"/>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5" name="Freeform 319"/>
              <p:cNvSpPr>
                <a:spLocks/>
              </p:cNvSpPr>
              <p:nvPr/>
            </p:nvSpPr>
            <p:spPr bwMode="auto">
              <a:xfrm>
                <a:off x="4574686" y="4734267"/>
                <a:ext cx="7422" cy="49625"/>
              </a:xfrm>
              <a:custGeom>
                <a:avLst/>
                <a:gdLst>
                  <a:gd name="T0" fmla="*/ 0 w 10"/>
                  <a:gd name="T1" fmla="*/ 67 h 67"/>
                  <a:gd name="T2" fmla="*/ 10 w 10"/>
                  <a:gd name="T3" fmla="*/ 67 h 67"/>
                  <a:gd name="T4" fmla="*/ 10 w 10"/>
                  <a:gd name="T5" fmla="*/ 0 h 67"/>
                  <a:gd name="T6" fmla="*/ 1 w 10"/>
                  <a:gd name="T7" fmla="*/ 0 h 67"/>
                  <a:gd name="T8" fmla="*/ 0 w 10"/>
                  <a:gd name="T9" fmla="*/ 67 h 67"/>
                </a:gdLst>
                <a:ahLst/>
                <a:cxnLst>
                  <a:cxn ang="0">
                    <a:pos x="T0" y="T1"/>
                  </a:cxn>
                  <a:cxn ang="0">
                    <a:pos x="T2" y="T3"/>
                  </a:cxn>
                  <a:cxn ang="0">
                    <a:pos x="T4" y="T5"/>
                  </a:cxn>
                  <a:cxn ang="0">
                    <a:pos x="T6" y="T7"/>
                  </a:cxn>
                  <a:cxn ang="0">
                    <a:pos x="T8" y="T9"/>
                  </a:cxn>
                </a:cxnLst>
                <a:rect l="0" t="0" r="r" b="b"/>
                <a:pathLst>
                  <a:path w="10" h="67">
                    <a:moveTo>
                      <a:pt x="0" y="67"/>
                    </a:moveTo>
                    <a:lnTo>
                      <a:pt x="10" y="67"/>
                    </a:lnTo>
                    <a:lnTo>
                      <a:pt x="10" y="0"/>
                    </a:lnTo>
                    <a:lnTo>
                      <a:pt x="1" y="0"/>
                    </a:lnTo>
                    <a:lnTo>
                      <a:pt x="0" y="6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6" name="Freeform 320"/>
              <p:cNvSpPr>
                <a:spLocks/>
              </p:cNvSpPr>
              <p:nvPr/>
            </p:nvSpPr>
            <p:spPr bwMode="auto">
              <a:xfrm>
                <a:off x="4671166" y="4747599"/>
                <a:ext cx="18554" cy="49625"/>
              </a:xfrm>
              <a:custGeom>
                <a:avLst/>
                <a:gdLst>
                  <a:gd name="T0" fmla="*/ 0 w 25"/>
                  <a:gd name="T1" fmla="*/ 66 h 67"/>
                  <a:gd name="T2" fmla="*/ 8 w 25"/>
                  <a:gd name="T3" fmla="*/ 67 h 67"/>
                  <a:gd name="T4" fmla="*/ 25 w 25"/>
                  <a:gd name="T5" fmla="*/ 3 h 67"/>
                  <a:gd name="T6" fmla="*/ 17 w 25"/>
                  <a:gd name="T7" fmla="*/ 0 h 67"/>
                  <a:gd name="T8" fmla="*/ 0 w 25"/>
                  <a:gd name="T9" fmla="*/ 66 h 67"/>
                </a:gdLst>
                <a:ahLst/>
                <a:cxnLst>
                  <a:cxn ang="0">
                    <a:pos x="T0" y="T1"/>
                  </a:cxn>
                  <a:cxn ang="0">
                    <a:pos x="T2" y="T3"/>
                  </a:cxn>
                  <a:cxn ang="0">
                    <a:pos x="T4" y="T5"/>
                  </a:cxn>
                  <a:cxn ang="0">
                    <a:pos x="T6" y="T7"/>
                  </a:cxn>
                  <a:cxn ang="0">
                    <a:pos x="T8" y="T9"/>
                  </a:cxn>
                </a:cxnLst>
                <a:rect l="0" t="0" r="r" b="b"/>
                <a:pathLst>
                  <a:path w="25" h="67">
                    <a:moveTo>
                      <a:pt x="0" y="66"/>
                    </a:moveTo>
                    <a:lnTo>
                      <a:pt x="8" y="67"/>
                    </a:lnTo>
                    <a:lnTo>
                      <a:pt x="25" y="3"/>
                    </a:lnTo>
                    <a:lnTo>
                      <a:pt x="17" y="0"/>
                    </a:lnTo>
                    <a:lnTo>
                      <a:pt x="0" y="6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7" name="Freeform 321"/>
              <p:cNvSpPr>
                <a:spLocks/>
              </p:cNvSpPr>
              <p:nvPr/>
            </p:nvSpPr>
            <p:spPr bwMode="auto">
              <a:xfrm>
                <a:off x="4760224" y="4786854"/>
                <a:ext cx="30428" cy="46662"/>
              </a:xfrm>
              <a:custGeom>
                <a:avLst/>
                <a:gdLst>
                  <a:gd name="T0" fmla="*/ 34 w 41"/>
                  <a:gd name="T1" fmla="*/ 0 h 63"/>
                  <a:gd name="T2" fmla="*/ 0 w 41"/>
                  <a:gd name="T3" fmla="*/ 59 h 63"/>
                  <a:gd name="T4" fmla="*/ 9 w 41"/>
                  <a:gd name="T5" fmla="*/ 63 h 63"/>
                  <a:gd name="T6" fmla="*/ 41 w 41"/>
                  <a:gd name="T7" fmla="*/ 5 h 63"/>
                  <a:gd name="T8" fmla="*/ 34 w 41"/>
                  <a:gd name="T9" fmla="*/ 0 h 63"/>
                </a:gdLst>
                <a:ahLst/>
                <a:cxnLst>
                  <a:cxn ang="0">
                    <a:pos x="T0" y="T1"/>
                  </a:cxn>
                  <a:cxn ang="0">
                    <a:pos x="T2" y="T3"/>
                  </a:cxn>
                  <a:cxn ang="0">
                    <a:pos x="T4" y="T5"/>
                  </a:cxn>
                  <a:cxn ang="0">
                    <a:pos x="T6" y="T7"/>
                  </a:cxn>
                  <a:cxn ang="0">
                    <a:pos x="T8" y="T9"/>
                  </a:cxn>
                </a:cxnLst>
                <a:rect l="0" t="0" r="r" b="b"/>
                <a:pathLst>
                  <a:path w="41" h="63">
                    <a:moveTo>
                      <a:pt x="34" y="0"/>
                    </a:moveTo>
                    <a:lnTo>
                      <a:pt x="0" y="59"/>
                    </a:lnTo>
                    <a:lnTo>
                      <a:pt x="9" y="63"/>
                    </a:lnTo>
                    <a:lnTo>
                      <a:pt x="41" y="5"/>
                    </a:lnTo>
                    <a:lnTo>
                      <a:pt x="34"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8" name="Freeform 322"/>
              <p:cNvSpPr>
                <a:spLocks/>
              </p:cNvSpPr>
              <p:nvPr/>
            </p:nvSpPr>
            <p:spPr bwMode="auto">
              <a:xfrm>
                <a:off x="4311964" y="4820185"/>
                <a:ext cx="26717" cy="32589"/>
              </a:xfrm>
              <a:custGeom>
                <a:avLst/>
                <a:gdLst>
                  <a:gd name="T0" fmla="*/ 0 w 36"/>
                  <a:gd name="T1" fmla="*/ 7 h 44"/>
                  <a:gd name="T2" fmla="*/ 28 w 36"/>
                  <a:gd name="T3" fmla="*/ 44 h 44"/>
                  <a:gd name="T4" fmla="*/ 36 w 36"/>
                  <a:gd name="T5" fmla="*/ 38 h 44"/>
                  <a:gd name="T6" fmla="*/ 8 w 36"/>
                  <a:gd name="T7" fmla="*/ 0 h 44"/>
                  <a:gd name="T8" fmla="*/ 0 w 36"/>
                  <a:gd name="T9" fmla="*/ 7 h 44"/>
                </a:gdLst>
                <a:ahLst/>
                <a:cxnLst>
                  <a:cxn ang="0">
                    <a:pos x="T0" y="T1"/>
                  </a:cxn>
                  <a:cxn ang="0">
                    <a:pos x="T2" y="T3"/>
                  </a:cxn>
                  <a:cxn ang="0">
                    <a:pos x="T4" y="T5"/>
                  </a:cxn>
                  <a:cxn ang="0">
                    <a:pos x="T6" y="T7"/>
                  </a:cxn>
                  <a:cxn ang="0">
                    <a:pos x="T8" y="T9"/>
                  </a:cxn>
                </a:cxnLst>
                <a:rect l="0" t="0" r="r" b="b"/>
                <a:pathLst>
                  <a:path w="36" h="44">
                    <a:moveTo>
                      <a:pt x="0" y="7"/>
                    </a:moveTo>
                    <a:lnTo>
                      <a:pt x="28" y="44"/>
                    </a:lnTo>
                    <a:lnTo>
                      <a:pt x="36" y="38"/>
                    </a:lnTo>
                    <a:lnTo>
                      <a:pt x="8" y="0"/>
                    </a:lnTo>
                    <a:lnTo>
                      <a:pt x="0" y="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39" name="Freeform 323"/>
              <p:cNvSpPr>
                <a:spLocks/>
              </p:cNvSpPr>
              <p:nvPr/>
            </p:nvSpPr>
            <p:spPr bwMode="auto">
              <a:xfrm>
                <a:off x="4294895" y="4833517"/>
                <a:ext cx="28202" cy="31108"/>
              </a:xfrm>
              <a:custGeom>
                <a:avLst/>
                <a:gdLst>
                  <a:gd name="T0" fmla="*/ 0 w 38"/>
                  <a:gd name="T1" fmla="*/ 6 h 42"/>
                  <a:gd name="T2" fmla="*/ 30 w 38"/>
                  <a:gd name="T3" fmla="*/ 42 h 42"/>
                  <a:gd name="T4" fmla="*/ 38 w 38"/>
                  <a:gd name="T5" fmla="*/ 37 h 42"/>
                  <a:gd name="T6" fmla="*/ 7 w 38"/>
                  <a:gd name="T7" fmla="*/ 0 h 42"/>
                  <a:gd name="T8" fmla="*/ 0 w 38"/>
                  <a:gd name="T9" fmla="*/ 6 h 42"/>
                </a:gdLst>
                <a:ahLst/>
                <a:cxnLst>
                  <a:cxn ang="0">
                    <a:pos x="T0" y="T1"/>
                  </a:cxn>
                  <a:cxn ang="0">
                    <a:pos x="T2" y="T3"/>
                  </a:cxn>
                  <a:cxn ang="0">
                    <a:pos x="T4" y="T5"/>
                  </a:cxn>
                  <a:cxn ang="0">
                    <a:pos x="T6" y="T7"/>
                  </a:cxn>
                  <a:cxn ang="0">
                    <a:pos x="T8" y="T9"/>
                  </a:cxn>
                </a:cxnLst>
                <a:rect l="0" t="0" r="r" b="b"/>
                <a:pathLst>
                  <a:path w="38" h="42">
                    <a:moveTo>
                      <a:pt x="0" y="6"/>
                    </a:moveTo>
                    <a:lnTo>
                      <a:pt x="30" y="42"/>
                    </a:lnTo>
                    <a:lnTo>
                      <a:pt x="38" y="37"/>
                    </a:lnTo>
                    <a:lnTo>
                      <a:pt x="7" y="0"/>
                    </a:lnTo>
                    <a:lnTo>
                      <a:pt x="0" y="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0" name="Freeform 324"/>
              <p:cNvSpPr>
                <a:spLocks/>
              </p:cNvSpPr>
              <p:nvPr/>
            </p:nvSpPr>
            <p:spPr bwMode="auto">
              <a:xfrm>
                <a:off x="4329034" y="4809074"/>
                <a:ext cx="25975" cy="31849"/>
              </a:xfrm>
              <a:custGeom>
                <a:avLst/>
                <a:gdLst>
                  <a:gd name="T0" fmla="*/ 0 w 35"/>
                  <a:gd name="T1" fmla="*/ 5 h 43"/>
                  <a:gd name="T2" fmla="*/ 27 w 35"/>
                  <a:gd name="T3" fmla="*/ 43 h 43"/>
                  <a:gd name="T4" fmla="*/ 35 w 35"/>
                  <a:gd name="T5" fmla="*/ 38 h 43"/>
                  <a:gd name="T6" fmla="*/ 9 w 35"/>
                  <a:gd name="T7" fmla="*/ 0 h 43"/>
                  <a:gd name="T8" fmla="*/ 0 w 35"/>
                  <a:gd name="T9" fmla="*/ 5 h 43"/>
                </a:gdLst>
                <a:ahLst/>
                <a:cxnLst>
                  <a:cxn ang="0">
                    <a:pos x="T0" y="T1"/>
                  </a:cxn>
                  <a:cxn ang="0">
                    <a:pos x="T2" y="T3"/>
                  </a:cxn>
                  <a:cxn ang="0">
                    <a:pos x="T4" y="T5"/>
                  </a:cxn>
                  <a:cxn ang="0">
                    <a:pos x="T6" y="T7"/>
                  </a:cxn>
                  <a:cxn ang="0">
                    <a:pos x="T8" y="T9"/>
                  </a:cxn>
                </a:cxnLst>
                <a:rect l="0" t="0" r="r" b="b"/>
                <a:pathLst>
                  <a:path w="35" h="43">
                    <a:moveTo>
                      <a:pt x="0" y="5"/>
                    </a:moveTo>
                    <a:lnTo>
                      <a:pt x="27" y="43"/>
                    </a:lnTo>
                    <a:lnTo>
                      <a:pt x="35" y="38"/>
                    </a:lnTo>
                    <a:lnTo>
                      <a:pt x="9" y="0"/>
                    </a:lnTo>
                    <a:lnTo>
                      <a:pt x="0" y="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1" name="Freeform 325"/>
              <p:cNvSpPr>
                <a:spLocks/>
              </p:cNvSpPr>
              <p:nvPr/>
            </p:nvSpPr>
            <p:spPr bwMode="auto">
              <a:xfrm>
                <a:off x="4348330" y="4797224"/>
                <a:ext cx="23749" cy="33330"/>
              </a:xfrm>
              <a:custGeom>
                <a:avLst/>
                <a:gdLst>
                  <a:gd name="T0" fmla="*/ 0 w 32"/>
                  <a:gd name="T1" fmla="*/ 6 h 45"/>
                  <a:gd name="T2" fmla="*/ 23 w 32"/>
                  <a:gd name="T3" fmla="*/ 45 h 45"/>
                  <a:gd name="T4" fmla="*/ 32 w 32"/>
                  <a:gd name="T5" fmla="*/ 41 h 45"/>
                  <a:gd name="T6" fmla="*/ 8 w 32"/>
                  <a:gd name="T7" fmla="*/ 0 h 45"/>
                  <a:gd name="T8" fmla="*/ 0 w 32"/>
                  <a:gd name="T9" fmla="*/ 6 h 45"/>
                </a:gdLst>
                <a:ahLst/>
                <a:cxnLst>
                  <a:cxn ang="0">
                    <a:pos x="T0" y="T1"/>
                  </a:cxn>
                  <a:cxn ang="0">
                    <a:pos x="T2" y="T3"/>
                  </a:cxn>
                  <a:cxn ang="0">
                    <a:pos x="T4" y="T5"/>
                  </a:cxn>
                  <a:cxn ang="0">
                    <a:pos x="T6" y="T7"/>
                  </a:cxn>
                  <a:cxn ang="0">
                    <a:pos x="T8" y="T9"/>
                  </a:cxn>
                </a:cxnLst>
                <a:rect l="0" t="0" r="r" b="b"/>
                <a:pathLst>
                  <a:path w="32" h="45">
                    <a:moveTo>
                      <a:pt x="0" y="6"/>
                    </a:moveTo>
                    <a:lnTo>
                      <a:pt x="23" y="45"/>
                    </a:lnTo>
                    <a:lnTo>
                      <a:pt x="32" y="41"/>
                    </a:lnTo>
                    <a:lnTo>
                      <a:pt x="8" y="0"/>
                    </a:lnTo>
                    <a:lnTo>
                      <a:pt x="0" y="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2" name="Freeform 326"/>
              <p:cNvSpPr>
                <a:spLocks/>
              </p:cNvSpPr>
              <p:nvPr/>
            </p:nvSpPr>
            <p:spPr bwMode="auto">
              <a:xfrm>
                <a:off x="4385438" y="4777966"/>
                <a:ext cx="21522" cy="34071"/>
              </a:xfrm>
              <a:custGeom>
                <a:avLst/>
                <a:gdLst>
                  <a:gd name="T0" fmla="*/ 0 w 29"/>
                  <a:gd name="T1" fmla="*/ 4 h 46"/>
                  <a:gd name="T2" fmla="*/ 21 w 29"/>
                  <a:gd name="T3" fmla="*/ 46 h 46"/>
                  <a:gd name="T4" fmla="*/ 29 w 29"/>
                  <a:gd name="T5" fmla="*/ 42 h 46"/>
                  <a:gd name="T6" fmla="*/ 10 w 29"/>
                  <a:gd name="T7" fmla="*/ 0 h 46"/>
                  <a:gd name="T8" fmla="*/ 0 w 29"/>
                  <a:gd name="T9" fmla="*/ 4 h 46"/>
                </a:gdLst>
                <a:ahLst/>
                <a:cxnLst>
                  <a:cxn ang="0">
                    <a:pos x="T0" y="T1"/>
                  </a:cxn>
                  <a:cxn ang="0">
                    <a:pos x="T2" y="T3"/>
                  </a:cxn>
                  <a:cxn ang="0">
                    <a:pos x="T4" y="T5"/>
                  </a:cxn>
                  <a:cxn ang="0">
                    <a:pos x="T6" y="T7"/>
                  </a:cxn>
                  <a:cxn ang="0">
                    <a:pos x="T8" y="T9"/>
                  </a:cxn>
                </a:cxnLst>
                <a:rect l="0" t="0" r="r" b="b"/>
                <a:pathLst>
                  <a:path w="29" h="46">
                    <a:moveTo>
                      <a:pt x="0" y="4"/>
                    </a:moveTo>
                    <a:lnTo>
                      <a:pt x="21" y="46"/>
                    </a:lnTo>
                    <a:lnTo>
                      <a:pt x="29" y="42"/>
                    </a:lnTo>
                    <a:lnTo>
                      <a:pt x="10" y="0"/>
                    </a:lnTo>
                    <a:lnTo>
                      <a:pt x="0" y="4"/>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3" name="Freeform 327"/>
              <p:cNvSpPr>
                <a:spLocks/>
              </p:cNvSpPr>
              <p:nvPr/>
            </p:nvSpPr>
            <p:spPr bwMode="auto">
              <a:xfrm>
                <a:off x="4405475" y="4769819"/>
                <a:ext cx="20780" cy="34071"/>
              </a:xfrm>
              <a:custGeom>
                <a:avLst/>
                <a:gdLst>
                  <a:gd name="T0" fmla="*/ 0 w 28"/>
                  <a:gd name="T1" fmla="*/ 2 h 46"/>
                  <a:gd name="T2" fmla="*/ 18 w 28"/>
                  <a:gd name="T3" fmla="*/ 46 h 46"/>
                  <a:gd name="T4" fmla="*/ 28 w 28"/>
                  <a:gd name="T5" fmla="*/ 43 h 46"/>
                  <a:gd name="T6" fmla="*/ 9 w 28"/>
                  <a:gd name="T7" fmla="*/ 0 h 46"/>
                  <a:gd name="T8" fmla="*/ 0 w 28"/>
                  <a:gd name="T9" fmla="*/ 2 h 46"/>
                </a:gdLst>
                <a:ahLst/>
                <a:cxnLst>
                  <a:cxn ang="0">
                    <a:pos x="T0" y="T1"/>
                  </a:cxn>
                  <a:cxn ang="0">
                    <a:pos x="T2" y="T3"/>
                  </a:cxn>
                  <a:cxn ang="0">
                    <a:pos x="T4" y="T5"/>
                  </a:cxn>
                  <a:cxn ang="0">
                    <a:pos x="T6" y="T7"/>
                  </a:cxn>
                  <a:cxn ang="0">
                    <a:pos x="T8" y="T9"/>
                  </a:cxn>
                </a:cxnLst>
                <a:rect l="0" t="0" r="r" b="b"/>
                <a:pathLst>
                  <a:path w="28" h="46">
                    <a:moveTo>
                      <a:pt x="0" y="2"/>
                    </a:moveTo>
                    <a:lnTo>
                      <a:pt x="18" y="46"/>
                    </a:lnTo>
                    <a:lnTo>
                      <a:pt x="28" y="43"/>
                    </a:lnTo>
                    <a:lnTo>
                      <a:pt x="9" y="0"/>
                    </a:lnTo>
                    <a:lnTo>
                      <a:pt x="0" y="2"/>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4" name="Freeform 328"/>
              <p:cNvSpPr>
                <a:spLocks/>
              </p:cNvSpPr>
              <p:nvPr/>
            </p:nvSpPr>
            <p:spPr bwMode="auto">
              <a:xfrm>
                <a:off x="4426256" y="4760931"/>
                <a:ext cx="18554" cy="35552"/>
              </a:xfrm>
              <a:custGeom>
                <a:avLst/>
                <a:gdLst>
                  <a:gd name="T0" fmla="*/ 0 w 25"/>
                  <a:gd name="T1" fmla="*/ 5 h 48"/>
                  <a:gd name="T2" fmla="*/ 15 w 25"/>
                  <a:gd name="T3" fmla="*/ 48 h 48"/>
                  <a:gd name="T4" fmla="*/ 25 w 25"/>
                  <a:gd name="T5" fmla="*/ 45 h 48"/>
                  <a:gd name="T6" fmla="*/ 8 w 25"/>
                  <a:gd name="T7" fmla="*/ 0 h 48"/>
                  <a:gd name="T8" fmla="*/ 0 w 25"/>
                  <a:gd name="T9" fmla="*/ 5 h 48"/>
                </a:gdLst>
                <a:ahLst/>
                <a:cxnLst>
                  <a:cxn ang="0">
                    <a:pos x="T0" y="T1"/>
                  </a:cxn>
                  <a:cxn ang="0">
                    <a:pos x="T2" y="T3"/>
                  </a:cxn>
                  <a:cxn ang="0">
                    <a:pos x="T4" y="T5"/>
                  </a:cxn>
                  <a:cxn ang="0">
                    <a:pos x="T6" y="T7"/>
                  </a:cxn>
                  <a:cxn ang="0">
                    <a:pos x="T8" y="T9"/>
                  </a:cxn>
                </a:cxnLst>
                <a:rect l="0" t="0" r="r" b="b"/>
                <a:pathLst>
                  <a:path w="25" h="48">
                    <a:moveTo>
                      <a:pt x="0" y="5"/>
                    </a:moveTo>
                    <a:lnTo>
                      <a:pt x="15" y="48"/>
                    </a:lnTo>
                    <a:lnTo>
                      <a:pt x="25" y="45"/>
                    </a:lnTo>
                    <a:lnTo>
                      <a:pt x="8" y="0"/>
                    </a:lnTo>
                    <a:lnTo>
                      <a:pt x="0" y="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5" name="Freeform 329"/>
              <p:cNvSpPr>
                <a:spLocks/>
              </p:cNvSpPr>
              <p:nvPr/>
            </p:nvSpPr>
            <p:spPr bwMode="auto">
              <a:xfrm>
                <a:off x="4447036" y="4755006"/>
                <a:ext cx="16327" cy="35552"/>
              </a:xfrm>
              <a:custGeom>
                <a:avLst/>
                <a:gdLst>
                  <a:gd name="T0" fmla="*/ 0 w 22"/>
                  <a:gd name="T1" fmla="*/ 3 h 48"/>
                  <a:gd name="T2" fmla="*/ 12 w 22"/>
                  <a:gd name="T3" fmla="*/ 48 h 48"/>
                  <a:gd name="T4" fmla="*/ 22 w 22"/>
                  <a:gd name="T5" fmla="*/ 45 h 48"/>
                  <a:gd name="T6" fmla="*/ 8 w 22"/>
                  <a:gd name="T7" fmla="*/ 0 h 48"/>
                  <a:gd name="T8" fmla="*/ 0 w 22"/>
                  <a:gd name="T9" fmla="*/ 3 h 48"/>
                </a:gdLst>
                <a:ahLst/>
                <a:cxnLst>
                  <a:cxn ang="0">
                    <a:pos x="T0" y="T1"/>
                  </a:cxn>
                  <a:cxn ang="0">
                    <a:pos x="T2" y="T3"/>
                  </a:cxn>
                  <a:cxn ang="0">
                    <a:pos x="T4" y="T5"/>
                  </a:cxn>
                  <a:cxn ang="0">
                    <a:pos x="T6" y="T7"/>
                  </a:cxn>
                  <a:cxn ang="0">
                    <a:pos x="T8" y="T9"/>
                  </a:cxn>
                </a:cxnLst>
                <a:rect l="0" t="0" r="r" b="b"/>
                <a:pathLst>
                  <a:path w="22" h="48">
                    <a:moveTo>
                      <a:pt x="0" y="3"/>
                    </a:moveTo>
                    <a:lnTo>
                      <a:pt x="12" y="48"/>
                    </a:lnTo>
                    <a:lnTo>
                      <a:pt x="22" y="45"/>
                    </a:lnTo>
                    <a:lnTo>
                      <a:pt x="8" y="0"/>
                    </a:lnTo>
                    <a:lnTo>
                      <a:pt x="0" y="3"/>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6" name="Freeform 330"/>
              <p:cNvSpPr>
                <a:spLocks/>
              </p:cNvSpPr>
              <p:nvPr/>
            </p:nvSpPr>
            <p:spPr bwMode="auto">
              <a:xfrm>
                <a:off x="4488596" y="4745377"/>
                <a:ext cx="14101" cy="35552"/>
              </a:xfrm>
              <a:custGeom>
                <a:avLst/>
                <a:gdLst>
                  <a:gd name="T0" fmla="*/ 0 w 19"/>
                  <a:gd name="T1" fmla="*/ 2 h 48"/>
                  <a:gd name="T2" fmla="*/ 9 w 19"/>
                  <a:gd name="T3" fmla="*/ 48 h 48"/>
                  <a:gd name="T4" fmla="*/ 19 w 19"/>
                  <a:gd name="T5" fmla="*/ 45 h 48"/>
                  <a:gd name="T6" fmla="*/ 9 w 19"/>
                  <a:gd name="T7" fmla="*/ 0 h 48"/>
                  <a:gd name="T8" fmla="*/ 0 w 19"/>
                  <a:gd name="T9" fmla="*/ 2 h 48"/>
                </a:gdLst>
                <a:ahLst/>
                <a:cxnLst>
                  <a:cxn ang="0">
                    <a:pos x="T0" y="T1"/>
                  </a:cxn>
                  <a:cxn ang="0">
                    <a:pos x="T2" y="T3"/>
                  </a:cxn>
                  <a:cxn ang="0">
                    <a:pos x="T4" y="T5"/>
                  </a:cxn>
                  <a:cxn ang="0">
                    <a:pos x="T6" y="T7"/>
                  </a:cxn>
                  <a:cxn ang="0">
                    <a:pos x="T8" y="T9"/>
                  </a:cxn>
                </a:cxnLst>
                <a:rect l="0" t="0" r="r" b="b"/>
                <a:pathLst>
                  <a:path w="19" h="48">
                    <a:moveTo>
                      <a:pt x="0" y="2"/>
                    </a:moveTo>
                    <a:lnTo>
                      <a:pt x="9" y="48"/>
                    </a:lnTo>
                    <a:lnTo>
                      <a:pt x="19" y="45"/>
                    </a:lnTo>
                    <a:lnTo>
                      <a:pt x="9" y="0"/>
                    </a:lnTo>
                    <a:lnTo>
                      <a:pt x="0" y="2"/>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7" name="Freeform 331"/>
              <p:cNvSpPr>
                <a:spLocks/>
              </p:cNvSpPr>
              <p:nvPr/>
            </p:nvSpPr>
            <p:spPr bwMode="auto">
              <a:xfrm>
                <a:off x="4510119" y="4741674"/>
                <a:ext cx="12616" cy="34812"/>
              </a:xfrm>
              <a:custGeom>
                <a:avLst/>
                <a:gdLst>
                  <a:gd name="T0" fmla="*/ 0 w 17"/>
                  <a:gd name="T1" fmla="*/ 1 h 47"/>
                  <a:gd name="T2" fmla="*/ 6 w 17"/>
                  <a:gd name="T3" fmla="*/ 47 h 47"/>
                  <a:gd name="T4" fmla="*/ 17 w 17"/>
                  <a:gd name="T5" fmla="*/ 46 h 47"/>
                  <a:gd name="T6" fmla="*/ 10 w 17"/>
                  <a:gd name="T7" fmla="*/ 0 h 47"/>
                  <a:gd name="T8" fmla="*/ 0 w 17"/>
                  <a:gd name="T9" fmla="*/ 1 h 47"/>
                </a:gdLst>
                <a:ahLst/>
                <a:cxnLst>
                  <a:cxn ang="0">
                    <a:pos x="T0" y="T1"/>
                  </a:cxn>
                  <a:cxn ang="0">
                    <a:pos x="T2" y="T3"/>
                  </a:cxn>
                  <a:cxn ang="0">
                    <a:pos x="T4" y="T5"/>
                  </a:cxn>
                  <a:cxn ang="0">
                    <a:pos x="T6" y="T7"/>
                  </a:cxn>
                  <a:cxn ang="0">
                    <a:pos x="T8" y="T9"/>
                  </a:cxn>
                </a:cxnLst>
                <a:rect l="0" t="0" r="r" b="b"/>
                <a:pathLst>
                  <a:path w="17" h="47">
                    <a:moveTo>
                      <a:pt x="0" y="1"/>
                    </a:moveTo>
                    <a:lnTo>
                      <a:pt x="6" y="47"/>
                    </a:lnTo>
                    <a:lnTo>
                      <a:pt x="17" y="46"/>
                    </a:lnTo>
                    <a:lnTo>
                      <a:pt x="10" y="0"/>
                    </a:lnTo>
                    <a:lnTo>
                      <a:pt x="0" y="1"/>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8" name="Freeform 332"/>
              <p:cNvSpPr>
                <a:spLocks/>
              </p:cNvSpPr>
              <p:nvPr/>
            </p:nvSpPr>
            <p:spPr bwMode="auto">
              <a:xfrm>
                <a:off x="4530899" y="4739451"/>
                <a:ext cx="11132" cy="35552"/>
              </a:xfrm>
              <a:custGeom>
                <a:avLst/>
                <a:gdLst>
                  <a:gd name="T0" fmla="*/ 0 w 15"/>
                  <a:gd name="T1" fmla="*/ 1 h 48"/>
                  <a:gd name="T2" fmla="*/ 6 w 15"/>
                  <a:gd name="T3" fmla="*/ 48 h 48"/>
                  <a:gd name="T4" fmla="*/ 15 w 15"/>
                  <a:gd name="T5" fmla="*/ 46 h 48"/>
                  <a:gd name="T6" fmla="*/ 11 w 15"/>
                  <a:gd name="T7" fmla="*/ 0 h 48"/>
                  <a:gd name="T8" fmla="*/ 0 w 15"/>
                  <a:gd name="T9" fmla="*/ 1 h 48"/>
                </a:gdLst>
                <a:ahLst/>
                <a:cxnLst>
                  <a:cxn ang="0">
                    <a:pos x="T0" y="T1"/>
                  </a:cxn>
                  <a:cxn ang="0">
                    <a:pos x="T2" y="T3"/>
                  </a:cxn>
                  <a:cxn ang="0">
                    <a:pos x="T4" y="T5"/>
                  </a:cxn>
                  <a:cxn ang="0">
                    <a:pos x="T6" y="T7"/>
                  </a:cxn>
                  <a:cxn ang="0">
                    <a:pos x="T8" y="T9"/>
                  </a:cxn>
                </a:cxnLst>
                <a:rect l="0" t="0" r="r" b="b"/>
                <a:pathLst>
                  <a:path w="15" h="48">
                    <a:moveTo>
                      <a:pt x="0" y="1"/>
                    </a:moveTo>
                    <a:lnTo>
                      <a:pt x="6" y="48"/>
                    </a:lnTo>
                    <a:lnTo>
                      <a:pt x="15" y="46"/>
                    </a:lnTo>
                    <a:lnTo>
                      <a:pt x="11" y="0"/>
                    </a:lnTo>
                    <a:lnTo>
                      <a:pt x="0" y="1"/>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49" name="Freeform 333"/>
              <p:cNvSpPr>
                <a:spLocks/>
              </p:cNvSpPr>
              <p:nvPr/>
            </p:nvSpPr>
            <p:spPr bwMode="auto">
              <a:xfrm>
                <a:off x="4552421" y="4738711"/>
                <a:ext cx="9648" cy="34812"/>
              </a:xfrm>
              <a:custGeom>
                <a:avLst/>
                <a:gdLst>
                  <a:gd name="T0" fmla="*/ 0 w 13"/>
                  <a:gd name="T1" fmla="*/ 0 h 47"/>
                  <a:gd name="T2" fmla="*/ 3 w 13"/>
                  <a:gd name="T3" fmla="*/ 47 h 47"/>
                  <a:gd name="T4" fmla="*/ 13 w 13"/>
                  <a:gd name="T5" fmla="*/ 46 h 47"/>
                  <a:gd name="T6" fmla="*/ 10 w 13"/>
                  <a:gd name="T7" fmla="*/ 0 h 47"/>
                  <a:gd name="T8" fmla="*/ 0 w 13"/>
                  <a:gd name="T9" fmla="*/ 0 h 47"/>
                </a:gdLst>
                <a:ahLst/>
                <a:cxnLst>
                  <a:cxn ang="0">
                    <a:pos x="T0" y="T1"/>
                  </a:cxn>
                  <a:cxn ang="0">
                    <a:pos x="T2" y="T3"/>
                  </a:cxn>
                  <a:cxn ang="0">
                    <a:pos x="T4" y="T5"/>
                  </a:cxn>
                  <a:cxn ang="0">
                    <a:pos x="T6" y="T7"/>
                  </a:cxn>
                  <a:cxn ang="0">
                    <a:pos x="T8" y="T9"/>
                  </a:cxn>
                </a:cxnLst>
                <a:rect l="0" t="0" r="r" b="b"/>
                <a:pathLst>
                  <a:path w="13" h="47">
                    <a:moveTo>
                      <a:pt x="0" y="0"/>
                    </a:moveTo>
                    <a:lnTo>
                      <a:pt x="3" y="47"/>
                    </a:lnTo>
                    <a:lnTo>
                      <a:pt x="13" y="46"/>
                    </a:lnTo>
                    <a:lnTo>
                      <a:pt x="10" y="0"/>
                    </a:lnTo>
                    <a:lnTo>
                      <a:pt x="0"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0" name="Freeform 334"/>
              <p:cNvSpPr>
                <a:spLocks/>
              </p:cNvSpPr>
              <p:nvPr/>
            </p:nvSpPr>
            <p:spPr bwMode="auto">
              <a:xfrm>
                <a:off x="4593982" y="4738711"/>
                <a:ext cx="9648" cy="34812"/>
              </a:xfrm>
              <a:custGeom>
                <a:avLst/>
                <a:gdLst>
                  <a:gd name="T0" fmla="*/ 0 w 13"/>
                  <a:gd name="T1" fmla="*/ 47 h 47"/>
                  <a:gd name="T2" fmla="*/ 10 w 13"/>
                  <a:gd name="T3" fmla="*/ 47 h 47"/>
                  <a:gd name="T4" fmla="*/ 13 w 13"/>
                  <a:gd name="T5" fmla="*/ 1 h 47"/>
                  <a:gd name="T6" fmla="*/ 3 w 13"/>
                  <a:gd name="T7" fmla="*/ 0 h 47"/>
                  <a:gd name="T8" fmla="*/ 0 w 13"/>
                  <a:gd name="T9" fmla="*/ 47 h 47"/>
                </a:gdLst>
                <a:ahLst/>
                <a:cxnLst>
                  <a:cxn ang="0">
                    <a:pos x="T0" y="T1"/>
                  </a:cxn>
                  <a:cxn ang="0">
                    <a:pos x="T2" y="T3"/>
                  </a:cxn>
                  <a:cxn ang="0">
                    <a:pos x="T4" y="T5"/>
                  </a:cxn>
                  <a:cxn ang="0">
                    <a:pos x="T6" y="T7"/>
                  </a:cxn>
                  <a:cxn ang="0">
                    <a:pos x="T8" y="T9"/>
                  </a:cxn>
                </a:cxnLst>
                <a:rect l="0" t="0" r="r" b="b"/>
                <a:pathLst>
                  <a:path w="13" h="47">
                    <a:moveTo>
                      <a:pt x="0" y="47"/>
                    </a:moveTo>
                    <a:lnTo>
                      <a:pt x="10" y="47"/>
                    </a:lnTo>
                    <a:lnTo>
                      <a:pt x="13" y="1"/>
                    </a:lnTo>
                    <a:lnTo>
                      <a:pt x="3" y="0"/>
                    </a:lnTo>
                    <a:lnTo>
                      <a:pt x="0" y="4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1" name="Freeform 335"/>
              <p:cNvSpPr>
                <a:spLocks/>
              </p:cNvSpPr>
              <p:nvPr/>
            </p:nvSpPr>
            <p:spPr bwMode="auto">
              <a:xfrm>
                <a:off x="4614020" y="4740192"/>
                <a:ext cx="11132" cy="35552"/>
              </a:xfrm>
              <a:custGeom>
                <a:avLst/>
                <a:gdLst>
                  <a:gd name="T0" fmla="*/ 0 w 15"/>
                  <a:gd name="T1" fmla="*/ 47 h 48"/>
                  <a:gd name="T2" fmla="*/ 10 w 15"/>
                  <a:gd name="T3" fmla="*/ 48 h 48"/>
                  <a:gd name="T4" fmla="*/ 15 w 15"/>
                  <a:gd name="T5" fmla="*/ 0 h 48"/>
                  <a:gd name="T6" fmla="*/ 6 w 15"/>
                  <a:gd name="T7" fmla="*/ 0 h 48"/>
                  <a:gd name="T8" fmla="*/ 0 w 15"/>
                  <a:gd name="T9" fmla="*/ 47 h 48"/>
                </a:gdLst>
                <a:ahLst/>
                <a:cxnLst>
                  <a:cxn ang="0">
                    <a:pos x="T0" y="T1"/>
                  </a:cxn>
                  <a:cxn ang="0">
                    <a:pos x="T2" y="T3"/>
                  </a:cxn>
                  <a:cxn ang="0">
                    <a:pos x="T4" y="T5"/>
                  </a:cxn>
                  <a:cxn ang="0">
                    <a:pos x="T6" y="T7"/>
                  </a:cxn>
                  <a:cxn ang="0">
                    <a:pos x="T8" y="T9"/>
                  </a:cxn>
                </a:cxnLst>
                <a:rect l="0" t="0" r="r" b="b"/>
                <a:pathLst>
                  <a:path w="15" h="48">
                    <a:moveTo>
                      <a:pt x="0" y="47"/>
                    </a:moveTo>
                    <a:lnTo>
                      <a:pt x="10" y="48"/>
                    </a:lnTo>
                    <a:lnTo>
                      <a:pt x="15" y="0"/>
                    </a:lnTo>
                    <a:lnTo>
                      <a:pt x="6" y="0"/>
                    </a:lnTo>
                    <a:lnTo>
                      <a:pt x="0" y="47"/>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2" name="Freeform 336"/>
              <p:cNvSpPr>
                <a:spLocks/>
              </p:cNvSpPr>
              <p:nvPr/>
            </p:nvSpPr>
            <p:spPr bwMode="auto">
              <a:xfrm>
                <a:off x="4634058" y="4742414"/>
                <a:ext cx="13359" cy="35552"/>
              </a:xfrm>
              <a:custGeom>
                <a:avLst/>
                <a:gdLst>
                  <a:gd name="T0" fmla="*/ 0 w 18"/>
                  <a:gd name="T1" fmla="*/ 46 h 48"/>
                  <a:gd name="T2" fmla="*/ 9 w 18"/>
                  <a:gd name="T3" fmla="*/ 48 h 48"/>
                  <a:gd name="T4" fmla="*/ 18 w 18"/>
                  <a:gd name="T5" fmla="*/ 2 h 48"/>
                  <a:gd name="T6" fmla="*/ 8 w 18"/>
                  <a:gd name="T7" fmla="*/ 0 h 48"/>
                  <a:gd name="T8" fmla="*/ 0 w 18"/>
                  <a:gd name="T9" fmla="*/ 46 h 48"/>
                </a:gdLst>
                <a:ahLst/>
                <a:cxnLst>
                  <a:cxn ang="0">
                    <a:pos x="T0" y="T1"/>
                  </a:cxn>
                  <a:cxn ang="0">
                    <a:pos x="T2" y="T3"/>
                  </a:cxn>
                  <a:cxn ang="0">
                    <a:pos x="T4" y="T5"/>
                  </a:cxn>
                  <a:cxn ang="0">
                    <a:pos x="T6" y="T7"/>
                  </a:cxn>
                  <a:cxn ang="0">
                    <a:pos x="T8" y="T9"/>
                  </a:cxn>
                </a:cxnLst>
                <a:rect l="0" t="0" r="r" b="b"/>
                <a:pathLst>
                  <a:path w="18" h="48">
                    <a:moveTo>
                      <a:pt x="0" y="46"/>
                    </a:moveTo>
                    <a:lnTo>
                      <a:pt x="9" y="48"/>
                    </a:lnTo>
                    <a:lnTo>
                      <a:pt x="18" y="2"/>
                    </a:lnTo>
                    <a:lnTo>
                      <a:pt x="8" y="0"/>
                    </a:lnTo>
                    <a:lnTo>
                      <a:pt x="0" y="46"/>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3" name="Freeform 337"/>
              <p:cNvSpPr>
                <a:spLocks/>
              </p:cNvSpPr>
              <p:nvPr/>
            </p:nvSpPr>
            <p:spPr bwMode="auto">
              <a:xfrm>
                <a:off x="4653354" y="4746858"/>
                <a:ext cx="14843" cy="34812"/>
              </a:xfrm>
              <a:custGeom>
                <a:avLst/>
                <a:gdLst>
                  <a:gd name="T0" fmla="*/ 0 w 20"/>
                  <a:gd name="T1" fmla="*/ 45 h 47"/>
                  <a:gd name="T2" fmla="*/ 10 w 20"/>
                  <a:gd name="T3" fmla="*/ 47 h 47"/>
                  <a:gd name="T4" fmla="*/ 20 w 20"/>
                  <a:gd name="T5" fmla="*/ 1 h 47"/>
                  <a:gd name="T6" fmla="*/ 10 w 20"/>
                  <a:gd name="T7" fmla="*/ 0 h 47"/>
                  <a:gd name="T8" fmla="*/ 0 w 20"/>
                  <a:gd name="T9" fmla="*/ 45 h 47"/>
                </a:gdLst>
                <a:ahLst/>
                <a:cxnLst>
                  <a:cxn ang="0">
                    <a:pos x="T0" y="T1"/>
                  </a:cxn>
                  <a:cxn ang="0">
                    <a:pos x="T2" y="T3"/>
                  </a:cxn>
                  <a:cxn ang="0">
                    <a:pos x="T4" y="T5"/>
                  </a:cxn>
                  <a:cxn ang="0">
                    <a:pos x="T6" y="T7"/>
                  </a:cxn>
                  <a:cxn ang="0">
                    <a:pos x="T8" y="T9"/>
                  </a:cxn>
                </a:cxnLst>
                <a:rect l="0" t="0" r="r" b="b"/>
                <a:pathLst>
                  <a:path w="20" h="47">
                    <a:moveTo>
                      <a:pt x="0" y="45"/>
                    </a:moveTo>
                    <a:lnTo>
                      <a:pt x="10" y="47"/>
                    </a:lnTo>
                    <a:lnTo>
                      <a:pt x="20" y="1"/>
                    </a:lnTo>
                    <a:lnTo>
                      <a:pt x="10" y="0"/>
                    </a:lnTo>
                    <a:lnTo>
                      <a:pt x="0" y="4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4" name="Freeform 338"/>
              <p:cNvSpPr>
                <a:spLocks/>
              </p:cNvSpPr>
              <p:nvPr/>
            </p:nvSpPr>
            <p:spPr bwMode="auto">
              <a:xfrm>
                <a:off x="4692688" y="4757228"/>
                <a:ext cx="17812" cy="34812"/>
              </a:xfrm>
              <a:custGeom>
                <a:avLst/>
                <a:gdLst>
                  <a:gd name="T0" fmla="*/ 0 w 24"/>
                  <a:gd name="T1" fmla="*/ 45 h 47"/>
                  <a:gd name="T2" fmla="*/ 9 w 24"/>
                  <a:gd name="T3" fmla="*/ 47 h 47"/>
                  <a:gd name="T4" fmla="*/ 24 w 24"/>
                  <a:gd name="T5" fmla="*/ 3 h 47"/>
                  <a:gd name="T6" fmla="*/ 14 w 24"/>
                  <a:gd name="T7" fmla="*/ 0 h 47"/>
                  <a:gd name="T8" fmla="*/ 0 w 24"/>
                  <a:gd name="T9" fmla="*/ 45 h 47"/>
                </a:gdLst>
                <a:ahLst/>
                <a:cxnLst>
                  <a:cxn ang="0">
                    <a:pos x="T0" y="T1"/>
                  </a:cxn>
                  <a:cxn ang="0">
                    <a:pos x="T2" y="T3"/>
                  </a:cxn>
                  <a:cxn ang="0">
                    <a:pos x="T4" y="T5"/>
                  </a:cxn>
                  <a:cxn ang="0">
                    <a:pos x="T6" y="T7"/>
                  </a:cxn>
                  <a:cxn ang="0">
                    <a:pos x="T8" y="T9"/>
                  </a:cxn>
                </a:cxnLst>
                <a:rect l="0" t="0" r="r" b="b"/>
                <a:pathLst>
                  <a:path w="24" h="47">
                    <a:moveTo>
                      <a:pt x="0" y="45"/>
                    </a:moveTo>
                    <a:lnTo>
                      <a:pt x="9" y="47"/>
                    </a:lnTo>
                    <a:lnTo>
                      <a:pt x="24" y="3"/>
                    </a:lnTo>
                    <a:lnTo>
                      <a:pt x="14" y="0"/>
                    </a:lnTo>
                    <a:lnTo>
                      <a:pt x="0" y="45"/>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5" name="Freeform 339"/>
              <p:cNvSpPr>
                <a:spLocks/>
              </p:cNvSpPr>
              <p:nvPr/>
            </p:nvSpPr>
            <p:spPr bwMode="auto">
              <a:xfrm>
                <a:off x="4711984" y="4763153"/>
                <a:ext cx="18554" cy="35552"/>
              </a:xfrm>
              <a:custGeom>
                <a:avLst/>
                <a:gdLst>
                  <a:gd name="T0" fmla="*/ 16 w 25"/>
                  <a:gd name="T1" fmla="*/ 0 h 48"/>
                  <a:gd name="T2" fmla="*/ 0 w 25"/>
                  <a:gd name="T3" fmla="*/ 45 h 48"/>
                  <a:gd name="T4" fmla="*/ 9 w 25"/>
                  <a:gd name="T5" fmla="*/ 48 h 48"/>
                  <a:gd name="T6" fmla="*/ 25 w 25"/>
                  <a:gd name="T7" fmla="*/ 4 h 48"/>
                  <a:gd name="T8" fmla="*/ 16 w 25"/>
                  <a:gd name="T9" fmla="*/ 0 h 48"/>
                </a:gdLst>
                <a:ahLst/>
                <a:cxnLst>
                  <a:cxn ang="0">
                    <a:pos x="T0" y="T1"/>
                  </a:cxn>
                  <a:cxn ang="0">
                    <a:pos x="T2" y="T3"/>
                  </a:cxn>
                  <a:cxn ang="0">
                    <a:pos x="T4" y="T5"/>
                  </a:cxn>
                  <a:cxn ang="0">
                    <a:pos x="T6" y="T7"/>
                  </a:cxn>
                  <a:cxn ang="0">
                    <a:pos x="T8" y="T9"/>
                  </a:cxn>
                </a:cxnLst>
                <a:rect l="0" t="0" r="r" b="b"/>
                <a:pathLst>
                  <a:path w="25" h="48">
                    <a:moveTo>
                      <a:pt x="16" y="0"/>
                    </a:moveTo>
                    <a:lnTo>
                      <a:pt x="0" y="45"/>
                    </a:lnTo>
                    <a:lnTo>
                      <a:pt x="9" y="48"/>
                    </a:lnTo>
                    <a:lnTo>
                      <a:pt x="25" y="4"/>
                    </a:lnTo>
                    <a:lnTo>
                      <a:pt x="16"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6" name="Freeform 340"/>
              <p:cNvSpPr>
                <a:spLocks/>
              </p:cNvSpPr>
              <p:nvPr/>
            </p:nvSpPr>
            <p:spPr bwMode="auto">
              <a:xfrm>
                <a:off x="4730538" y="4771300"/>
                <a:ext cx="20780" cy="34812"/>
              </a:xfrm>
              <a:custGeom>
                <a:avLst/>
                <a:gdLst>
                  <a:gd name="T0" fmla="*/ 18 w 28"/>
                  <a:gd name="T1" fmla="*/ 0 h 47"/>
                  <a:gd name="T2" fmla="*/ 0 w 28"/>
                  <a:gd name="T3" fmla="*/ 44 h 47"/>
                  <a:gd name="T4" fmla="*/ 8 w 28"/>
                  <a:gd name="T5" fmla="*/ 47 h 47"/>
                  <a:gd name="T6" fmla="*/ 28 w 28"/>
                  <a:gd name="T7" fmla="*/ 5 h 47"/>
                  <a:gd name="T8" fmla="*/ 18 w 28"/>
                  <a:gd name="T9" fmla="*/ 0 h 47"/>
                </a:gdLst>
                <a:ahLst/>
                <a:cxnLst>
                  <a:cxn ang="0">
                    <a:pos x="T0" y="T1"/>
                  </a:cxn>
                  <a:cxn ang="0">
                    <a:pos x="T2" y="T3"/>
                  </a:cxn>
                  <a:cxn ang="0">
                    <a:pos x="T4" y="T5"/>
                  </a:cxn>
                  <a:cxn ang="0">
                    <a:pos x="T6" y="T7"/>
                  </a:cxn>
                  <a:cxn ang="0">
                    <a:pos x="T8" y="T9"/>
                  </a:cxn>
                </a:cxnLst>
                <a:rect l="0" t="0" r="r" b="b"/>
                <a:pathLst>
                  <a:path w="28" h="47">
                    <a:moveTo>
                      <a:pt x="18" y="0"/>
                    </a:moveTo>
                    <a:lnTo>
                      <a:pt x="0" y="44"/>
                    </a:lnTo>
                    <a:lnTo>
                      <a:pt x="8" y="47"/>
                    </a:lnTo>
                    <a:lnTo>
                      <a:pt x="28" y="5"/>
                    </a:lnTo>
                    <a:lnTo>
                      <a:pt x="18"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7" name="Freeform 341"/>
              <p:cNvSpPr>
                <a:spLocks/>
              </p:cNvSpPr>
              <p:nvPr/>
            </p:nvSpPr>
            <p:spPr bwMode="auto">
              <a:xfrm>
                <a:off x="4748349" y="4780189"/>
                <a:ext cx="22265" cy="34071"/>
              </a:xfrm>
              <a:custGeom>
                <a:avLst/>
                <a:gdLst>
                  <a:gd name="T0" fmla="*/ 21 w 30"/>
                  <a:gd name="T1" fmla="*/ 0 h 46"/>
                  <a:gd name="T2" fmla="*/ 0 w 30"/>
                  <a:gd name="T3" fmla="*/ 42 h 46"/>
                  <a:gd name="T4" fmla="*/ 9 w 30"/>
                  <a:gd name="T5" fmla="*/ 46 h 46"/>
                  <a:gd name="T6" fmla="*/ 30 w 30"/>
                  <a:gd name="T7" fmla="*/ 4 h 46"/>
                  <a:gd name="T8" fmla="*/ 21 w 30"/>
                  <a:gd name="T9" fmla="*/ 0 h 46"/>
                </a:gdLst>
                <a:ahLst/>
                <a:cxnLst>
                  <a:cxn ang="0">
                    <a:pos x="T0" y="T1"/>
                  </a:cxn>
                  <a:cxn ang="0">
                    <a:pos x="T2" y="T3"/>
                  </a:cxn>
                  <a:cxn ang="0">
                    <a:pos x="T4" y="T5"/>
                  </a:cxn>
                  <a:cxn ang="0">
                    <a:pos x="T6" y="T7"/>
                  </a:cxn>
                  <a:cxn ang="0">
                    <a:pos x="T8" y="T9"/>
                  </a:cxn>
                </a:cxnLst>
                <a:rect l="0" t="0" r="r" b="b"/>
                <a:pathLst>
                  <a:path w="30" h="46">
                    <a:moveTo>
                      <a:pt x="21" y="0"/>
                    </a:moveTo>
                    <a:lnTo>
                      <a:pt x="0" y="42"/>
                    </a:lnTo>
                    <a:lnTo>
                      <a:pt x="9" y="46"/>
                    </a:lnTo>
                    <a:lnTo>
                      <a:pt x="30" y="4"/>
                    </a:lnTo>
                    <a:lnTo>
                      <a:pt x="21"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8" name="Freeform 342"/>
              <p:cNvSpPr>
                <a:spLocks/>
              </p:cNvSpPr>
              <p:nvPr/>
            </p:nvSpPr>
            <p:spPr bwMode="auto">
              <a:xfrm>
                <a:off x="4783231" y="4800927"/>
                <a:ext cx="25233" cy="32589"/>
              </a:xfrm>
              <a:custGeom>
                <a:avLst/>
                <a:gdLst>
                  <a:gd name="T0" fmla="*/ 25 w 34"/>
                  <a:gd name="T1" fmla="*/ 0 h 44"/>
                  <a:gd name="T2" fmla="*/ 0 w 34"/>
                  <a:gd name="T3" fmla="*/ 39 h 44"/>
                  <a:gd name="T4" fmla="*/ 9 w 34"/>
                  <a:gd name="T5" fmla="*/ 44 h 44"/>
                  <a:gd name="T6" fmla="*/ 34 w 34"/>
                  <a:gd name="T7" fmla="*/ 5 h 44"/>
                  <a:gd name="T8" fmla="*/ 25 w 34"/>
                  <a:gd name="T9" fmla="*/ 0 h 44"/>
                </a:gdLst>
                <a:ahLst/>
                <a:cxnLst>
                  <a:cxn ang="0">
                    <a:pos x="T0" y="T1"/>
                  </a:cxn>
                  <a:cxn ang="0">
                    <a:pos x="T2" y="T3"/>
                  </a:cxn>
                  <a:cxn ang="0">
                    <a:pos x="T4" y="T5"/>
                  </a:cxn>
                  <a:cxn ang="0">
                    <a:pos x="T6" y="T7"/>
                  </a:cxn>
                  <a:cxn ang="0">
                    <a:pos x="T8" y="T9"/>
                  </a:cxn>
                </a:cxnLst>
                <a:rect l="0" t="0" r="r" b="b"/>
                <a:pathLst>
                  <a:path w="34" h="44">
                    <a:moveTo>
                      <a:pt x="25" y="0"/>
                    </a:moveTo>
                    <a:lnTo>
                      <a:pt x="0" y="39"/>
                    </a:lnTo>
                    <a:lnTo>
                      <a:pt x="9" y="44"/>
                    </a:lnTo>
                    <a:lnTo>
                      <a:pt x="34" y="5"/>
                    </a:lnTo>
                    <a:lnTo>
                      <a:pt x="25"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59" name="Freeform 343"/>
              <p:cNvSpPr>
                <a:spLocks/>
              </p:cNvSpPr>
              <p:nvPr/>
            </p:nvSpPr>
            <p:spPr bwMode="auto">
              <a:xfrm>
                <a:off x="4800300" y="4812037"/>
                <a:ext cx="25975" cy="33330"/>
              </a:xfrm>
              <a:custGeom>
                <a:avLst/>
                <a:gdLst>
                  <a:gd name="T0" fmla="*/ 26 w 35"/>
                  <a:gd name="T1" fmla="*/ 0 h 45"/>
                  <a:gd name="T2" fmla="*/ 0 w 35"/>
                  <a:gd name="T3" fmla="*/ 39 h 45"/>
                  <a:gd name="T4" fmla="*/ 8 w 35"/>
                  <a:gd name="T5" fmla="*/ 45 h 45"/>
                  <a:gd name="T6" fmla="*/ 35 w 35"/>
                  <a:gd name="T7" fmla="*/ 6 h 45"/>
                  <a:gd name="T8" fmla="*/ 26 w 35"/>
                  <a:gd name="T9" fmla="*/ 0 h 45"/>
                </a:gdLst>
                <a:ahLst/>
                <a:cxnLst>
                  <a:cxn ang="0">
                    <a:pos x="T0" y="T1"/>
                  </a:cxn>
                  <a:cxn ang="0">
                    <a:pos x="T2" y="T3"/>
                  </a:cxn>
                  <a:cxn ang="0">
                    <a:pos x="T4" y="T5"/>
                  </a:cxn>
                  <a:cxn ang="0">
                    <a:pos x="T6" y="T7"/>
                  </a:cxn>
                  <a:cxn ang="0">
                    <a:pos x="T8" y="T9"/>
                  </a:cxn>
                </a:cxnLst>
                <a:rect l="0" t="0" r="r" b="b"/>
                <a:pathLst>
                  <a:path w="35" h="45">
                    <a:moveTo>
                      <a:pt x="26" y="0"/>
                    </a:moveTo>
                    <a:lnTo>
                      <a:pt x="0" y="39"/>
                    </a:lnTo>
                    <a:lnTo>
                      <a:pt x="8" y="45"/>
                    </a:lnTo>
                    <a:lnTo>
                      <a:pt x="35" y="6"/>
                    </a:lnTo>
                    <a:lnTo>
                      <a:pt x="26"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60" name="Freeform 344"/>
              <p:cNvSpPr>
                <a:spLocks/>
              </p:cNvSpPr>
              <p:nvPr/>
            </p:nvSpPr>
            <p:spPr bwMode="auto">
              <a:xfrm>
                <a:off x="4816627" y="4824629"/>
                <a:ext cx="26717" cy="31849"/>
              </a:xfrm>
              <a:custGeom>
                <a:avLst/>
                <a:gdLst>
                  <a:gd name="T0" fmla="*/ 29 w 36"/>
                  <a:gd name="T1" fmla="*/ 0 h 43"/>
                  <a:gd name="T2" fmla="*/ 0 w 36"/>
                  <a:gd name="T3" fmla="*/ 36 h 43"/>
                  <a:gd name="T4" fmla="*/ 8 w 36"/>
                  <a:gd name="T5" fmla="*/ 43 h 43"/>
                  <a:gd name="T6" fmla="*/ 36 w 36"/>
                  <a:gd name="T7" fmla="*/ 5 h 43"/>
                  <a:gd name="T8" fmla="*/ 29 w 36"/>
                  <a:gd name="T9" fmla="*/ 0 h 43"/>
                </a:gdLst>
                <a:ahLst/>
                <a:cxnLst>
                  <a:cxn ang="0">
                    <a:pos x="T0" y="T1"/>
                  </a:cxn>
                  <a:cxn ang="0">
                    <a:pos x="T2" y="T3"/>
                  </a:cxn>
                  <a:cxn ang="0">
                    <a:pos x="T4" y="T5"/>
                  </a:cxn>
                  <a:cxn ang="0">
                    <a:pos x="T6" y="T7"/>
                  </a:cxn>
                  <a:cxn ang="0">
                    <a:pos x="T8" y="T9"/>
                  </a:cxn>
                </a:cxnLst>
                <a:rect l="0" t="0" r="r" b="b"/>
                <a:pathLst>
                  <a:path w="36" h="43">
                    <a:moveTo>
                      <a:pt x="29" y="0"/>
                    </a:moveTo>
                    <a:lnTo>
                      <a:pt x="0" y="36"/>
                    </a:lnTo>
                    <a:lnTo>
                      <a:pt x="8" y="43"/>
                    </a:lnTo>
                    <a:lnTo>
                      <a:pt x="36" y="5"/>
                    </a:lnTo>
                    <a:lnTo>
                      <a:pt x="29"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61" name="Freeform 345"/>
              <p:cNvSpPr>
                <a:spLocks/>
              </p:cNvSpPr>
              <p:nvPr/>
            </p:nvSpPr>
            <p:spPr bwMode="auto">
              <a:xfrm>
                <a:off x="4832213" y="4837961"/>
                <a:ext cx="28202" cy="31108"/>
              </a:xfrm>
              <a:custGeom>
                <a:avLst/>
                <a:gdLst>
                  <a:gd name="T0" fmla="*/ 31 w 38"/>
                  <a:gd name="T1" fmla="*/ 0 h 42"/>
                  <a:gd name="T2" fmla="*/ 0 w 38"/>
                  <a:gd name="T3" fmla="*/ 35 h 42"/>
                  <a:gd name="T4" fmla="*/ 8 w 38"/>
                  <a:gd name="T5" fmla="*/ 42 h 42"/>
                  <a:gd name="T6" fmla="*/ 38 w 38"/>
                  <a:gd name="T7" fmla="*/ 6 h 42"/>
                  <a:gd name="T8" fmla="*/ 31 w 38"/>
                  <a:gd name="T9" fmla="*/ 0 h 42"/>
                </a:gdLst>
                <a:ahLst/>
                <a:cxnLst>
                  <a:cxn ang="0">
                    <a:pos x="T0" y="T1"/>
                  </a:cxn>
                  <a:cxn ang="0">
                    <a:pos x="T2" y="T3"/>
                  </a:cxn>
                  <a:cxn ang="0">
                    <a:pos x="T4" y="T5"/>
                  </a:cxn>
                  <a:cxn ang="0">
                    <a:pos x="T6" y="T7"/>
                  </a:cxn>
                  <a:cxn ang="0">
                    <a:pos x="T8" y="T9"/>
                  </a:cxn>
                </a:cxnLst>
                <a:rect l="0" t="0" r="r" b="b"/>
                <a:pathLst>
                  <a:path w="38" h="42">
                    <a:moveTo>
                      <a:pt x="31" y="0"/>
                    </a:moveTo>
                    <a:lnTo>
                      <a:pt x="0" y="35"/>
                    </a:lnTo>
                    <a:lnTo>
                      <a:pt x="8" y="42"/>
                    </a:lnTo>
                    <a:lnTo>
                      <a:pt x="38" y="6"/>
                    </a:lnTo>
                    <a:lnTo>
                      <a:pt x="31"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62" name="Freeform 346"/>
              <p:cNvSpPr>
                <a:spLocks/>
              </p:cNvSpPr>
              <p:nvPr/>
            </p:nvSpPr>
            <p:spPr bwMode="auto">
              <a:xfrm>
                <a:off x="4839634" y="4849071"/>
                <a:ext cx="39334" cy="40737"/>
              </a:xfrm>
              <a:custGeom>
                <a:avLst/>
                <a:gdLst>
                  <a:gd name="T0" fmla="*/ 46 w 53"/>
                  <a:gd name="T1" fmla="*/ 0 h 55"/>
                  <a:gd name="T2" fmla="*/ 0 w 53"/>
                  <a:gd name="T3" fmla="*/ 49 h 55"/>
                  <a:gd name="T4" fmla="*/ 7 w 53"/>
                  <a:gd name="T5" fmla="*/ 55 h 55"/>
                  <a:gd name="T6" fmla="*/ 53 w 53"/>
                  <a:gd name="T7" fmla="*/ 6 h 55"/>
                  <a:gd name="T8" fmla="*/ 46 w 53"/>
                  <a:gd name="T9" fmla="*/ 0 h 55"/>
                </a:gdLst>
                <a:ahLst/>
                <a:cxnLst>
                  <a:cxn ang="0">
                    <a:pos x="T0" y="T1"/>
                  </a:cxn>
                  <a:cxn ang="0">
                    <a:pos x="T2" y="T3"/>
                  </a:cxn>
                  <a:cxn ang="0">
                    <a:pos x="T4" y="T5"/>
                  </a:cxn>
                  <a:cxn ang="0">
                    <a:pos x="T6" y="T7"/>
                  </a:cxn>
                  <a:cxn ang="0">
                    <a:pos x="T8" y="T9"/>
                  </a:cxn>
                </a:cxnLst>
                <a:rect l="0" t="0" r="r" b="b"/>
                <a:pathLst>
                  <a:path w="53" h="55">
                    <a:moveTo>
                      <a:pt x="46" y="0"/>
                    </a:moveTo>
                    <a:lnTo>
                      <a:pt x="0" y="49"/>
                    </a:lnTo>
                    <a:lnTo>
                      <a:pt x="7" y="55"/>
                    </a:lnTo>
                    <a:lnTo>
                      <a:pt x="53" y="6"/>
                    </a:lnTo>
                    <a:lnTo>
                      <a:pt x="46" y="0"/>
                    </a:lnTo>
                    <a:close/>
                  </a:path>
                </a:pathLst>
              </a:custGeom>
              <a:solidFill>
                <a:srgbClr val="0078D7"/>
              </a:solidFill>
              <a:ln>
                <a:noFill/>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63" name="Freeform 378"/>
              <p:cNvSpPr>
                <a:spLocks/>
              </p:cNvSpPr>
              <p:nvPr/>
            </p:nvSpPr>
            <p:spPr bwMode="auto">
              <a:xfrm>
                <a:off x="4377274" y="4791298"/>
                <a:ext cx="403730" cy="85177"/>
              </a:xfrm>
              <a:custGeom>
                <a:avLst/>
                <a:gdLst>
                  <a:gd name="T0" fmla="*/ 55 w 389"/>
                  <a:gd name="T1" fmla="*/ 47 h 82"/>
                  <a:gd name="T2" fmla="*/ 54 w 389"/>
                  <a:gd name="T3" fmla="*/ 47 h 82"/>
                  <a:gd name="T4" fmla="*/ 49 w 389"/>
                  <a:gd name="T5" fmla="*/ 49 h 82"/>
                  <a:gd name="T6" fmla="*/ 47 w 389"/>
                  <a:gd name="T7" fmla="*/ 50 h 82"/>
                  <a:gd name="T8" fmla="*/ 42 w 389"/>
                  <a:gd name="T9" fmla="*/ 52 h 82"/>
                  <a:gd name="T10" fmla="*/ 0 w 389"/>
                  <a:gd name="T11" fmla="*/ 77 h 82"/>
                  <a:gd name="T12" fmla="*/ 68 w 389"/>
                  <a:gd name="T13" fmla="*/ 65 h 82"/>
                  <a:gd name="T14" fmla="*/ 76 w 389"/>
                  <a:gd name="T15" fmla="*/ 64 h 82"/>
                  <a:gd name="T16" fmla="*/ 186 w 389"/>
                  <a:gd name="T17" fmla="*/ 58 h 82"/>
                  <a:gd name="T18" fmla="*/ 389 w 389"/>
                  <a:gd name="T19" fmla="*/ 82 h 82"/>
                  <a:gd name="T20" fmla="*/ 60 w 389"/>
                  <a:gd name="T21" fmla="*/ 44 h 82"/>
                  <a:gd name="T22" fmla="*/ 55 w 389"/>
                  <a:gd name="T23"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 h="82">
                    <a:moveTo>
                      <a:pt x="55" y="47"/>
                    </a:moveTo>
                    <a:cubicBezTo>
                      <a:pt x="54" y="47"/>
                      <a:pt x="54" y="47"/>
                      <a:pt x="54" y="47"/>
                    </a:cubicBezTo>
                    <a:cubicBezTo>
                      <a:pt x="52" y="48"/>
                      <a:pt x="51" y="48"/>
                      <a:pt x="49" y="49"/>
                    </a:cubicBezTo>
                    <a:cubicBezTo>
                      <a:pt x="49" y="49"/>
                      <a:pt x="48" y="50"/>
                      <a:pt x="47" y="50"/>
                    </a:cubicBezTo>
                    <a:cubicBezTo>
                      <a:pt x="46" y="51"/>
                      <a:pt x="44" y="52"/>
                      <a:pt x="42" y="52"/>
                    </a:cubicBezTo>
                    <a:cubicBezTo>
                      <a:pt x="28" y="60"/>
                      <a:pt x="14" y="68"/>
                      <a:pt x="0" y="77"/>
                    </a:cubicBezTo>
                    <a:cubicBezTo>
                      <a:pt x="21" y="73"/>
                      <a:pt x="44" y="68"/>
                      <a:pt x="68" y="65"/>
                    </a:cubicBezTo>
                    <a:cubicBezTo>
                      <a:pt x="76" y="64"/>
                      <a:pt x="76" y="64"/>
                      <a:pt x="76" y="64"/>
                    </a:cubicBezTo>
                    <a:cubicBezTo>
                      <a:pt x="111" y="60"/>
                      <a:pt x="147" y="58"/>
                      <a:pt x="186" y="58"/>
                    </a:cubicBezTo>
                    <a:cubicBezTo>
                      <a:pt x="262" y="58"/>
                      <a:pt x="333" y="67"/>
                      <a:pt x="389" y="82"/>
                    </a:cubicBezTo>
                    <a:cubicBezTo>
                      <a:pt x="295" y="12"/>
                      <a:pt x="166" y="0"/>
                      <a:pt x="60" y="44"/>
                    </a:cubicBezTo>
                    <a:lnTo>
                      <a:pt x="55" y="4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64" name="Freeform 330"/>
              <p:cNvSpPr>
                <a:spLocks/>
              </p:cNvSpPr>
              <p:nvPr/>
            </p:nvSpPr>
            <p:spPr bwMode="auto">
              <a:xfrm>
                <a:off x="4630347" y="4843145"/>
                <a:ext cx="126908" cy="191093"/>
              </a:xfrm>
              <a:custGeom>
                <a:avLst/>
                <a:gdLst>
                  <a:gd name="T0" fmla="*/ 13 w 122"/>
                  <a:gd name="T1" fmla="*/ 177 h 184"/>
                  <a:gd name="T2" fmla="*/ 122 w 122"/>
                  <a:gd name="T3" fmla="*/ 3 h 184"/>
                  <a:gd name="T4" fmla="*/ 116 w 122"/>
                  <a:gd name="T5" fmla="*/ 0 h 184"/>
                  <a:gd name="T6" fmla="*/ 94 w 122"/>
                  <a:gd name="T7" fmla="*/ 30 h 184"/>
                  <a:gd name="T8" fmla="*/ 0 w 122"/>
                  <a:gd name="T9" fmla="*/ 180 h 184"/>
                  <a:gd name="T10" fmla="*/ 9 w 122"/>
                  <a:gd name="T11" fmla="*/ 184 h 184"/>
                  <a:gd name="T12" fmla="*/ 13 w 122"/>
                  <a:gd name="T13" fmla="*/ 177 h 184"/>
                </a:gdLst>
                <a:ahLst/>
                <a:cxnLst>
                  <a:cxn ang="0">
                    <a:pos x="T0" y="T1"/>
                  </a:cxn>
                  <a:cxn ang="0">
                    <a:pos x="T2" y="T3"/>
                  </a:cxn>
                  <a:cxn ang="0">
                    <a:pos x="T4" y="T5"/>
                  </a:cxn>
                  <a:cxn ang="0">
                    <a:pos x="T6" y="T7"/>
                  </a:cxn>
                  <a:cxn ang="0">
                    <a:pos x="T8" y="T9"/>
                  </a:cxn>
                  <a:cxn ang="0">
                    <a:pos x="T10" y="T11"/>
                  </a:cxn>
                  <a:cxn ang="0">
                    <a:pos x="T12" y="T13"/>
                  </a:cxn>
                </a:cxnLst>
                <a:rect l="0" t="0" r="r" b="b"/>
                <a:pathLst>
                  <a:path w="122" h="184">
                    <a:moveTo>
                      <a:pt x="13" y="177"/>
                    </a:moveTo>
                    <a:cubicBezTo>
                      <a:pt x="122" y="3"/>
                      <a:pt x="122" y="3"/>
                      <a:pt x="122" y="3"/>
                    </a:cubicBezTo>
                    <a:cubicBezTo>
                      <a:pt x="120" y="2"/>
                      <a:pt x="118" y="1"/>
                      <a:pt x="116" y="0"/>
                    </a:cubicBezTo>
                    <a:cubicBezTo>
                      <a:pt x="94" y="30"/>
                      <a:pt x="94" y="30"/>
                      <a:pt x="94" y="30"/>
                    </a:cubicBezTo>
                    <a:cubicBezTo>
                      <a:pt x="0" y="180"/>
                      <a:pt x="0" y="180"/>
                      <a:pt x="0" y="180"/>
                    </a:cubicBezTo>
                    <a:cubicBezTo>
                      <a:pt x="3" y="181"/>
                      <a:pt x="6" y="182"/>
                      <a:pt x="9" y="184"/>
                    </a:cubicBezTo>
                    <a:lnTo>
                      <a:pt x="13" y="17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65" name="Freeform 331"/>
              <p:cNvSpPr>
                <a:spLocks/>
              </p:cNvSpPr>
              <p:nvPr/>
            </p:nvSpPr>
            <p:spPr bwMode="auto">
              <a:xfrm>
                <a:off x="4530157" y="4838701"/>
                <a:ext cx="218934" cy="305897"/>
              </a:xfrm>
              <a:custGeom>
                <a:avLst/>
                <a:gdLst>
                  <a:gd name="T0" fmla="*/ 211 w 211"/>
                  <a:gd name="T1" fmla="*/ 3 h 295"/>
                  <a:gd name="T2" fmla="*/ 205 w 211"/>
                  <a:gd name="T3" fmla="*/ 0 h 295"/>
                  <a:gd name="T4" fmla="*/ 74 w 211"/>
                  <a:gd name="T5" fmla="*/ 177 h 295"/>
                  <a:gd name="T6" fmla="*/ 42 w 211"/>
                  <a:gd name="T7" fmla="*/ 220 h 295"/>
                  <a:gd name="T8" fmla="*/ 38 w 211"/>
                  <a:gd name="T9" fmla="*/ 220 h 295"/>
                  <a:gd name="T10" fmla="*/ 0 w 211"/>
                  <a:gd name="T11" fmla="*/ 257 h 295"/>
                  <a:gd name="T12" fmla="*/ 38 w 211"/>
                  <a:gd name="T13" fmla="*/ 295 h 295"/>
                  <a:gd name="T14" fmla="*/ 75 w 211"/>
                  <a:gd name="T15" fmla="*/ 257 h 295"/>
                  <a:gd name="T16" fmla="*/ 66 w 211"/>
                  <a:gd name="T17" fmla="*/ 233 h 295"/>
                  <a:gd name="T18" fmla="*/ 97 w 211"/>
                  <a:gd name="T19" fmla="*/ 184 h 295"/>
                  <a:gd name="T20" fmla="*/ 211 w 211"/>
                  <a:gd name="T21" fmla="*/ 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95">
                    <a:moveTo>
                      <a:pt x="211" y="3"/>
                    </a:moveTo>
                    <a:cubicBezTo>
                      <a:pt x="209" y="2"/>
                      <a:pt x="207" y="1"/>
                      <a:pt x="205" y="0"/>
                    </a:cubicBezTo>
                    <a:cubicBezTo>
                      <a:pt x="74" y="177"/>
                      <a:pt x="74" y="177"/>
                      <a:pt x="74" y="177"/>
                    </a:cubicBezTo>
                    <a:cubicBezTo>
                      <a:pt x="42" y="220"/>
                      <a:pt x="42" y="220"/>
                      <a:pt x="42" y="220"/>
                    </a:cubicBezTo>
                    <a:cubicBezTo>
                      <a:pt x="41" y="220"/>
                      <a:pt x="39" y="220"/>
                      <a:pt x="38" y="220"/>
                    </a:cubicBezTo>
                    <a:cubicBezTo>
                      <a:pt x="17" y="220"/>
                      <a:pt x="0" y="237"/>
                      <a:pt x="0" y="257"/>
                    </a:cubicBezTo>
                    <a:cubicBezTo>
                      <a:pt x="0" y="278"/>
                      <a:pt x="17" y="295"/>
                      <a:pt x="38" y="295"/>
                    </a:cubicBezTo>
                    <a:cubicBezTo>
                      <a:pt x="58" y="295"/>
                      <a:pt x="75" y="278"/>
                      <a:pt x="75" y="257"/>
                    </a:cubicBezTo>
                    <a:cubicBezTo>
                      <a:pt x="75" y="248"/>
                      <a:pt x="72" y="239"/>
                      <a:pt x="66" y="233"/>
                    </a:cubicBezTo>
                    <a:cubicBezTo>
                      <a:pt x="97" y="184"/>
                      <a:pt x="97" y="184"/>
                      <a:pt x="97" y="184"/>
                    </a:cubicBezTo>
                    <a:lnTo>
                      <a:pt x="211" y="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nvGrpSpPr>
            <p:cNvPr id="428" name="Group 427"/>
            <p:cNvGrpSpPr/>
            <p:nvPr/>
          </p:nvGrpSpPr>
          <p:grpSpPr>
            <a:xfrm>
              <a:off x="10760715" y="3691895"/>
              <a:ext cx="258630" cy="268848"/>
              <a:chOff x="8103388" y="4726224"/>
              <a:chExt cx="237967" cy="237968"/>
            </a:xfrm>
          </p:grpSpPr>
          <p:sp>
            <p:nvSpPr>
              <p:cNvPr id="429" name="Oval 428"/>
              <p:cNvSpPr/>
              <p:nvPr/>
            </p:nvSpPr>
            <p:spPr bwMode="auto">
              <a:xfrm>
                <a:off x="8120103" y="4741147"/>
                <a:ext cx="206474" cy="206474"/>
              </a:xfrm>
              <a:prstGeom prst="ellipse">
                <a:avLst/>
              </a:prstGeom>
              <a:solidFill>
                <a:srgbClr val="FFFFFF"/>
              </a:solidFill>
              <a:ln w="10795" cap="flat" cmpd="sng" algn="ctr">
                <a:noFill/>
                <a:prstDash val="solid"/>
                <a:headEnd type="none" w="med" len="med"/>
                <a:tailEnd type="none" w="med" len="med"/>
              </a:ln>
              <a:effectLst/>
            </p:spPr>
            <p:txBody>
              <a:bodyPr vert="horz" wrap="square" lIns="0" tIns="46611" rIns="0" bIns="46611" numCol="1" rtlCol="0" anchor="ctr" anchorCtr="0" compatLnSpc="1">
                <a:prstTxWarp prst="textNoShape">
                  <a:avLst/>
                </a:prstTxWarp>
              </a:bodyPr>
              <a:lstStyle/>
              <a:p>
                <a:pPr marL="0" marR="0" lvl="0" indent="0" algn="ctr" defTabSz="931923" eaLnBrk="1" fontAlgn="base" latinLnBrk="0" hangingPunct="1">
                  <a:buClrTx/>
                  <a:buSzTx/>
                  <a:buFontTx/>
                  <a:buNone/>
                  <a:tabLst/>
                  <a:defRPr/>
                </a:pP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430" name="Freeform 31"/>
              <p:cNvSpPr>
                <a:spLocks noEditPoints="1"/>
              </p:cNvSpPr>
              <p:nvPr/>
            </p:nvSpPr>
            <p:spPr bwMode="auto">
              <a:xfrm>
                <a:off x="8103388" y="4726224"/>
                <a:ext cx="237967" cy="237968"/>
              </a:xfrm>
              <a:custGeom>
                <a:avLst/>
                <a:gdLst>
                  <a:gd name="T0" fmla="*/ 905 w 1811"/>
                  <a:gd name="T1" fmla="*/ 0 h 1812"/>
                  <a:gd name="T2" fmla="*/ 0 w 1811"/>
                  <a:gd name="T3" fmla="*/ 906 h 1812"/>
                  <a:gd name="T4" fmla="*/ 905 w 1811"/>
                  <a:gd name="T5" fmla="*/ 1812 h 1812"/>
                  <a:gd name="T6" fmla="*/ 1811 w 1811"/>
                  <a:gd name="T7" fmla="*/ 906 h 1812"/>
                  <a:gd name="T8" fmla="*/ 905 w 1811"/>
                  <a:gd name="T9" fmla="*/ 0 h 1812"/>
                  <a:gd name="T10" fmla="*/ 1412 w 1811"/>
                  <a:gd name="T11" fmla="*/ 1034 h 1812"/>
                  <a:gd name="T12" fmla="*/ 1034 w 1811"/>
                  <a:gd name="T13" fmla="*/ 1034 h 1812"/>
                  <a:gd name="T14" fmla="*/ 1034 w 1811"/>
                  <a:gd name="T15" fmla="*/ 1412 h 1812"/>
                  <a:gd name="T16" fmla="*/ 784 w 1811"/>
                  <a:gd name="T17" fmla="*/ 1412 h 1812"/>
                  <a:gd name="T18" fmla="*/ 784 w 1811"/>
                  <a:gd name="T19" fmla="*/ 1034 h 1812"/>
                  <a:gd name="T20" fmla="*/ 406 w 1811"/>
                  <a:gd name="T21" fmla="*/ 1034 h 1812"/>
                  <a:gd name="T22" fmla="*/ 406 w 1811"/>
                  <a:gd name="T23" fmla="*/ 785 h 1812"/>
                  <a:gd name="T24" fmla="*/ 784 w 1811"/>
                  <a:gd name="T25" fmla="*/ 785 h 1812"/>
                  <a:gd name="T26" fmla="*/ 784 w 1811"/>
                  <a:gd name="T27" fmla="*/ 407 h 1812"/>
                  <a:gd name="T28" fmla="*/ 1034 w 1811"/>
                  <a:gd name="T29" fmla="*/ 407 h 1812"/>
                  <a:gd name="T30" fmla="*/ 1034 w 1811"/>
                  <a:gd name="T31" fmla="*/ 785 h 1812"/>
                  <a:gd name="T32" fmla="*/ 1412 w 1811"/>
                  <a:gd name="T33" fmla="*/ 785 h 1812"/>
                  <a:gd name="T34" fmla="*/ 1412 w 1811"/>
                  <a:gd name="T35" fmla="*/ 1034 h 1812"/>
                  <a:gd name="T36" fmla="*/ 1412 w 1811"/>
                  <a:gd name="T37" fmla="*/ 1034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1" h="1812">
                    <a:moveTo>
                      <a:pt x="905" y="0"/>
                    </a:moveTo>
                    <a:cubicBezTo>
                      <a:pt x="406" y="0"/>
                      <a:pt x="0" y="407"/>
                      <a:pt x="0" y="906"/>
                    </a:cubicBezTo>
                    <a:cubicBezTo>
                      <a:pt x="0" y="1405"/>
                      <a:pt x="406" y="1812"/>
                      <a:pt x="905" y="1812"/>
                    </a:cubicBezTo>
                    <a:cubicBezTo>
                      <a:pt x="1405" y="1812"/>
                      <a:pt x="1811" y="1405"/>
                      <a:pt x="1811" y="906"/>
                    </a:cubicBezTo>
                    <a:cubicBezTo>
                      <a:pt x="1811" y="407"/>
                      <a:pt x="1405" y="0"/>
                      <a:pt x="905" y="0"/>
                    </a:cubicBezTo>
                    <a:close/>
                    <a:moveTo>
                      <a:pt x="1412" y="1034"/>
                    </a:moveTo>
                    <a:cubicBezTo>
                      <a:pt x="1034" y="1034"/>
                      <a:pt x="1034" y="1034"/>
                      <a:pt x="1034" y="1034"/>
                    </a:cubicBezTo>
                    <a:cubicBezTo>
                      <a:pt x="1034" y="1412"/>
                      <a:pt x="1034" y="1412"/>
                      <a:pt x="1034" y="1412"/>
                    </a:cubicBezTo>
                    <a:cubicBezTo>
                      <a:pt x="784" y="1412"/>
                      <a:pt x="784" y="1412"/>
                      <a:pt x="784" y="1412"/>
                    </a:cubicBezTo>
                    <a:cubicBezTo>
                      <a:pt x="784" y="1034"/>
                      <a:pt x="784" y="1034"/>
                      <a:pt x="784" y="1034"/>
                    </a:cubicBezTo>
                    <a:cubicBezTo>
                      <a:pt x="406" y="1034"/>
                      <a:pt x="406" y="1034"/>
                      <a:pt x="406" y="1034"/>
                    </a:cubicBezTo>
                    <a:cubicBezTo>
                      <a:pt x="406" y="785"/>
                      <a:pt x="406" y="785"/>
                      <a:pt x="406" y="785"/>
                    </a:cubicBezTo>
                    <a:cubicBezTo>
                      <a:pt x="784" y="785"/>
                      <a:pt x="784" y="785"/>
                      <a:pt x="784" y="785"/>
                    </a:cubicBezTo>
                    <a:cubicBezTo>
                      <a:pt x="784" y="407"/>
                      <a:pt x="784" y="407"/>
                      <a:pt x="784" y="407"/>
                    </a:cubicBezTo>
                    <a:cubicBezTo>
                      <a:pt x="1034" y="407"/>
                      <a:pt x="1034" y="407"/>
                      <a:pt x="1034" y="407"/>
                    </a:cubicBezTo>
                    <a:cubicBezTo>
                      <a:pt x="1034" y="785"/>
                      <a:pt x="1034" y="785"/>
                      <a:pt x="1034" y="785"/>
                    </a:cubicBezTo>
                    <a:cubicBezTo>
                      <a:pt x="1412" y="785"/>
                      <a:pt x="1412" y="785"/>
                      <a:pt x="1412" y="785"/>
                    </a:cubicBezTo>
                    <a:cubicBezTo>
                      <a:pt x="1412" y="1034"/>
                      <a:pt x="1412" y="1034"/>
                      <a:pt x="1412" y="1034"/>
                    </a:cubicBezTo>
                    <a:cubicBezTo>
                      <a:pt x="1412" y="1034"/>
                      <a:pt x="1412" y="1034"/>
                      <a:pt x="1412" y="1034"/>
                    </a:cubicBezTo>
                    <a:close/>
                  </a:path>
                </a:pathLst>
              </a:custGeom>
              <a:solidFill>
                <a:srgbClr val="0078D7">
                  <a:lumMod val="75000"/>
                </a:srgbClr>
              </a:solidFill>
              <a:ln>
                <a:noFill/>
              </a:ln>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grpSp>
        <p:nvGrpSpPr>
          <p:cNvPr id="5" name="Group 4"/>
          <p:cNvGrpSpPr/>
          <p:nvPr/>
        </p:nvGrpSpPr>
        <p:grpSpPr>
          <a:xfrm>
            <a:off x="5690492" y="2211569"/>
            <a:ext cx="1535495" cy="2361121"/>
            <a:chOff x="5690492" y="2211569"/>
            <a:chExt cx="1535495" cy="2361121"/>
          </a:xfrm>
        </p:grpSpPr>
        <p:sp>
          <p:nvSpPr>
            <p:cNvPr id="255" name="Rectangle 254"/>
            <p:cNvSpPr/>
            <p:nvPr/>
          </p:nvSpPr>
          <p:spPr bwMode="auto">
            <a:xfrm>
              <a:off x="5690492" y="2211569"/>
              <a:ext cx="1532633" cy="1859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1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ASSESS</a:t>
              </a:r>
            </a:p>
          </p:txBody>
        </p:sp>
        <p:sp>
          <p:nvSpPr>
            <p:cNvPr id="259" name="Rectangle 258"/>
            <p:cNvSpPr/>
            <p:nvPr/>
          </p:nvSpPr>
          <p:spPr bwMode="auto">
            <a:xfrm>
              <a:off x="5690492" y="2421966"/>
              <a:ext cx="752817" cy="18597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Envision</a:t>
              </a:r>
            </a:p>
          </p:txBody>
        </p:sp>
        <p:sp>
          <p:nvSpPr>
            <p:cNvPr id="260" name="Rectangle 259"/>
            <p:cNvSpPr/>
            <p:nvPr/>
          </p:nvSpPr>
          <p:spPr bwMode="auto">
            <a:xfrm>
              <a:off x="6473172" y="2421757"/>
              <a:ext cx="752815" cy="185977"/>
            </a:xfrm>
            <a:prstGeom prst="rect">
              <a:avLst/>
            </a:prstGeom>
            <a:solidFill>
              <a:srgbClr val="0078D7">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eaLnBrk="1" fontAlgn="base" latinLnBrk="0" hangingPunct="1">
                <a:buClrTx/>
                <a:buSzTx/>
                <a:buFontTx/>
                <a:buNone/>
                <a:tabLst/>
                <a:defRPr/>
              </a:pPr>
              <a:r>
                <a:rPr kumimoji="0" lang="en-US" sz="105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Plan</a:t>
              </a:r>
            </a:p>
          </p:txBody>
        </p:sp>
        <p:sp>
          <p:nvSpPr>
            <p:cNvPr id="467" name="Rectangle 466"/>
            <p:cNvSpPr/>
            <p:nvPr/>
          </p:nvSpPr>
          <p:spPr>
            <a:xfrm>
              <a:off x="5690492" y="2630941"/>
              <a:ext cx="1535495" cy="1941749"/>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781" tIns="146224" rIns="182781" bIns="146224" numCol="1" spcCol="0" rtlCol="0" fromWordArt="0" anchor="b" anchorCtr="0" forceAA="0" compatLnSpc="1">
              <a:prstTxWarp prst="textNoShape">
                <a:avLst/>
              </a:prstTxWarp>
              <a:noAutofit/>
            </a:bodyPr>
            <a:lstStyle/>
            <a:p>
              <a:pPr marL="0" marR="0" lvl="0" indent="0" defTabSz="914363" eaLnBrk="1" fontAlgn="auto" latinLnBrk="0" hangingPunct="1">
                <a:buClrTx/>
                <a:buSzTx/>
                <a:buFontTx/>
                <a:buNone/>
                <a:tabLst/>
                <a:defRPr/>
              </a:pPr>
              <a:r>
                <a:rPr kumimoji="0" lang="en-US" sz="800" b="0" i="0" u="none" strike="noStrike" kern="0" cap="none" spc="0" normalizeH="0" baseline="0" noProof="0" dirty="0">
                  <a:ln>
                    <a:noFill/>
                  </a:ln>
                  <a:effectLst/>
                  <a:uLnTx/>
                  <a:uFillTx/>
                  <a:latin typeface="Segoe UI"/>
                  <a:ea typeface="+mn-ea"/>
                  <a:cs typeface="Segoe UI Semibold" panose="020B0702040204020203" pitchFamily="34" charset="0"/>
                </a:rPr>
                <a:t>Requirement Workshops, </a:t>
              </a:r>
              <a:br>
                <a:rPr kumimoji="0" lang="en-US" sz="800" b="0" i="0" u="none" strike="noStrike" kern="0" cap="none" spc="0" normalizeH="0" baseline="0" noProof="0" dirty="0">
                  <a:ln>
                    <a:noFill/>
                  </a:ln>
                  <a:effectLst/>
                  <a:uLnTx/>
                  <a:uFillTx/>
                  <a:latin typeface="Segoe UI"/>
                  <a:ea typeface="+mn-ea"/>
                  <a:cs typeface="Segoe UI Semibold" panose="020B0702040204020203" pitchFamily="34" charset="0"/>
                </a:rPr>
              </a:br>
              <a:r>
                <a:rPr kumimoji="0" lang="en-US" sz="800" b="0" i="0" u="none" strike="noStrike" kern="0" cap="none" spc="0" normalizeH="0" baseline="0" noProof="0" dirty="0">
                  <a:ln>
                    <a:noFill/>
                  </a:ln>
                  <a:effectLst/>
                  <a:uLnTx/>
                  <a:uFillTx/>
                  <a:latin typeface="Segoe UI"/>
                  <a:ea typeface="+mn-ea"/>
                  <a:cs typeface="Segoe UI Semibold" panose="020B0702040204020203" pitchFamily="34" charset="0"/>
                </a:rPr>
                <a:t>Agreement on Solution</a:t>
              </a:r>
            </a:p>
          </p:txBody>
        </p:sp>
        <p:grpSp>
          <p:nvGrpSpPr>
            <p:cNvPr id="468" name="Group 467"/>
            <p:cNvGrpSpPr/>
            <p:nvPr/>
          </p:nvGrpSpPr>
          <p:grpSpPr>
            <a:xfrm>
              <a:off x="6035886" y="3204674"/>
              <a:ext cx="878506" cy="900270"/>
              <a:chOff x="954366" y="3977932"/>
              <a:chExt cx="1760290" cy="1806340"/>
            </a:xfrm>
          </p:grpSpPr>
          <p:sp>
            <p:nvSpPr>
              <p:cNvPr id="470" name="Freeform 5"/>
              <p:cNvSpPr>
                <a:spLocks/>
              </p:cNvSpPr>
              <p:nvPr/>
            </p:nvSpPr>
            <p:spPr bwMode="auto">
              <a:xfrm>
                <a:off x="2057555" y="5214894"/>
                <a:ext cx="358002" cy="358181"/>
              </a:xfrm>
              <a:custGeom>
                <a:avLst/>
                <a:gdLst>
                  <a:gd name="T0" fmla="*/ 22 w 179"/>
                  <a:gd name="T1" fmla="*/ 79 h 179"/>
                  <a:gd name="T2" fmla="*/ 101 w 179"/>
                  <a:gd name="T3" fmla="*/ 157 h 179"/>
                  <a:gd name="T4" fmla="*/ 179 w 179"/>
                  <a:gd name="T5" fmla="*/ 157 h 179"/>
                  <a:gd name="T6" fmla="*/ 22 w 179"/>
                  <a:gd name="T7" fmla="*/ 0 h 179"/>
                  <a:gd name="T8" fmla="*/ 22 w 179"/>
                  <a:gd name="T9" fmla="*/ 79 h 179"/>
                </a:gdLst>
                <a:ahLst/>
                <a:cxnLst>
                  <a:cxn ang="0">
                    <a:pos x="T0" y="T1"/>
                  </a:cxn>
                  <a:cxn ang="0">
                    <a:pos x="T2" y="T3"/>
                  </a:cxn>
                  <a:cxn ang="0">
                    <a:pos x="T4" y="T5"/>
                  </a:cxn>
                  <a:cxn ang="0">
                    <a:pos x="T6" y="T7"/>
                  </a:cxn>
                  <a:cxn ang="0">
                    <a:pos x="T8" y="T9"/>
                  </a:cxn>
                </a:cxnLst>
                <a:rect l="0" t="0" r="r" b="b"/>
                <a:pathLst>
                  <a:path w="179" h="179">
                    <a:moveTo>
                      <a:pt x="22" y="79"/>
                    </a:moveTo>
                    <a:cubicBezTo>
                      <a:pt x="101" y="157"/>
                      <a:pt x="101" y="157"/>
                      <a:pt x="101" y="157"/>
                    </a:cubicBezTo>
                    <a:cubicBezTo>
                      <a:pt x="122" y="179"/>
                      <a:pt x="158" y="179"/>
                      <a:pt x="179" y="157"/>
                    </a:cubicBezTo>
                    <a:cubicBezTo>
                      <a:pt x="22" y="0"/>
                      <a:pt x="22" y="0"/>
                      <a:pt x="22" y="0"/>
                    </a:cubicBezTo>
                    <a:cubicBezTo>
                      <a:pt x="0" y="22"/>
                      <a:pt x="0" y="57"/>
                      <a:pt x="22" y="79"/>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71" name="Freeform 6"/>
              <p:cNvSpPr>
                <a:spLocks/>
              </p:cNvSpPr>
              <p:nvPr/>
            </p:nvSpPr>
            <p:spPr bwMode="auto">
              <a:xfrm>
                <a:off x="2101770" y="5172084"/>
                <a:ext cx="358002" cy="356753"/>
              </a:xfrm>
              <a:custGeom>
                <a:avLst/>
                <a:gdLst>
                  <a:gd name="T0" fmla="*/ 157 w 179"/>
                  <a:gd name="T1" fmla="*/ 100 h 179"/>
                  <a:gd name="T2" fmla="*/ 79 w 179"/>
                  <a:gd name="T3" fmla="*/ 22 h 179"/>
                  <a:gd name="T4" fmla="*/ 0 w 179"/>
                  <a:gd name="T5" fmla="*/ 22 h 179"/>
                  <a:gd name="T6" fmla="*/ 157 w 179"/>
                  <a:gd name="T7" fmla="*/ 179 h 179"/>
                  <a:gd name="T8" fmla="*/ 157 w 179"/>
                  <a:gd name="T9" fmla="*/ 100 h 179"/>
                </a:gdLst>
                <a:ahLst/>
                <a:cxnLst>
                  <a:cxn ang="0">
                    <a:pos x="T0" y="T1"/>
                  </a:cxn>
                  <a:cxn ang="0">
                    <a:pos x="T2" y="T3"/>
                  </a:cxn>
                  <a:cxn ang="0">
                    <a:pos x="T4" y="T5"/>
                  </a:cxn>
                  <a:cxn ang="0">
                    <a:pos x="T6" y="T7"/>
                  </a:cxn>
                  <a:cxn ang="0">
                    <a:pos x="T8" y="T9"/>
                  </a:cxn>
                </a:cxnLst>
                <a:rect l="0" t="0" r="r" b="b"/>
                <a:pathLst>
                  <a:path w="179" h="179">
                    <a:moveTo>
                      <a:pt x="157" y="100"/>
                    </a:moveTo>
                    <a:cubicBezTo>
                      <a:pt x="79" y="22"/>
                      <a:pt x="79" y="22"/>
                      <a:pt x="79" y="22"/>
                    </a:cubicBezTo>
                    <a:cubicBezTo>
                      <a:pt x="57" y="0"/>
                      <a:pt x="22" y="0"/>
                      <a:pt x="0" y="22"/>
                    </a:cubicBezTo>
                    <a:cubicBezTo>
                      <a:pt x="157" y="179"/>
                      <a:pt x="157" y="179"/>
                      <a:pt x="157" y="179"/>
                    </a:cubicBezTo>
                    <a:cubicBezTo>
                      <a:pt x="179" y="157"/>
                      <a:pt x="179" y="122"/>
                      <a:pt x="157" y="100"/>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72" name="Freeform 13"/>
              <p:cNvSpPr>
                <a:spLocks/>
              </p:cNvSpPr>
              <p:nvPr/>
            </p:nvSpPr>
            <p:spPr bwMode="auto">
              <a:xfrm>
                <a:off x="2377047" y="5488880"/>
                <a:ext cx="298098" cy="295392"/>
              </a:xfrm>
              <a:custGeom>
                <a:avLst/>
                <a:gdLst>
                  <a:gd name="T0" fmla="*/ 209 w 209"/>
                  <a:gd name="T1" fmla="*/ 97 h 207"/>
                  <a:gd name="T2" fmla="*/ 97 w 209"/>
                  <a:gd name="T3" fmla="*/ 207 h 207"/>
                  <a:gd name="T4" fmla="*/ 0 w 209"/>
                  <a:gd name="T5" fmla="*/ 112 h 207"/>
                  <a:gd name="T6" fmla="*/ 112 w 209"/>
                  <a:gd name="T7" fmla="*/ 0 h 207"/>
                  <a:gd name="T8" fmla="*/ 209 w 209"/>
                  <a:gd name="T9" fmla="*/ 97 h 207"/>
                </a:gdLst>
                <a:ahLst/>
                <a:cxnLst>
                  <a:cxn ang="0">
                    <a:pos x="T0" y="T1"/>
                  </a:cxn>
                  <a:cxn ang="0">
                    <a:pos x="T2" y="T3"/>
                  </a:cxn>
                  <a:cxn ang="0">
                    <a:pos x="T4" y="T5"/>
                  </a:cxn>
                  <a:cxn ang="0">
                    <a:pos x="T6" y="T7"/>
                  </a:cxn>
                  <a:cxn ang="0">
                    <a:pos x="T8" y="T9"/>
                  </a:cxn>
                </a:cxnLst>
                <a:rect l="0" t="0" r="r" b="b"/>
                <a:pathLst>
                  <a:path w="209" h="207">
                    <a:moveTo>
                      <a:pt x="209" y="97"/>
                    </a:moveTo>
                    <a:lnTo>
                      <a:pt x="97" y="207"/>
                    </a:lnTo>
                    <a:lnTo>
                      <a:pt x="0" y="112"/>
                    </a:lnTo>
                    <a:lnTo>
                      <a:pt x="112" y="0"/>
                    </a:lnTo>
                    <a:lnTo>
                      <a:pt x="209" y="9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73" name="Freeform 14"/>
              <p:cNvSpPr>
                <a:spLocks/>
              </p:cNvSpPr>
              <p:nvPr/>
            </p:nvSpPr>
            <p:spPr bwMode="auto">
              <a:xfrm>
                <a:off x="2114607" y="5279110"/>
                <a:ext cx="395086" cy="343911"/>
              </a:xfrm>
              <a:custGeom>
                <a:avLst/>
                <a:gdLst>
                  <a:gd name="T0" fmla="*/ 111 w 198"/>
                  <a:gd name="T1" fmla="*/ 5 h 172"/>
                  <a:gd name="T2" fmla="*/ 95 w 198"/>
                  <a:gd name="T3" fmla="*/ 5 h 172"/>
                  <a:gd name="T4" fmla="*/ 93 w 198"/>
                  <a:gd name="T5" fmla="*/ 17 h 172"/>
                  <a:gd name="T6" fmla="*/ 82 w 198"/>
                  <a:gd name="T7" fmla="*/ 5 h 172"/>
                  <a:gd name="T8" fmla="*/ 66 w 198"/>
                  <a:gd name="T9" fmla="*/ 5 h 172"/>
                  <a:gd name="T10" fmla="*/ 66 w 198"/>
                  <a:gd name="T11" fmla="*/ 21 h 172"/>
                  <a:gd name="T12" fmla="*/ 66 w 198"/>
                  <a:gd name="T13" fmla="*/ 21 h 172"/>
                  <a:gd name="T14" fmla="*/ 66 w 198"/>
                  <a:gd name="T15" fmla="*/ 21 h 172"/>
                  <a:gd name="T16" fmla="*/ 66 w 198"/>
                  <a:gd name="T17" fmla="*/ 21 h 172"/>
                  <a:gd name="T18" fmla="*/ 51 w 198"/>
                  <a:gd name="T19" fmla="*/ 5 h 172"/>
                  <a:gd name="T20" fmla="*/ 35 w 198"/>
                  <a:gd name="T21" fmla="*/ 5 h 172"/>
                  <a:gd name="T22" fmla="*/ 36 w 198"/>
                  <a:gd name="T23" fmla="*/ 21 h 172"/>
                  <a:gd name="T24" fmla="*/ 35 w 198"/>
                  <a:gd name="T25" fmla="*/ 20 h 172"/>
                  <a:gd name="T26" fmla="*/ 35 w 198"/>
                  <a:gd name="T27" fmla="*/ 20 h 172"/>
                  <a:gd name="T28" fmla="*/ 23 w 198"/>
                  <a:gd name="T29" fmla="*/ 8 h 172"/>
                  <a:gd name="T30" fmla="*/ 5 w 198"/>
                  <a:gd name="T31" fmla="*/ 7 h 172"/>
                  <a:gd name="T32" fmla="*/ 6 w 198"/>
                  <a:gd name="T33" fmla="*/ 25 h 172"/>
                  <a:gd name="T34" fmla="*/ 63 w 198"/>
                  <a:gd name="T35" fmla="*/ 82 h 172"/>
                  <a:gd name="T36" fmla="*/ 48 w 198"/>
                  <a:gd name="T37" fmla="*/ 84 h 172"/>
                  <a:gd name="T38" fmla="*/ 49 w 198"/>
                  <a:gd name="T39" fmla="*/ 102 h 172"/>
                  <a:gd name="T40" fmla="*/ 75 w 198"/>
                  <a:gd name="T41" fmla="*/ 127 h 172"/>
                  <a:gd name="T42" fmla="*/ 101 w 198"/>
                  <a:gd name="T43" fmla="*/ 154 h 172"/>
                  <a:gd name="T44" fmla="*/ 126 w 198"/>
                  <a:gd name="T45" fmla="*/ 154 h 172"/>
                  <a:gd name="T46" fmla="*/ 144 w 198"/>
                  <a:gd name="T47" fmla="*/ 172 h 172"/>
                  <a:gd name="T48" fmla="*/ 198 w 198"/>
                  <a:gd name="T49" fmla="*/ 117 h 172"/>
                  <a:gd name="T50" fmla="*/ 180 w 198"/>
                  <a:gd name="T51" fmla="*/ 99 h 172"/>
                  <a:gd name="T52" fmla="*/ 180 w 198"/>
                  <a:gd name="T53" fmla="*/ 75 h 172"/>
                  <a:gd name="T54" fmla="*/ 144 w 198"/>
                  <a:gd name="T55" fmla="*/ 38 h 172"/>
                  <a:gd name="T56" fmla="*/ 144 w 198"/>
                  <a:gd name="T57" fmla="*/ 38 h 172"/>
                  <a:gd name="T58" fmla="*/ 111 w 198"/>
                  <a:gd name="T59" fmla="*/ 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8" h="172">
                    <a:moveTo>
                      <a:pt x="111" y="5"/>
                    </a:moveTo>
                    <a:cubicBezTo>
                      <a:pt x="106" y="1"/>
                      <a:pt x="99" y="0"/>
                      <a:pt x="95" y="5"/>
                    </a:cubicBezTo>
                    <a:cubicBezTo>
                      <a:pt x="92" y="8"/>
                      <a:pt x="91" y="13"/>
                      <a:pt x="93" y="17"/>
                    </a:cubicBezTo>
                    <a:cubicBezTo>
                      <a:pt x="82" y="5"/>
                      <a:pt x="82" y="5"/>
                      <a:pt x="82" y="5"/>
                    </a:cubicBezTo>
                    <a:cubicBezTo>
                      <a:pt x="77" y="1"/>
                      <a:pt x="70" y="0"/>
                      <a:pt x="66" y="5"/>
                    </a:cubicBezTo>
                    <a:cubicBezTo>
                      <a:pt x="61" y="9"/>
                      <a:pt x="62" y="16"/>
                      <a:pt x="66" y="21"/>
                    </a:cubicBezTo>
                    <a:cubicBezTo>
                      <a:pt x="66" y="21"/>
                      <a:pt x="66" y="21"/>
                      <a:pt x="66" y="21"/>
                    </a:cubicBezTo>
                    <a:cubicBezTo>
                      <a:pt x="66" y="21"/>
                      <a:pt x="66" y="21"/>
                      <a:pt x="66" y="21"/>
                    </a:cubicBezTo>
                    <a:cubicBezTo>
                      <a:pt x="66" y="21"/>
                      <a:pt x="66" y="21"/>
                      <a:pt x="66" y="21"/>
                    </a:cubicBezTo>
                    <a:cubicBezTo>
                      <a:pt x="51" y="5"/>
                      <a:pt x="51" y="5"/>
                      <a:pt x="51" y="5"/>
                    </a:cubicBezTo>
                    <a:cubicBezTo>
                      <a:pt x="46" y="1"/>
                      <a:pt x="39" y="0"/>
                      <a:pt x="35" y="5"/>
                    </a:cubicBezTo>
                    <a:cubicBezTo>
                      <a:pt x="31" y="9"/>
                      <a:pt x="31" y="16"/>
                      <a:pt x="36" y="21"/>
                    </a:cubicBezTo>
                    <a:cubicBezTo>
                      <a:pt x="35" y="20"/>
                      <a:pt x="35" y="20"/>
                      <a:pt x="35" y="20"/>
                    </a:cubicBezTo>
                    <a:cubicBezTo>
                      <a:pt x="35" y="20"/>
                      <a:pt x="35" y="20"/>
                      <a:pt x="35" y="20"/>
                    </a:cubicBezTo>
                    <a:cubicBezTo>
                      <a:pt x="23" y="8"/>
                      <a:pt x="23" y="8"/>
                      <a:pt x="23" y="8"/>
                    </a:cubicBezTo>
                    <a:cubicBezTo>
                      <a:pt x="18" y="3"/>
                      <a:pt x="10" y="3"/>
                      <a:pt x="5" y="7"/>
                    </a:cubicBezTo>
                    <a:cubicBezTo>
                      <a:pt x="0" y="12"/>
                      <a:pt x="1" y="20"/>
                      <a:pt x="6" y="25"/>
                    </a:cubicBezTo>
                    <a:cubicBezTo>
                      <a:pt x="63" y="82"/>
                      <a:pt x="63" y="82"/>
                      <a:pt x="63" y="82"/>
                    </a:cubicBezTo>
                    <a:cubicBezTo>
                      <a:pt x="58" y="80"/>
                      <a:pt x="52" y="80"/>
                      <a:pt x="48" y="84"/>
                    </a:cubicBezTo>
                    <a:cubicBezTo>
                      <a:pt x="43" y="89"/>
                      <a:pt x="44" y="97"/>
                      <a:pt x="49" y="102"/>
                    </a:cubicBezTo>
                    <a:cubicBezTo>
                      <a:pt x="75" y="127"/>
                      <a:pt x="75" y="127"/>
                      <a:pt x="75" y="127"/>
                    </a:cubicBezTo>
                    <a:cubicBezTo>
                      <a:pt x="101" y="154"/>
                      <a:pt x="101" y="154"/>
                      <a:pt x="101" y="154"/>
                    </a:cubicBezTo>
                    <a:cubicBezTo>
                      <a:pt x="108" y="161"/>
                      <a:pt x="119" y="161"/>
                      <a:pt x="126" y="154"/>
                    </a:cubicBezTo>
                    <a:cubicBezTo>
                      <a:pt x="144" y="172"/>
                      <a:pt x="144" y="172"/>
                      <a:pt x="144" y="172"/>
                    </a:cubicBezTo>
                    <a:cubicBezTo>
                      <a:pt x="198" y="117"/>
                      <a:pt x="198" y="117"/>
                      <a:pt x="198" y="117"/>
                    </a:cubicBezTo>
                    <a:cubicBezTo>
                      <a:pt x="180" y="99"/>
                      <a:pt x="180" y="99"/>
                      <a:pt x="180" y="99"/>
                    </a:cubicBezTo>
                    <a:cubicBezTo>
                      <a:pt x="187" y="92"/>
                      <a:pt x="187" y="81"/>
                      <a:pt x="180" y="75"/>
                    </a:cubicBezTo>
                    <a:cubicBezTo>
                      <a:pt x="144" y="38"/>
                      <a:pt x="144" y="38"/>
                      <a:pt x="144" y="38"/>
                    </a:cubicBezTo>
                    <a:cubicBezTo>
                      <a:pt x="144" y="38"/>
                      <a:pt x="144" y="38"/>
                      <a:pt x="144" y="38"/>
                    </a:cubicBezTo>
                    <a:lnTo>
                      <a:pt x="111" y="5"/>
                    </a:lnTo>
                    <a:close/>
                  </a:path>
                </a:pathLst>
              </a:custGeom>
              <a:solidFill>
                <a:srgbClr val="505050">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74" name="Freeform 15"/>
              <p:cNvSpPr>
                <a:spLocks/>
              </p:cNvSpPr>
              <p:nvPr/>
            </p:nvSpPr>
            <p:spPr bwMode="auto">
              <a:xfrm>
                <a:off x="2016192" y="5014805"/>
                <a:ext cx="586211" cy="218333"/>
              </a:xfrm>
              <a:custGeom>
                <a:avLst/>
                <a:gdLst>
                  <a:gd name="T0" fmla="*/ 40 w 294"/>
                  <a:gd name="T1" fmla="*/ 109 h 109"/>
                  <a:gd name="T2" fmla="*/ 7 w 294"/>
                  <a:gd name="T3" fmla="*/ 77 h 109"/>
                  <a:gd name="T4" fmla="*/ 0 w 294"/>
                  <a:gd name="T5" fmla="*/ 60 h 109"/>
                  <a:gd name="T6" fmla="*/ 7 w 294"/>
                  <a:gd name="T7" fmla="*/ 43 h 109"/>
                  <a:gd name="T8" fmla="*/ 24 w 294"/>
                  <a:gd name="T9" fmla="*/ 36 h 109"/>
                  <a:gd name="T10" fmla="*/ 271 w 294"/>
                  <a:gd name="T11" fmla="*/ 36 h 109"/>
                  <a:gd name="T12" fmla="*/ 284 w 294"/>
                  <a:gd name="T13" fmla="*/ 23 h 109"/>
                  <a:gd name="T14" fmla="*/ 271 w 294"/>
                  <a:gd name="T15" fmla="*/ 10 h 109"/>
                  <a:gd name="T16" fmla="*/ 248 w 294"/>
                  <a:gd name="T17" fmla="*/ 10 h 109"/>
                  <a:gd name="T18" fmla="*/ 248 w 294"/>
                  <a:gd name="T19" fmla="*/ 0 h 109"/>
                  <a:gd name="T20" fmla="*/ 271 w 294"/>
                  <a:gd name="T21" fmla="*/ 0 h 109"/>
                  <a:gd name="T22" fmla="*/ 294 w 294"/>
                  <a:gd name="T23" fmla="*/ 23 h 109"/>
                  <a:gd name="T24" fmla="*/ 271 w 294"/>
                  <a:gd name="T25" fmla="*/ 45 h 109"/>
                  <a:gd name="T26" fmla="*/ 24 w 294"/>
                  <a:gd name="T27" fmla="*/ 45 h 109"/>
                  <a:gd name="T28" fmla="*/ 14 w 294"/>
                  <a:gd name="T29" fmla="*/ 50 h 109"/>
                  <a:gd name="T30" fmla="*/ 10 w 294"/>
                  <a:gd name="T31" fmla="*/ 60 h 109"/>
                  <a:gd name="T32" fmla="*/ 14 w 294"/>
                  <a:gd name="T33" fmla="*/ 70 h 109"/>
                  <a:gd name="T34" fmla="*/ 14 w 294"/>
                  <a:gd name="T35" fmla="*/ 70 h 109"/>
                  <a:gd name="T36" fmla="*/ 47 w 294"/>
                  <a:gd name="T37" fmla="*/ 102 h 109"/>
                  <a:gd name="T38" fmla="*/ 40 w 294"/>
                  <a:gd name="T3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109">
                    <a:moveTo>
                      <a:pt x="40" y="109"/>
                    </a:moveTo>
                    <a:cubicBezTo>
                      <a:pt x="7" y="77"/>
                      <a:pt x="7" y="77"/>
                      <a:pt x="7" y="77"/>
                    </a:cubicBezTo>
                    <a:cubicBezTo>
                      <a:pt x="3" y="72"/>
                      <a:pt x="0" y="66"/>
                      <a:pt x="0" y="60"/>
                    </a:cubicBezTo>
                    <a:cubicBezTo>
                      <a:pt x="0" y="54"/>
                      <a:pt x="3" y="48"/>
                      <a:pt x="7" y="43"/>
                    </a:cubicBezTo>
                    <a:cubicBezTo>
                      <a:pt x="12" y="39"/>
                      <a:pt x="18" y="36"/>
                      <a:pt x="24" y="36"/>
                    </a:cubicBezTo>
                    <a:cubicBezTo>
                      <a:pt x="271" y="36"/>
                      <a:pt x="271" y="36"/>
                      <a:pt x="271" y="36"/>
                    </a:cubicBezTo>
                    <a:cubicBezTo>
                      <a:pt x="279" y="36"/>
                      <a:pt x="284" y="30"/>
                      <a:pt x="284" y="23"/>
                    </a:cubicBezTo>
                    <a:cubicBezTo>
                      <a:pt x="284" y="16"/>
                      <a:pt x="279" y="10"/>
                      <a:pt x="271" y="10"/>
                    </a:cubicBezTo>
                    <a:cubicBezTo>
                      <a:pt x="248" y="10"/>
                      <a:pt x="248" y="10"/>
                      <a:pt x="248" y="10"/>
                    </a:cubicBezTo>
                    <a:cubicBezTo>
                      <a:pt x="248" y="0"/>
                      <a:pt x="248" y="0"/>
                      <a:pt x="248" y="0"/>
                    </a:cubicBezTo>
                    <a:cubicBezTo>
                      <a:pt x="271" y="0"/>
                      <a:pt x="271" y="0"/>
                      <a:pt x="271" y="0"/>
                    </a:cubicBezTo>
                    <a:cubicBezTo>
                      <a:pt x="284" y="0"/>
                      <a:pt x="294" y="11"/>
                      <a:pt x="294" y="23"/>
                    </a:cubicBezTo>
                    <a:cubicBezTo>
                      <a:pt x="294" y="35"/>
                      <a:pt x="284" y="45"/>
                      <a:pt x="271" y="45"/>
                    </a:cubicBezTo>
                    <a:cubicBezTo>
                      <a:pt x="24" y="45"/>
                      <a:pt x="24" y="45"/>
                      <a:pt x="24" y="45"/>
                    </a:cubicBezTo>
                    <a:cubicBezTo>
                      <a:pt x="20" y="46"/>
                      <a:pt x="17" y="47"/>
                      <a:pt x="14" y="50"/>
                    </a:cubicBezTo>
                    <a:cubicBezTo>
                      <a:pt x="11" y="52"/>
                      <a:pt x="10" y="56"/>
                      <a:pt x="10" y="60"/>
                    </a:cubicBezTo>
                    <a:cubicBezTo>
                      <a:pt x="10" y="64"/>
                      <a:pt x="11" y="67"/>
                      <a:pt x="14" y="70"/>
                    </a:cubicBezTo>
                    <a:cubicBezTo>
                      <a:pt x="14" y="70"/>
                      <a:pt x="14" y="70"/>
                      <a:pt x="14" y="70"/>
                    </a:cubicBezTo>
                    <a:cubicBezTo>
                      <a:pt x="47" y="102"/>
                      <a:pt x="47" y="102"/>
                      <a:pt x="47" y="102"/>
                    </a:cubicBezTo>
                    <a:lnTo>
                      <a:pt x="40" y="109"/>
                    </a:ln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75" name="Freeform 10"/>
              <p:cNvSpPr>
                <a:spLocks noEditPoints="1"/>
              </p:cNvSpPr>
              <p:nvPr/>
            </p:nvSpPr>
            <p:spPr bwMode="auto">
              <a:xfrm>
                <a:off x="954366" y="3977932"/>
                <a:ext cx="1392727" cy="1068816"/>
              </a:xfrm>
              <a:custGeom>
                <a:avLst/>
                <a:gdLst>
                  <a:gd name="T0" fmla="*/ 244 w 252"/>
                  <a:gd name="T1" fmla="*/ 0 h 193"/>
                  <a:gd name="T2" fmla="*/ 8 w 252"/>
                  <a:gd name="T3" fmla="*/ 0 h 193"/>
                  <a:gd name="T4" fmla="*/ 0 w 252"/>
                  <a:gd name="T5" fmla="*/ 7 h 193"/>
                  <a:gd name="T6" fmla="*/ 0 w 252"/>
                  <a:gd name="T7" fmla="*/ 161 h 193"/>
                  <a:gd name="T8" fmla="*/ 8 w 252"/>
                  <a:gd name="T9" fmla="*/ 168 h 193"/>
                  <a:gd name="T10" fmla="*/ 86 w 252"/>
                  <a:gd name="T11" fmla="*/ 168 h 193"/>
                  <a:gd name="T12" fmla="*/ 86 w 252"/>
                  <a:gd name="T13" fmla="*/ 179 h 193"/>
                  <a:gd name="T14" fmla="*/ 69 w 252"/>
                  <a:gd name="T15" fmla="*/ 193 h 193"/>
                  <a:gd name="T16" fmla="*/ 188 w 252"/>
                  <a:gd name="T17" fmla="*/ 193 h 193"/>
                  <a:gd name="T18" fmla="*/ 171 w 252"/>
                  <a:gd name="T19" fmla="*/ 179 h 193"/>
                  <a:gd name="T20" fmla="*/ 171 w 252"/>
                  <a:gd name="T21" fmla="*/ 168 h 193"/>
                  <a:gd name="T22" fmla="*/ 244 w 252"/>
                  <a:gd name="T23" fmla="*/ 168 h 193"/>
                  <a:gd name="T24" fmla="*/ 252 w 252"/>
                  <a:gd name="T25" fmla="*/ 161 h 193"/>
                  <a:gd name="T26" fmla="*/ 252 w 252"/>
                  <a:gd name="T27" fmla="*/ 7 h 193"/>
                  <a:gd name="T28" fmla="*/ 244 w 252"/>
                  <a:gd name="T29" fmla="*/ 0 h 193"/>
                  <a:gd name="T30" fmla="*/ 238 w 252"/>
                  <a:gd name="T31" fmla="*/ 149 h 193"/>
                  <a:gd name="T32" fmla="*/ 231 w 252"/>
                  <a:gd name="T33" fmla="*/ 155 h 193"/>
                  <a:gd name="T34" fmla="*/ 22 w 252"/>
                  <a:gd name="T35" fmla="*/ 155 h 193"/>
                  <a:gd name="T36" fmla="*/ 15 w 252"/>
                  <a:gd name="T37" fmla="*/ 149 h 193"/>
                  <a:gd name="T38" fmla="*/ 15 w 252"/>
                  <a:gd name="T39" fmla="*/ 19 h 193"/>
                  <a:gd name="T40" fmla="*/ 22 w 252"/>
                  <a:gd name="T41" fmla="*/ 13 h 193"/>
                  <a:gd name="T42" fmla="*/ 231 w 252"/>
                  <a:gd name="T43" fmla="*/ 13 h 193"/>
                  <a:gd name="T44" fmla="*/ 238 w 252"/>
                  <a:gd name="T45" fmla="*/ 19 h 193"/>
                  <a:gd name="T46" fmla="*/ 238 w 252"/>
                  <a:gd name="T47" fmla="*/ 149 h 193"/>
                  <a:gd name="T48" fmla="*/ 238 w 252"/>
                  <a:gd name="T49" fmla="*/ 1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2" h="193">
                    <a:moveTo>
                      <a:pt x="244" y="0"/>
                    </a:moveTo>
                    <a:cubicBezTo>
                      <a:pt x="8" y="0"/>
                      <a:pt x="8" y="0"/>
                      <a:pt x="8" y="0"/>
                    </a:cubicBezTo>
                    <a:cubicBezTo>
                      <a:pt x="4" y="0"/>
                      <a:pt x="0" y="3"/>
                      <a:pt x="0" y="7"/>
                    </a:cubicBezTo>
                    <a:cubicBezTo>
                      <a:pt x="0" y="161"/>
                      <a:pt x="0" y="161"/>
                      <a:pt x="0" y="161"/>
                    </a:cubicBezTo>
                    <a:cubicBezTo>
                      <a:pt x="0" y="165"/>
                      <a:pt x="4" y="168"/>
                      <a:pt x="8" y="168"/>
                    </a:cubicBezTo>
                    <a:cubicBezTo>
                      <a:pt x="86" y="168"/>
                      <a:pt x="86" y="168"/>
                      <a:pt x="86" y="168"/>
                    </a:cubicBezTo>
                    <a:cubicBezTo>
                      <a:pt x="86" y="179"/>
                      <a:pt x="86" y="179"/>
                      <a:pt x="86" y="179"/>
                    </a:cubicBezTo>
                    <a:cubicBezTo>
                      <a:pt x="69" y="193"/>
                      <a:pt x="69" y="193"/>
                      <a:pt x="69" y="193"/>
                    </a:cubicBezTo>
                    <a:cubicBezTo>
                      <a:pt x="188" y="193"/>
                      <a:pt x="188" y="193"/>
                      <a:pt x="188" y="193"/>
                    </a:cubicBezTo>
                    <a:cubicBezTo>
                      <a:pt x="171" y="179"/>
                      <a:pt x="171" y="179"/>
                      <a:pt x="171" y="179"/>
                    </a:cubicBezTo>
                    <a:cubicBezTo>
                      <a:pt x="171" y="168"/>
                      <a:pt x="171" y="168"/>
                      <a:pt x="171" y="168"/>
                    </a:cubicBezTo>
                    <a:cubicBezTo>
                      <a:pt x="244" y="168"/>
                      <a:pt x="244" y="168"/>
                      <a:pt x="244" y="168"/>
                    </a:cubicBezTo>
                    <a:cubicBezTo>
                      <a:pt x="249" y="168"/>
                      <a:pt x="252" y="165"/>
                      <a:pt x="252" y="161"/>
                    </a:cubicBezTo>
                    <a:cubicBezTo>
                      <a:pt x="252" y="7"/>
                      <a:pt x="252" y="7"/>
                      <a:pt x="252" y="7"/>
                    </a:cubicBezTo>
                    <a:cubicBezTo>
                      <a:pt x="252" y="3"/>
                      <a:pt x="249" y="0"/>
                      <a:pt x="244" y="0"/>
                    </a:cubicBezTo>
                    <a:close/>
                    <a:moveTo>
                      <a:pt x="238" y="149"/>
                    </a:moveTo>
                    <a:cubicBezTo>
                      <a:pt x="238" y="153"/>
                      <a:pt x="235" y="155"/>
                      <a:pt x="231" y="155"/>
                    </a:cubicBezTo>
                    <a:cubicBezTo>
                      <a:pt x="22" y="155"/>
                      <a:pt x="22" y="155"/>
                      <a:pt x="22" y="155"/>
                    </a:cubicBezTo>
                    <a:cubicBezTo>
                      <a:pt x="18" y="155"/>
                      <a:pt x="15" y="153"/>
                      <a:pt x="15" y="149"/>
                    </a:cubicBezTo>
                    <a:cubicBezTo>
                      <a:pt x="15" y="19"/>
                      <a:pt x="15" y="19"/>
                      <a:pt x="15" y="19"/>
                    </a:cubicBezTo>
                    <a:cubicBezTo>
                      <a:pt x="15" y="15"/>
                      <a:pt x="18" y="13"/>
                      <a:pt x="22" y="13"/>
                    </a:cubicBezTo>
                    <a:cubicBezTo>
                      <a:pt x="231" y="13"/>
                      <a:pt x="231" y="13"/>
                      <a:pt x="231" y="13"/>
                    </a:cubicBezTo>
                    <a:cubicBezTo>
                      <a:pt x="235" y="13"/>
                      <a:pt x="238" y="15"/>
                      <a:pt x="238" y="19"/>
                    </a:cubicBezTo>
                    <a:cubicBezTo>
                      <a:pt x="238" y="149"/>
                      <a:pt x="238" y="149"/>
                      <a:pt x="238" y="149"/>
                    </a:cubicBezTo>
                    <a:cubicBezTo>
                      <a:pt x="238" y="149"/>
                      <a:pt x="238" y="149"/>
                      <a:pt x="238" y="149"/>
                    </a:cubicBezTo>
                    <a:close/>
                  </a:path>
                </a:pathLst>
              </a:custGeom>
              <a:solidFill>
                <a:srgbClr val="0078D7">
                  <a:lumMod val="75000"/>
                </a:srgbClr>
              </a:solidFill>
              <a:ln w="9525">
                <a:noFill/>
                <a:round/>
                <a:headEnd/>
                <a:tailEnd/>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76" name="Freeform 9"/>
              <p:cNvSpPr>
                <a:spLocks noEditPoints="1"/>
              </p:cNvSpPr>
              <p:nvPr/>
            </p:nvSpPr>
            <p:spPr bwMode="auto">
              <a:xfrm>
                <a:off x="2423535" y="4461116"/>
                <a:ext cx="291121" cy="585631"/>
              </a:xfrm>
              <a:custGeom>
                <a:avLst/>
                <a:gdLst>
                  <a:gd name="T0" fmla="*/ 65 w 67"/>
                  <a:gd name="T1" fmla="*/ 0 h 135"/>
                  <a:gd name="T2" fmla="*/ 1 w 67"/>
                  <a:gd name="T3" fmla="*/ 0 h 135"/>
                  <a:gd name="T4" fmla="*/ 0 w 67"/>
                  <a:gd name="T5" fmla="*/ 2 h 135"/>
                  <a:gd name="T6" fmla="*/ 0 w 67"/>
                  <a:gd name="T7" fmla="*/ 28 h 135"/>
                  <a:gd name="T8" fmla="*/ 0 w 67"/>
                  <a:gd name="T9" fmla="*/ 30 h 135"/>
                  <a:gd name="T10" fmla="*/ 0 w 67"/>
                  <a:gd name="T11" fmla="*/ 134 h 135"/>
                  <a:gd name="T12" fmla="*/ 1 w 67"/>
                  <a:gd name="T13" fmla="*/ 135 h 135"/>
                  <a:gd name="T14" fmla="*/ 65 w 67"/>
                  <a:gd name="T15" fmla="*/ 135 h 135"/>
                  <a:gd name="T16" fmla="*/ 67 w 67"/>
                  <a:gd name="T17" fmla="*/ 134 h 135"/>
                  <a:gd name="T18" fmla="*/ 67 w 67"/>
                  <a:gd name="T19" fmla="*/ 30 h 135"/>
                  <a:gd name="T20" fmla="*/ 67 w 67"/>
                  <a:gd name="T21" fmla="*/ 28 h 135"/>
                  <a:gd name="T22" fmla="*/ 67 w 67"/>
                  <a:gd name="T23" fmla="*/ 2 h 135"/>
                  <a:gd name="T24" fmla="*/ 65 w 67"/>
                  <a:gd name="T25" fmla="*/ 0 h 135"/>
                  <a:gd name="T26" fmla="*/ 8 w 67"/>
                  <a:gd name="T27" fmla="*/ 21 h 135"/>
                  <a:gd name="T28" fmla="*/ 8 w 67"/>
                  <a:gd name="T29" fmla="*/ 14 h 135"/>
                  <a:gd name="T30" fmla="*/ 9 w 67"/>
                  <a:gd name="T31" fmla="*/ 13 h 135"/>
                  <a:gd name="T32" fmla="*/ 57 w 67"/>
                  <a:gd name="T33" fmla="*/ 13 h 135"/>
                  <a:gd name="T34" fmla="*/ 59 w 67"/>
                  <a:gd name="T35" fmla="*/ 14 h 135"/>
                  <a:gd name="T36" fmla="*/ 59 w 67"/>
                  <a:gd name="T37" fmla="*/ 21 h 135"/>
                  <a:gd name="T38" fmla="*/ 57 w 67"/>
                  <a:gd name="T39" fmla="*/ 23 h 135"/>
                  <a:gd name="T40" fmla="*/ 9 w 67"/>
                  <a:gd name="T41" fmla="*/ 23 h 135"/>
                  <a:gd name="T42" fmla="*/ 8 w 67"/>
                  <a:gd name="T43" fmla="*/ 21 h 135"/>
                  <a:gd name="T44" fmla="*/ 53 w 67"/>
                  <a:gd name="T45" fmla="*/ 64 h 135"/>
                  <a:gd name="T46" fmla="*/ 49 w 67"/>
                  <a:gd name="T47" fmla="*/ 59 h 135"/>
                  <a:gd name="T48" fmla="*/ 53 w 67"/>
                  <a:gd name="T49" fmla="*/ 55 h 135"/>
                  <a:gd name="T50" fmla="*/ 58 w 67"/>
                  <a:gd name="T51" fmla="*/ 59 h 135"/>
                  <a:gd name="T52" fmla="*/ 53 w 67"/>
                  <a:gd name="T53" fmla="*/ 64 h 135"/>
                  <a:gd name="T54" fmla="*/ 53 w 67"/>
                  <a:gd name="T55" fmla="*/ 49 h 135"/>
                  <a:gd name="T56" fmla="*/ 47 w 67"/>
                  <a:gd name="T57" fmla="*/ 43 h 135"/>
                  <a:gd name="T58" fmla="*/ 53 w 67"/>
                  <a:gd name="T59" fmla="*/ 37 h 135"/>
                  <a:gd name="T60" fmla="*/ 60 w 67"/>
                  <a:gd name="T61" fmla="*/ 43 h 135"/>
                  <a:gd name="T62" fmla="*/ 53 w 67"/>
                  <a:gd name="T63"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35">
                    <a:moveTo>
                      <a:pt x="65" y="0"/>
                    </a:moveTo>
                    <a:cubicBezTo>
                      <a:pt x="1" y="0"/>
                      <a:pt x="1" y="0"/>
                      <a:pt x="1" y="0"/>
                    </a:cubicBezTo>
                    <a:cubicBezTo>
                      <a:pt x="0" y="0"/>
                      <a:pt x="0" y="1"/>
                      <a:pt x="0" y="2"/>
                    </a:cubicBezTo>
                    <a:cubicBezTo>
                      <a:pt x="0" y="28"/>
                      <a:pt x="0" y="28"/>
                      <a:pt x="0" y="28"/>
                    </a:cubicBezTo>
                    <a:cubicBezTo>
                      <a:pt x="0" y="30"/>
                      <a:pt x="0" y="30"/>
                      <a:pt x="0" y="30"/>
                    </a:cubicBezTo>
                    <a:cubicBezTo>
                      <a:pt x="0" y="134"/>
                      <a:pt x="0" y="134"/>
                      <a:pt x="0" y="134"/>
                    </a:cubicBezTo>
                    <a:cubicBezTo>
                      <a:pt x="0" y="135"/>
                      <a:pt x="0" y="135"/>
                      <a:pt x="1" y="135"/>
                    </a:cubicBezTo>
                    <a:cubicBezTo>
                      <a:pt x="65" y="135"/>
                      <a:pt x="65" y="135"/>
                      <a:pt x="65" y="135"/>
                    </a:cubicBezTo>
                    <a:cubicBezTo>
                      <a:pt x="66" y="135"/>
                      <a:pt x="67" y="135"/>
                      <a:pt x="67" y="134"/>
                    </a:cubicBezTo>
                    <a:cubicBezTo>
                      <a:pt x="67" y="30"/>
                      <a:pt x="67" y="30"/>
                      <a:pt x="67" y="30"/>
                    </a:cubicBezTo>
                    <a:cubicBezTo>
                      <a:pt x="67" y="28"/>
                      <a:pt x="67" y="28"/>
                      <a:pt x="67" y="28"/>
                    </a:cubicBezTo>
                    <a:cubicBezTo>
                      <a:pt x="67" y="2"/>
                      <a:pt x="67" y="2"/>
                      <a:pt x="67" y="2"/>
                    </a:cubicBezTo>
                    <a:cubicBezTo>
                      <a:pt x="67" y="1"/>
                      <a:pt x="66" y="0"/>
                      <a:pt x="65" y="0"/>
                    </a:cubicBezTo>
                    <a:close/>
                    <a:moveTo>
                      <a:pt x="8" y="21"/>
                    </a:moveTo>
                    <a:cubicBezTo>
                      <a:pt x="8" y="14"/>
                      <a:pt x="8" y="14"/>
                      <a:pt x="8" y="14"/>
                    </a:cubicBezTo>
                    <a:cubicBezTo>
                      <a:pt x="8" y="13"/>
                      <a:pt x="8" y="13"/>
                      <a:pt x="9" y="13"/>
                    </a:cubicBezTo>
                    <a:cubicBezTo>
                      <a:pt x="57" y="13"/>
                      <a:pt x="57" y="13"/>
                      <a:pt x="57" y="13"/>
                    </a:cubicBezTo>
                    <a:cubicBezTo>
                      <a:pt x="58" y="13"/>
                      <a:pt x="59" y="13"/>
                      <a:pt x="59" y="14"/>
                    </a:cubicBezTo>
                    <a:cubicBezTo>
                      <a:pt x="59" y="21"/>
                      <a:pt x="59" y="21"/>
                      <a:pt x="59" y="21"/>
                    </a:cubicBezTo>
                    <a:cubicBezTo>
                      <a:pt x="59" y="22"/>
                      <a:pt x="58" y="23"/>
                      <a:pt x="57" y="23"/>
                    </a:cubicBezTo>
                    <a:cubicBezTo>
                      <a:pt x="9" y="23"/>
                      <a:pt x="9" y="23"/>
                      <a:pt x="9" y="23"/>
                    </a:cubicBezTo>
                    <a:cubicBezTo>
                      <a:pt x="8" y="23"/>
                      <a:pt x="8" y="22"/>
                      <a:pt x="8" y="21"/>
                    </a:cubicBezTo>
                    <a:close/>
                    <a:moveTo>
                      <a:pt x="53" y="64"/>
                    </a:moveTo>
                    <a:cubicBezTo>
                      <a:pt x="51" y="64"/>
                      <a:pt x="49" y="62"/>
                      <a:pt x="49" y="59"/>
                    </a:cubicBezTo>
                    <a:cubicBezTo>
                      <a:pt x="49" y="57"/>
                      <a:pt x="51" y="55"/>
                      <a:pt x="53" y="55"/>
                    </a:cubicBezTo>
                    <a:cubicBezTo>
                      <a:pt x="56" y="55"/>
                      <a:pt x="58" y="57"/>
                      <a:pt x="58" y="59"/>
                    </a:cubicBezTo>
                    <a:cubicBezTo>
                      <a:pt x="58" y="62"/>
                      <a:pt x="56" y="64"/>
                      <a:pt x="53" y="64"/>
                    </a:cubicBezTo>
                    <a:close/>
                    <a:moveTo>
                      <a:pt x="53" y="49"/>
                    </a:moveTo>
                    <a:cubicBezTo>
                      <a:pt x="50" y="49"/>
                      <a:pt x="47" y="46"/>
                      <a:pt x="47" y="43"/>
                    </a:cubicBezTo>
                    <a:cubicBezTo>
                      <a:pt x="47" y="39"/>
                      <a:pt x="50" y="37"/>
                      <a:pt x="53" y="37"/>
                    </a:cubicBezTo>
                    <a:cubicBezTo>
                      <a:pt x="57" y="37"/>
                      <a:pt x="60" y="39"/>
                      <a:pt x="60" y="43"/>
                    </a:cubicBezTo>
                    <a:cubicBezTo>
                      <a:pt x="60" y="46"/>
                      <a:pt x="57" y="49"/>
                      <a:pt x="53" y="49"/>
                    </a:cubicBezTo>
                    <a:close/>
                  </a:path>
                </a:pathLst>
              </a:custGeom>
              <a:solidFill>
                <a:srgbClr val="0078D7">
                  <a:lumMod val="75000"/>
                </a:srgbClr>
              </a:solidFill>
              <a:ln w="9525">
                <a:noFill/>
                <a:round/>
                <a:headEnd/>
                <a:tailEnd/>
              </a:ln>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nvGrpSpPr>
              <p:cNvPr id="477" name="Group 476"/>
              <p:cNvGrpSpPr/>
              <p:nvPr/>
            </p:nvGrpSpPr>
            <p:grpSpPr>
              <a:xfrm>
                <a:off x="1270619" y="4149849"/>
                <a:ext cx="760220" cy="575085"/>
                <a:chOff x="-1516063" y="3303588"/>
                <a:chExt cx="846138" cy="639762"/>
              </a:xfrm>
            </p:grpSpPr>
            <p:sp>
              <p:nvSpPr>
                <p:cNvPr id="485" name="Rectangle 26"/>
                <p:cNvSpPr>
                  <a:spLocks noChangeArrowheads="1"/>
                </p:cNvSpPr>
                <p:nvPr/>
              </p:nvSpPr>
              <p:spPr bwMode="auto">
                <a:xfrm>
                  <a:off x="-1370013" y="3708400"/>
                  <a:ext cx="177800" cy="25400"/>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6" name="Rectangle 27"/>
                <p:cNvSpPr>
                  <a:spLocks noChangeArrowheads="1"/>
                </p:cNvSpPr>
                <p:nvPr/>
              </p:nvSpPr>
              <p:spPr bwMode="auto">
                <a:xfrm>
                  <a:off x="-1414463" y="3708400"/>
                  <a:ext cx="28575" cy="25400"/>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7" name="Rectangle 28"/>
                <p:cNvSpPr>
                  <a:spLocks noChangeArrowheads="1"/>
                </p:cNvSpPr>
                <p:nvPr/>
              </p:nvSpPr>
              <p:spPr bwMode="auto">
                <a:xfrm>
                  <a:off x="-1370013" y="3765550"/>
                  <a:ext cx="193675" cy="2698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8" name="Rectangle 29"/>
                <p:cNvSpPr>
                  <a:spLocks noChangeArrowheads="1"/>
                </p:cNvSpPr>
                <p:nvPr/>
              </p:nvSpPr>
              <p:spPr bwMode="auto">
                <a:xfrm>
                  <a:off x="-1414463" y="3765550"/>
                  <a:ext cx="28575" cy="2698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9" name="Rectangle 30"/>
                <p:cNvSpPr>
                  <a:spLocks noChangeArrowheads="1"/>
                </p:cNvSpPr>
                <p:nvPr/>
              </p:nvSpPr>
              <p:spPr bwMode="auto">
                <a:xfrm>
                  <a:off x="-1370013" y="3821113"/>
                  <a:ext cx="142875" cy="2698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0" name="Rectangle 31"/>
                <p:cNvSpPr>
                  <a:spLocks noChangeArrowheads="1"/>
                </p:cNvSpPr>
                <p:nvPr/>
              </p:nvSpPr>
              <p:spPr bwMode="auto">
                <a:xfrm>
                  <a:off x="-1414463" y="3821113"/>
                  <a:ext cx="28575" cy="2698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1" name="Rectangle 32"/>
                <p:cNvSpPr>
                  <a:spLocks noChangeArrowheads="1"/>
                </p:cNvSpPr>
                <p:nvPr/>
              </p:nvSpPr>
              <p:spPr bwMode="auto">
                <a:xfrm>
                  <a:off x="-1216025" y="3495675"/>
                  <a:ext cx="34925" cy="152400"/>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2" name="Rectangle 33"/>
                <p:cNvSpPr>
                  <a:spLocks noChangeArrowheads="1"/>
                </p:cNvSpPr>
                <p:nvPr/>
              </p:nvSpPr>
              <p:spPr bwMode="auto">
                <a:xfrm>
                  <a:off x="-1265238" y="3608388"/>
                  <a:ext cx="34925" cy="39687"/>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3" name="Rectangle 34"/>
                <p:cNvSpPr>
                  <a:spLocks noChangeArrowheads="1"/>
                </p:cNvSpPr>
                <p:nvPr/>
              </p:nvSpPr>
              <p:spPr bwMode="auto">
                <a:xfrm>
                  <a:off x="-1314450" y="3543300"/>
                  <a:ext cx="36513" cy="104775"/>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4" name="Rectangle 35"/>
                <p:cNvSpPr>
                  <a:spLocks noChangeArrowheads="1"/>
                </p:cNvSpPr>
                <p:nvPr/>
              </p:nvSpPr>
              <p:spPr bwMode="auto">
                <a:xfrm>
                  <a:off x="-1365250" y="3516313"/>
                  <a:ext cx="33338" cy="131762"/>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5" name="Rectangle 36"/>
                <p:cNvSpPr>
                  <a:spLocks noChangeArrowheads="1"/>
                </p:cNvSpPr>
                <p:nvPr/>
              </p:nvSpPr>
              <p:spPr bwMode="auto">
                <a:xfrm>
                  <a:off x="-1416050" y="3565525"/>
                  <a:ext cx="34925" cy="82550"/>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6" name="Freeform 37"/>
                <p:cNvSpPr>
                  <a:spLocks/>
                </p:cNvSpPr>
                <p:nvPr/>
              </p:nvSpPr>
              <p:spPr bwMode="auto">
                <a:xfrm>
                  <a:off x="-1096963" y="3556000"/>
                  <a:ext cx="282575" cy="282575"/>
                </a:xfrm>
                <a:custGeom>
                  <a:avLst/>
                  <a:gdLst>
                    <a:gd name="T0" fmla="*/ 89 w 178"/>
                    <a:gd name="T1" fmla="*/ 0 h 178"/>
                    <a:gd name="T2" fmla="*/ 89 w 178"/>
                    <a:gd name="T3" fmla="*/ 0 h 178"/>
                    <a:gd name="T4" fmla="*/ 80 w 178"/>
                    <a:gd name="T5" fmla="*/ 0 h 178"/>
                    <a:gd name="T6" fmla="*/ 70 w 178"/>
                    <a:gd name="T7" fmla="*/ 2 h 178"/>
                    <a:gd name="T8" fmla="*/ 63 w 178"/>
                    <a:gd name="T9" fmla="*/ 4 h 178"/>
                    <a:gd name="T10" fmla="*/ 55 w 178"/>
                    <a:gd name="T11" fmla="*/ 7 h 178"/>
                    <a:gd name="T12" fmla="*/ 47 w 178"/>
                    <a:gd name="T13" fmla="*/ 12 h 178"/>
                    <a:gd name="T14" fmla="*/ 40 w 178"/>
                    <a:gd name="T15" fmla="*/ 14 h 178"/>
                    <a:gd name="T16" fmla="*/ 33 w 178"/>
                    <a:gd name="T17" fmla="*/ 21 h 178"/>
                    <a:gd name="T18" fmla="*/ 27 w 178"/>
                    <a:gd name="T19" fmla="*/ 26 h 178"/>
                    <a:gd name="T20" fmla="*/ 20 w 178"/>
                    <a:gd name="T21" fmla="*/ 33 h 178"/>
                    <a:gd name="T22" fmla="*/ 16 w 178"/>
                    <a:gd name="T23" fmla="*/ 40 h 178"/>
                    <a:gd name="T24" fmla="*/ 10 w 178"/>
                    <a:gd name="T25" fmla="*/ 48 h 178"/>
                    <a:gd name="T26" fmla="*/ 7 w 178"/>
                    <a:gd name="T27" fmla="*/ 55 h 178"/>
                    <a:gd name="T28" fmla="*/ 5 w 178"/>
                    <a:gd name="T29" fmla="*/ 62 h 178"/>
                    <a:gd name="T30" fmla="*/ 2 w 178"/>
                    <a:gd name="T31" fmla="*/ 72 h 178"/>
                    <a:gd name="T32" fmla="*/ 0 w 178"/>
                    <a:gd name="T33" fmla="*/ 80 h 178"/>
                    <a:gd name="T34" fmla="*/ 0 w 178"/>
                    <a:gd name="T35" fmla="*/ 90 h 178"/>
                    <a:gd name="T36" fmla="*/ 0 w 178"/>
                    <a:gd name="T37" fmla="*/ 98 h 178"/>
                    <a:gd name="T38" fmla="*/ 2 w 178"/>
                    <a:gd name="T39" fmla="*/ 107 h 178"/>
                    <a:gd name="T40" fmla="*/ 5 w 178"/>
                    <a:gd name="T41" fmla="*/ 117 h 178"/>
                    <a:gd name="T42" fmla="*/ 7 w 178"/>
                    <a:gd name="T43" fmla="*/ 124 h 178"/>
                    <a:gd name="T44" fmla="*/ 10 w 178"/>
                    <a:gd name="T45" fmla="*/ 132 h 178"/>
                    <a:gd name="T46" fmla="*/ 16 w 178"/>
                    <a:gd name="T47" fmla="*/ 139 h 178"/>
                    <a:gd name="T48" fmla="*/ 20 w 178"/>
                    <a:gd name="T49" fmla="*/ 146 h 178"/>
                    <a:gd name="T50" fmla="*/ 27 w 178"/>
                    <a:gd name="T51" fmla="*/ 153 h 178"/>
                    <a:gd name="T52" fmla="*/ 33 w 178"/>
                    <a:gd name="T53" fmla="*/ 159 h 178"/>
                    <a:gd name="T54" fmla="*/ 40 w 178"/>
                    <a:gd name="T55" fmla="*/ 164 h 178"/>
                    <a:gd name="T56" fmla="*/ 47 w 178"/>
                    <a:gd name="T57" fmla="*/ 167 h 178"/>
                    <a:gd name="T58" fmla="*/ 55 w 178"/>
                    <a:gd name="T59" fmla="*/ 171 h 178"/>
                    <a:gd name="T60" fmla="*/ 63 w 178"/>
                    <a:gd name="T61" fmla="*/ 174 h 178"/>
                    <a:gd name="T62" fmla="*/ 70 w 178"/>
                    <a:gd name="T63" fmla="*/ 177 h 178"/>
                    <a:gd name="T64" fmla="*/ 80 w 178"/>
                    <a:gd name="T65" fmla="*/ 178 h 178"/>
                    <a:gd name="T66" fmla="*/ 89 w 178"/>
                    <a:gd name="T67" fmla="*/ 178 h 178"/>
                    <a:gd name="T68" fmla="*/ 98 w 178"/>
                    <a:gd name="T69" fmla="*/ 178 h 178"/>
                    <a:gd name="T70" fmla="*/ 107 w 178"/>
                    <a:gd name="T71" fmla="*/ 177 h 178"/>
                    <a:gd name="T72" fmla="*/ 115 w 178"/>
                    <a:gd name="T73" fmla="*/ 174 h 178"/>
                    <a:gd name="T74" fmla="*/ 124 w 178"/>
                    <a:gd name="T75" fmla="*/ 171 h 178"/>
                    <a:gd name="T76" fmla="*/ 131 w 178"/>
                    <a:gd name="T77" fmla="*/ 167 h 178"/>
                    <a:gd name="T78" fmla="*/ 139 w 178"/>
                    <a:gd name="T79" fmla="*/ 164 h 178"/>
                    <a:gd name="T80" fmla="*/ 145 w 178"/>
                    <a:gd name="T81" fmla="*/ 159 h 178"/>
                    <a:gd name="T82" fmla="*/ 152 w 178"/>
                    <a:gd name="T83" fmla="*/ 153 h 178"/>
                    <a:gd name="T84" fmla="*/ 157 w 178"/>
                    <a:gd name="T85" fmla="*/ 147 h 178"/>
                    <a:gd name="T86" fmla="*/ 161 w 178"/>
                    <a:gd name="T87" fmla="*/ 140 h 178"/>
                    <a:gd name="T88" fmla="*/ 167 w 178"/>
                    <a:gd name="T89" fmla="*/ 133 h 178"/>
                    <a:gd name="T90" fmla="*/ 170 w 178"/>
                    <a:gd name="T91" fmla="*/ 125 h 178"/>
                    <a:gd name="T92" fmla="*/ 174 w 178"/>
                    <a:gd name="T93" fmla="*/ 117 h 178"/>
                    <a:gd name="T94" fmla="*/ 175 w 178"/>
                    <a:gd name="T95" fmla="*/ 110 h 178"/>
                    <a:gd name="T96" fmla="*/ 177 w 178"/>
                    <a:gd name="T97" fmla="*/ 101 h 178"/>
                    <a:gd name="T98" fmla="*/ 178 w 178"/>
                    <a:gd name="T99" fmla="*/ 91 h 178"/>
                    <a:gd name="T100" fmla="*/ 89 w 178"/>
                    <a:gd name="T101" fmla="*/ 91 h 178"/>
                    <a:gd name="T102" fmla="*/ 89 w 178"/>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8" h="178">
                      <a:moveTo>
                        <a:pt x="89" y="0"/>
                      </a:moveTo>
                      <a:lnTo>
                        <a:pt x="89" y="0"/>
                      </a:lnTo>
                      <a:lnTo>
                        <a:pt x="80" y="0"/>
                      </a:lnTo>
                      <a:lnTo>
                        <a:pt x="70" y="2"/>
                      </a:lnTo>
                      <a:lnTo>
                        <a:pt x="63" y="4"/>
                      </a:lnTo>
                      <a:lnTo>
                        <a:pt x="55" y="7"/>
                      </a:lnTo>
                      <a:lnTo>
                        <a:pt x="47" y="12"/>
                      </a:lnTo>
                      <a:lnTo>
                        <a:pt x="40" y="14"/>
                      </a:lnTo>
                      <a:lnTo>
                        <a:pt x="33" y="21"/>
                      </a:lnTo>
                      <a:lnTo>
                        <a:pt x="27" y="26"/>
                      </a:lnTo>
                      <a:lnTo>
                        <a:pt x="20" y="33"/>
                      </a:lnTo>
                      <a:lnTo>
                        <a:pt x="16" y="40"/>
                      </a:lnTo>
                      <a:lnTo>
                        <a:pt x="10" y="48"/>
                      </a:lnTo>
                      <a:lnTo>
                        <a:pt x="7" y="55"/>
                      </a:lnTo>
                      <a:lnTo>
                        <a:pt x="5" y="62"/>
                      </a:lnTo>
                      <a:lnTo>
                        <a:pt x="2" y="72"/>
                      </a:lnTo>
                      <a:lnTo>
                        <a:pt x="0" y="80"/>
                      </a:lnTo>
                      <a:lnTo>
                        <a:pt x="0" y="90"/>
                      </a:lnTo>
                      <a:lnTo>
                        <a:pt x="0" y="98"/>
                      </a:lnTo>
                      <a:lnTo>
                        <a:pt x="2" y="107"/>
                      </a:lnTo>
                      <a:lnTo>
                        <a:pt x="5" y="117"/>
                      </a:lnTo>
                      <a:lnTo>
                        <a:pt x="7" y="124"/>
                      </a:lnTo>
                      <a:lnTo>
                        <a:pt x="10" y="132"/>
                      </a:lnTo>
                      <a:lnTo>
                        <a:pt x="16" y="139"/>
                      </a:lnTo>
                      <a:lnTo>
                        <a:pt x="20" y="146"/>
                      </a:lnTo>
                      <a:lnTo>
                        <a:pt x="27" y="153"/>
                      </a:lnTo>
                      <a:lnTo>
                        <a:pt x="33" y="159"/>
                      </a:lnTo>
                      <a:lnTo>
                        <a:pt x="40" y="164"/>
                      </a:lnTo>
                      <a:lnTo>
                        <a:pt x="47" y="167"/>
                      </a:lnTo>
                      <a:lnTo>
                        <a:pt x="55" y="171"/>
                      </a:lnTo>
                      <a:lnTo>
                        <a:pt x="63" y="174"/>
                      </a:lnTo>
                      <a:lnTo>
                        <a:pt x="70" y="177"/>
                      </a:lnTo>
                      <a:lnTo>
                        <a:pt x="80" y="178"/>
                      </a:lnTo>
                      <a:lnTo>
                        <a:pt x="89" y="178"/>
                      </a:lnTo>
                      <a:lnTo>
                        <a:pt x="98" y="178"/>
                      </a:lnTo>
                      <a:lnTo>
                        <a:pt x="107" y="177"/>
                      </a:lnTo>
                      <a:lnTo>
                        <a:pt x="115" y="174"/>
                      </a:lnTo>
                      <a:lnTo>
                        <a:pt x="124" y="171"/>
                      </a:lnTo>
                      <a:lnTo>
                        <a:pt x="131" y="167"/>
                      </a:lnTo>
                      <a:lnTo>
                        <a:pt x="139" y="164"/>
                      </a:lnTo>
                      <a:lnTo>
                        <a:pt x="145" y="159"/>
                      </a:lnTo>
                      <a:lnTo>
                        <a:pt x="152" y="153"/>
                      </a:lnTo>
                      <a:lnTo>
                        <a:pt x="157" y="147"/>
                      </a:lnTo>
                      <a:lnTo>
                        <a:pt x="161" y="140"/>
                      </a:lnTo>
                      <a:lnTo>
                        <a:pt x="167" y="133"/>
                      </a:lnTo>
                      <a:lnTo>
                        <a:pt x="170" y="125"/>
                      </a:lnTo>
                      <a:lnTo>
                        <a:pt x="174" y="117"/>
                      </a:lnTo>
                      <a:lnTo>
                        <a:pt x="175" y="110"/>
                      </a:lnTo>
                      <a:lnTo>
                        <a:pt x="177" y="101"/>
                      </a:lnTo>
                      <a:lnTo>
                        <a:pt x="178" y="91"/>
                      </a:lnTo>
                      <a:lnTo>
                        <a:pt x="89" y="91"/>
                      </a:lnTo>
                      <a:lnTo>
                        <a:pt x="89"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7" name="Rectangle 38"/>
                <p:cNvSpPr>
                  <a:spLocks noChangeArrowheads="1"/>
                </p:cNvSpPr>
                <p:nvPr/>
              </p:nvSpPr>
              <p:spPr bwMode="auto">
                <a:xfrm>
                  <a:off x="-792163" y="3338513"/>
                  <a:ext cx="26988" cy="26987"/>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8" name="Freeform 39"/>
                <p:cNvSpPr>
                  <a:spLocks noEditPoints="1"/>
                </p:cNvSpPr>
                <p:nvPr/>
              </p:nvSpPr>
              <p:spPr bwMode="auto">
                <a:xfrm>
                  <a:off x="-1514475" y="3303588"/>
                  <a:ext cx="844550" cy="84137"/>
                </a:xfrm>
                <a:custGeom>
                  <a:avLst/>
                  <a:gdLst>
                    <a:gd name="T0" fmla="*/ 0 w 532"/>
                    <a:gd name="T1" fmla="*/ 0 h 53"/>
                    <a:gd name="T2" fmla="*/ 0 w 532"/>
                    <a:gd name="T3" fmla="*/ 53 h 53"/>
                    <a:gd name="T4" fmla="*/ 532 w 532"/>
                    <a:gd name="T5" fmla="*/ 53 h 53"/>
                    <a:gd name="T6" fmla="*/ 532 w 532"/>
                    <a:gd name="T7" fmla="*/ 0 h 53"/>
                    <a:gd name="T8" fmla="*/ 0 w 532"/>
                    <a:gd name="T9" fmla="*/ 0 h 53"/>
                    <a:gd name="T10" fmla="*/ 434 w 532"/>
                    <a:gd name="T11" fmla="*/ 44 h 53"/>
                    <a:gd name="T12" fmla="*/ 402 w 532"/>
                    <a:gd name="T13" fmla="*/ 44 h 53"/>
                    <a:gd name="T14" fmla="*/ 402 w 532"/>
                    <a:gd name="T15" fmla="*/ 36 h 53"/>
                    <a:gd name="T16" fmla="*/ 434 w 532"/>
                    <a:gd name="T17" fmla="*/ 36 h 53"/>
                    <a:gd name="T18" fmla="*/ 434 w 532"/>
                    <a:gd name="T19" fmla="*/ 44 h 53"/>
                    <a:gd name="T20" fmla="*/ 477 w 532"/>
                    <a:gd name="T21" fmla="*/ 44 h 53"/>
                    <a:gd name="T22" fmla="*/ 450 w 532"/>
                    <a:gd name="T23" fmla="*/ 44 h 53"/>
                    <a:gd name="T24" fmla="*/ 450 w 532"/>
                    <a:gd name="T25" fmla="*/ 15 h 53"/>
                    <a:gd name="T26" fmla="*/ 477 w 532"/>
                    <a:gd name="T27" fmla="*/ 15 h 53"/>
                    <a:gd name="T28" fmla="*/ 477 w 532"/>
                    <a:gd name="T29" fmla="*/ 44 h 53"/>
                    <a:gd name="T30" fmla="*/ 521 w 532"/>
                    <a:gd name="T31" fmla="*/ 39 h 53"/>
                    <a:gd name="T32" fmla="*/ 515 w 532"/>
                    <a:gd name="T33" fmla="*/ 44 h 53"/>
                    <a:gd name="T34" fmla="*/ 507 w 532"/>
                    <a:gd name="T35" fmla="*/ 37 h 53"/>
                    <a:gd name="T36" fmla="*/ 498 w 532"/>
                    <a:gd name="T37" fmla="*/ 44 h 53"/>
                    <a:gd name="T38" fmla="*/ 493 w 532"/>
                    <a:gd name="T39" fmla="*/ 39 h 53"/>
                    <a:gd name="T40" fmla="*/ 500 w 532"/>
                    <a:gd name="T41" fmla="*/ 30 h 53"/>
                    <a:gd name="T42" fmla="*/ 493 w 532"/>
                    <a:gd name="T43" fmla="*/ 22 h 53"/>
                    <a:gd name="T44" fmla="*/ 498 w 532"/>
                    <a:gd name="T45" fmla="*/ 15 h 53"/>
                    <a:gd name="T46" fmla="*/ 507 w 532"/>
                    <a:gd name="T47" fmla="*/ 23 h 53"/>
                    <a:gd name="T48" fmla="*/ 515 w 532"/>
                    <a:gd name="T49" fmla="*/ 15 h 53"/>
                    <a:gd name="T50" fmla="*/ 521 w 532"/>
                    <a:gd name="T51" fmla="*/ 22 h 53"/>
                    <a:gd name="T52" fmla="*/ 512 w 532"/>
                    <a:gd name="T53" fmla="*/ 30 h 53"/>
                    <a:gd name="T54" fmla="*/ 521 w 532"/>
                    <a:gd name="T55"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2" h="53">
                      <a:moveTo>
                        <a:pt x="0" y="0"/>
                      </a:moveTo>
                      <a:lnTo>
                        <a:pt x="0" y="53"/>
                      </a:lnTo>
                      <a:lnTo>
                        <a:pt x="532" y="53"/>
                      </a:lnTo>
                      <a:lnTo>
                        <a:pt x="532" y="0"/>
                      </a:lnTo>
                      <a:lnTo>
                        <a:pt x="0" y="0"/>
                      </a:lnTo>
                      <a:close/>
                      <a:moveTo>
                        <a:pt x="434" y="44"/>
                      </a:moveTo>
                      <a:lnTo>
                        <a:pt x="402" y="44"/>
                      </a:lnTo>
                      <a:lnTo>
                        <a:pt x="402" y="36"/>
                      </a:lnTo>
                      <a:lnTo>
                        <a:pt x="434" y="36"/>
                      </a:lnTo>
                      <a:lnTo>
                        <a:pt x="434" y="44"/>
                      </a:lnTo>
                      <a:close/>
                      <a:moveTo>
                        <a:pt x="477" y="44"/>
                      </a:moveTo>
                      <a:lnTo>
                        <a:pt x="450" y="44"/>
                      </a:lnTo>
                      <a:lnTo>
                        <a:pt x="450" y="15"/>
                      </a:lnTo>
                      <a:lnTo>
                        <a:pt x="477" y="15"/>
                      </a:lnTo>
                      <a:lnTo>
                        <a:pt x="477" y="44"/>
                      </a:lnTo>
                      <a:close/>
                      <a:moveTo>
                        <a:pt x="521" y="39"/>
                      </a:moveTo>
                      <a:lnTo>
                        <a:pt x="515" y="44"/>
                      </a:lnTo>
                      <a:lnTo>
                        <a:pt x="507" y="37"/>
                      </a:lnTo>
                      <a:lnTo>
                        <a:pt x="498" y="44"/>
                      </a:lnTo>
                      <a:lnTo>
                        <a:pt x="493" y="39"/>
                      </a:lnTo>
                      <a:lnTo>
                        <a:pt x="500" y="30"/>
                      </a:lnTo>
                      <a:lnTo>
                        <a:pt x="493" y="22"/>
                      </a:lnTo>
                      <a:lnTo>
                        <a:pt x="498" y="15"/>
                      </a:lnTo>
                      <a:lnTo>
                        <a:pt x="507" y="23"/>
                      </a:lnTo>
                      <a:lnTo>
                        <a:pt x="515" y="15"/>
                      </a:lnTo>
                      <a:lnTo>
                        <a:pt x="521" y="22"/>
                      </a:lnTo>
                      <a:lnTo>
                        <a:pt x="512" y="30"/>
                      </a:lnTo>
                      <a:lnTo>
                        <a:pt x="521" y="39"/>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99" name="Freeform 40"/>
                <p:cNvSpPr>
                  <a:spLocks noEditPoints="1"/>
                </p:cNvSpPr>
                <p:nvPr/>
              </p:nvSpPr>
              <p:spPr bwMode="auto">
                <a:xfrm>
                  <a:off x="-1516063" y="3405188"/>
                  <a:ext cx="841375" cy="538162"/>
                </a:xfrm>
                <a:custGeom>
                  <a:avLst/>
                  <a:gdLst>
                    <a:gd name="T0" fmla="*/ 0 w 530"/>
                    <a:gd name="T1" fmla="*/ 0 h 339"/>
                    <a:gd name="T2" fmla="*/ 0 w 530"/>
                    <a:gd name="T3" fmla="*/ 339 h 339"/>
                    <a:gd name="T4" fmla="*/ 530 w 530"/>
                    <a:gd name="T5" fmla="*/ 339 h 339"/>
                    <a:gd name="T6" fmla="*/ 530 w 530"/>
                    <a:gd name="T7" fmla="*/ 0 h 339"/>
                    <a:gd name="T8" fmla="*/ 0 w 530"/>
                    <a:gd name="T9" fmla="*/ 0 h 339"/>
                    <a:gd name="T10" fmla="*/ 505 w 530"/>
                    <a:gd name="T11" fmla="*/ 314 h 339"/>
                    <a:gd name="T12" fmla="*/ 27 w 530"/>
                    <a:gd name="T13" fmla="*/ 314 h 339"/>
                    <a:gd name="T14" fmla="*/ 27 w 530"/>
                    <a:gd name="T15" fmla="*/ 27 h 339"/>
                    <a:gd name="T16" fmla="*/ 505 w 530"/>
                    <a:gd name="T17" fmla="*/ 27 h 339"/>
                    <a:gd name="T18" fmla="*/ 505 w 530"/>
                    <a:gd name="T19" fmla="*/ 31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339">
                      <a:moveTo>
                        <a:pt x="0" y="0"/>
                      </a:moveTo>
                      <a:lnTo>
                        <a:pt x="0" y="339"/>
                      </a:lnTo>
                      <a:lnTo>
                        <a:pt x="530" y="339"/>
                      </a:lnTo>
                      <a:lnTo>
                        <a:pt x="530" y="0"/>
                      </a:lnTo>
                      <a:lnTo>
                        <a:pt x="0" y="0"/>
                      </a:lnTo>
                      <a:close/>
                      <a:moveTo>
                        <a:pt x="505" y="314"/>
                      </a:moveTo>
                      <a:lnTo>
                        <a:pt x="27" y="314"/>
                      </a:lnTo>
                      <a:lnTo>
                        <a:pt x="27" y="27"/>
                      </a:lnTo>
                      <a:lnTo>
                        <a:pt x="505" y="27"/>
                      </a:lnTo>
                      <a:lnTo>
                        <a:pt x="505" y="314"/>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500" name="Freeform 79"/>
                <p:cNvSpPr>
                  <a:spLocks/>
                </p:cNvSpPr>
                <p:nvPr/>
              </p:nvSpPr>
              <p:spPr bwMode="auto">
                <a:xfrm>
                  <a:off x="-930275" y="3529013"/>
                  <a:ext cx="142875" cy="146050"/>
                </a:xfrm>
                <a:custGeom>
                  <a:avLst/>
                  <a:gdLst>
                    <a:gd name="T0" fmla="*/ 0 w 90"/>
                    <a:gd name="T1" fmla="*/ 0 h 92"/>
                    <a:gd name="T2" fmla="*/ 0 w 90"/>
                    <a:gd name="T3" fmla="*/ 92 h 92"/>
                    <a:gd name="T4" fmla="*/ 90 w 90"/>
                    <a:gd name="T5" fmla="*/ 92 h 92"/>
                    <a:gd name="T6" fmla="*/ 90 w 90"/>
                    <a:gd name="T7" fmla="*/ 90 h 92"/>
                    <a:gd name="T8" fmla="*/ 89 w 90"/>
                    <a:gd name="T9" fmla="*/ 80 h 92"/>
                    <a:gd name="T10" fmla="*/ 87 w 90"/>
                    <a:gd name="T11" fmla="*/ 72 h 92"/>
                    <a:gd name="T12" fmla="*/ 86 w 90"/>
                    <a:gd name="T13" fmla="*/ 64 h 92"/>
                    <a:gd name="T14" fmla="*/ 83 w 90"/>
                    <a:gd name="T15" fmla="*/ 55 h 92"/>
                    <a:gd name="T16" fmla="*/ 79 w 90"/>
                    <a:gd name="T17" fmla="*/ 47 h 92"/>
                    <a:gd name="T18" fmla="*/ 75 w 90"/>
                    <a:gd name="T19" fmla="*/ 40 h 92"/>
                    <a:gd name="T20" fmla="*/ 70 w 90"/>
                    <a:gd name="T21" fmla="*/ 33 h 92"/>
                    <a:gd name="T22" fmla="*/ 63 w 90"/>
                    <a:gd name="T23" fmla="*/ 26 h 92"/>
                    <a:gd name="T24" fmla="*/ 58 w 90"/>
                    <a:gd name="T25" fmla="*/ 21 h 92"/>
                    <a:gd name="T26" fmla="*/ 51 w 90"/>
                    <a:gd name="T27" fmla="*/ 16 h 92"/>
                    <a:gd name="T28" fmla="*/ 44 w 90"/>
                    <a:gd name="T29" fmla="*/ 10 h 92"/>
                    <a:gd name="T30" fmla="*/ 35 w 90"/>
                    <a:gd name="T31" fmla="*/ 7 h 92"/>
                    <a:gd name="T32" fmla="*/ 27 w 90"/>
                    <a:gd name="T33" fmla="*/ 5 h 92"/>
                    <a:gd name="T34" fmla="*/ 19 w 90"/>
                    <a:gd name="T35" fmla="*/ 2 h 92"/>
                    <a:gd name="T36" fmla="*/ 10 w 90"/>
                    <a:gd name="T37" fmla="*/ 0 h 92"/>
                    <a:gd name="T38" fmla="*/ 0 w 90"/>
                    <a:gd name="T3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2">
                      <a:moveTo>
                        <a:pt x="0" y="0"/>
                      </a:moveTo>
                      <a:lnTo>
                        <a:pt x="0" y="92"/>
                      </a:lnTo>
                      <a:lnTo>
                        <a:pt x="90" y="92"/>
                      </a:lnTo>
                      <a:lnTo>
                        <a:pt x="90" y="90"/>
                      </a:lnTo>
                      <a:lnTo>
                        <a:pt x="89" y="80"/>
                      </a:lnTo>
                      <a:lnTo>
                        <a:pt x="87" y="72"/>
                      </a:lnTo>
                      <a:lnTo>
                        <a:pt x="86" y="64"/>
                      </a:lnTo>
                      <a:lnTo>
                        <a:pt x="83" y="55"/>
                      </a:lnTo>
                      <a:lnTo>
                        <a:pt x="79" y="47"/>
                      </a:lnTo>
                      <a:lnTo>
                        <a:pt x="75" y="40"/>
                      </a:lnTo>
                      <a:lnTo>
                        <a:pt x="70" y="33"/>
                      </a:lnTo>
                      <a:lnTo>
                        <a:pt x="63" y="26"/>
                      </a:lnTo>
                      <a:lnTo>
                        <a:pt x="58" y="21"/>
                      </a:lnTo>
                      <a:lnTo>
                        <a:pt x="51" y="16"/>
                      </a:lnTo>
                      <a:lnTo>
                        <a:pt x="44" y="10"/>
                      </a:lnTo>
                      <a:lnTo>
                        <a:pt x="35" y="7"/>
                      </a:lnTo>
                      <a:lnTo>
                        <a:pt x="27" y="5"/>
                      </a:lnTo>
                      <a:lnTo>
                        <a:pt x="19" y="2"/>
                      </a:lnTo>
                      <a:lnTo>
                        <a:pt x="10" y="0"/>
                      </a:lnTo>
                      <a:lnTo>
                        <a:pt x="0"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501" name="Freeform 80"/>
                <p:cNvSpPr>
                  <a:spLocks/>
                </p:cNvSpPr>
                <p:nvPr/>
              </p:nvSpPr>
              <p:spPr bwMode="auto">
                <a:xfrm>
                  <a:off x="-930275" y="3529013"/>
                  <a:ext cx="142875" cy="146050"/>
                </a:xfrm>
                <a:custGeom>
                  <a:avLst/>
                  <a:gdLst>
                    <a:gd name="T0" fmla="*/ 0 w 90"/>
                    <a:gd name="T1" fmla="*/ 0 h 92"/>
                    <a:gd name="T2" fmla="*/ 0 w 90"/>
                    <a:gd name="T3" fmla="*/ 92 h 92"/>
                    <a:gd name="T4" fmla="*/ 90 w 90"/>
                    <a:gd name="T5" fmla="*/ 92 h 92"/>
                    <a:gd name="T6" fmla="*/ 90 w 90"/>
                    <a:gd name="T7" fmla="*/ 90 h 92"/>
                    <a:gd name="T8" fmla="*/ 89 w 90"/>
                    <a:gd name="T9" fmla="*/ 80 h 92"/>
                    <a:gd name="T10" fmla="*/ 87 w 90"/>
                    <a:gd name="T11" fmla="*/ 72 h 92"/>
                    <a:gd name="T12" fmla="*/ 86 w 90"/>
                    <a:gd name="T13" fmla="*/ 64 h 92"/>
                    <a:gd name="T14" fmla="*/ 83 w 90"/>
                    <a:gd name="T15" fmla="*/ 55 h 92"/>
                    <a:gd name="T16" fmla="*/ 79 w 90"/>
                    <a:gd name="T17" fmla="*/ 47 h 92"/>
                    <a:gd name="T18" fmla="*/ 75 w 90"/>
                    <a:gd name="T19" fmla="*/ 40 h 92"/>
                    <a:gd name="T20" fmla="*/ 70 w 90"/>
                    <a:gd name="T21" fmla="*/ 33 h 92"/>
                    <a:gd name="T22" fmla="*/ 63 w 90"/>
                    <a:gd name="T23" fmla="*/ 26 h 92"/>
                    <a:gd name="T24" fmla="*/ 58 w 90"/>
                    <a:gd name="T25" fmla="*/ 21 h 92"/>
                    <a:gd name="T26" fmla="*/ 51 w 90"/>
                    <a:gd name="T27" fmla="*/ 16 h 92"/>
                    <a:gd name="T28" fmla="*/ 44 w 90"/>
                    <a:gd name="T29" fmla="*/ 10 h 92"/>
                    <a:gd name="T30" fmla="*/ 35 w 90"/>
                    <a:gd name="T31" fmla="*/ 7 h 92"/>
                    <a:gd name="T32" fmla="*/ 27 w 90"/>
                    <a:gd name="T33" fmla="*/ 5 h 92"/>
                    <a:gd name="T34" fmla="*/ 19 w 90"/>
                    <a:gd name="T35" fmla="*/ 2 h 92"/>
                    <a:gd name="T36" fmla="*/ 10 w 90"/>
                    <a:gd name="T37" fmla="*/ 0 h 92"/>
                    <a:gd name="T38" fmla="*/ 0 w 90"/>
                    <a:gd name="T3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2">
                      <a:moveTo>
                        <a:pt x="0" y="0"/>
                      </a:moveTo>
                      <a:lnTo>
                        <a:pt x="0" y="92"/>
                      </a:lnTo>
                      <a:lnTo>
                        <a:pt x="90" y="92"/>
                      </a:lnTo>
                      <a:lnTo>
                        <a:pt x="90" y="90"/>
                      </a:lnTo>
                      <a:lnTo>
                        <a:pt x="89" y="80"/>
                      </a:lnTo>
                      <a:lnTo>
                        <a:pt x="87" y="72"/>
                      </a:lnTo>
                      <a:lnTo>
                        <a:pt x="86" y="64"/>
                      </a:lnTo>
                      <a:lnTo>
                        <a:pt x="83" y="55"/>
                      </a:lnTo>
                      <a:lnTo>
                        <a:pt x="79" y="47"/>
                      </a:lnTo>
                      <a:lnTo>
                        <a:pt x="75" y="40"/>
                      </a:lnTo>
                      <a:lnTo>
                        <a:pt x="70" y="33"/>
                      </a:lnTo>
                      <a:lnTo>
                        <a:pt x="63" y="26"/>
                      </a:lnTo>
                      <a:lnTo>
                        <a:pt x="58" y="21"/>
                      </a:lnTo>
                      <a:lnTo>
                        <a:pt x="51" y="16"/>
                      </a:lnTo>
                      <a:lnTo>
                        <a:pt x="44" y="10"/>
                      </a:lnTo>
                      <a:lnTo>
                        <a:pt x="35" y="7"/>
                      </a:lnTo>
                      <a:lnTo>
                        <a:pt x="27" y="5"/>
                      </a:lnTo>
                      <a:lnTo>
                        <a:pt x="19" y="2"/>
                      </a:lnTo>
                      <a:lnTo>
                        <a:pt x="1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nvGrpSpPr>
              <p:cNvPr id="478" name="Group 477"/>
              <p:cNvGrpSpPr/>
              <p:nvPr/>
            </p:nvGrpSpPr>
            <p:grpSpPr>
              <a:xfrm>
                <a:off x="1759475" y="4285459"/>
                <a:ext cx="366076" cy="351314"/>
                <a:chOff x="-189330" y="4884863"/>
                <a:chExt cx="407449" cy="390824"/>
              </a:xfrm>
            </p:grpSpPr>
            <p:sp>
              <p:nvSpPr>
                <p:cNvPr id="479" name="Rectangle 107"/>
                <p:cNvSpPr>
                  <a:spLocks noChangeArrowheads="1"/>
                </p:cNvSpPr>
                <p:nvPr/>
              </p:nvSpPr>
              <p:spPr bwMode="auto">
                <a:xfrm rot="2700000">
                  <a:off x="71678" y="5148332"/>
                  <a:ext cx="30834" cy="4459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0" name="Rectangle 108"/>
                <p:cNvSpPr>
                  <a:spLocks noChangeArrowheads="1"/>
                </p:cNvSpPr>
                <p:nvPr/>
              </p:nvSpPr>
              <p:spPr bwMode="auto">
                <a:xfrm rot="2700000">
                  <a:off x="96895" y="5205760"/>
                  <a:ext cx="95255" cy="4459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1" name="Freeform 111"/>
                <p:cNvSpPr>
                  <a:spLocks/>
                </p:cNvSpPr>
                <p:nvPr/>
              </p:nvSpPr>
              <p:spPr bwMode="auto">
                <a:xfrm rot="2700000">
                  <a:off x="94610" y="5149791"/>
                  <a:ext cx="23126" cy="79838"/>
                </a:xfrm>
                <a:custGeom>
                  <a:avLst/>
                  <a:gdLst>
                    <a:gd name="T0" fmla="*/ 0 w 30"/>
                    <a:gd name="T1" fmla="*/ 15 h 104"/>
                    <a:gd name="T2" fmla="*/ 0 w 30"/>
                    <a:gd name="T3" fmla="*/ 89 h 104"/>
                    <a:gd name="T4" fmla="*/ 15 w 30"/>
                    <a:gd name="T5" fmla="*/ 104 h 104"/>
                    <a:gd name="T6" fmla="*/ 30 w 30"/>
                    <a:gd name="T7" fmla="*/ 89 h 104"/>
                    <a:gd name="T8" fmla="*/ 30 w 30"/>
                    <a:gd name="T9" fmla="*/ 15 h 104"/>
                    <a:gd name="T10" fmla="*/ 15 w 30"/>
                    <a:gd name="T11" fmla="*/ 0 h 104"/>
                    <a:gd name="T12" fmla="*/ 0 w 30"/>
                    <a:gd name="T13" fmla="*/ 15 h 104"/>
                  </a:gdLst>
                  <a:ahLst/>
                  <a:cxnLst>
                    <a:cxn ang="0">
                      <a:pos x="T0" y="T1"/>
                    </a:cxn>
                    <a:cxn ang="0">
                      <a:pos x="T2" y="T3"/>
                    </a:cxn>
                    <a:cxn ang="0">
                      <a:pos x="T4" y="T5"/>
                    </a:cxn>
                    <a:cxn ang="0">
                      <a:pos x="T6" y="T7"/>
                    </a:cxn>
                    <a:cxn ang="0">
                      <a:pos x="T8" y="T9"/>
                    </a:cxn>
                    <a:cxn ang="0">
                      <a:pos x="T10" y="T11"/>
                    </a:cxn>
                    <a:cxn ang="0">
                      <a:pos x="T12" y="T13"/>
                    </a:cxn>
                  </a:cxnLst>
                  <a:rect l="0" t="0" r="r" b="b"/>
                  <a:pathLst>
                    <a:path w="30" h="104">
                      <a:moveTo>
                        <a:pt x="0" y="15"/>
                      </a:moveTo>
                      <a:cubicBezTo>
                        <a:pt x="0" y="89"/>
                        <a:pt x="0" y="89"/>
                        <a:pt x="0" y="89"/>
                      </a:cubicBezTo>
                      <a:cubicBezTo>
                        <a:pt x="0" y="98"/>
                        <a:pt x="6" y="104"/>
                        <a:pt x="15" y="104"/>
                      </a:cubicBezTo>
                      <a:cubicBezTo>
                        <a:pt x="23" y="104"/>
                        <a:pt x="30" y="98"/>
                        <a:pt x="30" y="89"/>
                      </a:cubicBezTo>
                      <a:cubicBezTo>
                        <a:pt x="30" y="15"/>
                        <a:pt x="30" y="15"/>
                        <a:pt x="30" y="15"/>
                      </a:cubicBezTo>
                      <a:cubicBezTo>
                        <a:pt x="30" y="7"/>
                        <a:pt x="23" y="0"/>
                        <a:pt x="15" y="0"/>
                      </a:cubicBezTo>
                      <a:cubicBezTo>
                        <a:pt x="6" y="0"/>
                        <a:pt x="0" y="7"/>
                        <a:pt x="0" y="15"/>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2" name="Freeform 112"/>
                <p:cNvSpPr>
                  <a:spLocks/>
                </p:cNvSpPr>
                <p:nvPr/>
              </p:nvSpPr>
              <p:spPr bwMode="auto">
                <a:xfrm rot="2700000">
                  <a:off x="166637" y="5221818"/>
                  <a:ext cx="23126" cy="79838"/>
                </a:xfrm>
                <a:custGeom>
                  <a:avLst/>
                  <a:gdLst>
                    <a:gd name="T0" fmla="*/ 0 w 30"/>
                    <a:gd name="T1" fmla="*/ 15 h 104"/>
                    <a:gd name="T2" fmla="*/ 0 w 30"/>
                    <a:gd name="T3" fmla="*/ 89 h 104"/>
                    <a:gd name="T4" fmla="*/ 15 w 30"/>
                    <a:gd name="T5" fmla="*/ 104 h 104"/>
                    <a:gd name="T6" fmla="*/ 30 w 30"/>
                    <a:gd name="T7" fmla="*/ 89 h 104"/>
                    <a:gd name="T8" fmla="*/ 30 w 30"/>
                    <a:gd name="T9" fmla="*/ 15 h 104"/>
                    <a:gd name="T10" fmla="*/ 15 w 30"/>
                    <a:gd name="T11" fmla="*/ 0 h 104"/>
                    <a:gd name="T12" fmla="*/ 0 w 30"/>
                    <a:gd name="T13" fmla="*/ 15 h 104"/>
                  </a:gdLst>
                  <a:ahLst/>
                  <a:cxnLst>
                    <a:cxn ang="0">
                      <a:pos x="T0" y="T1"/>
                    </a:cxn>
                    <a:cxn ang="0">
                      <a:pos x="T2" y="T3"/>
                    </a:cxn>
                    <a:cxn ang="0">
                      <a:pos x="T4" y="T5"/>
                    </a:cxn>
                    <a:cxn ang="0">
                      <a:pos x="T6" y="T7"/>
                    </a:cxn>
                    <a:cxn ang="0">
                      <a:pos x="T8" y="T9"/>
                    </a:cxn>
                    <a:cxn ang="0">
                      <a:pos x="T10" y="T11"/>
                    </a:cxn>
                    <a:cxn ang="0">
                      <a:pos x="T12" y="T13"/>
                    </a:cxn>
                  </a:cxnLst>
                  <a:rect l="0" t="0" r="r" b="b"/>
                  <a:pathLst>
                    <a:path w="30" h="104">
                      <a:moveTo>
                        <a:pt x="0" y="15"/>
                      </a:moveTo>
                      <a:cubicBezTo>
                        <a:pt x="0" y="89"/>
                        <a:pt x="0" y="89"/>
                        <a:pt x="0" y="89"/>
                      </a:cubicBezTo>
                      <a:cubicBezTo>
                        <a:pt x="0" y="98"/>
                        <a:pt x="7" y="104"/>
                        <a:pt x="15" y="104"/>
                      </a:cubicBezTo>
                      <a:cubicBezTo>
                        <a:pt x="23" y="104"/>
                        <a:pt x="30" y="98"/>
                        <a:pt x="30" y="89"/>
                      </a:cubicBezTo>
                      <a:cubicBezTo>
                        <a:pt x="30" y="15"/>
                        <a:pt x="30" y="15"/>
                        <a:pt x="30" y="15"/>
                      </a:cubicBezTo>
                      <a:cubicBezTo>
                        <a:pt x="30" y="7"/>
                        <a:pt x="23" y="0"/>
                        <a:pt x="15" y="0"/>
                      </a:cubicBezTo>
                      <a:cubicBezTo>
                        <a:pt x="7" y="0"/>
                        <a:pt x="0" y="7"/>
                        <a:pt x="0" y="15"/>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sp>
              <p:nvSpPr>
                <p:cNvPr id="483" name="Oval 482"/>
                <p:cNvSpPr/>
                <p:nvPr/>
              </p:nvSpPr>
              <p:spPr bwMode="auto">
                <a:xfrm>
                  <a:off x="-180975" y="4895599"/>
                  <a:ext cx="302836" cy="302836"/>
                </a:xfrm>
                <a:prstGeom prst="ellipse">
                  <a:avLst/>
                </a:prstGeom>
                <a:solidFill>
                  <a:srgbClr val="505050">
                    <a:lumMod val="95000"/>
                    <a:alpha val="51000"/>
                  </a:srgbClr>
                </a:solidFill>
                <a:ln w="10795" cap="flat" cmpd="sng" algn="ctr">
                  <a:noFill/>
                  <a:prstDash val="solid"/>
                  <a:headEnd type="none" w="med" len="med"/>
                  <a:tailEnd type="none" w="med" len="med"/>
                </a:ln>
                <a:effectLst/>
              </p:spPr>
              <p:txBody>
                <a:bodyPr vert="horz" wrap="square" lIns="0" tIns="46611" rIns="0" bIns="46611" numCol="1" rtlCol="0" anchor="ctr" anchorCtr="0" compatLnSpc="1">
                  <a:prstTxWarp prst="textNoShape">
                    <a:avLst/>
                  </a:prstTxWarp>
                </a:bodyPr>
                <a:lstStyle/>
                <a:p>
                  <a:pPr marL="0" marR="0" lvl="0" indent="0" algn="ctr" defTabSz="931923" eaLnBrk="1" fontAlgn="base" latinLnBrk="0" hangingPunct="1">
                    <a:buClrTx/>
                    <a:buSzTx/>
                    <a:buFontTx/>
                    <a:buNone/>
                    <a:tabLst/>
                    <a:defRPr/>
                  </a:pP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484" name="Freeform 58"/>
                <p:cNvSpPr>
                  <a:spLocks noChangeArrowheads="1"/>
                </p:cNvSpPr>
                <p:nvPr/>
              </p:nvSpPr>
              <p:spPr bwMode="auto">
                <a:xfrm rot="2700000">
                  <a:off x="-189330" y="4884863"/>
                  <a:ext cx="324308" cy="324308"/>
                </a:xfrm>
                <a:custGeom>
                  <a:avLst/>
                  <a:gdLst>
                    <a:gd name="connsiteX0" fmla="*/ 58395 w 324308"/>
                    <a:gd name="connsiteY0" fmla="*/ 58395 h 324308"/>
                    <a:gd name="connsiteX1" fmla="*/ 15417 w 324308"/>
                    <a:gd name="connsiteY1" fmla="*/ 162154 h 324308"/>
                    <a:gd name="connsiteX2" fmla="*/ 162154 w 324308"/>
                    <a:gd name="connsiteY2" fmla="*/ 308891 h 324308"/>
                    <a:gd name="connsiteX3" fmla="*/ 308891 w 324308"/>
                    <a:gd name="connsiteY3" fmla="*/ 162154 h 324308"/>
                    <a:gd name="connsiteX4" fmla="*/ 162154 w 324308"/>
                    <a:gd name="connsiteY4" fmla="*/ 15417 h 324308"/>
                    <a:gd name="connsiteX5" fmla="*/ 58395 w 324308"/>
                    <a:gd name="connsiteY5" fmla="*/ 58395 h 324308"/>
                    <a:gd name="connsiteX6" fmla="*/ 47494 w 324308"/>
                    <a:gd name="connsiteY6" fmla="*/ 47494 h 324308"/>
                    <a:gd name="connsiteX7" fmla="*/ 162154 w 324308"/>
                    <a:gd name="connsiteY7" fmla="*/ 0 h 324308"/>
                    <a:gd name="connsiteX8" fmla="*/ 324308 w 324308"/>
                    <a:gd name="connsiteY8" fmla="*/ 162154 h 324308"/>
                    <a:gd name="connsiteX9" fmla="*/ 162154 w 324308"/>
                    <a:gd name="connsiteY9" fmla="*/ 324308 h 324308"/>
                    <a:gd name="connsiteX10" fmla="*/ 0 w 324308"/>
                    <a:gd name="connsiteY10" fmla="*/ 162154 h 324308"/>
                    <a:gd name="connsiteX11" fmla="*/ 47494 w 324308"/>
                    <a:gd name="connsiteY11" fmla="*/ 47494 h 32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308" h="324308">
                      <a:moveTo>
                        <a:pt x="58395" y="58395"/>
                      </a:moveTo>
                      <a:cubicBezTo>
                        <a:pt x="31841" y="84949"/>
                        <a:pt x="15417" y="121634"/>
                        <a:pt x="15417" y="162154"/>
                      </a:cubicBezTo>
                      <a:cubicBezTo>
                        <a:pt x="15417" y="243195"/>
                        <a:pt x="81113" y="308891"/>
                        <a:pt x="162154" y="308891"/>
                      </a:cubicBezTo>
                      <a:cubicBezTo>
                        <a:pt x="243195" y="308891"/>
                        <a:pt x="308891" y="243195"/>
                        <a:pt x="308891" y="162154"/>
                      </a:cubicBezTo>
                      <a:cubicBezTo>
                        <a:pt x="308891" y="81113"/>
                        <a:pt x="243195" y="15417"/>
                        <a:pt x="162154" y="15417"/>
                      </a:cubicBezTo>
                      <a:cubicBezTo>
                        <a:pt x="121634" y="15417"/>
                        <a:pt x="84949" y="31841"/>
                        <a:pt x="58395" y="58395"/>
                      </a:cubicBezTo>
                      <a:close/>
                      <a:moveTo>
                        <a:pt x="47494" y="47494"/>
                      </a:moveTo>
                      <a:cubicBezTo>
                        <a:pt x="76838" y="18150"/>
                        <a:pt x="117377" y="0"/>
                        <a:pt x="162154" y="0"/>
                      </a:cubicBezTo>
                      <a:cubicBezTo>
                        <a:pt x="251709" y="0"/>
                        <a:pt x="324308" y="72599"/>
                        <a:pt x="324308" y="162154"/>
                      </a:cubicBezTo>
                      <a:cubicBezTo>
                        <a:pt x="324308" y="251709"/>
                        <a:pt x="251709" y="324308"/>
                        <a:pt x="162154" y="324308"/>
                      </a:cubicBezTo>
                      <a:cubicBezTo>
                        <a:pt x="72599" y="324308"/>
                        <a:pt x="0" y="251709"/>
                        <a:pt x="0" y="162154"/>
                      </a:cubicBezTo>
                      <a:cubicBezTo>
                        <a:pt x="0" y="117377"/>
                        <a:pt x="18150" y="76838"/>
                        <a:pt x="47494" y="47494"/>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0" tIns="45695" rIns="91390" bIns="45695" numCol="1" anchor="ctr" anchorCtr="0" compatLnSpc="1">
                  <a:prstTxWarp prst="textNoShape">
                    <a:avLst/>
                  </a:prstTxWarp>
                  <a:noAutofit/>
                </a:bodyPr>
                <a:lstStyle/>
                <a:p>
                  <a:pPr marL="0" marR="0" lvl="0" indent="0" defTabSz="914363" eaLnBrk="1" fontAlgn="auto" latinLnBrk="0" hangingPunct="1">
                    <a:buClrTx/>
                    <a:buSzTx/>
                    <a:buFontTx/>
                    <a:buNone/>
                    <a:tabLst/>
                    <a:defRPr/>
                  </a:pPr>
                  <a:endParaRPr kumimoji="0" lang="en-US" sz="1050" b="0" i="0" u="none" strike="noStrike" kern="0" cap="none" spc="0" normalizeH="0" baseline="0" noProof="0" dirty="0">
                    <a:ln>
                      <a:noFill/>
                    </a:ln>
                    <a:solidFill>
                      <a:srgbClr val="595959"/>
                    </a:solidFill>
                    <a:effectLst/>
                    <a:uLnTx/>
                    <a:uFillTx/>
                  </a:endParaRPr>
                </a:p>
              </p:txBody>
            </p:sp>
          </p:grpSp>
        </p:grpSp>
        <p:sp>
          <p:nvSpPr>
            <p:cNvPr id="469" name="Rectangle 468"/>
            <p:cNvSpPr/>
            <p:nvPr/>
          </p:nvSpPr>
          <p:spPr>
            <a:xfrm>
              <a:off x="5767432" y="2686441"/>
              <a:ext cx="638316" cy="230832"/>
            </a:xfrm>
            <a:prstGeom prst="rect">
              <a:avLst/>
            </a:prstGeom>
          </p:spPr>
          <p:txBody>
            <a:bodyPr wrap="none" anchor="ctr">
              <a:spAutoFit/>
            </a:bodyPr>
            <a:lstStyle/>
            <a:p>
              <a:pPr marL="0" marR="0" lvl="0" indent="0" defTabSz="914363" eaLnBrk="1" fontAlgn="auto" latinLnBrk="0" hangingPunct="1">
                <a:buClrTx/>
                <a:buSzTx/>
                <a:buFontTx/>
                <a:buNone/>
                <a:tabLst/>
                <a:defRPr/>
              </a:pPr>
              <a:r>
                <a:rPr kumimoji="0" lang="en-US" sz="900" b="1" i="0" u="none" strike="noStrike" kern="0" cap="none" spc="0" normalizeH="0" baseline="0" noProof="0" dirty="0">
                  <a:ln>
                    <a:noFill/>
                  </a:ln>
                  <a:solidFill>
                    <a:srgbClr val="0078D7"/>
                  </a:solidFill>
                  <a:effectLst/>
                  <a:uLnTx/>
                  <a:uFillTx/>
                  <a:cs typeface="Segoe UI Semibold" panose="020B0702040204020203" pitchFamily="34" charset="0"/>
                </a:rPr>
                <a:t>2 Weeks</a:t>
              </a:r>
            </a:p>
          </p:txBody>
        </p:sp>
      </p:grpSp>
    </p:spTree>
    <p:extLst>
      <p:ext uri="{BB962C8B-B14F-4D97-AF65-F5344CB8AC3E}">
        <p14:creationId xmlns:p14="http://schemas.microsoft.com/office/powerpoint/2010/main" val="26989174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6313" name="think-cell Slide" r:id="rId5" imgW="378" imgH="379" progId="TCLayout.ActiveDocument.1">
                  <p:embed/>
                </p:oleObj>
              </mc:Choice>
              <mc:Fallback>
                <p:oleObj name="think-cell Slide" r:id="rId5" imgW="378" imgH="379"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ext Placeholder 1"/>
          <p:cNvSpPr>
            <a:spLocks noGrp="1"/>
          </p:cNvSpPr>
          <p:nvPr>
            <p:ph type="body" sz="quarter" idx="10"/>
          </p:nvPr>
        </p:nvSpPr>
        <p:spPr>
          <a:xfrm>
            <a:off x="413535" y="1397464"/>
            <a:ext cx="7772400" cy="1645920"/>
          </a:xfrm>
          <a:solidFill>
            <a:schemeClr val="accent3">
              <a:lumMod val="10000"/>
              <a:lumOff val="90000"/>
            </a:schemeClr>
          </a:solidFill>
        </p:spPr>
        <p:txBody>
          <a:bodyPr anchor="ctr">
            <a:noAutofit/>
          </a:bodyPr>
          <a:lstStyle/>
          <a:p>
            <a:pPr marL="0" indent="0">
              <a:buNone/>
            </a:pPr>
            <a:r>
              <a:rPr lang="en-US" sz="2400" dirty="0">
                <a:latin typeface="+mn-lt"/>
              </a:rPr>
              <a:t>Use Upgrade Assessment Tool to:</a:t>
            </a:r>
          </a:p>
          <a:p>
            <a:pPr marL="241300" lvl="1"/>
            <a:r>
              <a:rPr lang="en-US" dirty="0"/>
              <a:t>Choose PCs ready to upgrade for pilot</a:t>
            </a:r>
          </a:p>
          <a:p>
            <a:pPr marL="241300" lvl="1"/>
            <a:r>
              <a:rPr lang="en-US" dirty="0"/>
              <a:t>Identify applications not yet confirmed as compatible</a:t>
            </a:r>
          </a:p>
          <a:p>
            <a:pPr marL="241300" lvl="1"/>
            <a:r>
              <a:rPr lang="en-US" spc="-10" dirty="0"/>
              <a:t>Assess telemetric data on application use/status/crash</a:t>
            </a:r>
            <a:endParaRPr lang="en-US" sz="2400" spc="-10" dirty="0">
              <a:latin typeface="+mn-lt"/>
            </a:endParaRPr>
          </a:p>
        </p:txBody>
      </p:sp>
      <p:sp>
        <p:nvSpPr>
          <p:cNvPr id="3" name="Title 2"/>
          <p:cNvSpPr>
            <a:spLocks noGrp="1"/>
          </p:cNvSpPr>
          <p:nvPr>
            <p:ph type="title"/>
          </p:nvPr>
        </p:nvSpPr>
        <p:spPr/>
        <p:txBody>
          <a:bodyPr/>
          <a:lstStyle/>
          <a:p>
            <a:r>
              <a:rPr lang="en-US" sz="2000" spc="0" dirty="0">
                <a:latin typeface="+mn-lt"/>
              </a:rPr>
              <a:t>Step 6…</a:t>
            </a:r>
            <a:br>
              <a:rPr lang="en-US" sz="4400" dirty="0"/>
            </a:br>
            <a:r>
              <a:rPr lang="en-US" sz="3600" dirty="0"/>
              <a:t>Address Any Application Compatibility Issues Identified in Pilot</a:t>
            </a:r>
            <a:endParaRPr lang="en-US" sz="4000" dirty="0"/>
          </a:p>
        </p:txBody>
      </p:sp>
      <p:sp>
        <p:nvSpPr>
          <p:cNvPr id="8" name="Text Placeholder 1"/>
          <p:cNvSpPr txBox="1">
            <a:spLocks/>
          </p:cNvSpPr>
          <p:nvPr/>
        </p:nvSpPr>
        <p:spPr>
          <a:xfrm>
            <a:off x="2274331" y="3237838"/>
            <a:ext cx="7772400" cy="1645920"/>
          </a:xfrm>
          <a:prstGeom prst="rect">
            <a:avLst/>
          </a:prstGeom>
          <a:solidFill>
            <a:schemeClr val="tx2">
              <a:lumMod val="20000"/>
              <a:lumOff val="80000"/>
            </a:schemeClr>
          </a:solidFill>
        </p:spPr>
        <p:txBody>
          <a:bodyPr vert="horz" wrap="square" lIns="146304" tIns="91440" rIns="146304" bIns="9144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latin typeface="+mn-lt"/>
              </a:rPr>
              <a:t>Get feedback from pilot users on any application, device driver, or user issues experienced</a:t>
            </a:r>
          </a:p>
        </p:txBody>
      </p:sp>
      <p:sp>
        <p:nvSpPr>
          <p:cNvPr id="9" name="Text Placeholder 1"/>
          <p:cNvSpPr txBox="1">
            <a:spLocks/>
          </p:cNvSpPr>
          <p:nvPr/>
        </p:nvSpPr>
        <p:spPr>
          <a:xfrm>
            <a:off x="4135126" y="5078213"/>
            <a:ext cx="7772400" cy="1645920"/>
          </a:xfrm>
          <a:prstGeom prst="rect">
            <a:avLst/>
          </a:prstGeom>
          <a:solidFill>
            <a:schemeClr val="bg1">
              <a:lumMod val="85000"/>
            </a:schemeClr>
          </a:solidFill>
        </p:spPr>
        <p:txBody>
          <a:bodyPr vert="horz" wrap="square" lIns="146304" tIns="91440" rIns="146304" bIns="9144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latin typeface="+mn-lt"/>
              </a:rPr>
              <a:t>Ask your Microsoft contact (i.e. SSP, TSP, Services, PBEs, Tech Evangelist, etc.) to use the internal escalation process tool: </a:t>
            </a:r>
            <a:r>
              <a:rPr lang="en-US" sz="2400" dirty="0">
                <a:latin typeface="+mn-lt"/>
                <a:hlinkClick r:id="rId7"/>
              </a:rPr>
              <a:t>www.Apps4Windows.com</a:t>
            </a:r>
            <a:r>
              <a:rPr lang="en-US" sz="2400" dirty="0">
                <a:latin typeface="+mn-lt"/>
              </a:rPr>
              <a:t> to escalate any Windows 10 App </a:t>
            </a:r>
            <a:r>
              <a:rPr lang="en-US" sz="2400" dirty="0" err="1">
                <a:latin typeface="+mn-lt"/>
              </a:rPr>
              <a:t>Compat</a:t>
            </a:r>
            <a:r>
              <a:rPr lang="en-US" sz="2400" dirty="0">
                <a:latin typeface="+mn-lt"/>
              </a:rPr>
              <a:t> blockers.</a:t>
            </a:r>
          </a:p>
        </p:txBody>
      </p:sp>
      <p:sp>
        <p:nvSpPr>
          <p:cNvPr id="5" name="Arrow: Bent-Up 4"/>
          <p:cNvSpPr/>
          <p:nvPr/>
        </p:nvSpPr>
        <p:spPr bwMode="auto">
          <a:xfrm rot="5400000">
            <a:off x="823160" y="3259631"/>
            <a:ext cx="1241564" cy="1197979"/>
          </a:xfrm>
          <a:prstGeom prst="bentUpArrow">
            <a:avLst>
              <a:gd name="adj1" fmla="val 33939"/>
              <a:gd name="adj2" fmla="val 36173"/>
              <a:gd name="adj3" fmla="val 3393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Arrow: Bent-Up 10"/>
          <p:cNvSpPr/>
          <p:nvPr/>
        </p:nvSpPr>
        <p:spPr bwMode="auto">
          <a:xfrm rot="5400000">
            <a:off x="2711762" y="5090166"/>
            <a:ext cx="1241564" cy="1197979"/>
          </a:xfrm>
          <a:prstGeom prst="bentUpArrow">
            <a:avLst>
              <a:gd name="adj1" fmla="val 33939"/>
              <a:gd name="adj2" fmla="val 36173"/>
              <a:gd name="adj3" fmla="val 3393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2140712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8062081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130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ext Placeholder 1"/>
          <p:cNvSpPr>
            <a:spLocks noGrp="1"/>
          </p:cNvSpPr>
          <p:nvPr>
            <p:ph type="body" sz="quarter" idx="10"/>
          </p:nvPr>
        </p:nvSpPr>
        <p:spPr>
          <a:xfrm>
            <a:off x="274637" y="1503134"/>
            <a:ext cx="5929085" cy="5401479"/>
          </a:xfrm>
        </p:spPr>
        <p:txBody>
          <a:bodyPr/>
          <a:lstStyle/>
          <a:p>
            <a:pPr marL="228600" indent="-228600">
              <a:lnSpc>
                <a:spcPct val="100000"/>
              </a:lnSpc>
              <a:spcBef>
                <a:spcPts val="600"/>
              </a:spcBef>
              <a:buSzPct val="100000"/>
            </a:pPr>
            <a:r>
              <a:rPr lang="en-US" sz="2000" dirty="0">
                <a:solidFill>
                  <a:schemeClr val="tx1"/>
                </a:solidFill>
              </a:rPr>
              <a:t>Demonstrate value of Windows Defender Advanced Threat Protection (ATP) using </a:t>
            </a:r>
            <a:br>
              <a:rPr lang="en-US" sz="2000" dirty="0">
                <a:solidFill>
                  <a:schemeClr val="tx1"/>
                </a:solidFill>
              </a:rPr>
            </a:br>
            <a:r>
              <a:rPr lang="en-US" sz="2000" dirty="0">
                <a:solidFill>
                  <a:schemeClr val="tx1"/>
                </a:solidFill>
              </a:rPr>
              <a:t>To Customer deck</a:t>
            </a:r>
          </a:p>
          <a:p>
            <a:pPr marL="228600" indent="-228600">
              <a:lnSpc>
                <a:spcPct val="100000"/>
              </a:lnSpc>
              <a:spcBef>
                <a:spcPts val="600"/>
              </a:spcBef>
              <a:buSzPct val="100000"/>
            </a:pPr>
            <a:r>
              <a:rPr lang="en-US" sz="2000" dirty="0">
                <a:solidFill>
                  <a:schemeClr val="tx1"/>
                </a:solidFill>
              </a:rPr>
              <a:t>Leverage Pitch Perfect Secure Learning Path </a:t>
            </a:r>
            <a:r>
              <a:rPr lang="en-US" sz="1200" u="sng" dirty="0">
                <a:solidFill>
                  <a:schemeClr val="tx1"/>
                </a:solidFill>
                <a:hlinkClick r:id="rId7"/>
              </a:rPr>
              <a:t>https://mspartnerlp.partner.microsoft.com/LearningPath/LearningPath/DLPaths?trackId=1717&amp;rowId=2326&amp;trackPathId=14432</a:t>
            </a:r>
            <a:r>
              <a:rPr lang="en-US" sz="1200" dirty="0">
                <a:solidFill>
                  <a:schemeClr val="tx1"/>
                </a:solidFill>
              </a:rPr>
              <a:t> </a:t>
            </a:r>
            <a:endParaRPr lang="en-US" sz="2000" dirty="0">
              <a:solidFill>
                <a:schemeClr val="tx1"/>
              </a:solidFill>
            </a:endParaRPr>
          </a:p>
          <a:p>
            <a:pPr marL="228600" indent="-228600">
              <a:lnSpc>
                <a:spcPct val="100000"/>
              </a:lnSpc>
              <a:spcBef>
                <a:spcPts val="600"/>
              </a:spcBef>
              <a:buSzPct val="100000"/>
            </a:pPr>
            <a:r>
              <a:rPr lang="en-US" sz="2000" dirty="0">
                <a:solidFill>
                  <a:schemeClr val="tx1"/>
                </a:solidFill>
              </a:rPr>
              <a:t>Support customer implementation or offer as a service Windows/SPE security capabilities e.g.: </a:t>
            </a:r>
          </a:p>
          <a:p>
            <a:pPr marL="511175" lvl="1" indent="-215900">
              <a:lnSpc>
                <a:spcPct val="100000"/>
              </a:lnSpc>
              <a:spcBef>
                <a:spcPts val="100"/>
              </a:spcBef>
              <a:spcAft>
                <a:spcPts val="200"/>
              </a:spcAft>
              <a:buSzPct val="100000"/>
              <a:buFont typeface="Arial" panose="020B0604020202020204" pitchFamily="34" charset="0"/>
              <a:buChar char="‒"/>
            </a:pPr>
            <a:r>
              <a:rPr lang="en-US" sz="1400" dirty="0">
                <a:solidFill>
                  <a:schemeClr val="tx1"/>
                </a:solidFill>
              </a:rPr>
              <a:t>Windows Information Protection,</a:t>
            </a:r>
          </a:p>
          <a:p>
            <a:pPr marL="511175" lvl="1" indent="-215900">
              <a:lnSpc>
                <a:spcPct val="100000"/>
              </a:lnSpc>
              <a:spcBef>
                <a:spcPts val="100"/>
              </a:spcBef>
              <a:spcAft>
                <a:spcPts val="200"/>
              </a:spcAft>
              <a:buSzPct val="100000"/>
              <a:buFont typeface="Arial" panose="020B0604020202020204" pitchFamily="34" charset="0"/>
              <a:buChar char="‒"/>
            </a:pPr>
            <a:r>
              <a:rPr lang="en-US" sz="1400" dirty="0">
                <a:solidFill>
                  <a:schemeClr val="tx1"/>
                </a:solidFill>
              </a:rPr>
              <a:t>Device Guard</a:t>
            </a:r>
          </a:p>
          <a:p>
            <a:pPr marL="511175" lvl="1" indent="-215900">
              <a:lnSpc>
                <a:spcPct val="100000"/>
              </a:lnSpc>
              <a:spcBef>
                <a:spcPts val="100"/>
              </a:spcBef>
              <a:spcAft>
                <a:spcPts val="200"/>
              </a:spcAft>
              <a:buSzPct val="100000"/>
              <a:buFont typeface="Arial" panose="020B0604020202020204" pitchFamily="34" charset="0"/>
              <a:buChar char="‒"/>
            </a:pPr>
            <a:r>
              <a:rPr lang="en-US" sz="1400" dirty="0">
                <a:solidFill>
                  <a:schemeClr val="tx1"/>
                </a:solidFill>
              </a:rPr>
              <a:t>Multi –Factor Authentication </a:t>
            </a:r>
          </a:p>
          <a:p>
            <a:pPr marL="511175" lvl="1" indent="-215900">
              <a:lnSpc>
                <a:spcPct val="100000"/>
              </a:lnSpc>
              <a:spcBef>
                <a:spcPts val="100"/>
              </a:spcBef>
              <a:spcAft>
                <a:spcPts val="200"/>
              </a:spcAft>
              <a:buSzPct val="100000"/>
              <a:buFont typeface="Arial" panose="020B0604020202020204" pitchFamily="34" charset="0"/>
              <a:buChar char="‒"/>
            </a:pPr>
            <a:r>
              <a:rPr lang="en-US" sz="1400" dirty="0">
                <a:solidFill>
                  <a:schemeClr val="tx1"/>
                </a:solidFill>
              </a:rPr>
              <a:t>Office 365 security</a:t>
            </a:r>
          </a:p>
          <a:p>
            <a:pPr marL="511175" lvl="1" indent="-215900">
              <a:lnSpc>
                <a:spcPct val="100000"/>
              </a:lnSpc>
              <a:spcBef>
                <a:spcPts val="100"/>
              </a:spcBef>
              <a:spcAft>
                <a:spcPts val="200"/>
              </a:spcAft>
              <a:buSzPct val="100000"/>
              <a:buFont typeface="Arial" panose="020B0604020202020204" pitchFamily="34" charset="0"/>
              <a:buChar char="‒"/>
            </a:pPr>
            <a:r>
              <a:rPr lang="en-US" sz="1400" dirty="0">
                <a:solidFill>
                  <a:schemeClr val="tx1"/>
                </a:solidFill>
              </a:rPr>
              <a:t>EMS security/Azure AD/Identity Management</a:t>
            </a:r>
          </a:p>
          <a:p>
            <a:pPr marL="228600" indent="-228600">
              <a:lnSpc>
                <a:spcPct val="100000"/>
              </a:lnSpc>
              <a:spcBef>
                <a:spcPts val="600"/>
              </a:spcBef>
              <a:buSzPct val="100000"/>
            </a:pPr>
            <a:r>
              <a:rPr lang="en-US" sz="2000" dirty="0">
                <a:solidFill>
                  <a:schemeClr val="tx1"/>
                </a:solidFill>
              </a:rPr>
              <a:t>Offer IT Security Service to respond to threats or incidents </a:t>
            </a:r>
          </a:p>
          <a:p>
            <a:pPr marL="228600" indent="-228600">
              <a:lnSpc>
                <a:spcPct val="100000"/>
              </a:lnSpc>
              <a:spcBef>
                <a:spcPts val="600"/>
              </a:spcBef>
              <a:buSzPct val="100000"/>
            </a:pPr>
            <a:r>
              <a:rPr lang="en-US" sz="2000" dirty="0">
                <a:solidFill>
                  <a:schemeClr val="tx1"/>
                </a:solidFill>
              </a:rPr>
              <a:t>Get trained on ATP and other security capabilities (consider Premier Support for Partners as backup)</a:t>
            </a:r>
          </a:p>
        </p:txBody>
      </p:sp>
      <p:sp>
        <p:nvSpPr>
          <p:cNvPr id="3" name="Title 2"/>
          <p:cNvSpPr>
            <a:spLocks noGrp="1"/>
          </p:cNvSpPr>
          <p:nvPr>
            <p:ph type="title"/>
          </p:nvPr>
        </p:nvSpPr>
        <p:spPr/>
        <p:txBody>
          <a:bodyPr/>
          <a:lstStyle/>
          <a:p>
            <a:r>
              <a:rPr lang="en-US" sz="2400" spc="0" dirty="0">
                <a:solidFill>
                  <a:schemeClr val="tx1"/>
                </a:solidFill>
                <a:latin typeface="+mn-lt"/>
              </a:rPr>
              <a:t>Step 7…</a:t>
            </a:r>
            <a:br>
              <a:rPr lang="en-US" dirty="0"/>
            </a:br>
            <a:r>
              <a:rPr lang="en-US" sz="4400" dirty="0"/>
              <a:t>Security Services Evaluation</a:t>
            </a:r>
          </a:p>
        </p:txBody>
      </p:sp>
      <p:grpSp>
        <p:nvGrpSpPr>
          <p:cNvPr id="11" name="Group 10"/>
          <p:cNvGrpSpPr/>
          <p:nvPr/>
        </p:nvGrpSpPr>
        <p:grpSpPr>
          <a:xfrm>
            <a:off x="6203723" y="1521437"/>
            <a:ext cx="5768772" cy="4993664"/>
            <a:chOff x="6218237" y="1521437"/>
            <a:chExt cx="5768772" cy="4993664"/>
          </a:xfrm>
        </p:grpSpPr>
        <p:pic>
          <p:nvPicPr>
            <p:cNvPr id="6" name="Picture 5"/>
            <p:cNvPicPr>
              <a:picLocks noChangeAspect="1"/>
            </p:cNvPicPr>
            <p:nvPr/>
          </p:nvPicPr>
          <p:blipFill>
            <a:blip r:embed="rId8"/>
            <a:stretch>
              <a:fillRect/>
            </a:stretch>
          </p:blipFill>
          <p:spPr>
            <a:xfrm>
              <a:off x="6218237" y="1521437"/>
              <a:ext cx="5158610" cy="2716442"/>
            </a:xfrm>
            <a:prstGeom prst="rect">
              <a:avLst/>
            </a:prstGeom>
          </p:spPr>
        </p:pic>
        <p:pic>
          <p:nvPicPr>
            <p:cNvPr id="7" name="Picture 6"/>
            <p:cNvPicPr>
              <a:picLocks noChangeAspect="1"/>
            </p:cNvPicPr>
            <p:nvPr/>
          </p:nvPicPr>
          <p:blipFill>
            <a:blip r:embed="rId9"/>
            <a:stretch>
              <a:fillRect/>
            </a:stretch>
          </p:blipFill>
          <p:spPr>
            <a:xfrm>
              <a:off x="6828399" y="3607434"/>
              <a:ext cx="5158610" cy="2907667"/>
            </a:xfrm>
            <a:prstGeom prst="rect">
              <a:avLst/>
            </a:prstGeom>
            <a:ln w="6350">
              <a:solidFill>
                <a:schemeClr val="bg1">
                  <a:lumMod val="65000"/>
                </a:schemeClr>
              </a:solidFill>
            </a:ln>
          </p:spPr>
        </p:pic>
      </p:grpSp>
    </p:spTree>
    <p:extLst>
      <p:ext uri="{BB962C8B-B14F-4D97-AF65-F5344CB8AC3E}">
        <p14:creationId xmlns:p14="http://schemas.microsoft.com/office/powerpoint/2010/main" val="429362441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0693100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2327"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ext Placeholder 8"/>
          <p:cNvSpPr>
            <a:spLocks noGrp="1"/>
          </p:cNvSpPr>
          <p:nvPr>
            <p:ph type="body" sz="quarter" idx="10"/>
          </p:nvPr>
        </p:nvSpPr>
        <p:spPr>
          <a:xfrm>
            <a:off x="290286" y="1532164"/>
            <a:ext cx="7299551" cy="5088573"/>
          </a:xfrm>
        </p:spPr>
        <p:txBody>
          <a:bodyPr/>
          <a:lstStyle/>
          <a:p>
            <a:pPr marL="256032" indent="-256032">
              <a:lnSpc>
                <a:spcPct val="100000"/>
              </a:lnSpc>
              <a:spcBef>
                <a:spcPts val="800"/>
              </a:spcBef>
              <a:buSzPct val="100000"/>
            </a:pPr>
            <a:r>
              <a:rPr lang="en-US" sz="2400" dirty="0">
                <a:solidFill>
                  <a:schemeClr val="tx1"/>
                </a:solidFill>
              </a:rPr>
              <a:t>Monetize </a:t>
            </a:r>
            <a:r>
              <a:rPr lang="en-US" sz="2400" dirty="0" err="1">
                <a:solidFill>
                  <a:schemeClr val="tx1"/>
                </a:solidFill>
              </a:rPr>
              <a:t>WaaS</a:t>
            </a:r>
            <a:r>
              <a:rPr lang="en-US" sz="2400" dirty="0">
                <a:solidFill>
                  <a:schemeClr val="tx1"/>
                </a:solidFill>
              </a:rPr>
              <a:t> including:</a:t>
            </a:r>
          </a:p>
          <a:p>
            <a:pPr marL="682625" indent="-290513">
              <a:lnSpc>
                <a:spcPct val="100000"/>
              </a:lnSpc>
              <a:spcBef>
                <a:spcPts val="200"/>
              </a:spcBef>
              <a:spcAft>
                <a:spcPts val="400"/>
              </a:spcAft>
              <a:buSzPct val="100000"/>
              <a:buFont typeface="Segoe UI" panose="020B0502040204020203" pitchFamily="34" charset="0"/>
              <a:buChar char="–"/>
            </a:pPr>
            <a:r>
              <a:rPr lang="en-US" sz="2200" dirty="0">
                <a:solidFill>
                  <a:schemeClr val="tx1"/>
                </a:solidFill>
              </a:rPr>
              <a:t>Desktop Management</a:t>
            </a:r>
          </a:p>
          <a:p>
            <a:pPr marL="682625" indent="-290513">
              <a:lnSpc>
                <a:spcPct val="100000"/>
              </a:lnSpc>
              <a:spcBef>
                <a:spcPts val="200"/>
              </a:spcBef>
              <a:spcAft>
                <a:spcPts val="400"/>
              </a:spcAft>
              <a:buSzPct val="100000"/>
              <a:buFont typeface="Segoe UI" panose="020B0502040204020203" pitchFamily="34" charset="0"/>
              <a:buChar char="–"/>
            </a:pPr>
            <a:r>
              <a:rPr lang="en-US" sz="2200" dirty="0">
                <a:solidFill>
                  <a:schemeClr val="tx1"/>
                </a:solidFill>
              </a:rPr>
              <a:t>Helpdesk</a:t>
            </a:r>
          </a:p>
          <a:p>
            <a:pPr marL="682625" indent="-290513">
              <a:lnSpc>
                <a:spcPct val="100000"/>
              </a:lnSpc>
              <a:spcBef>
                <a:spcPts val="200"/>
              </a:spcBef>
              <a:spcAft>
                <a:spcPts val="400"/>
              </a:spcAft>
              <a:buSzPct val="100000"/>
              <a:buFont typeface="Segoe UI" panose="020B0502040204020203" pitchFamily="34" charset="0"/>
              <a:buChar char="–"/>
            </a:pPr>
            <a:r>
              <a:rPr lang="en-US" sz="2200" dirty="0">
                <a:solidFill>
                  <a:schemeClr val="tx1"/>
                </a:solidFill>
              </a:rPr>
              <a:t>Identity Management</a:t>
            </a:r>
          </a:p>
          <a:p>
            <a:pPr marL="682625" indent="-290513">
              <a:lnSpc>
                <a:spcPct val="100000"/>
              </a:lnSpc>
              <a:spcBef>
                <a:spcPts val="200"/>
              </a:spcBef>
              <a:spcAft>
                <a:spcPts val="400"/>
              </a:spcAft>
              <a:buSzPct val="100000"/>
              <a:buFont typeface="Segoe UI" panose="020B0502040204020203" pitchFamily="34" charset="0"/>
              <a:buChar char="–"/>
            </a:pPr>
            <a:r>
              <a:rPr lang="en-US" sz="2200" dirty="0">
                <a:solidFill>
                  <a:schemeClr val="tx1"/>
                </a:solidFill>
              </a:rPr>
              <a:t>Hardware support break/fix</a:t>
            </a:r>
          </a:p>
          <a:p>
            <a:pPr marL="256032" indent="-256032">
              <a:lnSpc>
                <a:spcPct val="100000"/>
              </a:lnSpc>
              <a:spcBef>
                <a:spcPts val="800"/>
              </a:spcBef>
              <a:buSzPct val="100000"/>
            </a:pPr>
            <a:r>
              <a:rPr lang="en-US" sz="2400" dirty="0">
                <a:solidFill>
                  <a:schemeClr val="tx1"/>
                </a:solidFill>
              </a:rPr>
              <a:t>Specify customer environment to simulate to use Windows Insider Preview to test future updates in Current Business Branch</a:t>
            </a:r>
          </a:p>
          <a:p>
            <a:pPr marL="256032" indent="-256032">
              <a:lnSpc>
                <a:spcPct val="100000"/>
              </a:lnSpc>
              <a:spcBef>
                <a:spcPts val="800"/>
              </a:spcBef>
              <a:buSzPct val="100000"/>
            </a:pPr>
            <a:r>
              <a:rPr lang="en-US" sz="2400" dirty="0">
                <a:solidFill>
                  <a:schemeClr val="tx1"/>
                </a:solidFill>
              </a:rPr>
              <a:t>Consider offering Test-as-a-Service for critical custom LOB apps</a:t>
            </a:r>
          </a:p>
          <a:p>
            <a:pPr marL="256032" indent="-256032">
              <a:lnSpc>
                <a:spcPct val="100000"/>
              </a:lnSpc>
              <a:spcBef>
                <a:spcPts val="800"/>
              </a:spcBef>
              <a:buSzPct val="100000"/>
            </a:pPr>
            <a:r>
              <a:rPr lang="en-US" sz="2400" dirty="0">
                <a:solidFill>
                  <a:schemeClr val="tx1"/>
                </a:solidFill>
              </a:rPr>
              <a:t>Leverage Upgrade Analytics Service tool to support upgrade wave deployments</a:t>
            </a:r>
          </a:p>
        </p:txBody>
      </p:sp>
      <p:sp>
        <p:nvSpPr>
          <p:cNvPr id="2" name="Title 1"/>
          <p:cNvSpPr>
            <a:spLocks noGrp="1"/>
          </p:cNvSpPr>
          <p:nvPr>
            <p:ph type="title"/>
          </p:nvPr>
        </p:nvSpPr>
        <p:spPr/>
        <p:txBody>
          <a:bodyPr/>
          <a:lstStyle/>
          <a:p>
            <a:r>
              <a:rPr lang="en-US" sz="2400" spc="0" dirty="0">
                <a:solidFill>
                  <a:schemeClr val="tx1"/>
                </a:solidFill>
                <a:latin typeface="+mn-lt"/>
              </a:rPr>
              <a:t>Step 8…</a:t>
            </a:r>
            <a:br>
              <a:rPr lang="en-US" dirty="0"/>
            </a:br>
            <a:r>
              <a:rPr lang="en-US" sz="4400" dirty="0"/>
              <a:t>Windows-as-a-Service Support Discussion</a:t>
            </a:r>
            <a:endParaRPr lang="en-US" dirty="0"/>
          </a:p>
        </p:txBody>
      </p:sp>
      <p:pic>
        <p:nvPicPr>
          <p:cNvPr id="26" name="Picture 25"/>
          <p:cNvPicPr>
            <a:picLocks noChangeAspect="1"/>
          </p:cNvPicPr>
          <p:nvPr/>
        </p:nvPicPr>
        <p:blipFill rotWithShape="1">
          <a:blip r:embed="rId7"/>
          <a:srcRect l="1784" t="3184" r="1784" b="3184"/>
          <a:stretch/>
        </p:blipFill>
        <p:spPr>
          <a:xfrm>
            <a:off x="7623850" y="4086862"/>
            <a:ext cx="4352250" cy="2399899"/>
          </a:xfrm>
          <a:prstGeom prst="rect">
            <a:avLst/>
          </a:prstGeom>
          <a:ln w="3175">
            <a:solidFill>
              <a:schemeClr val="bg1">
                <a:lumMod val="65000"/>
              </a:schemeClr>
            </a:solidFill>
          </a:ln>
        </p:spPr>
      </p:pic>
      <p:pic>
        <p:nvPicPr>
          <p:cNvPr id="3" name="Picture 2"/>
          <p:cNvPicPr>
            <a:picLocks noChangeAspect="1"/>
          </p:cNvPicPr>
          <p:nvPr/>
        </p:nvPicPr>
        <p:blipFill>
          <a:blip r:embed="rId8"/>
          <a:stretch>
            <a:fillRect/>
          </a:stretch>
        </p:blipFill>
        <p:spPr>
          <a:xfrm>
            <a:off x="7623850" y="1478455"/>
            <a:ext cx="4352249" cy="2448750"/>
          </a:xfrm>
          <a:prstGeom prst="rect">
            <a:avLst/>
          </a:prstGeom>
          <a:ln w="3175">
            <a:solidFill>
              <a:schemeClr val="bg1">
                <a:lumMod val="65000"/>
              </a:schemeClr>
            </a:solidFill>
          </a:ln>
        </p:spPr>
      </p:pic>
    </p:spTree>
    <p:extLst>
      <p:ext uri="{BB962C8B-B14F-4D97-AF65-F5344CB8AC3E}">
        <p14:creationId xmlns:p14="http://schemas.microsoft.com/office/powerpoint/2010/main" val="389518439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5947077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3351"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1" name="Rectangle 20"/>
          <p:cNvSpPr/>
          <p:nvPr/>
        </p:nvSpPr>
        <p:spPr bwMode="auto">
          <a:xfrm>
            <a:off x="6866617" y="2176656"/>
            <a:ext cx="5108575" cy="4071743"/>
          </a:xfrm>
          <a:prstGeom prst="rect">
            <a:avLst/>
          </a:prstGeo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Deploy Windows 10 Enterprise in Production Environment Targeting 500 Seats</a:t>
            </a:r>
            <a:endParaRPr lang="en-US" sz="4000" dirty="0">
              <a:solidFill>
                <a:schemeClr val="tx1"/>
              </a:solidFill>
              <a:ea typeface="Segoe UI" pitchFamily="34" charset="0"/>
              <a:cs typeface="Segoe UI" pitchFamily="34" charset="0"/>
            </a:endParaRP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1 Primary Location, 1 Branch Location</a:t>
            </a: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Current Branch for Business </a:t>
            </a: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Group Policy Starter – Management Environment</a:t>
            </a: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Servicing Environment (</a:t>
            </a:r>
            <a:r>
              <a:rPr lang="en-US" dirty="0" err="1">
                <a:solidFill>
                  <a:schemeClr val="tx1"/>
                </a:solidFill>
                <a:ea typeface="Segoe UI" pitchFamily="34" charset="0"/>
                <a:cs typeface="Segoe UI" pitchFamily="34" charset="0"/>
              </a:rPr>
              <a:t>WaaS</a:t>
            </a:r>
            <a:r>
              <a:rPr lang="en-US" dirty="0">
                <a:solidFill>
                  <a:schemeClr val="tx1"/>
                </a:solidFill>
                <a:ea typeface="Segoe UI" pitchFamily="34" charset="0"/>
                <a:cs typeface="Segoe UI" pitchFamily="34" charset="0"/>
              </a:rPr>
              <a:t>)</a:t>
            </a: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Application Delivery</a:t>
            </a: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spc="-20" dirty="0">
                <a:solidFill>
                  <a:schemeClr val="tx1"/>
                </a:solidFill>
                <a:ea typeface="Segoe UI" pitchFamily="34" charset="0"/>
                <a:cs typeface="Segoe UI" pitchFamily="34" charset="0"/>
              </a:rPr>
              <a:t>Platform Delivery – Deployment Environment </a:t>
            </a:r>
            <a:r>
              <a:rPr lang="en-US" dirty="0">
                <a:solidFill>
                  <a:schemeClr val="tx1"/>
                </a:solidFill>
                <a:ea typeface="Segoe UI" pitchFamily="34" charset="0"/>
                <a:cs typeface="Segoe UI" pitchFamily="34" charset="0"/>
              </a:rPr>
              <a:t>(Zero Touch, In Place Upgrade, Lite Touch)</a:t>
            </a:r>
          </a:p>
          <a:p>
            <a:pPr marL="457200" indent="-457200" defTabSz="932472" fontAlgn="base">
              <a:spcBef>
                <a:spcPts val="600"/>
              </a:spcBef>
              <a:spcAft>
                <a:spcPts val="300"/>
              </a:spcAft>
              <a:buClr>
                <a:srgbClr val="00B050"/>
              </a:buClr>
              <a:buSzPct val="130000"/>
              <a:buFont typeface="Wingdings 2" panose="05020102010507070707" pitchFamily="18" charset="2"/>
              <a:buChar char=""/>
              <a:tabLst>
                <a:tab pos="228600" algn="l"/>
              </a:tabLst>
            </a:pPr>
            <a:r>
              <a:rPr lang="en-US" dirty="0">
                <a:solidFill>
                  <a:schemeClr val="tx1"/>
                </a:solidFill>
                <a:ea typeface="Segoe UI" pitchFamily="34" charset="0"/>
                <a:cs typeface="Segoe UI" pitchFamily="34" charset="0"/>
              </a:rPr>
              <a:t>Image Creation </a:t>
            </a:r>
          </a:p>
        </p:txBody>
      </p:sp>
      <p:sp>
        <p:nvSpPr>
          <p:cNvPr id="9" name="Text Placeholder 8"/>
          <p:cNvSpPr>
            <a:spLocks noGrp="1"/>
          </p:cNvSpPr>
          <p:nvPr>
            <p:ph type="body" sz="quarter" idx="10"/>
          </p:nvPr>
        </p:nvSpPr>
        <p:spPr>
          <a:xfrm>
            <a:off x="223612" y="1713139"/>
            <a:ext cx="6451826" cy="3898503"/>
          </a:xfrm>
        </p:spPr>
        <p:txBody>
          <a:bodyPr/>
          <a:lstStyle/>
          <a:p>
            <a:pPr marL="292608" indent="-292608">
              <a:lnSpc>
                <a:spcPct val="100000"/>
              </a:lnSpc>
              <a:spcBef>
                <a:spcPts val="800"/>
              </a:spcBef>
              <a:buSzPct val="100000"/>
            </a:pPr>
            <a:r>
              <a:rPr lang="en-US" sz="2600" dirty="0">
                <a:solidFill>
                  <a:schemeClr val="tx1"/>
                </a:solidFill>
              </a:rPr>
              <a:t>Validate application and systems capability</a:t>
            </a:r>
          </a:p>
          <a:p>
            <a:pPr marL="292608" indent="-292608">
              <a:lnSpc>
                <a:spcPct val="100000"/>
              </a:lnSpc>
              <a:spcBef>
                <a:spcPts val="800"/>
              </a:spcBef>
              <a:buSzPct val="100000"/>
            </a:pPr>
            <a:r>
              <a:rPr lang="en-US" sz="2600" dirty="0">
                <a:solidFill>
                  <a:schemeClr val="tx1"/>
                </a:solidFill>
              </a:rPr>
              <a:t>Ensure full range of customer scenarios have been tested successfully</a:t>
            </a:r>
          </a:p>
          <a:p>
            <a:pPr marL="292608" indent="-292608">
              <a:lnSpc>
                <a:spcPct val="100000"/>
              </a:lnSpc>
              <a:spcBef>
                <a:spcPts val="800"/>
              </a:spcBef>
              <a:buSzPct val="100000"/>
            </a:pPr>
            <a:r>
              <a:rPr lang="en-US" sz="2600" dirty="0">
                <a:solidFill>
                  <a:schemeClr val="tx1"/>
                </a:solidFill>
              </a:rPr>
              <a:t>Prove efficient deployment models</a:t>
            </a:r>
          </a:p>
          <a:p>
            <a:pPr marL="292608" indent="-292608">
              <a:lnSpc>
                <a:spcPct val="100000"/>
              </a:lnSpc>
              <a:spcBef>
                <a:spcPts val="800"/>
              </a:spcBef>
              <a:buSzPct val="100000"/>
            </a:pPr>
            <a:r>
              <a:rPr lang="en-US" sz="2600" dirty="0">
                <a:solidFill>
                  <a:schemeClr val="tx1"/>
                </a:solidFill>
              </a:rPr>
              <a:t>Gather user feedback and productivity data</a:t>
            </a:r>
          </a:p>
          <a:p>
            <a:pPr marL="292608" indent="-292608">
              <a:lnSpc>
                <a:spcPct val="100000"/>
              </a:lnSpc>
              <a:spcBef>
                <a:spcPts val="800"/>
              </a:spcBef>
              <a:buSzPct val="100000"/>
            </a:pPr>
            <a:r>
              <a:rPr lang="en-US" sz="2600" dirty="0">
                <a:solidFill>
                  <a:schemeClr val="tx1"/>
                </a:solidFill>
              </a:rPr>
              <a:t>Adapt customer deployment plans as needed</a:t>
            </a:r>
          </a:p>
          <a:p>
            <a:pPr marL="292608" indent="-292608">
              <a:lnSpc>
                <a:spcPct val="100000"/>
              </a:lnSpc>
              <a:spcBef>
                <a:spcPts val="800"/>
              </a:spcBef>
              <a:buSzPct val="100000"/>
            </a:pPr>
            <a:r>
              <a:rPr lang="en-US" sz="2600" dirty="0">
                <a:solidFill>
                  <a:schemeClr val="tx1"/>
                </a:solidFill>
              </a:rPr>
              <a:t>Agree to begin companywide deployment </a:t>
            </a:r>
          </a:p>
        </p:txBody>
      </p:sp>
      <p:sp>
        <p:nvSpPr>
          <p:cNvPr id="2" name="Title 1"/>
          <p:cNvSpPr>
            <a:spLocks noGrp="1"/>
          </p:cNvSpPr>
          <p:nvPr>
            <p:ph type="title"/>
          </p:nvPr>
        </p:nvSpPr>
        <p:spPr>
          <a:xfrm>
            <a:off x="207818" y="295274"/>
            <a:ext cx="12095017" cy="917575"/>
          </a:xfrm>
        </p:spPr>
        <p:txBody>
          <a:bodyPr/>
          <a:lstStyle/>
          <a:p>
            <a:r>
              <a:rPr lang="en-US" sz="2400" spc="0" dirty="0">
                <a:latin typeface="+mn-lt"/>
              </a:rPr>
              <a:t>Step 9…</a:t>
            </a:r>
            <a:br>
              <a:rPr lang="en-US" dirty="0"/>
            </a:br>
            <a:r>
              <a:rPr lang="en-US" sz="4300" spc="-140" dirty="0"/>
              <a:t>Pilot Conclusion and Green Light to Extend Deployment</a:t>
            </a:r>
          </a:p>
        </p:txBody>
      </p:sp>
      <p:sp>
        <p:nvSpPr>
          <p:cNvPr id="10" name="Rectangle 9"/>
          <p:cNvSpPr/>
          <p:nvPr/>
        </p:nvSpPr>
        <p:spPr bwMode="auto">
          <a:xfrm>
            <a:off x="6866617" y="1713139"/>
            <a:ext cx="5108575" cy="463517"/>
          </a:xfrm>
          <a:prstGeom prst="rect">
            <a:avLst/>
          </a:prstGeom>
          <a:solidFill>
            <a:schemeClr val="accent3"/>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2000" b="1" kern="0" dirty="0">
                <a:solidFill>
                  <a:schemeClr val="bg1"/>
                </a:solidFill>
                <a:ea typeface="Segoe UI" pitchFamily="34" charset="0"/>
                <a:cs typeface="Segoe UI" pitchFamily="34" charset="0"/>
              </a:rPr>
              <a:t>Pilot Checklist</a:t>
            </a:r>
          </a:p>
        </p:txBody>
      </p:sp>
    </p:spTree>
    <p:extLst>
      <p:ext uri="{BB962C8B-B14F-4D97-AF65-F5344CB8AC3E}">
        <p14:creationId xmlns:p14="http://schemas.microsoft.com/office/powerpoint/2010/main" val="46151213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888890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4375"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ext Placeholder 8"/>
          <p:cNvSpPr>
            <a:spLocks noGrp="1"/>
          </p:cNvSpPr>
          <p:nvPr>
            <p:ph type="body" sz="quarter" idx="10"/>
          </p:nvPr>
        </p:nvSpPr>
        <p:spPr>
          <a:xfrm>
            <a:off x="290286" y="1532164"/>
            <a:ext cx="6814561" cy="4678204"/>
          </a:xfrm>
        </p:spPr>
        <p:txBody>
          <a:bodyPr/>
          <a:lstStyle/>
          <a:p>
            <a:pPr marL="282575" indent="-282575">
              <a:lnSpc>
                <a:spcPct val="100000"/>
              </a:lnSpc>
              <a:spcBef>
                <a:spcPts val="1200"/>
              </a:spcBef>
              <a:buSzPct val="100000"/>
            </a:pPr>
            <a:r>
              <a:rPr lang="en-US" sz="2800" dirty="0">
                <a:solidFill>
                  <a:schemeClr val="tx1"/>
                </a:solidFill>
              </a:rPr>
              <a:t>Plan scaled deployment in organizational waves (e.g. by Geo or functional area)</a:t>
            </a:r>
          </a:p>
          <a:p>
            <a:pPr marL="282575" indent="-282575">
              <a:lnSpc>
                <a:spcPct val="100000"/>
              </a:lnSpc>
              <a:spcBef>
                <a:spcPts val="1200"/>
              </a:spcBef>
              <a:buSzPct val="100000"/>
            </a:pPr>
            <a:r>
              <a:rPr lang="en-US" sz="2800" dirty="0">
                <a:solidFill>
                  <a:schemeClr val="tx1"/>
                </a:solidFill>
              </a:rPr>
              <a:t>Assess network load considerations</a:t>
            </a:r>
          </a:p>
          <a:p>
            <a:pPr marL="282575" indent="-282575">
              <a:lnSpc>
                <a:spcPct val="100000"/>
              </a:lnSpc>
              <a:spcBef>
                <a:spcPts val="1200"/>
              </a:spcBef>
              <a:buSzPct val="100000"/>
            </a:pPr>
            <a:r>
              <a:rPr lang="en-US" sz="2800" dirty="0">
                <a:solidFill>
                  <a:schemeClr val="tx1"/>
                </a:solidFill>
              </a:rPr>
              <a:t>Support customer change management, project planning, and employee communications</a:t>
            </a:r>
          </a:p>
          <a:p>
            <a:pPr marL="282575" indent="-282575">
              <a:lnSpc>
                <a:spcPct val="100000"/>
              </a:lnSpc>
              <a:spcBef>
                <a:spcPts val="1200"/>
              </a:spcBef>
              <a:buSzPct val="100000"/>
            </a:pPr>
            <a:r>
              <a:rPr lang="en-US" sz="2800" dirty="0">
                <a:solidFill>
                  <a:schemeClr val="tx1"/>
                </a:solidFill>
              </a:rPr>
              <a:t>Schedule customer and partner resources to support</a:t>
            </a:r>
          </a:p>
          <a:p>
            <a:pPr marL="282575" indent="-282575">
              <a:lnSpc>
                <a:spcPct val="100000"/>
              </a:lnSpc>
              <a:spcBef>
                <a:spcPts val="1200"/>
              </a:spcBef>
              <a:buSzPct val="100000"/>
            </a:pPr>
            <a:r>
              <a:rPr lang="en-US" sz="2800" dirty="0">
                <a:solidFill>
                  <a:schemeClr val="tx1"/>
                </a:solidFill>
              </a:rPr>
              <a:t>Launch automated deployment</a:t>
            </a:r>
          </a:p>
        </p:txBody>
      </p:sp>
      <p:sp>
        <p:nvSpPr>
          <p:cNvPr id="2" name="Title 1"/>
          <p:cNvSpPr>
            <a:spLocks noGrp="1"/>
          </p:cNvSpPr>
          <p:nvPr>
            <p:ph type="title"/>
          </p:nvPr>
        </p:nvSpPr>
        <p:spPr/>
        <p:txBody>
          <a:bodyPr/>
          <a:lstStyle/>
          <a:p>
            <a:r>
              <a:rPr lang="en-US" sz="2400" spc="0" dirty="0">
                <a:solidFill>
                  <a:schemeClr val="tx1"/>
                </a:solidFill>
                <a:latin typeface="+mn-lt"/>
              </a:rPr>
              <a:t>Step 10…</a:t>
            </a:r>
            <a:br>
              <a:rPr lang="en-US" dirty="0"/>
            </a:br>
            <a:r>
              <a:rPr lang="en-US" dirty="0"/>
              <a:t>Breadth </a:t>
            </a:r>
            <a:r>
              <a:rPr lang="en-US" sz="4400" dirty="0"/>
              <a:t>Deployment Launch</a:t>
            </a:r>
            <a:endParaRPr lang="en-US" dirty="0"/>
          </a:p>
        </p:txBody>
      </p:sp>
      <p:grpSp>
        <p:nvGrpSpPr>
          <p:cNvPr id="3" name="Group 2"/>
          <p:cNvGrpSpPr/>
          <p:nvPr/>
        </p:nvGrpSpPr>
        <p:grpSpPr>
          <a:xfrm>
            <a:off x="7500257" y="1373391"/>
            <a:ext cx="4479018" cy="5141709"/>
            <a:chOff x="7332303" y="1918988"/>
            <a:chExt cx="4185369" cy="4471893"/>
          </a:xfrm>
        </p:grpSpPr>
        <p:sp>
          <p:nvSpPr>
            <p:cNvPr id="13" name="Freeform 6"/>
            <p:cNvSpPr/>
            <p:nvPr/>
          </p:nvSpPr>
          <p:spPr>
            <a:xfrm>
              <a:off x="7349822" y="3732935"/>
              <a:ext cx="2269464" cy="1745804"/>
            </a:xfrm>
            <a:custGeom>
              <a:avLst/>
              <a:gdLst>
                <a:gd name="connsiteX0" fmla="*/ 0 w 1620482"/>
                <a:gd name="connsiteY0" fmla="*/ 698724 h 1397447"/>
                <a:gd name="connsiteX1" fmla="*/ 349362 w 1620482"/>
                <a:gd name="connsiteY1" fmla="*/ 0 h 1397447"/>
                <a:gd name="connsiteX2" fmla="*/ 1271120 w 1620482"/>
                <a:gd name="connsiteY2" fmla="*/ 0 h 1397447"/>
                <a:gd name="connsiteX3" fmla="*/ 1620482 w 1620482"/>
                <a:gd name="connsiteY3" fmla="*/ 698724 h 1397447"/>
                <a:gd name="connsiteX4" fmla="*/ 1271120 w 1620482"/>
                <a:gd name="connsiteY4" fmla="*/ 1397447 h 1397447"/>
                <a:gd name="connsiteX5" fmla="*/ 349362 w 1620482"/>
                <a:gd name="connsiteY5" fmla="*/ 1397447 h 1397447"/>
                <a:gd name="connsiteX6" fmla="*/ 0 w 1620482"/>
                <a:gd name="connsiteY6" fmla="*/ 698724 h 13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482" h="1397447">
                  <a:moveTo>
                    <a:pt x="0" y="698724"/>
                  </a:moveTo>
                  <a:lnTo>
                    <a:pt x="349362" y="0"/>
                  </a:lnTo>
                  <a:lnTo>
                    <a:pt x="1271120" y="0"/>
                  </a:lnTo>
                  <a:lnTo>
                    <a:pt x="1620482" y="698724"/>
                  </a:lnTo>
                  <a:lnTo>
                    <a:pt x="1271120" y="1397447"/>
                  </a:lnTo>
                  <a:lnTo>
                    <a:pt x="349362" y="1397447"/>
                  </a:lnTo>
                  <a:lnTo>
                    <a:pt x="0" y="698724"/>
                  </a:lnTo>
                  <a:close/>
                </a:path>
              </a:pathLst>
            </a:custGeom>
            <a:solidFill>
              <a:schemeClr val="accent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501" tIns="239331" rIns="256501" bIns="239331" numCol="1" spcCol="1270" anchor="ctr" anchorCtr="0">
              <a:noAutofit/>
            </a:bodyPr>
            <a:lstStyle/>
            <a:p>
              <a:pPr marL="0" marR="0" lvl="0" indent="0" algn="ctr" defTabSz="634684"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schemeClr val="bg1"/>
                  </a:solidFill>
                  <a:effectLst/>
                  <a:uLnTx/>
                  <a:uFillTx/>
                </a:rPr>
                <a:t>Upgrade Analytics</a:t>
              </a:r>
            </a:p>
          </p:txBody>
        </p:sp>
        <p:sp>
          <p:nvSpPr>
            <p:cNvPr id="14" name="Hexagon 13"/>
            <p:cNvSpPr/>
            <p:nvPr/>
          </p:nvSpPr>
          <p:spPr>
            <a:xfrm>
              <a:off x="7420692" y="4503894"/>
              <a:ext cx="265168" cy="204155"/>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Hexagon 14"/>
            <p:cNvSpPr/>
            <p:nvPr/>
          </p:nvSpPr>
          <p:spPr>
            <a:xfrm>
              <a:off x="7332303" y="1918988"/>
              <a:ext cx="2269464" cy="1745804"/>
            </a:xfrm>
            <a:prstGeom prst="hexagon">
              <a:avLst>
                <a:gd name="adj" fmla="val 29002"/>
                <a:gd name="vf" fmla="val 115470"/>
              </a:avLst>
            </a:prstGeom>
            <a:blipFill rotWithShape="1">
              <a:blip r:embed="rId7"/>
              <a:stretch>
                <a:fillRect/>
              </a:stretch>
            </a:blipFill>
            <a:ln>
              <a:solidFill>
                <a:schemeClr val="accent6"/>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Hexagon 15"/>
            <p:cNvSpPr/>
            <p:nvPr/>
          </p:nvSpPr>
          <p:spPr>
            <a:xfrm>
              <a:off x="8849823" y="3392494"/>
              <a:ext cx="265168" cy="204155"/>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10"/>
            <p:cNvSpPr/>
            <p:nvPr/>
          </p:nvSpPr>
          <p:spPr>
            <a:xfrm>
              <a:off x="9248208" y="2792474"/>
              <a:ext cx="2269464" cy="1745804"/>
            </a:xfrm>
            <a:custGeom>
              <a:avLst/>
              <a:gdLst>
                <a:gd name="connsiteX0" fmla="*/ 0 w 1620482"/>
                <a:gd name="connsiteY0" fmla="*/ 698724 h 1397447"/>
                <a:gd name="connsiteX1" fmla="*/ 349362 w 1620482"/>
                <a:gd name="connsiteY1" fmla="*/ 0 h 1397447"/>
                <a:gd name="connsiteX2" fmla="*/ 1271120 w 1620482"/>
                <a:gd name="connsiteY2" fmla="*/ 0 h 1397447"/>
                <a:gd name="connsiteX3" fmla="*/ 1620482 w 1620482"/>
                <a:gd name="connsiteY3" fmla="*/ 698724 h 1397447"/>
                <a:gd name="connsiteX4" fmla="*/ 1271120 w 1620482"/>
                <a:gd name="connsiteY4" fmla="*/ 1397447 h 1397447"/>
                <a:gd name="connsiteX5" fmla="*/ 349362 w 1620482"/>
                <a:gd name="connsiteY5" fmla="*/ 1397447 h 1397447"/>
                <a:gd name="connsiteX6" fmla="*/ 0 w 1620482"/>
                <a:gd name="connsiteY6" fmla="*/ 698724 h 13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482" h="1397447">
                  <a:moveTo>
                    <a:pt x="0" y="698724"/>
                  </a:moveTo>
                  <a:lnTo>
                    <a:pt x="349362" y="0"/>
                  </a:lnTo>
                  <a:lnTo>
                    <a:pt x="1271120" y="0"/>
                  </a:lnTo>
                  <a:lnTo>
                    <a:pt x="1620482" y="698724"/>
                  </a:lnTo>
                  <a:lnTo>
                    <a:pt x="1271120" y="1397447"/>
                  </a:lnTo>
                  <a:lnTo>
                    <a:pt x="349362" y="1397447"/>
                  </a:lnTo>
                  <a:lnTo>
                    <a:pt x="0" y="698724"/>
                  </a:lnTo>
                  <a:close/>
                </a:path>
              </a:pathLst>
            </a:custGeom>
            <a:solidFill>
              <a:schemeClr val="accent3"/>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6501" tIns="239331" rIns="256501" bIns="239331" numCol="1" spcCol="1270" anchor="ctr" anchorCtr="0">
              <a:noAutofit/>
            </a:bodyPr>
            <a:lstStyle/>
            <a:p>
              <a:pPr algn="ctr" defTabSz="634684">
                <a:lnSpc>
                  <a:spcPct val="90000"/>
                </a:lnSpc>
                <a:spcBef>
                  <a:spcPct val="0"/>
                </a:spcBef>
                <a:spcAft>
                  <a:spcPct val="35000"/>
                </a:spcAft>
                <a:defRPr/>
              </a:pPr>
              <a:r>
                <a:rPr lang="en-US" sz="1400" kern="0" dirty="0">
                  <a:solidFill>
                    <a:schemeClr val="bg1"/>
                  </a:solidFill>
                </a:rPr>
                <a:t>Management Tools</a:t>
              </a:r>
            </a:p>
          </p:txBody>
        </p:sp>
        <p:sp>
          <p:nvSpPr>
            <p:cNvPr id="18" name="Hexagon 17"/>
            <p:cNvSpPr/>
            <p:nvPr/>
          </p:nvSpPr>
          <p:spPr>
            <a:xfrm>
              <a:off x="10794630" y="4297321"/>
              <a:ext cx="265168" cy="204155"/>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Hexagon 18"/>
            <p:cNvSpPr/>
            <p:nvPr/>
          </p:nvSpPr>
          <p:spPr>
            <a:xfrm>
              <a:off x="9248208" y="4645077"/>
              <a:ext cx="2269464" cy="1745804"/>
            </a:xfrm>
            <a:prstGeom prst="hexagon">
              <a:avLst>
                <a:gd name="adj" fmla="val 27501"/>
                <a:gd name="vf" fmla="val 115470"/>
              </a:avLst>
            </a:prstGeom>
            <a:blipFill rotWithShape="1">
              <a:blip r:embed="rId8"/>
              <a:stretch>
                <a:fillRect/>
              </a:stretch>
            </a:blipFill>
            <a:ln>
              <a:solidFill>
                <a:schemeClr val="accent6"/>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Hexagon 19"/>
            <p:cNvSpPr/>
            <p:nvPr/>
          </p:nvSpPr>
          <p:spPr>
            <a:xfrm>
              <a:off x="9745877" y="4707478"/>
              <a:ext cx="265168" cy="204155"/>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41698198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25555063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535" name="think-cell Slide" r:id="rId7" imgW="378" imgH="379" progId="TCLayout.ActiveDocument.1">
                  <p:embed/>
                </p:oleObj>
              </mc:Choice>
              <mc:Fallback>
                <p:oleObj name="think-cell Slide" r:id="rId7" imgW="378" imgH="379"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grpSp>
        <p:nvGrpSpPr>
          <p:cNvPr id="5" name="Group 4"/>
          <p:cNvGrpSpPr/>
          <p:nvPr/>
        </p:nvGrpSpPr>
        <p:grpSpPr>
          <a:xfrm>
            <a:off x="0" y="4034914"/>
            <a:ext cx="2072745" cy="1481328"/>
            <a:chOff x="0" y="3412307"/>
            <a:chExt cx="2072745" cy="1481328"/>
          </a:xfrm>
        </p:grpSpPr>
        <p:grpSp>
          <p:nvGrpSpPr>
            <p:cNvPr id="91" name="Group 90"/>
            <p:cNvGrpSpPr/>
            <p:nvPr/>
          </p:nvGrpSpPr>
          <p:grpSpPr>
            <a:xfrm>
              <a:off x="0" y="3412307"/>
              <a:ext cx="2072745" cy="1481328"/>
              <a:chOff x="0" y="3286534"/>
              <a:chExt cx="2072745" cy="1481328"/>
            </a:xfrm>
          </p:grpSpPr>
          <p:sp>
            <p:nvSpPr>
              <p:cNvPr id="85" name="Rectangle 84"/>
              <p:cNvSpPr/>
              <p:nvPr/>
            </p:nvSpPr>
            <p:spPr bwMode="auto">
              <a:xfrm>
                <a:off x="0" y="3286534"/>
                <a:ext cx="2072745" cy="148132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4"/>
              <p:cNvGrpSpPr>
                <a:grpSpLocks noChangeAspect="1"/>
              </p:cNvGrpSpPr>
              <p:nvPr/>
            </p:nvGrpSpPr>
            <p:grpSpPr bwMode="auto">
              <a:xfrm>
                <a:off x="855388" y="3406681"/>
                <a:ext cx="361969" cy="363445"/>
                <a:chOff x="368" y="2072"/>
                <a:chExt cx="245" cy="246"/>
              </a:xfrm>
              <a:solidFill>
                <a:schemeClr val="accent2"/>
              </a:solidFill>
            </p:grpSpPr>
            <p:sp>
              <p:nvSpPr>
                <p:cNvPr id="74" name="Freeform 5"/>
                <p:cNvSpPr>
                  <a:spLocks noEditPoints="1"/>
                </p:cNvSpPr>
                <p:nvPr/>
              </p:nvSpPr>
              <p:spPr bwMode="auto">
                <a:xfrm>
                  <a:off x="368" y="2072"/>
                  <a:ext cx="245" cy="246"/>
                </a:xfrm>
                <a:custGeom>
                  <a:avLst/>
                  <a:gdLst>
                    <a:gd name="T0" fmla="*/ 19 w 112"/>
                    <a:gd name="T1" fmla="*/ 112 h 112"/>
                    <a:gd name="T2" fmla="*/ 39 w 112"/>
                    <a:gd name="T3" fmla="*/ 104 h 112"/>
                    <a:gd name="T4" fmla="*/ 47 w 112"/>
                    <a:gd name="T5" fmla="*/ 112 h 112"/>
                    <a:gd name="T6" fmla="*/ 76 w 112"/>
                    <a:gd name="T7" fmla="*/ 112 h 112"/>
                    <a:gd name="T8" fmla="*/ 76 w 112"/>
                    <a:gd name="T9" fmla="*/ 69 h 112"/>
                    <a:gd name="T10" fmla="*/ 83 w 112"/>
                    <a:gd name="T11" fmla="*/ 63 h 112"/>
                    <a:gd name="T12" fmla="*/ 112 w 112"/>
                    <a:gd name="T13" fmla="*/ 4 h 112"/>
                    <a:gd name="T14" fmla="*/ 112 w 112"/>
                    <a:gd name="T15" fmla="*/ 0 h 112"/>
                    <a:gd name="T16" fmla="*/ 108 w 112"/>
                    <a:gd name="T17" fmla="*/ 0 h 112"/>
                    <a:gd name="T18" fmla="*/ 50 w 112"/>
                    <a:gd name="T19" fmla="*/ 29 h 112"/>
                    <a:gd name="T20" fmla="*/ 43 w 112"/>
                    <a:gd name="T21" fmla="*/ 36 h 112"/>
                    <a:gd name="T22" fmla="*/ 0 w 112"/>
                    <a:gd name="T23" fmla="*/ 36 h 112"/>
                    <a:gd name="T24" fmla="*/ 0 w 112"/>
                    <a:gd name="T25" fmla="*/ 65 h 112"/>
                    <a:gd name="T26" fmla="*/ 8 w 112"/>
                    <a:gd name="T27" fmla="*/ 73 h 112"/>
                    <a:gd name="T28" fmla="*/ 0 w 112"/>
                    <a:gd name="T29" fmla="*/ 93 h 112"/>
                    <a:gd name="T30" fmla="*/ 19 w 112"/>
                    <a:gd name="T31" fmla="*/ 112 h 112"/>
                    <a:gd name="T32" fmla="*/ 9 w 112"/>
                    <a:gd name="T33" fmla="*/ 91 h 112"/>
                    <a:gd name="T34" fmla="*/ 14 w 112"/>
                    <a:gd name="T35" fmla="*/ 79 h 112"/>
                    <a:gd name="T36" fmla="*/ 33 w 112"/>
                    <a:gd name="T37" fmla="*/ 98 h 112"/>
                    <a:gd name="T38" fmla="*/ 21 w 112"/>
                    <a:gd name="T39" fmla="*/ 103 h 112"/>
                    <a:gd name="T40" fmla="*/ 9 w 112"/>
                    <a:gd name="T41" fmla="*/ 91 h 112"/>
                    <a:gd name="T42" fmla="*/ 68 w 112"/>
                    <a:gd name="T43" fmla="*/ 104 h 112"/>
                    <a:gd name="T44" fmla="*/ 50 w 112"/>
                    <a:gd name="T45" fmla="*/ 104 h 112"/>
                    <a:gd name="T46" fmla="*/ 46 w 112"/>
                    <a:gd name="T47" fmla="*/ 100 h 112"/>
                    <a:gd name="T48" fmla="*/ 68 w 112"/>
                    <a:gd name="T49" fmla="*/ 77 h 112"/>
                    <a:gd name="T50" fmla="*/ 68 w 112"/>
                    <a:gd name="T51" fmla="*/ 104 h 112"/>
                    <a:gd name="T52" fmla="*/ 92 w 112"/>
                    <a:gd name="T53" fmla="*/ 41 h 112"/>
                    <a:gd name="T54" fmla="*/ 71 w 112"/>
                    <a:gd name="T55" fmla="*/ 20 h 112"/>
                    <a:gd name="T56" fmla="*/ 104 w 112"/>
                    <a:gd name="T57" fmla="*/ 8 h 112"/>
                    <a:gd name="T58" fmla="*/ 92 w 112"/>
                    <a:gd name="T59" fmla="*/ 41 h 112"/>
                    <a:gd name="T60" fmla="*/ 55 w 112"/>
                    <a:gd name="T61" fmla="*/ 34 h 112"/>
                    <a:gd name="T62" fmla="*/ 64 w 112"/>
                    <a:gd name="T63" fmla="*/ 25 h 112"/>
                    <a:gd name="T64" fmla="*/ 87 w 112"/>
                    <a:gd name="T65" fmla="*/ 48 h 112"/>
                    <a:gd name="T66" fmla="*/ 78 w 112"/>
                    <a:gd name="T67" fmla="*/ 57 h 112"/>
                    <a:gd name="T68" fmla="*/ 40 w 112"/>
                    <a:gd name="T69" fmla="*/ 94 h 112"/>
                    <a:gd name="T70" fmla="*/ 18 w 112"/>
                    <a:gd name="T71" fmla="*/ 72 h 112"/>
                    <a:gd name="T72" fmla="*/ 55 w 112"/>
                    <a:gd name="T73" fmla="*/ 34 h 112"/>
                    <a:gd name="T74" fmla="*/ 8 w 112"/>
                    <a:gd name="T75" fmla="*/ 44 h 112"/>
                    <a:gd name="T76" fmla="*/ 35 w 112"/>
                    <a:gd name="T77" fmla="*/ 44 h 112"/>
                    <a:gd name="T78" fmla="*/ 12 w 112"/>
                    <a:gd name="T79" fmla="*/ 66 h 112"/>
                    <a:gd name="T80" fmla="*/ 8 w 112"/>
                    <a:gd name="T81" fmla="*/ 62 h 112"/>
                    <a:gd name="T82" fmla="*/ 8 w 112"/>
                    <a:gd name="T8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2">
                      <a:moveTo>
                        <a:pt x="19" y="112"/>
                      </a:moveTo>
                      <a:cubicBezTo>
                        <a:pt x="39" y="104"/>
                        <a:pt x="39" y="104"/>
                        <a:pt x="39" y="104"/>
                      </a:cubicBezTo>
                      <a:cubicBezTo>
                        <a:pt x="47" y="112"/>
                        <a:pt x="47" y="112"/>
                        <a:pt x="47" y="112"/>
                      </a:cubicBezTo>
                      <a:cubicBezTo>
                        <a:pt x="76" y="112"/>
                        <a:pt x="76" y="112"/>
                        <a:pt x="76" y="112"/>
                      </a:cubicBezTo>
                      <a:cubicBezTo>
                        <a:pt x="76" y="69"/>
                        <a:pt x="76" y="69"/>
                        <a:pt x="76" y="69"/>
                      </a:cubicBezTo>
                      <a:cubicBezTo>
                        <a:pt x="83" y="63"/>
                        <a:pt x="83" y="63"/>
                        <a:pt x="83" y="63"/>
                      </a:cubicBezTo>
                      <a:cubicBezTo>
                        <a:pt x="102" y="47"/>
                        <a:pt x="112" y="26"/>
                        <a:pt x="112" y="4"/>
                      </a:cubicBezTo>
                      <a:cubicBezTo>
                        <a:pt x="112" y="0"/>
                        <a:pt x="112" y="0"/>
                        <a:pt x="112" y="0"/>
                      </a:cubicBezTo>
                      <a:cubicBezTo>
                        <a:pt x="108" y="0"/>
                        <a:pt x="108" y="0"/>
                        <a:pt x="108" y="0"/>
                      </a:cubicBezTo>
                      <a:cubicBezTo>
                        <a:pt x="86" y="0"/>
                        <a:pt x="65" y="10"/>
                        <a:pt x="50" y="29"/>
                      </a:cubicBezTo>
                      <a:cubicBezTo>
                        <a:pt x="43" y="36"/>
                        <a:pt x="43" y="36"/>
                        <a:pt x="43" y="36"/>
                      </a:cubicBezTo>
                      <a:cubicBezTo>
                        <a:pt x="0" y="36"/>
                        <a:pt x="0" y="36"/>
                        <a:pt x="0" y="36"/>
                      </a:cubicBezTo>
                      <a:cubicBezTo>
                        <a:pt x="0" y="65"/>
                        <a:pt x="0" y="65"/>
                        <a:pt x="0" y="65"/>
                      </a:cubicBezTo>
                      <a:cubicBezTo>
                        <a:pt x="8" y="73"/>
                        <a:pt x="8" y="73"/>
                        <a:pt x="8" y="73"/>
                      </a:cubicBezTo>
                      <a:cubicBezTo>
                        <a:pt x="0" y="93"/>
                        <a:pt x="0" y="93"/>
                        <a:pt x="0" y="93"/>
                      </a:cubicBezTo>
                      <a:lnTo>
                        <a:pt x="19" y="112"/>
                      </a:lnTo>
                      <a:close/>
                      <a:moveTo>
                        <a:pt x="9" y="91"/>
                      </a:moveTo>
                      <a:cubicBezTo>
                        <a:pt x="14" y="79"/>
                        <a:pt x="14" y="79"/>
                        <a:pt x="14" y="79"/>
                      </a:cubicBezTo>
                      <a:cubicBezTo>
                        <a:pt x="33" y="98"/>
                        <a:pt x="33" y="98"/>
                        <a:pt x="33" y="98"/>
                      </a:cubicBezTo>
                      <a:cubicBezTo>
                        <a:pt x="21" y="103"/>
                        <a:pt x="21" y="103"/>
                        <a:pt x="21" y="103"/>
                      </a:cubicBezTo>
                      <a:lnTo>
                        <a:pt x="9" y="91"/>
                      </a:lnTo>
                      <a:close/>
                      <a:moveTo>
                        <a:pt x="68" y="104"/>
                      </a:moveTo>
                      <a:cubicBezTo>
                        <a:pt x="50" y="104"/>
                        <a:pt x="50" y="104"/>
                        <a:pt x="50" y="104"/>
                      </a:cubicBezTo>
                      <a:cubicBezTo>
                        <a:pt x="46" y="100"/>
                        <a:pt x="46" y="100"/>
                        <a:pt x="46" y="100"/>
                      </a:cubicBezTo>
                      <a:cubicBezTo>
                        <a:pt x="68" y="77"/>
                        <a:pt x="68" y="77"/>
                        <a:pt x="68" y="77"/>
                      </a:cubicBezTo>
                      <a:lnTo>
                        <a:pt x="68" y="104"/>
                      </a:lnTo>
                      <a:close/>
                      <a:moveTo>
                        <a:pt x="92" y="41"/>
                      </a:moveTo>
                      <a:cubicBezTo>
                        <a:pt x="71" y="20"/>
                        <a:pt x="71" y="20"/>
                        <a:pt x="71" y="20"/>
                      </a:cubicBezTo>
                      <a:cubicBezTo>
                        <a:pt x="81" y="13"/>
                        <a:pt x="92" y="9"/>
                        <a:pt x="104" y="8"/>
                      </a:cubicBezTo>
                      <a:cubicBezTo>
                        <a:pt x="103" y="20"/>
                        <a:pt x="99" y="31"/>
                        <a:pt x="92" y="41"/>
                      </a:cubicBezTo>
                      <a:close/>
                      <a:moveTo>
                        <a:pt x="55" y="34"/>
                      </a:moveTo>
                      <a:cubicBezTo>
                        <a:pt x="58" y="31"/>
                        <a:pt x="61" y="28"/>
                        <a:pt x="64" y="25"/>
                      </a:cubicBezTo>
                      <a:cubicBezTo>
                        <a:pt x="87" y="48"/>
                        <a:pt x="87" y="48"/>
                        <a:pt x="87" y="48"/>
                      </a:cubicBezTo>
                      <a:cubicBezTo>
                        <a:pt x="84" y="51"/>
                        <a:pt x="81" y="54"/>
                        <a:pt x="78" y="57"/>
                      </a:cubicBezTo>
                      <a:cubicBezTo>
                        <a:pt x="40" y="94"/>
                        <a:pt x="40" y="94"/>
                        <a:pt x="40" y="94"/>
                      </a:cubicBezTo>
                      <a:cubicBezTo>
                        <a:pt x="18" y="72"/>
                        <a:pt x="18" y="72"/>
                        <a:pt x="18" y="72"/>
                      </a:cubicBezTo>
                      <a:lnTo>
                        <a:pt x="55" y="34"/>
                      </a:lnTo>
                      <a:close/>
                      <a:moveTo>
                        <a:pt x="8" y="44"/>
                      </a:moveTo>
                      <a:cubicBezTo>
                        <a:pt x="35" y="44"/>
                        <a:pt x="35" y="44"/>
                        <a:pt x="35" y="44"/>
                      </a:cubicBezTo>
                      <a:cubicBezTo>
                        <a:pt x="12" y="66"/>
                        <a:pt x="12" y="66"/>
                        <a:pt x="12" y="66"/>
                      </a:cubicBezTo>
                      <a:cubicBezTo>
                        <a:pt x="8" y="62"/>
                        <a:pt x="8" y="62"/>
                        <a:pt x="8" y="62"/>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
                <p:cNvSpPr>
                  <a:spLocks noChangeArrowheads="1"/>
                </p:cNvSpPr>
                <p:nvPr/>
              </p:nvSpPr>
              <p:spPr bwMode="auto">
                <a:xfrm>
                  <a:off x="482" y="216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 name="TextBox 11"/>
            <p:cNvSpPr txBox="1"/>
            <p:nvPr/>
          </p:nvSpPr>
          <p:spPr>
            <a:xfrm>
              <a:off x="0" y="3997734"/>
              <a:ext cx="1798637" cy="784830"/>
            </a:xfrm>
            <a:prstGeom prst="rect">
              <a:avLst/>
            </a:prstGeom>
            <a:noFill/>
          </p:spPr>
          <p:txBody>
            <a:bodyPr wrap="square" lIns="182880" tIns="182880" rIns="45720" bIns="45720" rtlCol="0">
              <a:spAutoFit/>
            </a:bodyPr>
            <a:lstStyle/>
            <a:p>
              <a:pPr>
                <a:spcAft>
                  <a:spcPts val="600"/>
                </a:spcAft>
              </a:pPr>
              <a:r>
                <a:rPr lang="en-US" sz="1200" kern="0" dirty="0">
                  <a:solidFill>
                    <a:schemeClr val="accent2"/>
                  </a:solidFill>
                  <a:latin typeface="+mj-lt"/>
                  <a:ea typeface="Segoe UI" pitchFamily="34" charset="0"/>
                  <a:cs typeface="Segoe UI" pitchFamily="34" charset="0"/>
                </a:rPr>
                <a:t>POC, PILOT, SCCM PREP &amp; DEPLOYMENT PROJECTS</a:t>
              </a:r>
            </a:p>
          </p:txBody>
        </p:sp>
      </p:grpSp>
      <p:grpSp>
        <p:nvGrpSpPr>
          <p:cNvPr id="6" name="Group 5"/>
          <p:cNvGrpSpPr/>
          <p:nvPr/>
        </p:nvGrpSpPr>
        <p:grpSpPr>
          <a:xfrm>
            <a:off x="2072746" y="3449486"/>
            <a:ext cx="2072745" cy="1481328"/>
            <a:chOff x="2072746" y="2826879"/>
            <a:chExt cx="2072745" cy="1481328"/>
          </a:xfrm>
        </p:grpSpPr>
        <p:grpSp>
          <p:nvGrpSpPr>
            <p:cNvPr id="92" name="Group 91"/>
            <p:cNvGrpSpPr/>
            <p:nvPr/>
          </p:nvGrpSpPr>
          <p:grpSpPr>
            <a:xfrm>
              <a:off x="2072746" y="2826879"/>
              <a:ext cx="2072745" cy="1481328"/>
              <a:chOff x="2072747" y="2676933"/>
              <a:chExt cx="2072745" cy="1481328"/>
            </a:xfrm>
          </p:grpSpPr>
          <p:sp>
            <p:nvSpPr>
              <p:cNvPr id="86" name="Rectangle 85"/>
              <p:cNvSpPr/>
              <p:nvPr/>
            </p:nvSpPr>
            <p:spPr bwMode="auto">
              <a:xfrm>
                <a:off x="2072747" y="2676933"/>
                <a:ext cx="2072745" cy="1481328"/>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Freeform 10"/>
              <p:cNvSpPr>
                <a:spLocks noEditPoints="1"/>
              </p:cNvSpPr>
              <p:nvPr/>
            </p:nvSpPr>
            <p:spPr bwMode="auto">
              <a:xfrm>
                <a:off x="2888218" y="2811141"/>
                <a:ext cx="441802" cy="335325"/>
              </a:xfrm>
              <a:custGeom>
                <a:avLst/>
                <a:gdLst>
                  <a:gd name="T0" fmla="*/ 243 w 278"/>
                  <a:gd name="T1" fmla="*/ 0 h 211"/>
                  <a:gd name="T2" fmla="*/ 35 w 278"/>
                  <a:gd name="T3" fmla="*/ 0 h 211"/>
                  <a:gd name="T4" fmla="*/ 35 w 278"/>
                  <a:gd name="T5" fmla="*/ 132 h 211"/>
                  <a:gd name="T6" fmla="*/ 0 w 278"/>
                  <a:gd name="T7" fmla="*/ 193 h 211"/>
                  <a:gd name="T8" fmla="*/ 0 w 278"/>
                  <a:gd name="T9" fmla="*/ 211 h 211"/>
                  <a:gd name="T10" fmla="*/ 278 w 278"/>
                  <a:gd name="T11" fmla="*/ 211 h 211"/>
                  <a:gd name="T12" fmla="*/ 278 w 278"/>
                  <a:gd name="T13" fmla="*/ 193 h 211"/>
                  <a:gd name="T14" fmla="*/ 243 w 278"/>
                  <a:gd name="T15" fmla="*/ 132 h 211"/>
                  <a:gd name="T16" fmla="*/ 243 w 278"/>
                  <a:gd name="T17" fmla="*/ 0 h 211"/>
                  <a:gd name="T18" fmla="*/ 226 w 278"/>
                  <a:gd name="T19" fmla="*/ 123 h 211"/>
                  <a:gd name="T20" fmla="*/ 52 w 278"/>
                  <a:gd name="T21" fmla="*/ 123 h 211"/>
                  <a:gd name="T22" fmla="*/ 52 w 278"/>
                  <a:gd name="T23" fmla="*/ 18 h 211"/>
                  <a:gd name="T24" fmla="*/ 226 w 278"/>
                  <a:gd name="T25" fmla="*/ 18 h 211"/>
                  <a:gd name="T26" fmla="*/ 226 w 278"/>
                  <a:gd name="T27" fmla="*/ 123 h 211"/>
                  <a:gd name="T28" fmla="*/ 259 w 278"/>
                  <a:gd name="T29" fmla="*/ 193 h 211"/>
                  <a:gd name="T30" fmla="*/ 19 w 278"/>
                  <a:gd name="T31" fmla="*/ 193 h 211"/>
                  <a:gd name="T32" fmla="*/ 50 w 278"/>
                  <a:gd name="T33" fmla="*/ 141 h 211"/>
                  <a:gd name="T34" fmla="*/ 228 w 278"/>
                  <a:gd name="T35" fmla="*/ 141 h 211"/>
                  <a:gd name="T36" fmla="*/ 259 w 278"/>
                  <a:gd name="T37"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1">
                    <a:moveTo>
                      <a:pt x="243" y="0"/>
                    </a:moveTo>
                    <a:lnTo>
                      <a:pt x="35" y="0"/>
                    </a:lnTo>
                    <a:lnTo>
                      <a:pt x="35" y="132"/>
                    </a:lnTo>
                    <a:lnTo>
                      <a:pt x="0" y="193"/>
                    </a:lnTo>
                    <a:lnTo>
                      <a:pt x="0" y="211"/>
                    </a:lnTo>
                    <a:lnTo>
                      <a:pt x="278" y="211"/>
                    </a:lnTo>
                    <a:lnTo>
                      <a:pt x="278" y="193"/>
                    </a:lnTo>
                    <a:lnTo>
                      <a:pt x="243" y="132"/>
                    </a:lnTo>
                    <a:lnTo>
                      <a:pt x="243" y="0"/>
                    </a:lnTo>
                    <a:close/>
                    <a:moveTo>
                      <a:pt x="226" y="123"/>
                    </a:moveTo>
                    <a:lnTo>
                      <a:pt x="52" y="123"/>
                    </a:lnTo>
                    <a:lnTo>
                      <a:pt x="52" y="18"/>
                    </a:lnTo>
                    <a:lnTo>
                      <a:pt x="226" y="18"/>
                    </a:lnTo>
                    <a:lnTo>
                      <a:pt x="226" y="123"/>
                    </a:lnTo>
                    <a:close/>
                    <a:moveTo>
                      <a:pt x="259" y="193"/>
                    </a:moveTo>
                    <a:lnTo>
                      <a:pt x="19" y="193"/>
                    </a:lnTo>
                    <a:lnTo>
                      <a:pt x="50" y="141"/>
                    </a:lnTo>
                    <a:lnTo>
                      <a:pt x="228" y="141"/>
                    </a:lnTo>
                    <a:lnTo>
                      <a:pt x="259" y="19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TextBox 34"/>
            <p:cNvSpPr txBox="1"/>
            <p:nvPr/>
          </p:nvSpPr>
          <p:spPr>
            <a:xfrm>
              <a:off x="2072746" y="3412307"/>
              <a:ext cx="2072745" cy="600164"/>
            </a:xfrm>
            <a:prstGeom prst="rect">
              <a:avLst/>
            </a:prstGeom>
            <a:noFill/>
          </p:spPr>
          <p:txBody>
            <a:bodyPr wrap="square" lIns="182880" tIns="182880" rIns="45720" bIns="45720" rtlCol="0">
              <a:spAutoFit/>
            </a:bodyPr>
            <a:lstStyle/>
            <a:p>
              <a:pPr>
                <a:spcAft>
                  <a:spcPts val="600"/>
                </a:spcAft>
              </a:pPr>
              <a:r>
                <a:rPr lang="en-US" sz="1200" kern="0" dirty="0">
                  <a:solidFill>
                    <a:schemeClr val="accent2"/>
                  </a:solidFill>
                  <a:latin typeface="+mj-lt"/>
                  <a:ea typeface="Segoe UI" pitchFamily="34" charset="0"/>
                  <a:cs typeface="Segoe UI" pitchFamily="34" charset="0"/>
                </a:rPr>
                <a:t>DEVICES &amp; ACCESSORIES</a:t>
              </a:r>
              <a:br>
                <a:rPr lang="en-US" sz="1200" kern="0" dirty="0">
                  <a:solidFill>
                    <a:schemeClr val="accent2"/>
                  </a:solidFill>
                  <a:latin typeface="+mj-lt"/>
                  <a:ea typeface="Segoe UI" pitchFamily="34" charset="0"/>
                  <a:cs typeface="Segoe UI" pitchFamily="34" charset="0"/>
                </a:rPr>
              </a:br>
              <a:r>
                <a:rPr lang="en-US" sz="1200" kern="0" dirty="0">
                  <a:solidFill>
                    <a:schemeClr val="accent2"/>
                  </a:solidFill>
                  <a:latin typeface="+mj-lt"/>
                  <a:ea typeface="Segoe UI" pitchFamily="34" charset="0"/>
                  <a:cs typeface="Segoe UI" pitchFamily="34" charset="0"/>
                </a:rPr>
                <a:t>HW/SW RESALE </a:t>
              </a:r>
            </a:p>
          </p:txBody>
        </p:sp>
      </p:grpSp>
      <p:grpSp>
        <p:nvGrpSpPr>
          <p:cNvPr id="7" name="Group 6"/>
          <p:cNvGrpSpPr/>
          <p:nvPr/>
        </p:nvGrpSpPr>
        <p:grpSpPr>
          <a:xfrm>
            <a:off x="4145492" y="3013124"/>
            <a:ext cx="2072745" cy="1481328"/>
            <a:chOff x="4145492" y="2241452"/>
            <a:chExt cx="2072745" cy="1481328"/>
          </a:xfrm>
        </p:grpSpPr>
        <p:grpSp>
          <p:nvGrpSpPr>
            <p:cNvPr id="127" name="Group 126"/>
            <p:cNvGrpSpPr/>
            <p:nvPr/>
          </p:nvGrpSpPr>
          <p:grpSpPr>
            <a:xfrm>
              <a:off x="4145492" y="2241452"/>
              <a:ext cx="2072745" cy="1481328"/>
              <a:chOff x="4145492" y="2241452"/>
              <a:chExt cx="2072745" cy="1481328"/>
            </a:xfrm>
          </p:grpSpPr>
          <p:sp>
            <p:nvSpPr>
              <p:cNvPr id="87" name="Rectangle 86"/>
              <p:cNvSpPr/>
              <p:nvPr/>
            </p:nvSpPr>
            <p:spPr bwMode="auto">
              <a:xfrm>
                <a:off x="4145492" y="2241452"/>
                <a:ext cx="2072745" cy="1481328"/>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27"/>
              <p:cNvGrpSpPr>
                <a:grpSpLocks noChangeAspect="1"/>
              </p:cNvGrpSpPr>
              <p:nvPr/>
            </p:nvGrpSpPr>
            <p:grpSpPr bwMode="auto">
              <a:xfrm>
                <a:off x="4959057" y="2367977"/>
                <a:ext cx="445614" cy="350690"/>
                <a:chOff x="3112" y="1509"/>
                <a:chExt cx="338" cy="266"/>
              </a:xfrm>
            </p:grpSpPr>
            <p:sp>
              <p:nvSpPr>
                <p:cNvPr id="110" name="Freeform 28"/>
                <p:cNvSpPr>
                  <a:spLocks noEditPoints="1"/>
                </p:cNvSpPr>
                <p:nvPr/>
              </p:nvSpPr>
              <p:spPr bwMode="auto">
                <a:xfrm>
                  <a:off x="3311" y="1611"/>
                  <a:ext cx="139" cy="164"/>
                </a:xfrm>
                <a:custGeom>
                  <a:avLst/>
                  <a:gdLst>
                    <a:gd name="T0" fmla="*/ 56 w 64"/>
                    <a:gd name="T1" fmla="*/ 31 h 75"/>
                    <a:gd name="T2" fmla="*/ 56 w 64"/>
                    <a:gd name="T3" fmla="*/ 25 h 75"/>
                    <a:gd name="T4" fmla="*/ 32 w 64"/>
                    <a:gd name="T5" fmla="*/ 0 h 75"/>
                    <a:gd name="T6" fmla="*/ 7 w 64"/>
                    <a:gd name="T7" fmla="*/ 25 h 75"/>
                    <a:gd name="T8" fmla="*/ 7 w 64"/>
                    <a:gd name="T9" fmla="*/ 31 h 75"/>
                    <a:gd name="T10" fmla="*/ 0 w 64"/>
                    <a:gd name="T11" fmla="*/ 31 h 75"/>
                    <a:gd name="T12" fmla="*/ 0 w 64"/>
                    <a:gd name="T13" fmla="*/ 75 h 75"/>
                    <a:gd name="T14" fmla="*/ 64 w 64"/>
                    <a:gd name="T15" fmla="*/ 75 h 75"/>
                    <a:gd name="T16" fmla="*/ 64 w 64"/>
                    <a:gd name="T17" fmla="*/ 31 h 75"/>
                    <a:gd name="T18" fmla="*/ 56 w 64"/>
                    <a:gd name="T19" fmla="*/ 31 h 75"/>
                    <a:gd name="T20" fmla="*/ 15 w 64"/>
                    <a:gd name="T21" fmla="*/ 25 h 75"/>
                    <a:gd name="T22" fmla="*/ 32 w 64"/>
                    <a:gd name="T23" fmla="*/ 8 h 75"/>
                    <a:gd name="T24" fmla="*/ 48 w 64"/>
                    <a:gd name="T25" fmla="*/ 25 h 75"/>
                    <a:gd name="T26" fmla="*/ 48 w 64"/>
                    <a:gd name="T27" fmla="*/ 31 h 75"/>
                    <a:gd name="T28" fmla="*/ 15 w 64"/>
                    <a:gd name="T29" fmla="*/ 31 h 75"/>
                    <a:gd name="T30" fmla="*/ 15 w 64"/>
                    <a:gd name="T31" fmla="*/ 25 h 75"/>
                    <a:gd name="T32" fmla="*/ 56 w 64"/>
                    <a:gd name="T33" fmla="*/ 67 h 75"/>
                    <a:gd name="T34" fmla="*/ 8 w 64"/>
                    <a:gd name="T35" fmla="*/ 67 h 75"/>
                    <a:gd name="T36" fmla="*/ 8 w 64"/>
                    <a:gd name="T37" fmla="*/ 39 h 75"/>
                    <a:gd name="T38" fmla="*/ 56 w 64"/>
                    <a:gd name="T39" fmla="*/ 39 h 75"/>
                    <a:gd name="T40" fmla="*/ 56 w 64"/>
                    <a:gd name="T41"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75">
                      <a:moveTo>
                        <a:pt x="56" y="31"/>
                      </a:moveTo>
                      <a:cubicBezTo>
                        <a:pt x="56" y="25"/>
                        <a:pt x="56" y="25"/>
                        <a:pt x="56" y="25"/>
                      </a:cubicBezTo>
                      <a:cubicBezTo>
                        <a:pt x="56" y="11"/>
                        <a:pt x="45" y="0"/>
                        <a:pt x="32" y="0"/>
                      </a:cubicBezTo>
                      <a:cubicBezTo>
                        <a:pt x="18" y="0"/>
                        <a:pt x="7" y="11"/>
                        <a:pt x="7" y="25"/>
                      </a:cubicBezTo>
                      <a:cubicBezTo>
                        <a:pt x="7" y="31"/>
                        <a:pt x="7" y="31"/>
                        <a:pt x="7" y="31"/>
                      </a:cubicBezTo>
                      <a:cubicBezTo>
                        <a:pt x="0" y="31"/>
                        <a:pt x="0" y="31"/>
                        <a:pt x="0" y="31"/>
                      </a:cubicBezTo>
                      <a:cubicBezTo>
                        <a:pt x="0" y="75"/>
                        <a:pt x="0" y="75"/>
                        <a:pt x="0" y="75"/>
                      </a:cubicBezTo>
                      <a:cubicBezTo>
                        <a:pt x="64" y="75"/>
                        <a:pt x="64" y="75"/>
                        <a:pt x="64" y="75"/>
                      </a:cubicBezTo>
                      <a:cubicBezTo>
                        <a:pt x="64" y="31"/>
                        <a:pt x="64" y="31"/>
                        <a:pt x="64" y="31"/>
                      </a:cubicBezTo>
                      <a:lnTo>
                        <a:pt x="56" y="31"/>
                      </a:lnTo>
                      <a:close/>
                      <a:moveTo>
                        <a:pt x="15" y="25"/>
                      </a:moveTo>
                      <a:cubicBezTo>
                        <a:pt x="15" y="16"/>
                        <a:pt x="22" y="8"/>
                        <a:pt x="32" y="8"/>
                      </a:cubicBezTo>
                      <a:cubicBezTo>
                        <a:pt x="41" y="8"/>
                        <a:pt x="48" y="16"/>
                        <a:pt x="48" y="25"/>
                      </a:cubicBezTo>
                      <a:cubicBezTo>
                        <a:pt x="48" y="31"/>
                        <a:pt x="48" y="31"/>
                        <a:pt x="48" y="31"/>
                      </a:cubicBezTo>
                      <a:cubicBezTo>
                        <a:pt x="15" y="31"/>
                        <a:pt x="15" y="31"/>
                        <a:pt x="15" y="31"/>
                      </a:cubicBezTo>
                      <a:lnTo>
                        <a:pt x="15" y="25"/>
                      </a:lnTo>
                      <a:close/>
                      <a:moveTo>
                        <a:pt x="56" y="67"/>
                      </a:moveTo>
                      <a:cubicBezTo>
                        <a:pt x="8" y="67"/>
                        <a:pt x="8" y="67"/>
                        <a:pt x="8" y="67"/>
                      </a:cubicBezTo>
                      <a:cubicBezTo>
                        <a:pt x="8" y="39"/>
                        <a:pt x="8" y="39"/>
                        <a:pt x="8" y="39"/>
                      </a:cubicBezTo>
                      <a:cubicBezTo>
                        <a:pt x="56" y="39"/>
                        <a:pt x="56" y="39"/>
                        <a:pt x="56" y="39"/>
                      </a:cubicBezTo>
                      <a:lnTo>
                        <a:pt x="56" y="6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9"/>
                <p:cNvSpPr>
                  <a:spLocks noEditPoints="1"/>
                </p:cNvSpPr>
                <p:nvPr/>
              </p:nvSpPr>
              <p:spPr bwMode="auto">
                <a:xfrm>
                  <a:off x="3112" y="1509"/>
                  <a:ext cx="277" cy="244"/>
                </a:xfrm>
                <a:custGeom>
                  <a:avLst/>
                  <a:gdLst>
                    <a:gd name="T0" fmla="*/ 17 w 277"/>
                    <a:gd name="T1" fmla="*/ 70 h 244"/>
                    <a:gd name="T2" fmla="*/ 260 w 277"/>
                    <a:gd name="T3" fmla="*/ 70 h 244"/>
                    <a:gd name="T4" fmla="*/ 260 w 277"/>
                    <a:gd name="T5" fmla="*/ 89 h 244"/>
                    <a:gd name="T6" fmla="*/ 277 w 277"/>
                    <a:gd name="T7" fmla="*/ 89 h 244"/>
                    <a:gd name="T8" fmla="*/ 277 w 277"/>
                    <a:gd name="T9" fmla="*/ 65 h 244"/>
                    <a:gd name="T10" fmla="*/ 277 w 277"/>
                    <a:gd name="T11" fmla="*/ 52 h 244"/>
                    <a:gd name="T12" fmla="*/ 277 w 277"/>
                    <a:gd name="T13" fmla="*/ 17 h 244"/>
                    <a:gd name="T14" fmla="*/ 126 w 277"/>
                    <a:gd name="T15" fmla="*/ 17 h 244"/>
                    <a:gd name="T16" fmla="*/ 108 w 277"/>
                    <a:gd name="T17" fmla="*/ 0 h 244"/>
                    <a:gd name="T18" fmla="*/ 0 w 277"/>
                    <a:gd name="T19" fmla="*/ 0 h 244"/>
                    <a:gd name="T20" fmla="*/ 0 w 277"/>
                    <a:gd name="T21" fmla="*/ 52 h 244"/>
                    <a:gd name="T22" fmla="*/ 0 w 277"/>
                    <a:gd name="T23" fmla="*/ 61 h 244"/>
                    <a:gd name="T24" fmla="*/ 0 w 277"/>
                    <a:gd name="T25" fmla="*/ 244 h 244"/>
                    <a:gd name="T26" fmla="*/ 182 w 277"/>
                    <a:gd name="T27" fmla="*/ 244 h 244"/>
                    <a:gd name="T28" fmla="*/ 182 w 277"/>
                    <a:gd name="T29" fmla="*/ 227 h 244"/>
                    <a:gd name="T30" fmla="*/ 17 w 277"/>
                    <a:gd name="T31" fmla="*/ 227 h 244"/>
                    <a:gd name="T32" fmla="*/ 17 w 277"/>
                    <a:gd name="T33" fmla="*/ 70 h 244"/>
                    <a:gd name="T34" fmla="*/ 17 w 277"/>
                    <a:gd name="T35" fmla="*/ 17 h 244"/>
                    <a:gd name="T36" fmla="*/ 100 w 277"/>
                    <a:gd name="T37" fmla="*/ 17 h 244"/>
                    <a:gd name="T38" fmla="*/ 117 w 277"/>
                    <a:gd name="T39" fmla="*/ 35 h 244"/>
                    <a:gd name="T40" fmla="*/ 260 w 277"/>
                    <a:gd name="T41" fmla="*/ 35 h 244"/>
                    <a:gd name="T42" fmla="*/ 260 w 277"/>
                    <a:gd name="T43" fmla="*/ 52 h 244"/>
                    <a:gd name="T44" fmla="*/ 17 w 277"/>
                    <a:gd name="T45" fmla="*/ 52 h 244"/>
                    <a:gd name="T46" fmla="*/ 17 w 277"/>
                    <a:gd name="T47"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244">
                      <a:moveTo>
                        <a:pt x="17" y="70"/>
                      </a:moveTo>
                      <a:lnTo>
                        <a:pt x="260" y="70"/>
                      </a:lnTo>
                      <a:lnTo>
                        <a:pt x="260" y="89"/>
                      </a:lnTo>
                      <a:lnTo>
                        <a:pt x="277" y="89"/>
                      </a:lnTo>
                      <a:lnTo>
                        <a:pt x="277" y="65"/>
                      </a:lnTo>
                      <a:lnTo>
                        <a:pt x="277" y="52"/>
                      </a:lnTo>
                      <a:lnTo>
                        <a:pt x="277" y="17"/>
                      </a:lnTo>
                      <a:lnTo>
                        <a:pt x="126" y="17"/>
                      </a:lnTo>
                      <a:lnTo>
                        <a:pt x="108" y="0"/>
                      </a:lnTo>
                      <a:lnTo>
                        <a:pt x="0" y="0"/>
                      </a:lnTo>
                      <a:lnTo>
                        <a:pt x="0" y="52"/>
                      </a:lnTo>
                      <a:lnTo>
                        <a:pt x="0" y="61"/>
                      </a:lnTo>
                      <a:lnTo>
                        <a:pt x="0" y="244"/>
                      </a:lnTo>
                      <a:lnTo>
                        <a:pt x="182" y="244"/>
                      </a:lnTo>
                      <a:lnTo>
                        <a:pt x="182" y="227"/>
                      </a:lnTo>
                      <a:lnTo>
                        <a:pt x="17" y="227"/>
                      </a:lnTo>
                      <a:lnTo>
                        <a:pt x="17" y="70"/>
                      </a:lnTo>
                      <a:close/>
                      <a:moveTo>
                        <a:pt x="17" y="17"/>
                      </a:moveTo>
                      <a:lnTo>
                        <a:pt x="100" y="17"/>
                      </a:lnTo>
                      <a:lnTo>
                        <a:pt x="117" y="35"/>
                      </a:lnTo>
                      <a:lnTo>
                        <a:pt x="260" y="35"/>
                      </a:lnTo>
                      <a:lnTo>
                        <a:pt x="260" y="52"/>
                      </a:lnTo>
                      <a:lnTo>
                        <a:pt x="17" y="52"/>
                      </a:lnTo>
                      <a:lnTo>
                        <a:pt x="17"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6" name="TextBox 35"/>
            <p:cNvSpPr txBox="1"/>
            <p:nvPr/>
          </p:nvSpPr>
          <p:spPr>
            <a:xfrm>
              <a:off x="4145492" y="2826880"/>
              <a:ext cx="2072745" cy="784830"/>
            </a:xfrm>
            <a:prstGeom prst="rect">
              <a:avLst/>
            </a:prstGeom>
            <a:noFill/>
          </p:spPr>
          <p:txBody>
            <a:bodyPr wrap="square" lIns="182880" tIns="182880" rIns="45720" bIns="45720" rtlCol="0">
              <a:spAutoFit/>
            </a:bodyPr>
            <a:lstStyle/>
            <a:p>
              <a:pPr>
                <a:spcAft>
                  <a:spcPts val="600"/>
                </a:spcAft>
              </a:pPr>
              <a:r>
                <a:rPr lang="en-US" sz="1200" kern="0" dirty="0">
                  <a:solidFill>
                    <a:schemeClr val="accent2"/>
                  </a:solidFill>
                  <a:latin typeface="+mj-lt"/>
                  <a:ea typeface="Segoe UI" pitchFamily="34" charset="0"/>
                  <a:cs typeface="Segoe UI" pitchFamily="34" charset="0"/>
                </a:rPr>
                <a:t>NEW WINDOWS PROJECTS, SECURITY, LIFECYCLE MANAGEMENT</a:t>
              </a:r>
            </a:p>
          </p:txBody>
        </p:sp>
      </p:grpSp>
      <p:grpSp>
        <p:nvGrpSpPr>
          <p:cNvPr id="9" name="Group 8"/>
          <p:cNvGrpSpPr/>
          <p:nvPr/>
        </p:nvGrpSpPr>
        <p:grpSpPr>
          <a:xfrm>
            <a:off x="6218238" y="2603134"/>
            <a:ext cx="2072746" cy="1481328"/>
            <a:chOff x="6218238" y="1656024"/>
            <a:chExt cx="2072746" cy="1481328"/>
          </a:xfrm>
        </p:grpSpPr>
        <p:grpSp>
          <p:nvGrpSpPr>
            <p:cNvPr id="128" name="Group 127"/>
            <p:cNvGrpSpPr/>
            <p:nvPr/>
          </p:nvGrpSpPr>
          <p:grpSpPr>
            <a:xfrm>
              <a:off x="6218239" y="1656024"/>
              <a:ext cx="2072745" cy="1481328"/>
              <a:chOff x="6218239" y="1656024"/>
              <a:chExt cx="2072745" cy="1481328"/>
            </a:xfrm>
          </p:grpSpPr>
          <p:sp>
            <p:nvSpPr>
              <p:cNvPr id="88" name="Rectangle 87"/>
              <p:cNvSpPr/>
              <p:nvPr/>
            </p:nvSpPr>
            <p:spPr bwMode="auto">
              <a:xfrm>
                <a:off x="6218239" y="1656024"/>
                <a:ext cx="2072745" cy="1481328"/>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4" name="Group 13"/>
              <p:cNvGrpSpPr>
                <a:grpSpLocks noChangeAspect="1"/>
              </p:cNvGrpSpPr>
              <p:nvPr/>
            </p:nvGrpSpPr>
            <p:grpSpPr bwMode="auto">
              <a:xfrm>
                <a:off x="7046649" y="1759458"/>
                <a:ext cx="415925" cy="396875"/>
                <a:chOff x="4447" y="1119"/>
                <a:chExt cx="262" cy="250"/>
              </a:xfrm>
            </p:grpSpPr>
            <p:sp>
              <p:nvSpPr>
                <p:cNvPr id="96" name="Line 14"/>
                <p:cNvSpPr>
                  <a:spLocks noChangeShapeType="1"/>
                </p:cNvSpPr>
                <p:nvPr/>
              </p:nvSpPr>
              <p:spPr bwMode="auto">
                <a:xfrm>
                  <a:off x="4584" y="1183"/>
                  <a:ext cx="0" cy="122"/>
                </a:xfrm>
                <a:prstGeom prst="line">
                  <a:avLst/>
                </a:prstGeom>
                <a:noFill/>
                <a:ln w="2381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15"/>
                <p:cNvSpPr>
                  <a:spLocks/>
                </p:cNvSpPr>
                <p:nvPr/>
              </p:nvSpPr>
              <p:spPr bwMode="auto">
                <a:xfrm>
                  <a:off x="4460" y="1119"/>
                  <a:ext cx="249" cy="250"/>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16"/>
                <p:cNvSpPr>
                  <a:spLocks/>
                </p:cNvSpPr>
                <p:nvPr/>
              </p:nvSpPr>
              <p:spPr bwMode="auto">
                <a:xfrm>
                  <a:off x="4447" y="1281"/>
                  <a:ext cx="44" cy="34"/>
                </a:xfrm>
                <a:custGeom>
                  <a:avLst/>
                  <a:gdLst>
                    <a:gd name="T0" fmla="*/ 44 w 44"/>
                    <a:gd name="T1" fmla="*/ 0 h 34"/>
                    <a:gd name="T2" fmla="*/ 31 w 44"/>
                    <a:gd name="T3" fmla="*/ 34 h 34"/>
                    <a:gd name="T4" fmla="*/ 0 w 44"/>
                    <a:gd name="T5" fmla="*/ 23 h 34"/>
                  </a:gdLst>
                  <a:ahLst/>
                  <a:cxnLst>
                    <a:cxn ang="0">
                      <a:pos x="T0" y="T1"/>
                    </a:cxn>
                    <a:cxn ang="0">
                      <a:pos x="T2" y="T3"/>
                    </a:cxn>
                    <a:cxn ang="0">
                      <a:pos x="T4" y="T5"/>
                    </a:cxn>
                  </a:cxnLst>
                  <a:rect l="0" t="0" r="r" b="b"/>
                  <a:pathLst>
                    <a:path w="44" h="34">
                      <a:moveTo>
                        <a:pt x="44" y="0"/>
                      </a:moveTo>
                      <a:lnTo>
                        <a:pt x="31" y="34"/>
                      </a:lnTo>
                      <a:lnTo>
                        <a:pt x="0" y="23"/>
                      </a:ln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17"/>
                <p:cNvSpPr>
                  <a:spLocks/>
                </p:cNvSpPr>
                <p:nvPr/>
              </p:nvSpPr>
              <p:spPr bwMode="auto">
                <a:xfrm>
                  <a:off x="4551" y="1207"/>
                  <a:ext cx="67" cy="76"/>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TextBox 36"/>
            <p:cNvSpPr txBox="1"/>
            <p:nvPr/>
          </p:nvSpPr>
          <p:spPr>
            <a:xfrm>
              <a:off x="6218238" y="2241453"/>
              <a:ext cx="2072745" cy="784830"/>
            </a:xfrm>
            <a:prstGeom prst="rect">
              <a:avLst/>
            </a:prstGeom>
            <a:noFill/>
          </p:spPr>
          <p:txBody>
            <a:bodyPr wrap="square" lIns="182880" tIns="182880" rIns="45720" bIns="45720" rtlCol="0">
              <a:spAutoFit/>
            </a:bodyPr>
            <a:lstStyle/>
            <a:p>
              <a:pPr>
                <a:spcBef>
                  <a:spcPts val="200"/>
                </a:spcBef>
                <a:spcAft>
                  <a:spcPts val="600"/>
                </a:spcAft>
              </a:pPr>
              <a:r>
                <a:rPr lang="en-US" sz="1200" kern="0" dirty="0">
                  <a:solidFill>
                    <a:schemeClr val="bg1"/>
                  </a:solidFill>
                  <a:latin typeface="+mj-lt"/>
                  <a:ea typeface="Segoe UI" pitchFamily="34" charset="0"/>
                  <a:cs typeface="Segoe UI" pitchFamily="34" charset="0"/>
                </a:rPr>
                <a:t>MANAGED SERVICE (DESKTOP+) MONTHLY RECURRING REVENUE</a:t>
              </a:r>
            </a:p>
          </p:txBody>
        </p:sp>
      </p:grpSp>
      <p:grpSp>
        <p:nvGrpSpPr>
          <p:cNvPr id="11" name="Group 10"/>
          <p:cNvGrpSpPr/>
          <p:nvPr/>
        </p:nvGrpSpPr>
        <p:grpSpPr>
          <a:xfrm>
            <a:off x="8271105" y="1963465"/>
            <a:ext cx="2092624" cy="1481057"/>
            <a:chOff x="8271105" y="1070598"/>
            <a:chExt cx="2092624" cy="1481057"/>
          </a:xfrm>
        </p:grpSpPr>
        <p:grpSp>
          <p:nvGrpSpPr>
            <p:cNvPr id="129" name="Group 128"/>
            <p:cNvGrpSpPr/>
            <p:nvPr/>
          </p:nvGrpSpPr>
          <p:grpSpPr>
            <a:xfrm>
              <a:off x="8290984" y="1070598"/>
              <a:ext cx="2072745" cy="1481057"/>
              <a:chOff x="8290984" y="1070598"/>
              <a:chExt cx="2072745" cy="1481057"/>
            </a:xfrm>
          </p:grpSpPr>
          <p:sp>
            <p:nvSpPr>
              <p:cNvPr id="89" name="Rectangle 88"/>
              <p:cNvSpPr/>
              <p:nvPr/>
            </p:nvSpPr>
            <p:spPr bwMode="auto">
              <a:xfrm>
                <a:off x="8290984" y="1070598"/>
                <a:ext cx="2072745" cy="1481057"/>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1" name="Group 20"/>
              <p:cNvGrpSpPr>
                <a:grpSpLocks noChangeAspect="1"/>
              </p:cNvGrpSpPr>
              <p:nvPr/>
            </p:nvGrpSpPr>
            <p:grpSpPr bwMode="auto">
              <a:xfrm>
                <a:off x="9115602" y="1190843"/>
                <a:ext cx="423508" cy="363252"/>
                <a:chOff x="5877" y="839"/>
                <a:chExt cx="246" cy="211"/>
              </a:xfrm>
            </p:grpSpPr>
            <p:sp>
              <p:nvSpPr>
                <p:cNvPr id="103" name="Freeform 21"/>
                <p:cNvSpPr>
                  <a:spLocks noEditPoints="1"/>
                </p:cNvSpPr>
                <p:nvPr/>
              </p:nvSpPr>
              <p:spPr bwMode="auto">
                <a:xfrm>
                  <a:off x="5877" y="839"/>
                  <a:ext cx="246" cy="211"/>
                </a:xfrm>
                <a:custGeom>
                  <a:avLst/>
                  <a:gdLst>
                    <a:gd name="T0" fmla="*/ 246 w 246"/>
                    <a:gd name="T1" fmla="*/ 18 h 211"/>
                    <a:gd name="T2" fmla="*/ 246 w 246"/>
                    <a:gd name="T3" fmla="*/ 9 h 211"/>
                    <a:gd name="T4" fmla="*/ 246 w 246"/>
                    <a:gd name="T5" fmla="*/ 0 h 211"/>
                    <a:gd name="T6" fmla="*/ 0 w 246"/>
                    <a:gd name="T7" fmla="*/ 0 h 211"/>
                    <a:gd name="T8" fmla="*/ 0 w 246"/>
                    <a:gd name="T9" fmla="*/ 9 h 211"/>
                    <a:gd name="T10" fmla="*/ 0 w 246"/>
                    <a:gd name="T11" fmla="*/ 18 h 211"/>
                    <a:gd name="T12" fmla="*/ 0 w 246"/>
                    <a:gd name="T13" fmla="*/ 193 h 211"/>
                    <a:gd name="T14" fmla="*/ 0 w 246"/>
                    <a:gd name="T15" fmla="*/ 202 h 211"/>
                    <a:gd name="T16" fmla="*/ 0 w 246"/>
                    <a:gd name="T17" fmla="*/ 211 h 211"/>
                    <a:gd name="T18" fmla="*/ 228 w 246"/>
                    <a:gd name="T19" fmla="*/ 211 h 211"/>
                    <a:gd name="T20" fmla="*/ 237 w 246"/>
                    <a:gd name="T21" fmla="*/ 211 h 211"/>
                    <a:gd name="T22" fmla="*/ 246 w 246"/>
                    <a:gd name="T23" fmla="*/ 211 h 211"/>
                    <a:gd name="T24" fmla="*/ 246 w 246"/>
                    <a:gd name="T25" fmla="*/ 18 h 211"/>
                    <a:gd name="T26" fmla="*/ 228 w 246"/>
                    <a:gd name="T27" fmla="*/ 18 h 211"/>
                    <a:gd name="T28" fmla="*/ 228 w 246"/>
                    <a:gd name="T29" fmla="*/ 53 h 211"/>
                    <a:gd name="T30" fmla="*/ 18 w 246"/>
                    <a:gd name="T31" fmla="*/ 53 h 211"/>
                    <a:gd name="T32" fmla="*/ 18 w 246"/>
                    <a:gd name="T33" fmla="*/ 18 h 211"/>
                    <a:gd name="T34" fmla="*/ 228 w 246"/>
                    <a:gd name="T35" fmla="*/ 18 h 211"/>
                    <a:gd name="T36" fmla="*/ 18 w 246"/>
                    <a:gd name="T37" fmla="*/ 193 h 211"/>
                    <a:gd name="T38" fmla="*/ 18 w 246"/>
                    <a:gd name="T39" fmla="*/ 70 h 211"/>
                    <a:gd name="T40" fmla="*/ 228 w 246"/>
                    <a:gd name="T41" fmla="*/ 70 h 211"/>
                    <a:gd name="T42" fmla="*/ 228 w 246"/>
                    <a:gd name="T43" fmla="*/ 193 h 211"/>
                    <a:gd name="T44" fmla="*/ 18 w 246"/>
                    <a:gd name="T45"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11">
                      <a:moveTo>
                        <a:pt x="246" y="18"/>
                      </a:moveTo>
                      <a:lnTo>
                        <a:pt x="246" y="9"/>
                      </a:lnTo>
                      <a:lnTo>
                        <a:pt x="246" y="0"/>
                      </a:lnTo>
                      <a:lnTo>
                        <a:pt x="0" y="0"/>
                      </a:lnTo>
                      <a:lnTo>
                        <a:pt x="0" y="9"/>
                      </a:lnTo>
                      <a:lnTo>
                        <a:pt x="0" y="18"/>
                      </a:lnTo>
                      <a:lnTo>
                        <a:pt x="0" y="193"/>
                      </a:lnTo>
                      <a:lnTo>
                        <a:pt x="0" y="202"/>
                      </a:lnTo>
                      <a:lnTo>
                        <a:pt x="0" y="211"/>
                      </a:lnTo>
                      <a:lnTo>
                        <a:pt x="228" y="211"/>
                      </a:lnTo>
                      <a:lnTo>
                        <a:pt x="237" y="211"/>
                      </a:lnTo>
                      <a:lnTo>
                        <a:pt x="246" y="211"/>
                      </a:lnTo>
                      <a:lnTo>
                        <a:pt x="246" y="18"/>
                      </a:lnTo>
                      <a:close/>
                      <a:moveTo>
                        <a:pt x="228" y="18"/>
                      </a:moveTo>
                      <a:lnTo>
                        <a:pt x="228" y="53"/>
                      </a:lnTo>
                      <a:lnTo>
                        <a:pt x="18" y="53"/>
                      </a:lnTo>
                      <a:lnTo>
                        <a:pt x="18" y="18"/>
                      </a:lnTo>
                      <a:lnTo>
                        <a:pt x="228" y="18"/>
                      </a:lnTo>
                      <a:close/>
                      <a:moveTo>
                        <a:pt x="18" y="193"/>
                      </a:moveTo>
                      <a:lnTo>
                        <a:pt x="18" y="70"/>
                      </a:lnTo>
                      <a:lnTo>
                        <a:pt x="228" y="70"/>
                      </a:lnTo>
                      <a:lnTo>
                        <a:pt x="228" y="193"/>
                      </a:lnTo>
                      <a:lnTo>
                        <a:pt x="18"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22"/>
                <p:cNvSpPr>
                  <a:spLocks noChangeArrowheads="1"/>
                </p:cNvSpPr>
                <p:nvPr/>
              </p:nvSpPr>
              <p:spPr bwMode="auto">
                <a:xfrm>
                  <a:off x="6070" y="865"/>
                  <a:ext cx="18"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23"/>
                <p:cNvSpPr>
                  <a:spLocks noChangeArrowheads="1"/>
                </p:cNvSpPr>
                <p:nvPr/>
              </p:nvSpPr>
              <p:spPr bwMode="auto">
                <a:xfrm>
                  <a:off x="6044"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24"/>
                <p:cNvSpPr>
                  <a:spLocks noChangeArrowheads="1"/>
                </p:cNvSpPr>
                <p:nvPr/>
              </p:nvSpPr>
              <p:spPr bwMode="auto">
                <a:xfrm>
                  <a:off x="6018"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8" name="TextBox 37"/>
            <p:cNvSpPr txBox="1"/>
            <p:nvPr/>
          </p:nvSpPr>
          <p:spPr>
            <a:xfrm>
              <a:off x="8271105" y="1612538"/>
              <a:ext cx="2072745" cy="784830"/>
            </a:xfrm>
            <a:prstGeom prst="rect">
              <a:avLst/>
            </a:prstGeom>
            <a:noFill/>
          </p:spPr>
          <p:txBody>
            <a:bodyPr wrap="square" lIns="182880" tIns="182880" rIns="0" bIns="45720" rtlCol="0">
              <a:spAutoFit/>
            </a:bodyPr>
            <a:lstStyle/>
            <a:p>
              <a:pPr>
                <a:spcBef>
                  <a:spcPts val="200"/>
                </a:spcBef>
                <a:spcAft>
                  <a:spcPts val="600"/>
                </a:spcAft>
              </a:pPr>
              <a:r>
                <a:rPr lang="en-US" sz="1200" kern="0" dirty="0">
                  <a:solidFill>
                    <a:schemeClr val="bg1"/>
                  </a:solidFill>
                  <a:latin typeface="+mj-lt"/>
                  <a:ea typeface="Segoe UI" pitchFamily="34" charset="0"/>
                  <a:cs typeface="Segoe UI" pitchFamily="34" charset="0"/>
                </a:rPr>
                <a:t>OFFICE 365, EMS, AZURE AD, IMPLEMENTATION AND RECURRING REVENUE</a:t>
              </a:r>
            </a:p>
          </p:txBody>
        </p:sp>
      </p:grpSp>
      <p:grpSp>
        <p:nvGrpSpPr>
          <p:cNvPr id="13" name="Group 12"/>
          <p:cNvGrpSpPr/>
          <p:nvPr/>
        </p:nvGrpSpPr>
        <p:grpSpPr>
          <a:xfrm>
            <a:off x="10363729" y="1254450"/>
            <a:ext cx="2072746" cy="1481328"/>
            <a:chOff x="10363729" y="466038"/>
            <a:chExt cx="2072746" cy="1481328"/>
          </a:xfrm>
        </p:grpSpPr>
        <p:grpSp>
          <p:nvGrpSpPr>
            <p:cNvPr id="130" name="Group 129"/>
            <p:cNvGrpSpPr/>
            <p:nvPr/>
          </p:nvGrpSpPr>
          <p:grpSpPr>
            <a:xfrm>
              <a:off x="10363730" y="466038"/>
              <a:ext cx="2072745" cy="1481328"/>
              <a:chOff x="10363730" y="466038"/>
              <a:chExt cx="2072745" cy="1481328"/>
            </a:xfrm>
          </p:grpSpPr>
          <p:sp>
            <p:nvSpPr>
              <p:cNvPr id="90" name="Rectangle 89"/>
              <p:cNvSpPr/>
              <p:nvPr/>
            </p:nvSpPr>
            <p:spPr bwMode="auto">
              <a:xfrm>
                <a:off x="10363730" y="466038"/>
                <a:ext cx="2072745" cy="1481328"/>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3" name="Group 32"/>
              <p:cNvGrpSpPr>
                <a:grpSpLocks noChangeAspect="1"/>
              </p:cNvGrpSpPr>
              <p:nvPr/>
            </p:nvGrpSpPr>
            <p:grpSpPr bwMode="auto">
              <a:xfrm>
                <a:off x="11171836" y="558809"/>
                <a:ext cx="456533" cy="418199"/>
                <a:chOff x="3958" y="1052"/>
                <a:chExt cx="262" cy="240"/>
              </a:xfrm>
            </p:grpSpPr>
            <p:sp>
              <p:nvSpPr>
                <p:cNvPr id="115" name="Freeform 33"/>
                <p:cNvSpPr>
                  <a:spLocks/>
                </p:cNvSpPr>
                <p:nvPr/>
              </p:nvSpPr>
              <p:spPr bwMode="auto">
                <a:xfrm>
                  <a:off x="4165" y="1176"/>
                  <a:ext cx="55" cy="116"/>
                </a:xfrm>
                <a:custGeom>
                  <a:avLst/>
                  <a:gdLst>
                    <a:gd name="T0" fmla="*/ 0 w 55"/>
                    <a:gd name="T1" fmla="*/ 116 h 116"/>
                    <a:gd name="T2" fmla="*/ 55 w 55"/>
                    <a:gd name="T3" fmla="*/ 116 h 116"/>
                    <a:gd name="T4" fmla="*/ 55 w 55"/>
                    <a:gd name="T5" fmla="*/ 0 h 116"/>
                    <a:gd name="T6" fmla="*/ 0 w 55"/>
                    <a:gd name="T7" fmla="*/ 0 h 116"/>
                  </a:gdLst>
                  <a:ahLst/>
                  <a:cxnLst>
                    <a:cxn ang="0">
                      <a:pos x="T0" y="T1"/>
                    </a:cxn>
                    <a:cxn ang="0">
                      <a:pos x="T2" y="T3"/>
                    </a:cxn>
                    <a:cxn ang="0">
                      <a:pos x="T4" y="T5"/>
                    </a:cxn>
                    <a:cxn ang="0">
                      <a:pos x="T6" y="T7"/>
                    </a:cxn>
                  </a:cxnLst>
                  <a:rect l="0" t="0" r="r" b="b"/>
                  <a:pathLst>
                    <a:path w="55" h="116">
                      <a:moveTo>
                        <a:pt x="0" y="116"/>
                      </a:moveTo>
                      <a:lnTo>
                        <a:pt x="55" y="116"/>
                      </a:lnTo>
                      <a:lnTo>
                        <a:pt x="55" y="0"/>
                      </a:lnTo>
                      <a:lnTo>
                        <a:pt x="0" y="0"/>
                      </a:ln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4"/>
                <p:cNvSpPr>
                  <a:spLocks noChangeArrowheads="1"/>
                </p:cNvSpPr>
                <p:nvPr/>
              </p:nvSpPr>
              <p:spPr bwMode="auto">
                <a:xfrm>
                  <a:off x="3958" y="1085"/>
                  <a:ext cx="172" cy="207"/>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35"/>
                <p:cNvSpPr>
                  <a:spLocks/>
                </p:cNvSpPr>
                <p:nvPr/>
              </p:nvSpPr>
              <p:spPr bwMode="auto">
                <a:xfrm>
                  <a:off x="4023" y="1231"/>
                  <a:ext cx="42" cy="61"/>
                </a:xfrm>
                <a:custGeom>
                  <a:avLst/>
                  <a:gdLst>
                    <a:gd name="T0" fmla="*/ 19 w 19"/>
                    <a:gd name="T1" fmla="*/ 28 h 28"/>
                    <a:gd name="T2" fmla="*/ 19 w 19"/>
                    <a:gd name="T3" fmla="*/ 10 h 28"/>
                    <a:gd name="T4" fmla="*/ 10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10" y="0"/>
                      </a:cubicBezTo>
                      <a:cubicBezTo>
                        <a:pt x="4" y="0"/>
                        <a:pt x="0" y="5"/>
                        <a:pt x="0" y="10"/>
                      </a:cubicBezTo>
                      <a:cubicBezTo>
                        <a:pt x="0" y="28"/>
                        <a:pt x="0" y="28"/>
                        <a:pt x="0" y="28"/>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6"/>
                <p:cNvSpPr>
                  <a:spLocks noChangeArrowheads="1"/>
                </p:cNvSpPr>
                <p:nvPr/>
              </p:nvSpPr>
              <p:spPr bwMode="auto">
                <a:xfrm>
                  <a:off x="3992" y="1052"/>
                  <a:ext cx="46" cy="33"/>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Rectangle 37"/>
                <p:cNvSpPr>
                  <a:spLocks noChangeArrowheads="1"/>
                </p:cNvSpPr>
                <p:nvPr/>
              </p:nvSpPr>
              <p:spPr bwMode="auto">
                <a:xfrm>
                  <a:off x="4084"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8"/>
                <p:cNvSpPr>
                  <a:spLocks noChangeArrowheads="1"/>
                </p:cNvSpPr>
                <p:nvPr/>
              </p:nvSpPr>
              <p:spPr bwMode="auto">
                <a:xfrm>
                  <a:off x="4084"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39"/>
                <p:cNvSpPr>
                  <a:spLocks noChangeArrowheads="1"/>
                </p:cNvSpPr>
                <p:nvPr/>
              </p:nvSpPr>
              <p:spPr bwMode="auto">
                <a:xfrm>
                  <a:off x="4165" y="1203"/>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40"/>
                <p:cNvSpPr>
                  <a:spLocks noChangeArrowheads="1"/>
                </p:cNvSpPr>
                <p:nvPr/>
              </p:nvSpPr>
              <p:spPr bwMode="auto">
                <a:xfrm>
                  <a:off x="3986" y="1122"/>
                  <a:ext cx="17" cy="1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41"/>
                <p:cNvSpPr>
                  <a:spLocks noChangeArrowheads="1"/>
                </p:cNvSpPr>
                <p:nvPr/>
              </p:nvSpPr>
              <p:spPr bwMode="auto">
                <a:xfrm>
                  <a:off x="3986" y="1168"/>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42"/>
                <p:cNvSpPr>
                  <a:spLocks noChangeArrowheads="1"/>
                </p:cNvSpPr>
                <p:nvPr/>
              </p:nvSpPr>
              <p:spPr bwMode="auto">
                <a:xfrm>
                  <a:off x="4036"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43"/>
                <p:cNvSpPr>
                  <a:spLocks noChangeArrowheads="1"/>
                </p:cNvSpPr>
                <p:nvPr/>
              </p:nvSpPr>
              <p:spPr bwMode="auto">
                <a:xfrm>
                  <a:off x="4036"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9" name="TextBox 38"/>
            <p:cNvSpPr txBox="1"/>
            <p:nvPr/>
          </p:nvSpPr>
          <p:spPr>
            <a:xfrm>
              <a:off x="10363729" y="1070600"/>
              <a:ext cx="2072745" cy="784830"/>
            </a:xfrm>
            <a:prstGeom prst="rect">
              <a:avLst/>
            </a:prstGeom>
            <a:noFill/>
          </p:spPr>
          <p:txBody>
            <a:bodyPr wrap="square" lIns="182880" tIns="182880" rIns="45720" bIns="45720" rtlCol="0">
              <a:spAutoFit/>
            </a:bodyPr>
            <a:lstStyle/>
            <a:p>
              <a:pPr>
                <a:spcBef>
                  <a:spcPts val="200"/>
                </a:spcBef>
                <a:spcAft>
                  <a:spcPts val="600"/>
                </a:spcAft>
              </a:pPr>
              <a:r>
                <a:rPr lang="en-US" sz="1200" kern="0" dirty="0">
                  <a:solidFill>
                    <a:schemeClr val="bg1"/>
                  </a:solidFill>
                  <a:latin typeface="+mj-lt"/>
                  <a:ea typeface="Segoe UI" pitchFamily="34" charset="0"/>
                  <a:cs typeface="Segoe UI" pitchFamily="34" charset="0"/>
                </a:rPr>
                <a:t>IP AND NEW INDUSTRY/ FUNCTION SCENARIOS</a:t>
              </a:r>
              <a:br>
                <a:rPr lang="en-US" sz="1200" kern="0" dirty="0">
                  <a:solidFill>
                    <a:schemeClr val="bg1"/>
                  </a:solidFill>
                  <a:latin typeface="+mj-lt"/>
                  <a:ea typeface="Segoe UI" pitchFamily="34" charset="0"/>
                  <a:cs typeface="Segoe UI" pitchFamily="34" charset="0"/>
                </a:rPr>
              </a:br>
              <a:r>
                <a:rPr lang="en-US" sz="1200" kern="0" dirty="0">
                  <a:solidFill>
                    <a:schemeClr val="bg1"/>
                  </a:solidFill>
                  <a:latin typeface="+mj-lt"/>
                  <a:ea typeface="Segoe UI" pitchFamily="34" charset="0"/>
                  <a:cs typeface="Segoe UI" pitchFamily="34" charset="0"/>
                </a:rPr>
                <a:t>PROJECTS</a:t>
              </a:r>
            </a:p>
          </p:txBody>
        </p:sp>
      </p:grpSp>
      <p:sp>
        <p:nvSpPr>
          <p:cNvPr id="109" name="Freeform 108"/>
          <p:cNvSpPr/>
          <p:nvPr/>
        </p:nvSpPr>
        <p:spPr bwMode="auto">
          <a:xfrm>
            <a:off x="1" y="2735778"/>
            <a:ext cx="12436473" cy="4258747"/>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blipFill>
            <a:blip r:embed="rId9"/>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Freeform 108"/>
          <p:cNvSpPr/>
          <p:nvPr/>
        </p:nvSpPr>
        <p:spPr bwMode="auto">
          <a:xfrm>
            <a:off x="1" y="2735778"/>
            <a:ext cx="12436473" cy="4258747"/>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a:xfrm>
            <a:off x="274639" y="295274"/>
            <a:ext cx="7958843" cy="914641"/>
          </a:xfrm>
        </p:spPr>
        <p:txBody>
          <a:bodyPr/>
          <a:lstStyle/>
          <a:p>
            <a:r>
              <a:rPr lang="en-US" dirty="0"/>
              <a:t>Windows 10 is your foundation </a:t>
            </a:r>
            <a:br>
              <a:rPr lang="en-US" dirty="0"/>
            </a:br>
            <a:r>
              <a:rPr lang="en-US" dirty="0"/>
              <a:t>for services revenue</a:t>
            </a:r>
            <a:endParaRPr lang="en-US" sz="2400" dirty="0">
              <a:gradFill>
                <a:gsLst>
                  <a:gs pos="0">
                    <a:schemeClr val="accent2"/>
                  </a:gs>
                  <a:gs pos="100000">
                    <a:schemeClr val="accent2"/>
                  </a:gs>
                </a:gsLst>
                <a:lin ang="5400000" scaled="0"/>
              </a:gradFill>
            </a:endParaRPr>
          </a:p>
        </p:txBody>
      </p:sp>
      <p:grpSp>
        <p:nvGrpSpPr>
          <p:cNvPr id="93" name="Group 92"/>
          <p:cNvGrpSpPr/>
          <p:nvPr/>
        </p:nvGrpSpPr>
        <p:grpSpPr>
          <a:xfrm>
            <a:off x="2072739" y="2288280"/>
            <a:ext cx="2133450" cy="998565"/>
            <a:chOff x="122387" y="1930860"/>
            <a:chExt cx="2133450" cy="998565"/>
          </a:xfrm>
        </p:grpSpPr>
        <p:sp>
          <p:nvSpPr>
            <p:cNvPr id="95" name="Freeform 94"/>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22387" y="1930860"/>
              <a:ext cx="2133450" cy="849463"/>
            </a:xfrm>
            <a:prstGeom prst="rect">
              <a:avLst/>
            </a:prstGeom>
            <a:noFill/>
          </p:spPr>
          <p:txBody>
            <a:bodyPr wrap="square" lIns="182880" tIns="146304" rIns="182880" bIns="146304" rtlCol="0">
              <a:spAutoFit/>
            </a:bodyPr>
            <a:lstStyle/>
            <a:p>
              <a:pPr algn="ctr">
                <a:spcAft>
                  <a:spcPts val="600"/>
                </a:spcAft>
              </a:pPr>
              <a:r>
                <a:rPr lang="en-US" kern="0" dirty="0">
                  <a:solidFill>
                    <a:schemeClr val="accent2"/>
                  </a:solidFill>
                  <a:ea typeface="Segoe UI" pitchFamily="34" charset="0"/>
                </a:rPr>
                <a:t>Device </a:t>
              </a:r>
              <a:br>
                <a:rPr lang="en-US" kern="0" dirty="0">
                  <a:solidFill>
                    <a:schemeClr val="accent2"/>
                  </a:solidFill>
                  <a:ea typeface="Segoe UI" pitchFamily="34" charset="0"/>
                </a:rPr>
              </a:br>
              <a:r>
                <a:rPr lang="en-US" kern="0" dirty="0">
                  <a:solidFill>
                    <a:schemeClr val="accent2"/>
                  </a:solidFill>
                  <a:ea typeface="Segoe UI" pitchFamily="34" charset="0"/>
                </a:rPr>
                <a:t>renewal</a:t>
              </a:r>
            </a:p>
          </p:txBody>
        </p:sp>
      </p:grpSp>
      <p:sp>
        <p:nvSpPr>
          <p:cNvPr id="17" name="Rectangle 16"/>
          <p:cNvSpPr/>
          <p:nvPr/>
        </p:nvSpPr>
        <p:spPr bwMode="auto">
          <a:xfrm>
            <a:off x="4789664" y="5610325"/>
            <a:ext cx="5009974" cy="112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kern="0" dirty="0">
                <a:solidFill>
                  <a:schemeClr val="bg1"/>
                </a:solidFill>
                <a:latin typeface="+mj-lt"/>
              </a:rPr>
              <a:t>PARTNER REVENUE BUILT ON WINDOWS 10</a:t>
            </a:r>
          </a:p>
        </p:txBody>
      </p:sp>
      <p:sp>
        <p:nvSpPr>
          <p:cNvPr id="114" name="TextBox 113"/>
          <p:cNvSpPr txBox="1"/>
          <p:nvPr/>
        </p:nvSpPr>
        <p:spPr>
          <a:xfrm>
            <a:off x="0" y="5522907"/>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20–30% margin</a:t>
            </a:r>
          </a:p>
        </p:txBody>
      </p:sp>
      <p:grpSp>
        <p:nvGrpSpPr>
          <p:cNvPr id="19" name="Group 18"/>
          <p:cNvGrpSpPr/>
          <p:nvPr/>
        </p:nvGrpSpPr>
        <p:grpSpPr>
          <a:xfrm>
            <a:off x="2027237" y="4923426"/>
            <a:ext cx="2179060" cy="814928"/>
            <a:chOff x="2072745" y="4923426"/>
            <a:chExt cx="2179060" cy="814928"/>
          </a:xfrm>
        </p:grpSpPr>
        <p:sp>
          <p:nvSpPr>
            <p:cNvPr id="141" name="TextBox 140"/>
            <p:cNvSpPr txBox="1"/>
            <p:nvPr/>
          </p:nvSpPr>
          <p:spPr>
            <a:xfrm>
              <a:off x="2072746" y="4923426"/>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5–15% margin</a:t>
              </a:r>
            </a:p>
          </p:txBody>
        </p:sp>
        <p:sp>
          <p:nvSpPr>
            <p:cNvPr id="142" name="TextBox 141"/>
            <p:cNvSpPr txBox="1"/>
            <p:nvPr/>
          </p:nvSpPr>
          <p:spPr>
            <a:xfrm>
              <a:off x="2072745" y="5326062"/>
              <a:ext cx="2179060" cy="412292"/>
            </a:xfrm>
            <a:prstGeom prst="rect">
              <a:avLst/>
            </a:prstGeom>
            <a:noFill/>
            <a:ln w="19050">
              <a:noFill/>
            </a:ln>
          </p:spPr>
          <p:txBody>
            <a:bodyPr wrap="squar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20–30% margin bundled as monthly managed service</a:t>
              </a:r>
            </a:p>
          </p:txBody>
        </p:sp>
      </p:grpSp>
      <p:sp>
        <p:nvSpPr>
          <p:cNvPr id="143" name="TextBox 142"/>
          <p:cNvSpPr txBox="1"/>
          <p:nvPr/>
        </p:nvSpPr>
        <p:spPr>
          <a:xfrm>
            <a:off x="4145492" y="4506487"/>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30–40% margin</a:t>
            </a:r>
          </a:p>
        </p:txBody>
      </p:sp>
      <p:sp>
        <p:nvSpPr>
          <p:cNvPr id="144" name="TextBox 143"/>
          <p:cNvSpPr txBox="1"/>
          <p:nvPr/>
        </p:nvSpPr>
        <p:spPr>
          <a:xfrm>
            <a:off x="6218237" y="4093432"/>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40–50% margin</a:t>
            </a:r>
          </a:p>
        </p:txBody>
      </p:sp>
      <p:sp>
        <p:nvSpPr>
          <p:cNvPr id="145" name="TextBox 144"/>
          <p:cNvSpPr txBox="1"/>
          <p:nvPr/>
        </p:nvSpPr>
        <p:spPr>
          <a:xfrm>
            <a:off x="8290982" y="3424720"/>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30–40% margin</a:t>
            </a:r>
          </a:p>
        </p:txBody>
      </p:sp>
      <p:grpSp>
        <p:nvGrpSpPr>
          <p:cNvPr id="20" name="Group 19"/>
          <p:cNvGrpSpPr/>
          <p:nvPr/>
        </p:nvGrpSpPr>
        <p:grpSpPr>
          <a:xfrm>
            <a:off x="10378581" y="2739068"/>
            <a:ext cx="1997197" cy="647648"/>
            <a:chOff x="10378581" y="2739068"/>
            <a:chExt cx="1997197" cy="647648"/>
          </a:xfrm>
        </p:grpSpPr>
        <p:sp>
          <p:nvSpPr>
            <p:cNvPr id="146" name="TextBox 145"/>
            <p:cNvSpPr txBox="1"/>
            <p:nvPr/>
          </p:nvSpPr>
          <p:spPr>
            <a:xfrm>
              <a:off x="10378581" y="2739068"/>
              <a:ext cx="1997197"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30–40% project margin</a:t>
              </a:r>
            </a:p>
          </p:txBody>
        </p:sp>
        <p:sp>
          <p:nvSpPr>
            <p:cNvPr id="147" name="TextBox 146"/>
            <p:cNvSpPr txBox="1"/>
            <p:nvPr/>
          </p:nvSpPr>
          <p:spPr>
            <a:xfrm>
              <a:off x="10378581" y="2974424"/>
              <a:ext cx="1997197"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40–60% IP margin</a:t>
              </a:r>
            </a:p>
          </p:txBody>
        </p:sp>
      </p:grpSp>
      <p:grpSp>
        <p:nvGrpSpPr>
          <p:cNvPr id="152" name="Group 151"/>
          <p:cNvGrpSpPr/>
          <p:nvPr/>
        </p:nvGrpSpPr>
        <p:grpSpPr>
          <a:xfrm>
            <a:off x="-3216" y="2389165"/>
            <a:ext cx="2133450" cy="1522002"/>
            <a:chOff x="122387" y="1407423"/>
            <a:chExt cx="2133450" cy="1522002"/>
          </a:xfrm>
        </p:grpSpPr>
        <p:sp>
          <p:nvSpPr>
            <p:cNvPr id="153" name="Freeform 152"/>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54" name="Straight Connector 153"/>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122387" y="1407423"/>
              <a:ext cx="2133450" cy="1403461"/>
            </a:xfrm>
            <a:prstGeom prst="rect">
              <a:avLst/>
            </a:prstGeom>
            <a:noFill/>
          </p:spPr>
          <p:txBody>
            <a:bodyPr wrap="square" lIns="182880" tIns="146304" rIns="182880" bIns="146304" rtlCol="0">
              <a:spAutoFit/>
            </a:bodyPr>
            <a:lstStyle/>
            <a:p>
              <a:pPr algn="ctr">
                <a:spcAft>
                  <a:spcPts val="600"/>
                </a:spcAft>
              </a:pPr>
              <a:r>
                <a:rPr lang="en-US" kern="0" dirty="0">
                  <a:solidFill>
                    <a:schemeClr val="accent2"/>
                  </a:solidFill>
                  <a:ea typeface="Segoe UI" pitchFamily="34" charset="0"/>
                </a:rPr>
                <a:t>Windows 10 momentum/</a:t>
              </a:r>
              <a:br>
                <a:rPr lang="en-US" kern="0" dirty="0">
                  <a:solidFill>
                    <a:schemeClr val="accent2"/>
                  </a:solidFill>
                  <a:ea typeface="Segoe UI" pitchFamily="34" charset="0"/>
                </a:rPr>
              </a:br>
              <a:r>
                <a:rPr lang="en-US" kern="0" dirty="0">
                  <a:solidFill>
                    <a:schemeClr val="accent2"/>
                  </a:solidFill>
                  <a:ea typeface="Segoe UI" pitchFamily="34" charset="0"/>
                </a:rPr>
                <a:t>customer </a:t>
              </a:r>
              <a:br>
                <a:rPr lang="en-US" kern="0" dirty="0">
                  <a:solidFill>
                    <a:schemeClr val="accent2"/>
                  </a:solidFill>
                  <a:ea typeface="Segoe UI" pitchFamily="34" charset="0"/>
                </a:rPr>
              </a:br>
              <a:r>
                <a:rPr lang="en-US" kern="0" dirty="0">
                  <a:solidFill>
                    <a:schemeClr val="accent2"/>
                  </a:solidFill>
                  <a:ea typeface="Segoe UI" pitchFamily="34" charset="0"/>
                </a:rPr>
                <a:t>interest</a:t>
              </a:r>
            </a:p>
          </p:txBody>
        </p:sp>
      </p:grpSp>
      <p:sp>
        <p:nvSpPr>
          <p:cNvPr id="135" name="TextBox 134"/>
          <p:cNvSpPr txBox="1"/>
          <p:nvPr/>
        </p:nvSpPr>
        <p:spPr>
          <a:xfrm>
            <a:off x="4192182" y="1813665"/>
            <a:ext cx="4159192" cy="787908"/>
          </a:xfrm>
          <a:prstGeom prst="rect">
            <a:avLst/>
          </a:prstGeom>
          <a:noFill/>
        </p:spPr>
        <p:txBody>
          <a:bodyPr wrap="square" lIns="182880" tIns="146304" rIns="182880" bIns="146304" rtlCol="0">
            <a:spAutoFit/>
          </a:bodyPr>
          <a:lstStyle/>
          <a:p>
            <a:pPr algn="ctr" defTabSz="932472" fontAlgn="base">
              <a:spcBef>
                <a:spcPct val="0"/>
              </a:spcBef>
              <a:spcAft>
                <a:spcPct val="0"/>
              </a:spcAft>
              <a:defRPr/>
            </a:pPr>
            <a:r>
              <a:rPr lang="en-US" sz="1600" kern="0" dirty="0">
                <a:gradFill>
                  <a:gsLst>
                    <a:gs pos="0">
                      <a:schemeClr val="accent5"/>
                    </a:gs>
                    <a:gs pos="100000">
                      <a:schemeClr val="accent5"/>
                    </a:gs>
                  </a:gsLst>
                  <a:lin ang="5400000" scaled="0"/>
                </a:gradFill>
                <a:cs typeface="Segoe UI" pitchFamily="34" charset="0"/>
              </a:rPr>
              <a:t>PARTNER MANAGED RECURRING </a:t>
            </a:r>
            <a:br>
              <a:rPr lang="en-US" sz="1600" kern="0" dirty="0">
                <a:gradFill>
                  <a:gsLst>
                    <a:gs pos="0">
                      <a:schemeClr val="accent5"/>
                    </a:gs>
                    <a:gs pos="100000">
                      <a:schemeClr val="accent5"/>
                    </a:gs>
                  </a:gsLst>
                  <a:lin ang="5400000" scaled="0"/>
                </a:gradFill>
                <a:cs typeface="Segoe UI" pitchFamily="34" charset="0"/>
              </a:rPr>
            </a:br>
            <a:r>
              <a:rPr lang="en-US" sz="1600" kern="0" dirty="0">
                <a:gradFill>
                  <a:gsLst>
                    <a:gs pos="0">
                      <a:schemeClr val="accent5"/>
                    </a:gs>
                    <a:gs pos="100000">
                      <a:schemeClr val="accent5"/>
                    </a:gs>
                  </a:gsLst>
                  <a:lin ang="5400000" scaled="0"/>
                </a:gradFill>
                <a:cs typeface="Segoe UI" pitchFamily="34" charset="0"/>
              </a:rPr>
              <a:t>REVENUE IS PRIMARY GROWTH DRIVER</a:t>
            </a:r>
          </a:p>
        </p:txBody>
      </p:sp>
      <p:cxnSp>
        <p:nvCxnSpPr>
          <p:cNvPr id="4" name="Straight Connector 3"/>
          <p:cNvCxnSpPr/>
          <p:nvPr/>
        </p:nvCxnSpPr>
        <p:spPr>
          <a:xfrm>
            <a:off x="4145492" y="2995613"/>
            <a:ext cx="0" cy="3998912"/>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45491" y="2995613"/>
            <a:ext cx="2072746"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18237" y="2603134"/>
            <a:ext cx="0" cy="392479"/>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227764" y="2603134"/>
            <a:ext cx="2072746"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300510" y="1963465"/>
            <a:ext cx="0" cy="621939"/>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305835" y="1961511"/>
            <a:ext cx="2072746"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378581" y="1961511"/>
            <a:ext cx="0" cy="5033014"/>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09" idx="6"/>
          </p:cNvCxnSpPr>
          <p:nvPr/>
        </p:nvCxnSpPr>
        <p:spPr>
          <a:xfrm flipH="1">
            <a:off x="4145492" y="6994525"/>
            <a:ext cx="6233090"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051254" y="3988653"/>
            <a:ext cx="2385220" cy="3005872"/>
            <a:chOff x="0" y="1896082"/>
            <a:chExt cx="2385220" cy="3005872"/>
          </a:xfrm>
        </p:grpSpPr>
        <p:grpSp>
          <p:nvGrpSpPr>
            <p:cNvPr id="15" name="Group 14"/>
            <p:cNvGrpSpPr/>
            <p:nvPr/>
          </p:nvGrpSpPr>
          <p:grpSpPr>
            <a:xfrm>
              <a:off x="27137" y="2229343"/>
              <a:ext cx="2133450" cy="1487144"/>
              <a:chOff x="122387" y="1442281"/>
              <a:chExt cx="2133450" cy="1487144"/>
            </a:xfrm>
          </p:grpSpPr>
          <p:sp>
            <p:nvSpPr>
              <p:cNvPr id="78" name="Freeform 77"/>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 name="Straight Connector 7"/>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2387" y="1442281"/>
                <a:ext cx="2133450" cy="1403461"/>
              </a:xfrm>
              <a:prstGeom prst="rect">
                <a:avLst/>
              </a:prstGeom>
              <a:noFill/>
            </p:spPr>
            <p:txBody>
              <a:bodyPr wrap="square" lIns="182880" tIns="146304" rIns="182880" bIns="146304" rtlCol="0">
                <a:spAutoFit/>
              </a:bodyPr>
              <a:lstStyle/>
              <a:p>
                <a:pPr algn="ctr">
                  <a:spcAft>
                    <a:spcPts val="600"/>
                  </a:spcAft>
                </a:pPr>
                <a:r>
                  <a:rPr lang="en-US" kern="0" dirty="0">
                    <a:gradFill>
                      <a:gsLst>
                        <a:gs pos="0">
                          <a:schemeClr val="accent2"/>
                        </a:gs>
                        <a:gs pos="100000">
                          <a:schemeClr val="accent2"/>
                        </a:gs>
                      </a:gsLst>
                      <a:lin ang="5400000" scaled="0"/>
                    </a:gradFill>
                    <a:ea typeface="Segoe UI" pitchFamily="34" charset="0"/>
                  </a:rPr>
                  <a:t>Windows 10 momentum/</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customer </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interest</a:t>
                </a:r>
                <a:endParaRPr lang="en-US" dirty="0">
                  <a:gradFill>
                    <a:gsLst>
                      <a:gs pos="2917">
                        <a:schemeClr val="tx1"/>
                      </a:gs>
                      <a:gs pos="30000">
                        <a:schemeClr val="tx1"/>
                      </a:gs>
                    </a:gsLst>
                    <a:lin ang="5400000" scaled="0"/>
                  </a:gradFill>
                </a:endParaRPr>
              </a:p>
            </p:txBody>
          </p:sp>
        </p:grpSp>
        <p:sp>
          <p:nvSpPr>
            <p:cNvPr id="148" name="Rectangle 147"/>
            <p:cNvSpPr/>
            <p:nvPr/>
          </p:nvSpPr>
          <p:spPr bwMode="auto">
            <a:xfrm>
              <a:off x="0" y="1896082"/>
              <a:ext cx="2385220" cy="30058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9" name="TextBox 148"/>
            <p:cNvSpPr txBox="1"/>
            <p:nvPr/>
          </p:nvSpPr>
          <p:spPr>
            <a:xfrm>
              <a:off x="60578" y="2388694"/>
              <a:ext cx="2263946" cy="2408865"/>
            </a:xfrm>
            <a:prstGeom prst="rect">
              <a:avLst/>
            </a:prstGeom>
            <a:noFill/>
          </p:spPr>
          <p:txBody>
            <a:bodyPr wrap="square" lIns="182880" tIns="146304" rIns="182880" bIns="146304" rtlCol="0">
              <a:spAutoFit/>
            </a:bodyPr>
            <a:lstStyle/>
            <a:p>
              <a:pPr lvl="0" defTabSz="914400">
                <a:spcAft>
                  <a:spcPts val="600"/>
                </a:spcAft>
              </a:pPr>
              <a:r>
                <a:rPr lang="en-US" sz="1600" kern="0" dirty="0"/>
                <a:t>“Windows 10 unlocks cloud profitability. Without Windows 10 we won’t have a successful cloud business”</a:t>
              </a:r>
            </a:p>
            <a:p>
              <a:pPr lvl="0" defTabSz="914400">
                <a:spcBef>
                  <a:spcPts val="1000"/>
                </a:spcBef>
                <a:spcAft>
                  <a:spcPts val="600"/>
                </a:spcAft>
              </a:pPr>
              <a:r>
                <a:rPr lang="en-US" sz="1200" u="sng" kern="0" dirty="0"/>
                <a:t>CHRIS HERTZ – FOUNDER</a:t>
              </a:r>
            </a:p>
          </p:txBody>
        </p:sp>
        <p:pic>
          <p:nvPicPr>
            <p:cNvPr id="151" name="Picture 150"/>
            <p:cNvPicPr>
              <a:picLocks noChangeAspect="1"/>
            </p:cNvPicPr>
            <p:nvPr/>
          </p:nvPicPr>
          <p:blipFill rotWithShape="1">
            <a:blip r:embed="rId10"/>
            <a:srcRect t="36617" b="35584"/>
            <a:stretch/>
          </p:blipFill>
          <p:spPr>
            <a:xfrm>
              <a:off x="381066" y="2139293"/>
              <a:ext cx="1569442" cy="210036"/>
            </a:xfrm>
            <a:prstGeom prst="rect">
              <a:avLst/>
            </a:prstGeom>
          </p:spPr>
        </p:pic>
      </p:grpSp>
      <p:pic>
        <p:nvPicPr>
          <p:cNvPr id="2" name="000009632305_Preview">
            <a:hlinkClick r:id="" action="ppaction://media"/>
          </p:cNvPr>
          <p:cNvPicPr>
            <a:picLocks noChangeAspect="1"/>
          </p:cNvPicPr>
          <p:nvPr>
            <a:audioFile r:link="rId3"/>
            <p:extLst>
              <p:ext uri="{DAA4B4D4-6D71-4841-9C94-3DE7FCFB9230}">
                <p14:media xmlns:p14="http://schemas.microsoft.com/office/powerpoint/2010/main" r:embed="rId4">
                  <p14:trim st="78" end="3314.25"/>
                  <p14:fade out="500"/>
                </p14:media>
              </p:ext>
            </p:extLst>
          </p:nvPr>
        </p:nvPicPr>
        <p:blipFill>
          <a:blip r:embed="rId11"/>
          <a:stretch>
            <a:fillRect/>
          </a:stretch>
        </p:blipFill>
        <p:spPr>
          <a:xfrm>
            <a:off x="6685051" y="7326277"/>
            <a:ext cx="609600" cy="609600"/>
          </a:xfrm>
          <a:prstGeom prst="rect">
            <a:avLst/>
          </a:prstGeom>
        </p:spPr>
      </p:pic>
    </p:spTree>
    <p:extLst>
      <p:ext uri="{BB962C8B-B14F-4D97-AF65-F5344CB8AC3E}">
        <p14:creationId xmlns:p14="http://schemas.microsoft.com/office/powerpoint/2010/main" val="35551324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4000">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14:bounceEnd="74000">
                                          <p:cBhvr additive="base">
                                            <p:cTn id="7" dur="1000" fill="hold"/>
                                            <p:tgtEl>
                                              <p:spTgt spid="112"/>
                                            </p:tgtEl>
                                            <p:attrNameLst>
                                              <p:attrName>ppt_x</p:attrName>
                                            </p:attrNameLst>
                                          </p:cBhvr>
                                          <p:tavLst>
                                            <p:tav tm="0">
                                              <p:val>
                                                <p:strVal val="#ppt_x"/>
                                              </p:val>
                                            </p:tav>
                                            <p:tav tm="100000">
                                              <p:val>
                                                <p:strVal val="#ppt_x"/>
                                              </p:val>
                                            </p:tav>
                                          </p:tavLst>
                                        </p:anim>
                                        <p:anim calcmode="lin" valueType="num" p14:bounceEnd="74000">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4000">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14:bounceEnd="74000">
                                          <p:cBhvr additive="base">
                                            <p:cTn id="11" dur="1000" fill="hold"/>
                                            <p:tgtEl>
                                              <p:spTgt spid="109"/>
                                            </p:tgtEl>
                                            <p:attrNameLst>
                                              <p:attrName>ppt_x</p:attrName>
                                            </p:attrNameLst>
                                          </p:cBhvr>
                                          <p:tavLst>
                                            <p:tav tm="0">
                                              <p:val>
                                                <p:strVal val="#ppt_x"/>
                                              </p:val>
                                            </p:tav>
                                            <p:tav tm="100000">
                                              <p:val>
                                                <p:strVal val="#ppt_x"/>
                                              </p:val>
                                            </p:tav>
                                          </p:tavLst>
                                        </p:anim>
                                        <p:anim calcmode="lin" valueType="num" p14:bounceEnd="74000">
                                          <p:cBhvr additive="base">
                                            <p:cTn id="12" dur="1000" fill="hold"/>
                                            <p:tgtEl>
                                              <p:spTgt spid="109"/>
                                            </p:tgtEl>
                                            <p:attrNameLst>
                                              <p:attrName>ppt_y</p:attrName>
                                            </p:attrNameLst>
                                          </p:cBhvr>
                                          <p:tavLst>
                                            <p:tav tm="0">
                                              <p:val>
                                                <p:strVal val="0-#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015" fill="hold"/>
                                            <p:tgtEl>
                                              <p:spTgt spid="2"/>
                                            </p:tgtEl>
                                          </p:cBhvr>
                                        </p:cmd>
                                      </p:childTnLst>
                                    </p:cTn>
                                  </p:par>
                                </p:childTnLst>
                              </p:cTn>
                            </p:par>
                            <p:par>
                              <p:cTn id="15" fill="hold">
                                <p:stCondLst>
                                  <p:cond delay="2015"/>
                                </p:stCondLst>
                                <p:childTnLst>
                                  <p:par>
                                    <p:cTn id="16" presetID="2" presetClass="entr" presetSubtype="2" decel="100000" fill="hold" grpId="0" nodeType="afterEffect">
                                      <p:stCondLst>
                                        <p:cond delay="3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1+#ppt_w/2"/>
                                              </p:val>
                                            </p:tav>
                                            <p:tav tm="100000">
                                              <p:val>
                                                <p:strVal val="#ppt_x"/>
                                              </p:val>
                                            </p:tav>
                                          </p:tavLst>
                                        </p:anim>
                                        <p:anim calcmode="lin" valueType="num">
                                          <p:cBhvr additive="base">
                                            <p:cTn id="19" dur="750" fill="hold"/>
                                            <p:tgtEl>
                                              <p:spTgt spid="17"/>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up)">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decel="10000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ppt_x"/>
                                              </p:val>
                                            </p:tav>
                                            <p:tav tm="100000">
                                              <p:val>
                                                <p:strVal val="#ppt_x"/>
                                              </p:val>
                                            </p:tav>
                                          </p:tavLst>
                                        </p:anim>
                                        <p:anim calcmode="lin" valueType="num">
                                          <p:cBhvr additive="base">
                                            <p:cTn id="41" dur="1000" fill="hold"/>
                                            <p:tgtEl>
                                              <p:spTgt spid="6"/>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000" fill="hold"/>
                                            <p:tgtEl>
                                              <p:spTgt spid="7"/>
                                            </p:tgtEl>
                                            <p:attrNameLst>
                                              <p:attrName>ppt_x</p:attrName>
                                            </p:attrNameLst>
                                          </p:cBhvr>
                                          <p:tavLst>
                                            <p:tav tm="0">
                                              <p:val>
                                                <p:strVal val="#ppt_x"/>
                                              </p:val>
                                            </p:tav>
                                            <p:tav tm="100000">
                                              <p:val>
                                                <p:strVal val="#ppt_x"/>
                                              </p:val>
                                            </p:tav>
                                          </p:tavLst>
                                        </p:anim>
                                        <p:anim calcmode="lin" valueType="num">
                                          <p:cBhvr additive="base">
                                            <p:cTn id="54" dur="1000" fill="hold"/>
                                            <p:tgtEl>
                                              <p:spTgt spid="7"/>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2" presetClass="entr" presetSubtype="1" fill="hold" grpId="0" nodeType="after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wipe(up)">
                                          <p:cBhvr>
                                            <p:cTn id="58" dur="500"/>
                                            <p:tgtEl>
                                              <p:spTgt spid="14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1000" fill="hold"/>
                                            <p:tgtEl>
                                              <p:spTgt spid="9"/>
                                            </p:tgtEl>
                                            <p:attrNameLst>
                                              <p:attrName>ppt_x</p:attrName>
                                            </p:attrNameLst>
                                          </p:cBhvr>
                                          <p:tavLst>
                                            <p:tav tm="0">
                                              <p:val>
                                                <p:strVal val="#ppt_x"/>
                                              </p:val>
                                            </p:tav>
                                            <p:tav tm="100000">
                                              <p:val>
                                                <p:strVal val="#ppt_x"/>
                                              </p:val>
                                            </p:tav>
                                          </p:tavLst>
                                        </p:anim>
                                        <p:anim calcmode="lin" valueType="num">
                                          <p:cBhvr additive="base">
                                            <p:cTn id="64" dur="1000" fill="hold"/>
                                            <p:tgtEl>
                                              <p:spTgt spid="9"/>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up)">
                                          <p:cBhvr>
                                            <p:cTn id="68" dur="500"/>
                                            <p:tgtEl>
                                              <p:spTgt spid="14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decel="10000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145"/>
                                            </p:tgtEl>
                                            <p:attrNameLst>
                                              <p:attrName>style.visibility</p:attrName>
                                            </p:attrNameLst>
                                          </p:cBhvr>
                                          <p:to>
                                            <p:strVal val="visible"/>
                                          </p:to>
                                        </p:set>
                                        <p:animEffect transition="in" filter="wipe(up)">
                                          <p:cBhvr>
                                            <p:cTn id="78" dur="500"/>
                                            <p:tgtEl>
                                              <p:spTgt spid="14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1000" fill="hold"/>
                                            <p:tgtEl>
                                              <p:spTgt spid="13"/>
                                            </p:tgtEl>
                                            <p:attrNameLst>
                                              <p:attrName>ppt_x</p:attrName>
                                            </p:attrNameLst>
                                          </p:cBhvr>
                                          <p:tavLst>
                                            <p:tav tm="0">
                                              <p:val>
                                                <p:strVal val="#ppt_x"/>
                                              </p:val>
                                            </p:tav>
                                            <p:tav tm="100000">
                                              <p:val>
                                                <p:strVal val="#ppt_x"/>
                                              </p:val>
                                            </p:tav>
                                          </p:tavLst>
                                        </p:anim>
                                        <p:anim calcmode="lin" valueType="num">
                                          <p:cBhvr additive="base">
                                            <p:cTn id="84" dur="1000" fill="hold"/>
                                            <p:tgtEl>
                                              <p:spTgt spid="13"/>
                                            </p:tgtEl>
                                            <p:attrNameLst>
                                              <p:attrName>ppt_y</p:attrName>
                                            </p:attrNameLst>
                                          </p:cBhvr>
                                          <p:tavLst>
                                            <p:tav tm="0">
                                              <p:val>
                                                <p:strVal val="1+#ppt_h/2"/>
                                              </p:val>
                                            </p:tav>
                                            <p:tav tm="100000">
                                              <p:val>
                                                <p:strVal val="#ppt_y"/>
                                              </p:val>
                                            </p:tav>
                                          </p:tavLst>
                                        </p:anim>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up)">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fade">
                                          <p:cBhvr>
                                            <p:cTn id="93" dur="500"/>
                                            <p:tgtEl>
                                              <p:spTgt spid="135"/>
                                            </p:tgtEl>
                                          </p:cBhvr>
                                        </p:animEffect>
                                      </p:childTnLst>
                                    </p:cTn>
                                  </p:par>
                                  <p:par>
                                    <p:cTn id="94" presetID="22" presetClass="entr" presetSubtype="4"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down)">
                                          <p:cBhvr>
                                            <p:cTn id="96" dur="500"/>
                                            <p:tgtEl>
                                              <p:spTgt spid="4"/>
                                            </p:tgtEl>
                                          </p:cBhvr>
                                        </p:animEffect>
                                      </p:childTnLst>
                                    </p:cTn>
                                  </p:par>
                                </p:childTnLst>
                              </p:cTn>
                            </p:par>
                            <p:par>
                              <p:cTn id="97" fill="hold">
                                <p:stCondLst>
                                  <p:cond delay="500"/>
                                </p:stCondLst>
                                <p:childTnLst>
                                  <p:par>
                                    <p:cTn id="98" presetID="22" presetClass="entr" presetSubtype="8" fill="hold"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400"/>
                                            <p:tgtEl>
                                              <p:spTgt spid="24"/>
                                            </p:tgtEl>
                                          </p:cBhvr>
                                        </p:animEffect>
                                      </p:childTnLst>
                                    </p:cTn>
                                  </p:par>
                                </p:childTnLst>
                              </p:cTn>
                            </p:par>
                            <p:par>
                              <p:cTn id="101" fill="hold">
                                <p:stCondLst>
                                  <p:cond delay="900"/>
                                </p:stCondLst>
                                <p:childTnLst>
                                  <p:par>
                                    <p:cTn id="102" presetID="22" presetClass="entr" presetSubtype="4" fill="hold"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down)">
                                          <p:cBhvr>
                                            <p:cTn id="104" dur="200"/>
                                            <p:tgtEl>
                                              <p:spTgt spid="28"/>
                                            </p:tgtEl>
                                          </p:cBhvr>
                                        </p:animEffect>
                                      </p:childTnLst>
                                    </p:cTn>
                                  </p:par>
                                </p:childTnLst>
                              </p:cTn>
                            </p:par>
                            <p:par>
                              <p:cTn id="105" fill="hold">
                                <p:stCondLst>
                                  <p:cond delay="1100"/>
                                </p:stCondLst>
                                <p:childTnLst>
                                  <p:par>
                                    <p:cTn id="106" presetID="22" presetClass="entr" presetSubtype="8" fill="hold" nodeType="after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wipe(left)">
                                          <p:cBhvr>
                                            <p:cTn id="108" dur="400"/>
                                            <p:tgtEl>
                                              <p:spTgt spid="126"/>
                                            </p:tgtEl>
                                          </p:cBhvr>
                                        </p:animEffect>
                                      </p:childTnLst>
                                    </p:cTn>
                                  </p:par>
                                </p:childTnLst>
                              </p:cTn>
                            </p:par>
                            <p:par>
                              <p:cTn id="109" fill="hold">
                                <p:stCondLst>
                                  <p:cond delay="1500"/>
                                </p:stCondLst>
                                <p:childTnLst>
                                  <p:par>
                                    <p:cTn id="110" presetID="22" presetClass="entr" presetSubtype="4" fill="hold" nodeType="afterEffect">
                                      <p:stCondLst>
                                        <p:cond delay="0"/>
                                      </p:stCondLst>
                                      <p:childTnLst>
                                        <p:set>
                                          <p:cBhvr>
                                            <p:cTn id="111" dur="1" fill="hold">
                                              <p:stCondLst>
                                                <p:cond delay="0"/>
                                              </p:stCondLst>
                                            </p:cTn>
                                            <p:tgtEl>
                                              <p:spTgt spid="131"/>
                                            </p:tgtEl>
                                            <p:attrNameLst>
                                              <p:attrName>style.visibility</p:attrName>
                                            </p:attrNameLst>
                                          </p:cBhvr>
                                          <p:to>
                                            <p:strVal val="visible"/>
                                          </p:to>
                                        </p:set>
                                        <p:animEffect transition="in" filter="wipe(down)">
                                          <p:cBhvr>
                                            <p:cTn id="112" dur="200"/>
                                            <p:tgtEl>
                                              <p:spTgt spid="131"/>
                                            </p:tgtEl>
                                          </p:cBhvr>
                                        </p:animEffect>
                                      </p:childTnLst>
                                    </p:cTn>
                                  </p:par>
                                </p:childTnLst>
                              </p:cTn>
                            </p:par>
                            <p:par>
                              <p:cTn id="113" fill="hold">
                                <p:stCondLst>
                                  <p:cond delay="1700"/>
                                </p:stCondLst>
                                <p:childTnLst>
                                  <p:par>
                                    <p:cTn id="114" presetID="22" presetClass="entr" presetSubtype="8" fill="hold" nodeType="afterEffect">
                                      <p:stCondLst>
                                        <p:cond delay="0"/>
                                      </p:stCondLst>
                                      <p:childTnLst>
                                        <p:set>
                                          <p:cBhvr>
                                            <p:cTn id="115" dur="1" fill="hold">
                                              <p:stCondLst>
                                                <p:cond delay="0"/>
                                              </p:stCondLst>
                                            </p:cTn>
                                            <p:tgtEl>
                                              <p:spTgt spid="132"/>
                                            </p:tgtEl>
                                            <p:attrNameLst>
                                              <p:attrName>style.visibility</p:attrName>
                                            </p:attrNameLst>
                                          </p:cBhvr>
                                          <p:to>
                                            <p:strVal val="visible"/>
                                          </p:to>
                                        </p:set>
                                        <p:animEffect transition="in" filter="wipe(left)">
                                          <p:cBhvr>
                                            <p:cTn id="116" dur="400"/>
                                            <p:tgtEl>
                                              <p:spTgt spid="132"/>
                                            </p:tgtEl>
                                          </p:cBhvr>
                                        </p:animEffect>
                                      </p:childTnLst>
                                    </p:cTn>
                                  </p:par>
                                </p:childTnLst>
                              </p:cTn>
                            </p:par>
                            <p:par>
                              <p:cTn id="117" fill="hold">
                                <p:stCondLst>
                                  <p:cond delay="2100"/>
                                </p:stCondLst>
                                <p:childTnLst>
                                  <p:par>
                                    <p:cTn id="118" presetID="22" presetClass="entr" presetSubtype="1" fill="hold" nodeType="after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wipe(up)">
                                          <p:cBhvr>
                                            <p:cTn id="120" dur="300"/>
                                            <p:tgtEl>
                                              <p:spTgt spid="133"/>
                                            </p:tgtEl>
                                          </p:cBhvr>
                                        </p:animEffect>
                                      </p:childTnLst>
                                    </p:cTn>
                                  </p:par>
                                </p:childTnLst>
                              </p:cTn>
                            </p:par>
                            <p:par>
                              <p:cTn id="121" fill="hold">
                                <p:stCondLst>
                                  <p:cond delay="2400"/>
                                </p:stCondLst>
                                <p:childTnLst>
                                  <p:par>
                                    <p:cTn id="122" presetID="22" presetClass="entr" presetSubtype="2"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right)">
                                          <p:cBhvr>
                                            <p:cTn id="124" dur="300"/>
                                            <p:tgtEl>
                                              <p:spTgt spid="32"/>
                                            </p:tgtEl>
                                          </p:cBhvr>
                                        </p:animEffect>
                                      </p:childTnLst>
                                    </p:cTn>
                                  </p:par>
                                  <p:par>
                                    <p:cTn id="125" presetID="2" presetClass="entr" presetSubtype="2" decel="100000" fill="hold" nodeType="withEffect">
                                      <p:stCondLst>
                                        <p:cond delay="30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1000" fill="hold"/>
                                            <p:tgtEl>
                                              <p:spTgt spid="21"/>
                                            </p:tgtEl>
                                            <p:attrNameLst>
                                              <p:attrName>ppt_x</p:attrName>
                                            </p:attrNameLst>
                                          </p:cBhvr>
                                          <p:tavLst>
                                            <p:tav tm="0">
                                              <p:val>
                                                <p:strVal val="1+#ppt_w/2"/>
                                              </p:val>
                                            </p:tav>
                                            <p:tav tm="100000">
                                              <p:val>
                                                <p:strVal val="#ppt_x"/>
                                              </p:val>
                                            </p:tav>
                                          </p:tavLst>
                                        </p:anim>
                                        <p:anim calcmode="lin" valueType="num">
                                          <p:cBhvr additive="base">
                                            <p:cTn id="1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2"/>
                    </p:tgtEl>
                  </p:cMediaNode>
                </p:audio>
              </p:childTnLst>
            </p:cTn>
          </p:par>
        </p:tnLst>
        <p:bldLst>
          <p:bldP spid="109" grpId="0" animBg="1"/>
          <p:bldP spid="112" grpId="0" animBg="1"/>
          <p:bldP spid="3" grpId="0"/>
          <p:bldP spid="17" grpId="0"/>
          <p:bldP spid="114" grpId="0"/>
          <p:bldP spid="143" grpId="0"/>
          <p:bldP spid="144" grpId="0"/>
          <p:bldP spid="145" grpId="0"/>
          <p:bldP spid="1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fill="hold"/>
                                            <p:tgtEl>
                                              <p:spTgt spid="112"/>
                                            </p:tgtEl>
                                            <p:attrNameLst>
                                              <p:attrName>ppt_x</p:attrName>
                                            </p:attrNameLst>
                                          </p:cBhvr>
                                          <p:tavLst>
                                            <p:tav tm="0">
                                              <p:val>
                                                <p:strVal val="#ppt_x"/>
                                              </p:val>
                                            </p:tav>
                                            <p:tav tm="100000">
                                              <p:val>
                                                <p:strVal val="#ppt_x"/>
                                              </p:val>
                                            </p:tav>
                                          </p:tavLst>
                                        </p:anim>
                                        <p:anim calcmode="lin" valueType="num">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1000" fill="hold"/>
                                            <p:tgtEl>
                                              <p:spTgt spid="109"/>
                                            </p:tgtEl>
                                            <p:attrNameLst>
                                              <p:attrName>ppt_x</p:attrName>
                                            </p:attrNameLst>
                                          </p:cBhvr>
                                          <p:tavLst>
                                            <p:tav tm="0">
                                              <p:val>
                                                <p:strVal val="#ppt_x"/>
                                              </p:val>
                                            </p:tav>
                                            <p:tav tm="100000">
                                              <p:val>
                                                <p:strVal val="#ppt_x"/>
                                              </p:val>
                                            </p:tav>
                                          </p:tavLst>
                                        </p:anim>
                                        <p:anim calcmode="lin" valueType="num">
                                          <p:cBhvr additive="base">
                                            <p:cTn id="12" dur="1000" fill="hold"/>
                                            <p:tgtEl>
                                              <p:spTgt spid="109"/>
                                            </p:tgtEl>
                                            <p:attrNameLst>
                                              <p:attrName>ppt_y</p:attrName>
                                            </p:attrNameLst>
                                          </p:cBhvr>
                                          <p:tavLst>
                                            <p:tav tm="0">
                                              <p:val>
                                                <p:strVal val="0-#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015" fill="hold"/>
                                            <p:tgtEl>
                                              <p:spTgt spid="2"/>
                                            </p:tgtEl>
                                          </p:cBhvr>
                                        </p:cmd>
                                      </p:childTnLst>
                                    </p:cTn>
                                  </p:par>
                                </p:childTnLst>
                              </p:cTn>
                            </p:par>
                            <p:par>
                              <p:cTn id="15" fill="hold">
                                <p:stCondLst>
                                  <p:cond delay="2015"/>
                                </p:stCondLst>
                                <p:childTnLst>
                                  <p:par>
                                    <p:cTn id="16" presetID="2" presetClass="entr" presetSubtype="2" decel="100000" fill="hold" grpId="0" nodeType="afterEffect">
                                      <p:stCondLst>
                                        <p:cond delay="3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1+#ppt_w/2"/>
                                              </p:val>
                                            </p:tav>
                                            <p:tav tm="100000">
                                              <p:val>
                                                <p:strVal val="#ppt_x"/>
                                              </p:val>
                                            </p:tav>
                                          </p:tavLst>
                                        </p:anim>
                                        <p:anim calcmode="lin" valueType="num">
                                          <p:cBhvr additive="base">
                                            <p:cTn id="19" dur="750" fill="hold"/>
                                            <p:tgtEl>
                                              <p:spTgt spid="17"/>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up)">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decel="10000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ppt_x"/>
                                              </p:val>
                                            </p:tav>
                                            <p:tav tm="100000">
                                              <p:val>
                                                <p:strVal val="#ppt_x"/>
                                              </p:val>
                                            </p:tav>
                                          </p:tavLst>
                                        </p:anim>
                                        <p:anim calcmode="lin" valueType="num">
                                          <p:cBhvr additive="base">
                                            <p:cTn id="41" dur="1000" fill="hold"/>
                                            <p:tgtEl>
                                              <p:spTgt spid="6"/>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000" fill="hold"/>
                                            <p:tgtEl>
                                              <p:spTgt spid="7"/>
                                            </p:tgtEl>
                                            <p:attrNameLst>
                                              <p:attrName>ppt_x</p:attrName>
                                            </p:attrNameLst>
                                          </p:cBhvr>
                                          <p:tavLst>
                                            <p:tav tm="0">
                                              <p:val>
                                                <p:strVal val="#ppt_x"/>
                                              </p:val>
                                            </p:tav>
                                            <p:tav tm="100000">
                                              <p:val>
                                                <p:strVal val="#ppt_x"/>
                                              </p:val>
                                            </p:tav>
                                          </p:tavLst>
                                        </p:anim>
                                        <p:anim calcmode="lin" valueType="num">
                                          <p:cBhvr additive="base">
                                            <p:cTn id="54" dur="1000" fill="hold"/>
                                            <p:tgtEl>
                                              <p:spTgt spid="7"/>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2" presetClass="entr" presetSubtype="1" fill="hold" grpId="0" nodeType="after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wipe(up)">
                                          <p:cBhvr>
                                            <p:cTn id="58" dur="500"/>
                                            <p:tgtEl>
                                              <p:spTgt spid="14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1000" fill="hold"/>
                                            <p:tgtEl>
                                              <p:spTgt spid="9"/>
                                            </p:tgtEl>
                                            <p:attrNameLst>
                                              <p:attrName>ppt_x</p:attrName>
                                            </p:attrNameLst>
                                          </p:cBhvr>
                                          <p:tavLst>
                                            <p:tav tm="0">
                                              <p:val>
                                                <p:strVal val="#ppt_x"/>
                                              </p:val>
                                            </p:tav>
                                            <p:tav tm="100000">
                                              <p:val>
                                                <p:strVal val="#ppt_x"/>
                                              </p:val>
                                            </p:tav>
                                          </p:tavLst>
                                        </p:anim>
                                        <p:anim calcmode="lin" valueType="num">
                                          <p:cBhvr additive="base">
                                            <p:cTn id="64" dur="1000" fill="hold"/>
                                            <p:tgtEl>
                                              <p:spTgt spid="9"/>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up)">
                                          <p:cBhvr>
                                            <p:cTn id="68" dur="500"/>
                                            <p:tgtEl>
                                              <p:spTgt spid="14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decel="10000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145"/>
                                            </p:tgtEl>
                                            <p:attrNameLst>
                                              <p:attrName>style.visibility</p:attrName>
                                            </p:attrNameLst>
                                          </p:cBhvr>
                                          <p:to>
                                            <p:strVal val="visible"/>
                                          </p:to>
                                        </p:set>
                                        <p:animEffect transition="in" filter="wipe(up)">
                                          <p:cBhvr>
                                            <p:cTn id="78" dur="500"/>
                                            <p:tgtEl>
                                              <p:spTgt spid="14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1000" fill="hold"/>
                                            <p:tgtEl>
                                              <p:spTgt spid="13"/>
                                            </p:tgtEl>
                                            <p:attrNameLst>
                                              <p:attrName>ppt_x</p:attrName>
                                            </p:attrNameLst>
                                          </p:cBhvr>
                                          <p:tavLst>
                                            <p:tav tm="0">
                                              <p:val>
                                                <p:strVal val="#ppt_x"/>
                                              </p:val>
                                            </p:tav>
                                            <p:tav tm="100000">
                                              <p:val>
                                                <p:strVal val="#ppt_x"/>
                                              </p:val>
                                            </p:tav>
                                          </p:tavLst>
                                        </p:anim>
                                        <p:anim calcmode="lin" valueType="num">
                                          <p:cBhvr additive="base">
                                            <p:cTn id="84" dur="1000" fill="hold"/>
                                            <p:tgtEl>
                                              <p:spTgt spid="13"/>
                                            </p:tgtEl>
                                            <p:attrNameLst>
                                              <p:attrName>ppt_y</p:attrName>
                                            </p:attrNameLst>
                                          </p:cBhvr>
                                          <p:tavLst>
                                            <p:tav tm="0">
                                              <p:val>
                                                <p:strVal val="1+#ppt_h/2"/>
                                              </p:val>
                                            </p:tav>
                                            <p:tav tm="100000">
                                              <p:val>
                                                <p:strVal val="#ppt_y"/>
                                              </p:val>
                                            </p:tav>
                                          </p:tavLst>
                                        </p:anim>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up)">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fade">
                                          <p:cBhvr>
                                            <p:cTn id="93" dur="500"/>
                                            <p:tgtEl>
                                              <p:spTgt spid="135"/>
                                            </p:tgtEl>
                                          </p:cBhvr>
                                        </p:animEffect>
                                      </p:childTnLst>
                                    </p:cTn>
                                  </p:par>
                                  <p:par>
                                    <p:cTn id="94" presetID="22" presetClass="entr" presetSubtype="4"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down)">
                                          <p:cBhvr>
                                            <p:cTn id="96" dur="500"/>
                                            <p:tgtEl>
                                              <p:spTgt spid="4"/>
                                            </p:tgtEl>
                                          </p:cBhvr>
                                        </p:animEffect>
                                      </p:childTnLst>
                                    </p:cTn>
                                  </p:par>
                                </p:childTnLst>
                              </p:cTn>
                            </p:par>
                            <p:par>
                              <p:cTn id="97" fill="hold">
                                <p:stCondLst>
                                  <p:cond delay="500"/>
                                </p:stCondLst>
                                <p:childTnLst>
                                  <p:par>
                                    <p:cTn id="98" presetID="22" presetClass="entr" presetSubtype="8" fill="hold"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400"/>
                                            <p:tgtEl>
                                              <p:spTgt spid="24"/>
                                            </p:tgtEl>
                                          </p:cBhvr>
                                        </p:animEffect>
                                      </p:childTnLst>
                                    </p:cTn>
                                  </p:par>
                                </p:childTnLst>
                              </p:cTn>
                            </p:par>
                            <p:par>
                              <p:cTn id="101" fill="hold">
                                <p:stCondLst>
                                  <p:cond delay="900"/>
                                </p:stCondLst>
                                <p:childTnLst>
                                  <p:par>
                                    <p:cTn id="102" presetID="22" presetClass="entr" presetSubtype="4" fill="hold"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down)">
                                          <p:cBhvr>
                                            <p:cTn id="104" dur="200"/>
                                            <p:tgtEl>
                                              <p:spTgt spid="28"/>
                                            </p:tgtEl>
                                          </p:cBhvr>
                                        </p:animEffect>
                                      </p:childTnLst>
                                    </p:cTn>
                                  </p:par>
                                </p:childTnLst>
                              </p:cTn>
                            </p:par>
                            <p:par>
                              <p:cTn id="105" fill="hold">
                                <p:stCondLst>
                                  <p:cond delay="1100"/>
                                </p:stCondLst>
                                <p:childTnLst>
                                  <p:par>
                                    <p:cTn id="106" presetID="22" presetClass="entr" presetSubtype="8" fill="hold" nodeType="after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wipe(left)">
                                          <p:cBhvr>
                                            <p:cTn id="108" dur="400"/>
                                            <p:tgtEl>
                                              <p:spTgt spid="126"/>
                                            </p:tgtEl>
                                          </p:cBhvr>
                                        </p:animEffect>
                                      </p:childTnLst>
                                    </p:cTn>
                                  </p:par>
                                </p:childTnLst>
                              </p:cTn>
                            </p:par>
                            <p:par>
                              <p:cTn id="109" fill="hold">
                                <p:stCondLst>
                                  <p:cond delay="1500"/>
                                </p:stCondLst>
                                <p:childTnLst>
                                  <p:par>
                                    <p:cTn id="110" presetID="22" presetClass="entr" presetSubtype="4" fill="hold" nodeType="afterEffect">
                                      <p:stCondLst>
                                        <p:cond delay="0"/>
                                      </p:stCondLst>
                                      <p:childTnLst>
                                        <p:set>
                                          <p:cBhvr>
                                            <p:cTn id="111" dur="1" fill="hold">
                                              <p:stCondLst>
                                                <p:cond delay="0"/>
                                              </p:stCondLst>
                                            </p:cTn>
                                            <p:tgtEl>
                                              <p:spTgt spid="131"/>
                                            </p:tgtEl>
                                            <p:attrNameLst>
                                              <p:attrName>style.visibility</p:attrName>
                                            </p:attrNameLst>
                                          </p:cBhvr>
                                          <p:to>
                                            <p:strVal val="visible"/>
                                          </p:to>
                                        </p:set>
                                        <p:animEffect transition="in" filter="wipe(down)">
                                          <p:cBhvr>
                                            <p:cTn id="112" dur="200"/>
                                            <p:tgtEl>
                                              <p:spTgt spid="131"/>
                                            </p:tgtEl>
                                          </p:cBhvr>
                                        </p:animEffect>
                                      </p:childTnLst>
                                    </p:cTn>
                                  </p:par>
                                </p:childTnLst>
                              </p:cTn>
                            </p:par>
                            <p:par>
                              <p:cTn id="113" fill="hold">
                                <p:stCondLst>
                                  <p:cond delay="1700"/>
                                </p:stCondLst>
                                <p:childTnLst>
                                  <p:par>
                                    <p:cTn id="114" presetID="22" presetClass="entr" presetSubtype="8" fill="hold" nodeType="afterEffect">
                                      <p:stCondLst>
                                        <p:cond delay="0"/>
                                      </p:stCondLst>
                                      <p:childTnLst>
                                        <p:set>
                                          <p:cBhvr>
                                            <p:cTn id="115" dur="1" fill="hold">
                                              <p:stCondLst>
                                                <p:cond delay="0"/>
                                              </p:stCondLst>
                                            </p:cTn>
                                            <p:tgtEl>
                                              <p:spTgt spid="132"/>
                                            </p:tgtEl>
                                            <p:attrNameLst>
                                              <p:attrName>style.visibility</p:attrName>
                                            </p:attrNameLst>
                                          </p:cBhvr>
                                          <p:to>
                                            <p:strVal val="visible"/>
                                          </p:to>
                                        </p:set>
                                        <p:animEffect transition="in" filter="wipe(left)">
                                          <p:cBhvr>
                                            <p:cTn id="116" dur="400"/>
                                            <p:tgtEl>
                                              <p:spTgt spid="132"/>
                                            </p:tgtEl>
                                          </p:cBhvr>
                                        </p:animEffect>
                                      </p:childTnLst>
                                    </p:cTn>
                                  </p:par>
                                </p:childTnLst>
                              </p:cTn>
                            </p:par>
                            <p:par>
                              <p:cTn id="117" fill="hold">
                                <p:stCondLst>
                                  <p:cond delay="2100"/>
                                </p:stCondLst>
                                <p:childTnLst>
                                  <p:par>
                                    <p:cTn id="118" presetID="22" presetClass="entr" presetSubtype="1" fill="hold" nodeType="after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wipe(up)">
                                          <p:cBhvr>
                                            <p:cTn id="120" dur="300"/>
                                            <p:tgtEl>
                                              <p:spTgt spid="133"/>
                                            </p:tgtEl>
                                          </p:cBhvr>
                                        </p:animEffect>
                                      </p:childTnLst>
                                    </p:cTn>
                                  </p:par>
                                </p:childTnLst>
                              </p:cTn>
                            </p:par>
                            <p:par>
                              <p:cTn id="121" fill="hold">
                                <p:stCondLst>
                                  <p:cond delay="2400"/>
                                </p:stCondLst>
                                <p:childTnLst>
                                  <p:par>
                                    <p:cTn id="122" presetID="22" presetClass="entr" presetSubtype="2"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right)">
                                          <p:cBhvr>
                                            <p:cTn id="124" dur="300"/>
                                            <p:tgtEl>
                                              <p:spTgt spid="32"/>
                                            </p:tgtEl>
                                          </p:cBhvr>
                                        </p:animEffect>
                                      </p:childTnLst>
                                    </p:cTn>
                                  </p:par>
                                  <p:par>
                                    <p:cTn id="125" presetID="2" presetClass="entr" presetSubtype="2" decel="100000" fill="hold" nodeType="withEffect">
                                      <p:stCondLst>
                                        <p:cond delay="30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1000" fill="hold"/>
                                            <p:tgtEl>
                                              <p:spTgt spid="21"/>
                                            </p:tgtEl>
                                            <p:attrNameLst>
                                              <p:attrName>ppt_x</p:attrName>
                                            </p:attrNameLst>
                                          </p:cBhvr>
                                          <p:tavLst>
                                            <p:tav tm="0">
                                              <p:val>
                                                <p:strVal val="1+#ppt_w/2"/>
                                              </p:val>
                                            </p:tav>
                                            <p:tav tm="100000">
                                              <p:val>
                                                <p:strVal val="#ppt_x"/>
                                              </p:val>
                                            </p:tav>
                                          </p:tavLst>
                                        </p:anim>
                                        <p:anim calcmode="lin" valueType="num">
                                          <p:cBhvr additive="base">
                                            <p:cTn id="1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2"/>
                    </p:tgtEl>
                  </p:cMediaNode>
                </p:audio>
              </p:childTnLst>
            </p:cTn>
          </p:par>
        </p:tnLst>
        <p:bldLst>
          <p:bldP spid="109" grpId="0" animBg="1"/>
          <p:bldP spid="112" grpId="0" animBg="1"/>
          <p:bldP spid="3" grpId="0"/>
          <p:bldP spid="17" grpId="0"/>
          <p:bldP spid="114" grpId="0"/>
          <p:bldP spid="143" grpId="0"/>
          <p:bldP spid="144" grpId="0"/>
          <p:bldP spid="145" grpId="0"/>
          <p:bldP spid="135"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713141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539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ext Placeholder 8"/>
          <p:cNvSpPr>
            <a:spLocks noGrp="1"/>
          </p:cNvSpPr>
          <p:nvPr>
            <p:ph type="body" sz="quarter" idx="10"/>
          </p:nvPr>
        </p:nvSpPr>
        <p:spPr>
          <a:xfrm>
            <a:off x="290286" y="1532164"/>
            <a:ext cx="5634919" cy="5334794"/>
          </a:xfrm>
        </p:spPr>
        <p:txBody>
          <a:bodyPr/>
          <a:lstStyle/>
          <a:p>
            <a:pPr marL="282575" indent="-282575">
              <a:lnSpc>
                <a:spcPct val="100000"/>
              </a:lnSpc>
              <a:spcBef>
                <a:spcPts val="800"/>
              </a:spcBef>
              <a:buSzPct val="100000"/>
            </a:pPr>
            <a:r>
              <a:rPr lang="en-US" sz="2800" dirty="0">
                <a:solidFill>
                  <a:schemeClr val="tx1"/>
                </a:solidFill>
              </a:rPr>
              <a:t>Define strategy, and timing for next/ongoing upgrade management</a:t>
            </a:r>
          </a:p>
          <a:p>
            <a:pPr marL="282575" indent="-282575">
              <a:lnSpc>
                <a:spcPct val="100000"/>
              </a:lnSpc>
              <a:spcBef>
                <a:spcPts val="800"/>
              </a:spcBef>
              <a:buSzPct val="100000"/>
            </a:pPr>
            <a:r>
              <a:rPr lang="en-US" sz="2800" dirty="0">
                <a:solidFill>
                  <a:schemeClr val="tx1"/>
                </a:solidFill>
              </a:rPr>
              <a:t>Build customer environment for Windows Insider Preview </a:t>
            </a:r>
          </a:p>
          <a:p>
            <a:pPr marL="282575" indent="-282575">
              <a:lnSpc>
                <a:spcPct val="100000"/>
              </a:lnSpc>
              <a:spcBef>
                <a:spcPts val="800"/>
              </a:spcBef>
              <a:buSzPct val="100000"/>
            </a:pPr>
            <a:r>
              <a:rPr lang="en-US" sz="2800" dirty="0">
                <a:solidFill>
                  <a:schemeClr val="tx1"/>
                </a:solidFill>
              </a:rPr>
              <a:t>Test upcoming updates in Current Business Branch</a:t>
            </a:r>
          </a:p>
          <a:p>
            <a:pPr marL="282575" indent="-282575">
              <a:lnSpc>
                <a:spcPct val="100000"/>
              </a:lnSpc>
              <a:spcBef>
                <a:spcPts val="800"/>
              </a:spcBef>
              <a:buSzPct val="100000"/>
            </a:pPr>
            <a:r>
              <a:rPr lang="en-US" sz="2800" dirty="0">
                <a:solidFill>
                  <a:schemeClr val="tx1"/>
                </a:solidFill>
              </a:rPr>
              <a:t>Load and simulate critical custom LOB apps for Test-as-a-Service</a:t>
            </a:r>
          </a:p>
          <a:p>
            <a:pPr marL="282575" indent="-282575">
              <a:lnSpc>
                <a:spcPct val="100000"/>
              </a:lnSpc>
              <a:spcBef>
                <a:spcPts val="800"/>
              </a:spcBef>
              <a:buSzPct val="100000"/>
            </a:pPr>
            <a:r>
              <a:rPr lang="en-US" sz="2800" dirty="0">
                <a:solidFill>
                  <a:schemeClr val="tx1"/>
                </a:solidFill>
              </a:rPr>
              <a:t>Begin next cycle of Windows upgrade deployments</a:t>
            </a:r>
          </a:p>
        </p:txBody>
      </p:sp>
      <p:sp>
        <p:nvSpPr>
          <p:cNvPr id="2" name="Title 1"/>
          <p:cNvSpPr>
            <a:spLocks noGrp="1"/>
          </p:cNvSpPr>
          <p:nvPr>
            <p:ph type="title"/>
          </p:nvPr>
        </p:nvSpPr>
        <p:spPr>
          <a:xfrm>
            <a:off x="199217" y="200024"/>
            <a:ext cx="12040408" cy="917575"/>
          </a:xfrm>
        </p:spPr>
        <p:txBody>
          <a:bodyPr/>
          <a:lstStyle/>
          <a:p>
            <a:r>
              <a:rPr lang="en-US" sz="2400" spc="0" dirty="0">
                <a:latin typeface="+mn-lt"/>
              </a:rPr>
              <a:t>Step 11 – Post Deployment…</a:t>
            </a:r>
            <a:br>
              <a:rPr lang="en-US" dirty="0"/>
            </a:br>
            <a:r>
              <a:rPr lang="en-US" sz="4200" spc="-110" dirty="0"/>
              <a:t>Ongoing Windows-as-a-Service Management</a:t>
            </a:r>
          </a:p>
        </p:txBody>
      </p:sp>
      <p:grpSp>
        <p:nvGrpSpPr>
          <p:cNvPr id="4" name="Group 3"/>
          <p:cNvGrpSpPr/>
          <p:nvPr/>
        </p:nvGrpSpPr>
        <p:grpSpPr>
          <a:xfrm>
            <a:off x="5876637" y="1624866"/>
            <a:ext cx="6102639" cy="5081150"/>
            <a:chOff x="5876637" y="1624866"/>
            <a:chExt cx="6102639" cy="5081150"/>
          </a:xfrm>
        </p:grpSpPr>
        <p:cxnSp>
          <p:nvCxnSpPr>
            <p:cNvPr id="48" name="Straight Connector 47"/>
            <p:cNvCxnSpPr>
              <a:cxnSpLocks/>
            </p:cNvCxnSpPr>
            <p:nvPr/>
          </p:nvCxnSpPr>
          <p:spPr>
            <a:xfrm>
              <a:off x="10723664" y="3650010"/>
              <a:ext cx="0" cy="2620283"/>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876637" y="2031185"/>
              <a:ext cx="1460616" cy="1241608"/>
            </a:xfrm>
            <a:prstGeom prst="rect">
              <a:avLst/>
            </a:prstGeom>
            <a:noFill/>
          </p:spPr>
          <p:txBody>
            <a:bodyPr wrap="square" lIns="0" tIns="111880" rIns="0"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Specific feature </a:t>
              </a:r>
              <a:br>
                <a:rPr lang="en-US" sz="1100" kern="0" dirty="0"/>
              </a:br>
              <a:r>
                <a:rPr kumimoji="0" lang="en-US" sz="1100" b="0" i="0" u="none" strike="noStrike" kern="0" cap="none" spc="0" normalizeH="0" baseline="0" noProof="0" dirty="0">
                  <a:ln>
                    <a:noFill/>
                  </a:ln>
                  <a:effectLst/>
                  <a:uLnTx/>
                  <a:uFillTx/>
                </a:rPr>
                <a:t>and performance feedback</a:t>
              </a:r>
            </a:p>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Application compatibility</a:t>
              </a:r>
              <a:br>
                <a:rPr kumimoji="0" lang="en-US" sz="1100" b="0" i="0" u="none" strike="noStrike" kern="0" cap="none" spc="0" normalizeH="0" baseline="0" noProof="0" dirty="0">
                  <a:ln>
                    <a:noFill/>
                  </a:ln>
                  <a:effectLst/>
                  <a:uLnTx/>
                  <a:uFillTx/>
                </a:rPr>
              </a:br>
              <a:r>
                <a:rPr kumimoji="0" lang="en-US" sz="1100" b="0" i="0" u="none" strike="noStrike" kern="0" cap="none" spc="0" normalizeH="0" baseline="0" noProof="0" dirty="0">
                  <a:ln>
                    <a:noFill/>
                  </a:ln>
                  <a:effectLst/>
                  <a:uLnTx/>
                  <a:uFillTx/>
                </a:rPr>
                <a:t>validation</a:t>
              </a:r>
            </a:p>
          </p:txBody>
        </p:sp>
        <p:sp>
          <p:nvSpPr>
            <p:cNvPr id="50" name="TextBox 49"/>
            <p:cNvSpPr txBox="1"/>
            <p:nvPr/>
          </p:nvSpPr>
          <p:spPr>
            <a:xfrm>
              <a:off x="8288304" y="2674019"/>
              <a:ext cx="2466533" cy="564499"/>
            </a:xfrm>
            <a:prstGeom prst="rect">
              <a:avLst/>
            </a:prstGeom>
            <a:noFill/>
          </p:spPr>
          <p:txBody>
            <a:bodyPr wrap="square" lIns="0" tIns="111880" rIns="0"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Deploy to all audiences, </a:t>
              </a:r>
              <a:br>
                <a:rPr kumimoji="0" lang="en-US" sz="1100" b="0" i="0" u="none" strike="noStrike" kern="0" cap="none" spc="0" normalizeH="0" baseline="0" noProof="0" dirty="0">
                  <a:ln>
                    <a:noFill/>
                  </a:ln>
                  <a:effectLst/>
                  <a:uLnTx/>
                  <a:uFillTx/>
                </a:rPr>
              </a:br>
              <a:r>
                <a:rPr kumimoji="0" lang="en-US" sz="1100" b="0" i="0" u="none" strike="noStrike" kern="0" cap="none" spc="0" normalizeH="0" baseline="0" noProof="0" dirty="0">
                  <a:ln>
                    <a:noFill/>
                  </a:ln>
                  <a:effectLst/>
                  <a:uLnTx/>
                  <a:uFillTx/>
                </a:rPr>
                <a:t>in waves to reduce risk</a:t>
              </a:r>
            </a:p>
          </p:txBody>
        </p:sp>
        <p:sp>
          <p:nvSpPr>
            <p:cNvPr id="51" name="TextBox 50"/>
            <p:cNvSpPr txBox="1"/>
            <p:nvPr/>
          </p:nvSpPr>
          <p:spPr>
            <a:xfrm>
              <a:off x="7266735" y="2181281"/>
              <a:ext cx="1157753" cy="1064636"/>
            </a:xfrm>
            <a:prstGeom prst="rect">
              <a:avLst/>
            </a:prstGeom>
            <a:noFill/>
          </p:spPr>
          <p:txBody>
            <a:bodyPr wrap="square" lIns="0" tIns="111880" rIns="0"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Deploy to pilot audiences </a:t>
              </a:r>
            </a:p>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Validate and prepare for broad deployment</a:t>
              </a:r>
            </a:p>
          </p:txBody>
        </p:sp>
        <p:sp>
          <p:nvSpPr>
            <p:cNvPr id="52" name="Right Arrow 86"/>
            <p:cNvSpPr/>
            <p:nvPr/>
          </p:nvSpPr>
          <p:spPr bwMode="auto">
            <a:xfrm>
              <a:off x="11035397" y="3020256"/>
              <a:ext cx="473024" cy="869984"/>
            </a:xfrm>
            <a:prstGeom prst="rightArrow">
              <a:avLst>
                <a:gd name="adj1" fmla="val 48607"/>
                <a:gd name="adj2" fmla="val 50000"/>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p:cNvSpPr/>
            <p:nvPr/>
          </p:nvSpPr>
          <p:spPr bwMode="auto">
            <a:xfrm>
              <a:off x="6177325" y="3243101"/>
              <a:ext cx="1141423" cy="423427"/>
            </a:xfrm>
            <a:prstGeom prst="rect">
              <a:avLst/>
            </a:prstGeom>
            <a:solidFill>
              <a:schemeClr val="bg1">
                <a:lumMod val="65000"/>
              </a:schemeClr>
            </a:solidFill>
            <a:ln w="19050" cap="flat" cmpd="sng" algn="ctr">
              <a:no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Evaluate</a:t>
              </a:r>
            </a:p>
          </p:txBody>
        </p:sp>
        <p:sp>
          <p:nvSpPr>
            <p:cNvPr id="54" name="Rectangle 53"/>
            <p:cNvSpPr/>
            <p:nvPr/>
          </p:nvSpPr>
          <p:spPr bwMode="auto">
            <a:xfrm>
              <a:off x="7328258" y="3243101"/>
              <a:ext cx="936128" cy="423427"/>
            </a:xfrm>
            <a:prstGeom prst="rect">
              <a:avLst/>
            </a:prstGeom>
            <a:solidFill>
              <a:srgbClr val="0078D7">
                <a:alpha val="78000"/>
              </a:srgbClr>
            </a:solidFill>
            <a:ln w="19050" cap="flat" cmpd="sng" algn="ctr">
              <a:no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chemeClr val="bg1"/>
                  </a:solidFill>
                  <a:effectLst/>
                  <a:uLnTx/>
                  <a:uFillTx/>
                  <a:latin typeface="Segoe UI"/>
                  <a:ea typeface="Segoe UI" pitchFamily="34" charset="0"/>
                  <a:cs typeface="Segoe UI Semibold" panose="020B0702040204020203" pitchFamily="34" charset="0"/>
                </a:rPr>
                <a:t>Pilot</a:t>
              </a:r>
            </a:p>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chemeClr val="bg1"/>
                  </a:solidFill>
                  <a:effectLst/>
                  <a:uLnTx/>
                  <a:uFillTx/>
                  <a:latin typeface="Segoe UI"/>
                  <a:ea typeface="Segoe UI" pitchFamily="34" charset="0"/>
                  <a:cs typeface="Segoe UI Semibold" panose="020B0702040204020203" pitchFamily="34" charset="0"/>
                </a:rPr>
                <a:t>(CB)</a:t>
              </a:r>
            </a:p>
          </p:txBody>
        </p:sp>
        <p:sp>
          <p:nvSpPr>
            <p:cNvPr id="55" name="Rectangle 54"/>
            <p:cNvSpPr/>
            <p:nvPr/>
          </p:nvSpPr>
          <p:spPr bwMode="auto">
            <a:xfrm>
              <a:off x="8273897" y="3243101"/>
              <a:ext cx="2480941" cy="42342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Deploy/Use (CBB)</a:t>
              </a:r>
            </a:p>
          </p:txBody>
        </p:sp>
        <p:sp>
          <p:nvSpPr>
            <p:cNvPr id="56" name="TextBox 55"/>
            <p:cNvSpPr txBox="1"/>
            <p:nvPr/>
          </p:nvSpPr>
          <p:spPr>
            <a:xfrm>
              <a:off x="6087549" y="3632332"/>
              <a:ext cx="1231199" cy="779943"/>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6+ months </a:t>
              </a:r>
              <a:br>
                <a:rPr kumimoji="0" lang="en-US" sz="1200" b="0" i="0" u="none" strike="noStrike" kern="0" cap="none" spc="0" normalizeH="0" baseline="0" noProof="0" dirty="0">
                  <a:ln>
                    <a:noFill/>
                  </a:ln>
                  <a:effectLst/>
                  <a:uLnTx/>
                  <a:uFillTx/>
                </a:rPr>
              </a:br>
              <a:r>
                <a:rPr kumimoji="0" lang="en-US" sz="1200" b="0" i="0" u="none" strike="noStrike" kern="0" cap="none" spc="0" normalizeH="0" baseline="0" noProof="0" dirty="0">
                  <a:ln>
                    <a:noFill/>
                  </a:ln>
                  <a:effectLst/>
                  <a:uLnTx/>
                  <a:uFillTx/>
                </a:rPr>
                <a:t>of active development</a:t>
              </a:r>
            </a:p>
          </p:txBody>
        </p:sp>
        <p:sp>
          <p:nvSpPr>
            <p:cNvPr id="57" name="TextBox 56"/>
            <p:cNvSpPr txBox="1"/>
            <p:nvPr/>
          </p:nvSpPr>
          <p:spPr>
            <a:xfrm>
              <a:off x="7318748" y="3713761"/>
              <a:ext cx="1295927" cy="410611"/>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~4 months </a:t>
              </a:r>
            </a:p>
          </p:txBody>
        </p:sp>
        <p:sp>
          <p:nvSpPr>
            <p:cNvPr id="58" name="TextBox 57"/>
            <p:cNvSpPr txBox="1"/>
            <p:nvPr/>
          </p:nvSpPr>
          <p:spPr>
            <a:xfrm>
              <a:off x="8241694" y="3713760"/>
              <a:ext cx="2288090" cy="410611"/>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12+ months </a:t>
              </a:r>
            </a:p>
          </p:txBody>
        </p:sp>
        <p:sp>
          <p:nvSpPr>
            <p:cNvPr id="59" name="TextBox 58"/>
            <p:cNvSpPr txBox="1"/>
            <p:nvPr/>
          </p:nvSpPr>
          <p:spPr>
            <a:xfrm>
              <a:off x="7058388" y="4146345"/>
              <a:ext cx="3766833" cy="395222"/>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16+ months to validate, deploy, and use each release</a:t>
              </a:r>
            </a:p>
          </p:txBody>
        </p:sp>
        <p:sp>
          <p:nvSpPr>
            <p:cNvPr id="60" name="Diamond 59"/>
            <p:cNvSpPr/>
            <p:nvPr/>
          </p:nvSpPr>
          <p:spPr bwMode="auto">
            <a:xfrm>
              <a:off x="7143428" y="3238963"/>
              <a:ext cx="354525" cy="42342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p:cNvSpPr/>
            <p:nvPr/>
          </p:nvSpPr>
          <p:spPr bwMode="auto">
            <a:xfrm>
              <a:off x="10754838" y="3241209"/>
              <a:ext cx="502137" cy="427208"/>
            </a:xfrm>
            <a:prstGeom prst="rect">
              <a:avLst/>
            </a:prstGeom>
            <a:solidFill>
              <a:srgbClr val="0078D7">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0" tIns="146283" rIns="0"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Grace</a:t>
              </a:r>
            </a:p>
          </p:txBody>
        </p:sp>
        <p:grpSp>
          <p:nvGrpSpPr>
            <p:cNvPr id="62" name="Group 61"/>
            <p:cNvGrpSpPr/>
            <p:nvPr/>
          </p:nvGrpSpPr>
          <p:grpSpPr>
            <a:xfrm>
              <a:off x="7343600" y="4472823"/>
              <a:ext cx="4566983" cy="753711"/>
              <a:chOff x="3073026" y="6225231"/>
              <a:chExt cx="9491354" cy="662663"/>
            </a:xfrm>
          </p:grpSpPr>
          <p:sp>
            <p:nvSpPr>
              <p:cNvPr id="63" name="Right Arrow 107"/>
              <p:cNvSpPr/>
              <p:nvPr/>
            </p:nvSpPr>
            <p:spPr bwMode="auto">
              <a:xfrm>
                <a:off x="11343310" y="6225231"/>
                <a:ext cx="1221070" cy="662663"/>
              </a:xfrm>
              <a:prstGeom prst="rightArrow">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p:cNvSpPr/>
              <p:nvPr/>
            </p:nvSpPr>
            <p:spPr bwMode="auto">
              <a:xfrm>
                <a:off x="3073026" y="6362964"/>
                <a:ext cx="2522710" cy="372277"/>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Evaluate</a:t>
                </a:r>
              </a:p>
            </p:txBody>
          </p:sp>
          <p:sp>
            <p:nvSpPr>
              <p:cNvPr id="65" name="Rectangle 64"/>
              <p:cNvSpPr/>
              <p:nvPr/>
            </p:nvSpPr>
            <p:spPr bwMode="auto">
              <a:xfrm>
                <a:off x="5615187" y="6362964"/>
                <a:ext cx="1473588" cy="3722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Pilot</a:t>
                </a:r>
              </a:p>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(CB)</a:t>
                </a:r>
              </a:p>
            </p:txBody>
          </p:sp>
          <p:sp>
            <p:nvSpPr>
              <p:cNvPr id="66" name="Rectangle 65"/>
              <p:cNvSpPr/>
              <p:nvPr/>
            </p:nvSpPr>
            <p:spPr bwMode="auto">
              <a:xfrm>
                <a:off x="7088775" y="6362964"/>
                <a:ext cx="5161555" cy="37227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Deploy/Use </a:t>
                </a:r>
                <a:r>
                  <a:rPr lang="en-US" sz="1400" kern="0" dirty="0">
                    <a:solidFill>
                      <a:srgbClr val="FFFFFF"/>
                    </a:solidFill>
                    <a:latin typeface="Segoe UI"/>
                    <a:ea typeface="Segoe UI" pitchFamily="34" charset="0"/>
                    <a:cs typeface="Segoe UI" pitchFamily="34" charset="0"/>
                  </a:rPr>
                  <a:t>(CBB)</a:t>
                </a:r>
                <a:endPar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sp>
          <p:nvSpPr>
            <p:cNvPr id="67" name="Diamond 66"/>
            <p:cNvSpPr/>
            <p:nvPr/>
          </p:nvSpPr>
          <p:spPr bwMode="auto">
            <a:xfrm>
              <a:off x="8395345" y="4637966"/>
              <a:ext cx="354525" cy="42342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TextBox 67"/>
            <p:cNvSpPr txBox="1"/>
            <p:nvPr/>
          </p:nvSpPr>
          <p:spPr>
            <a:xfrm>
              <a:off x="9693670" y="6141517"/>
              <a:ext cx="2165584" cy="564499"/>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Only 2 CBB versions in active support at one time</a:t>
              </a:r>
            </a:p>
          </p:txBody>
        </p:sp>
        <p:sp>
          <p:nvSpPr>
            <p:cNvPr id="69" name="TextBox 68"/>
            <p:cNvSpPr txBox="1"/>
            <p:nvPr/>
          </p:nvSpPr>
          <p:spPr>
            <a:xfrm>
              <a:off x="10666099" y="3574937"/>
              <a:ext cx="684826" cy="595277"/>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200" b="0" i="0" u="none" strike="noStrike" kern="0" cap="none" spc="0" normalizeH="0" baseline="0" noProof="0" dirty="0">
                  <a:ln>
                    <a:noFill/>
                  </a:ln>
                  <a:effectLst/>
                  <a:uLnTx/>
                  <a:uFillTx/>
                </a:rPr>
                <a:t>60 days</a:t>
              </a:r>
            </a:p>
          </p:txBody>
        </p:sp>
        <p:grpSp>
          <p:nvGrpSpPr>
            <p:cNvPr id="70" name="Group 69"/>
            <p:cNvGrpSpPr/>
            <p:nvPr/>
          </p:nvGrpSpPr>
          <p:grpSpPr>
            <a:xfrm>
              <a:off x="8760486" y="5338823"/>
              <a:ext cx="3144930" cy="790778"/>
              <a:chOff x="3219925" y="6192643"/>
              <a:chExt cx="6535968" cy="695252"/>
            </a:xfrm>
          </p:grpSpPr>
          <p:sp>
            <p:nvSpPr>
              <p:cNvPr id="71" name="Right Arrow 103"/>
              <p:cNvSpPr/>
              <p:nvPr/>
            </p:nvSpPr>
            <p:spPr bwMode="auto">
              <a:xfrm>
                <a:off x="8534822" y="6192643"/>
                <a:ext cx="1221071" cy="695252"/>
              </a:xfrm>
              <a:prstGeom prst="rightArrow">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p:cNvSpPr/>
              <p:nvPr/>
            </p:nvSpPr>
            <p:spPr bwMode="auto">
              <a:xfrm>
                <a:off x="3219925" y="6362964"/>
                <a:ext cx="2394581" cy="372277"/>
              </a:xfrm>
              <a:prstGeom prst="rect">
                <a:avLst/>
              </a:prstGeom>
              <a:solidFill>
                <a:schemeClr val="bg1">
                  <a:lumMod val="65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Evaluate</a:t>
                </a:r>
              </a:p>
            </p:txBody>
          </p:sp>
          <p:sp>
            <p:nvSpPr>
              <p:cNvPr id="73" name="Rectangle 72"/>
              <p:cNvSpPr/>
              <p:nvPr/>
            </p:nvSpPr>
            <p:spPr bwMode="auto">
              <a:xfrm>
                <a:off x="7323519" y="6362964"/>
                <a:ext cx="2085475" cy="37227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0" tIns="146283" rIns="0"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Deploy/Use</a:t>
                </a:r>
              </a:p>
              <a:p>
                <a:pPr marL="0" marR="0" lvl="0" indent="0" algn="ctr" defTabSz="932293" eaLnBrk="1" fontAlgn="base" latinLnBrk="0" hangingPunct="1">
                  <a:buClrTx/>
                  <a:buSzTx/>
                  <a:buFontTx/>
                  <a:buNone/>
                  <a:tabLst/>
                  <a:defRPr/>
                </a:pPr>
                <a:r>
                  <a:rPr lang="en-US" sz="1400" kern="0" dirty="0">
                    <a:solidFill>
                      <a:srgbClr val="FFFFFF"/>
                    </a:solidFill>
                    <a:latin typeface="Segoe UI"/>
                    <a:ea typeface="Segoe UI" pitchFamily="34" charset="0"/>
                    <a:cs typeface="Segoe UI" pitchFamily="34" charset="0"/>
                  </a:rPr>
                  <a:t>(CBB)</a:t>
                </a:r>
                <a:endPar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74" name="Rectangle 73"/>
              <p:cNvSpPr/>
              <p:nvPr/>
            </p:nvSpPr>
            <p:spPr bwMode="auto">
              <a:xfrm>
                <a:off x="5615190" y="6362964"/>
                <a:ext cx="1708329" cy="37227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40" tIns="146283" rIns="91440" bIns="146283"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Pilot</a:t>
                </a:r>
              </a:p>
              <a:p>
                <a:pPr marL="0" marR="0" lvl="0" indent="0" algn="ctr" defTabSz="932293" eaLnBrk="1" fontAlgn="base" latinLnBrk="0" hangingPunct="1">
                  <a:buClrTx/>
                  <a:buSzTx/>
                  <a:buFontTx/>
                  <a:buNone/>
                  <a:tabLst/>
                  <a:defRPr/>
                </a:pPr>
                <a:r>
                  <a:rPr lang="en-US" sz="1400" kern="0" dirty="0">
                    <a:solidFill>
                      <a:srgbClr val="FFFFFF"/>
                    </a:solidFill>
                    <a:latin typeface="Segoe UI"/>
                    <a:ea typeface="Segoe UI" pitchFamily="34" charset="0"/>
                    <a:cs typeface="Segoe UI" pitchFamily="34" charset="0"/>
                  </a:rPr>
                  <a:t>(CB)</a:t>
                </a:r>
                <a:endParaRPr kumimoji="0" lang="en-US" sz="1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sp>
          <p:nvSpPr>
            <p:cNvPr id="75" name="Diamond 74"/>
            <p:cNvSpPr/>
            <p:nvPr/>
          </p:nvSpPr>
          <p:spPr bwMode="auto">
            <a:xfrm>
              <a:off x="9698501" y="5527698"/>
              <a:ext cx="354525" cy="42342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6" name="Group 75"/>
            <p:cNvGrpSpPr/>
            <p:nvPr/>
          </p:nvGrpSpPr>
          <p:grpSpPr>
            <a:xfrm>
              <a:off x="6075933" y="5770239"/>
              <a:ext cx="2589660" cy="815541"/>
              <a:chOff x="8905077" y="1820435"/>
              <a:chExt cx="2671724" cy="827788"/>
            </a:xfrm>
          </p:grpSpPr>
          <p:sp>
            <p:nvSpPr>
              <p:cNvPr id="77" name="TextBox 76"/>
              <p:cNvSpPr txBox="1"/>
              <p:nvPr/>
            </p:nvSpPr>
            <p:spPr>
              <a:xfrm>
                <a:off x="9193123" y="1820435"/>
                <a:ext cx="2366872" cy="572976"/>
              </a:xfrm>
              <a:prstGeom prst="rect">
                <a:avLst/>
              </a:prstGeom>
              <a:noFill/>
            </p:spPr>
            <p:txBody>
              <a:bodyPr wrap="square" lIns="139851" tIns="111880" rIns="139851" bIns="111880" rtlCol="0" anchor="ctr">
                <a:spAutoFit/>
              </a:bodyPr>
              <a:lstStyle/>
              <a:p>
                <a:pPr defTabSz="932215">
                  <a:defRPr/>
                </a:pPr>
                <a:r>
                  <a:rPr lang="en-US" sz="1100" kern="0" dirty="0">
                    <a:solidFill>
                      <a:schemeClr val="bg1">
                        <a:lumMod val="50000"/>
                      </a:schemeClr>
                    </a:solidFill>
                    <a:latin typeface="Segoe UI Semibold" panose="020B0702040204020203" pitchFamily="34" charset="0"/>
                    <a:cs typeface="Segoe UI Semibold" panose="020B0702040204020203" pitchFamily="34" charset="0"/>
                  </a:rPr>
                  <a:t>Windows Insider Preview Branch</a:t>
                </a:r>
              </a:p>
            </p:txBody>
          </p:sp>
          <p:sp>
            <p:nvSpPr>
              <p:cNvPr id="78" name="TextBox 77"/>
              <p:cNvSpPr txBox="1"/>
              <p:nvPr/>
            </p:nvSpPr>
            <p:spPr>
              <a:xfrm>
                <a:off x="9190037" y="2250189"/>
                <a:ext cx="2386764" cy="398034"/>
              </a:xfrm>
              <a:prstGeom prst="rect">
                <a:avLst/>
              </a:prstGeom>
              <a:noFill/>
            </p:spPr>
            <p:txBody>
              <a:bodyPr wrap="square" lIns="139851" tIns="111880" rIns="139851" bIns="111880" rtlCol="0" anchor="ctr">
                <a:spAutoFit/>
              </a:bodyPr>
              <a:lstStyle/>
              <a:p>
                <a:pPr defTabSz="932215">
                  <a:defRPr/>
                </a:pPr>
                <a:r>
                  <a:rPr lang="en-US" sz="1100" kern="0" spc="-30" dirty="0">
                    <a:solidFill>
                      <a:srgbClr val="B4009E"/>
                    </a:solidFill>
                    <a:latin typeface="Segoe UI Semibold" panose="020B0702040204020203" pitchFamily="34" charset="0"/>
                    <a:cs typeface="Segoe UI Semibold" panose="020B0702040204020203" pitchFamily="34" charset="0"/>
                  </a:rPr>
                  <a:t>New Windows 10 Releases</a:t>
                </a:r>
              </a:p>
            </p:txBody>
          </p:sp>
          <p:sp>
            <p:nvSpPr>
              <p:cNvPr id="79" name="Diamond 78"/>
              <p:cNvSpPr/>
              <p:nvPr/>
            </p:nvSpPr>
            <p:spPr bwMode="auto">
              <a:xfrm>
                <a:off x="9037637" y="2295808"/>
                <a:ext cx="228600" cy="270177"/>
              </a:xfrm>
              <a:prstGeom prst="diamond">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ectangle 79"/>
              <p:cNvSpPr/>
              <p:nvPr/>
            </p:nvSpPr>
            <p:spPr bwMode="auto">
              <a:xfrm>
                <a:off x="9026103" y="2008242"/>
                <a:ext cx="212226" cy="216477"/>
              </a:xfrm>
              <a:prstGeom prst="rect">
                <a:avLst/>
              </a:prstGeom>
              <a:solidFill>
                <a:schemeClr val="bg1">
                  <a:lumMod val="65000"/>
                </a:schemeClr>
              </a:solidFill>
              <a:ln w="19050" cap="flat" cmpd="sng" algn="ctr">
                <a:noFill/>
                <a:prstDash val="sysDot"/>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buClrTx/>
                  <a:buSzTx/>
                  <a:buFontTx/>
                  <a:buNone/>
                  <a:tabLst/>
                  <a:defRPr/>
                </a:pPr>
                <a:endPar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endParaRPr>
              </a:p>
            </p:txBody>
          </p:sp>
          <p:sp>
            <p:nvSpPr>
              <p:cNvPr id="81" name="Rectangle 80"/>
              <p:cNvSpPr/>
              <p:nvPr/>
            </p:nvSpPr>
            <p:spPr bwMode="auto">
              <a:xfrm>
                <a:off x="8905077" y="1924770"/>
                <a:ext cx="2570960" cy="668923"/>
              </a:xfrm>
              <a:prstGeom prst="rect">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2" name="Right Brace 81"/>
            <p:cNvSpPr/>
            <p:nvPr/>
          </p:nvSpPr>
          <p:spPr>
            <a:xfrm rot="5400000">
              <a:off x="8768259" y="2484359"/>
              <a:ext cx="312010" cy="3211038"/>
            </a:xfrm>
            <a:prstGeom prst="rightBrace">
              <a:avLst>
                <a:gd name="adj1" fmla="val 30324"/>
                <a:gd name="adj2" fmla="val 50175"/>
              </a:avLst>
            </a:prstGeom>
            <a:noFill/>
            <a:ln w="6350" cap="flat" cmpd="sng" algn="ctr">
              <a:solidFill>
                <a:srgbClr val="FFFFFF">
                  <a:lumMod val="75000"/>
                </a:srgbClr>
              </a:solidFill>
              <a:prstDash val="solid"/>
              <a:headEnd type="none"/>
              <a:tailEnd type="none"/>
            </a:ln>
            <a:effectLst/>
          </p:spPr>
          <p:txBody>
            <a:bodyPr rtlCol="0" anchor="ctr"/>
            <a:lstStyle/>
            <a:p>
              <a:pPr marL="0" marR="0" lvl="0" indent="0" algn="ctr" defTabSz="932563" eaLnBrk="1" fontAlgn="auto" latinLnBrk="0" hangingPunct="1">
                <a:buClrTx/>
                <a:buSzTx/>
                <a:buFontTx/>
                <a:buNone/>
                <a:tabLst/>
                <a:defRPr/>
              </a:pPr>
              <a:endParaRPr kumimoji="0" lang="en-US" sz="1600" b="0" i="0" u="none" strike="noStrike" kern="0" cap="none" spc="0" normalizeH="0" baseline="0" noProof="0">
                <a:ln>
                  <a:noFill/>
                </a:ln>
                <a:solidFill>
                  <a:srgbClr val="505050"/>
                </a:solidFill>
                <a:effectLst/>
                <a:uLnTx/>
                <a:uFillTx/>
                <a:latin typeface="Segoe UI"/>
                <a:ea typeface="+mn-ea"/>
                <a:cs typeface="+mn-cs"/>
              </a:endParaRPr>
            </a:p>
          </p:txBody>
        </p:sp>
        <p:sp>
          <p:nvSpPr>
            <p:cNvPr id="83" name="TextBox 82"/>
            <p:cNvSpPr txBox="1"/>
            <p:nvPr/>
          </p:nvSpPr>
          <p:spPr>
            <a:xfrm>
              <a:off x="6183255" y="4676562"/>
              <a:ext cx="1231199" cy="564499"/>
            </a:xfrm>
            <a:prstGeom prst="rect">
              <a:avLst/>
            </a:prstGeom>
            <a:noFill/>
          </p:spPr>
          <p:txBody>
            <a:bodyPr wrap="square" lIns="139851" tIns="111880" rIns="139851" bIns="111880" rtlCol="0">
              <a:spAutoFit/>
            </a:bodyPr>
            <a:lstStyle/>
            <a:p>
              <a:pPr marL="0" marR="0" lvl="0" indent="0" algn="ctr" defTabSz="932215" eaLnBrk="1" fontAlgn="auto" latinLnBrk="0" hangingPunct="1">
                <a:buClrTx/>
                <a:buSzTx/>
                <a:buFontTx/>
                <a:buNone/>
                <a:tabLst/>
                <a:defRPr/>
              </a:pPr>
              <a:r>
                <a:rPr kumimoji="0" lang="en-US" sz="1100" b="0" i="0" u="none" strike="noStrike" kern="0" cap="none" spc="0" normalizeH="0" baseline="0" noProof="0" dirty="0">
                  <a:ln>
                    <a:noFill/>
                  </a:ln>
                  <a:effectLst/>
                  <a:uLnTx/>
                  <a:uFillTx/>
                </a:rPr>
                <a:t>The process repeats…</a:t>
              </a:r>
            </a:p>
          </p:txBody>
        </p:sp>
        <p:sp>
          <p:nvSpPr>
            <p:cNvPr id="84" name="Rectangle 83"/>
            <p:cNvSpPr/>
            <p:nvPr/>
          </p:nvSpPr>
          <p:spPr bwMode="auto">
            <a:xfrm>
              <a:off x="5958016" y="2031185"/>
              <a:ext cx="6021260" cy="4626764"/>
            </a:xfrm>
            <a:prstGeom prst="rect">
              <a:avLst/>
            </a:prstGeom>
            <a:noFill/>
            <a:ln w="3175">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endParaRPr lang="en-US" b="1" dirty="0">
                <a:solidFill>
                  <a:srgbClr val="505050"/>
                </a:solidFill>
                <a:ea typeface="Segoe UI" pitchFamily="34" charset="0"/>
                <a:cs typeface="Segoe UI" pitchFamily="34" charset="0"/>
              </a:endParaRPr>
            </a:p>
          </p:txBody>
        </p:sp>
        <p:sp>
          <p:nvSpPr>
            <p:cNvPr id="85" name="Rectangle 84"/>
            <p:cNvSpPr/>
            <p:nvPr/>
          </p:nvSpPr>
          <p:spPr>
            <a:xfrm>
              <a:off x="5957642" y="1624866"/>
              <a:ext cx="6021634" cy="369332"/>
            </a:xfrm>
            <a:prstGeom prst="rect">
              <a:avLst/>
            </a:prstGeom>
          </p:spPr>
          <p:txBody>
            <a:bodyPr wrap="square">
              <a:spAutoFit/>
            </a:bodyPr>
            <a:lstStyle/>
            <a:p>
              <a:pPr lvl="0" algn="ctr" defTabSz="932472" fontAlgn="base"/>
              <a:r>
                <a:rPr lang="en-US" b="1" dirty="0">
                  <a:solidFill>
                    <a:srgbClr val="505050"/>
                  </a:solidFill>
                  <a:ea typeface="Segoe UI" pitchFamily="34" charset="0"/>
                  <a:cs typeface="Segoe UI" pitchFamily="34" charset="0"/>
                </a:rPr>
                <a:t>Deployment of Windows 10 Releases Over Time</a:t>
              </a:r>
            </a:p>
          </p:txBody>
        </p:sp>
      </p:grpSp>
    </p:spTree>
    <p:extLst>
      <p:ext uri="{BB962C8B-B14F-4D97-AF65-F5344CB8AC3E}">
        <p14:creationId xmlns:p14="http://schemas.microsoft.com/office/powerpoint/2010/main" val="302111504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163460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6424"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0"/>
            <a:ext cx="10494411" cy="6994525"/>
          </a:xfrm>
          <a:prstGeom prst="rect">
            <a:avLst/>
          </a:prstGeom>
        </p:spPr>
      </p:pic>
      <p:sp>
        <p:nvSpPr>
          <p:cNvPr id="11" name="Rectangle 10"/>
          <p:cNvSpPr/>
          <p:nvPr/>
        </p:nvSpPr>
        <p:spPr bwMode="auto">
          <a:xfrm>
            <a:off x="3170237" y="2723705"/>
            <a:ext cx="5637468" cy="1339278"/>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dirty="0">
                <a:solidFill>
                  <a:schemeClr val="tx1"/>
                </a:solidFill>
              </a:rPr>
              <a:t>PARTNER REVENUE OPPORTUNITY DETAIL</a:t>
            </a:r>
          </a:p>
        </p:txBody>
      </p:sp>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tretch/>
        </p:blipFill>
        <p:spPr>
          <a:xfrm>
            <a:off x="8809037" y="0"/>
            <a:ext cx="3627120" cy="4066032"/>
          </a:xfrm>
          <a:prstGeom prst="rect">
            <a:avLst/>
          </a:prstGeom>
        </p:spPr>
      </p:pic>
      <p:pic>
        <p:nvPicPr>
          <p:cNvPr id="5" name="Picture 4"/>
          <p:cNvPicPr>
            <a:picLocks noChangeAspect="1"/>
          </p:cNvPicPr>
          <p:nvPr/>
        </p:nvPicPr>
        <p:blipFill rotWithShape="1">
          <a:blip r:embed="rId9" cstate="screen">
            <a:extLst>
              <a:ext uri="{28A0092B-C50C-407E-A947-70E740481C1C}">
                <a14:useLocalDpi xmlns:a14="http://schemas.microsoft.com/office/drawing/2010/main"/>
              </a:ext>
            </a:extLst>
          </a:blip>
          <a:stretch/>
        </p:blipFill>
        <p:spPr>
          <a:xfrm>
            <a:off x="8809037" y="4062984"/>
            <a:ext cx="3627120" cy="2932176"/>
          </a:xfrm>
          <a:prstGeom prst="rect">
            <a:avLst/>
          </a:prstGeom>
        </p:spPr>
      </p:pic>
      <p:cxnSp>
        <p:nvCxnSpPr>
          <p:cNvPr id="7" name="Straight Connector 6"/>
          <p:cNvCxnSpPr/>
          <p:nvPr/>
        </p:nvCxnSpPr>
        <p:spPr>
          <a:xfrm>
            <a:off x="8809037" y="-236538"/>
            <a:ext cx="0" cy="75438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70237" y="4062984"/>
            <a:ext cx="9829800"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170237" y="2723705"/>
            <a:ext cx="0" cy="1339278"/>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70237" y="2723705"/>
            <a:ext cx="563746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146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1.01098E-6 0 L -0.0628 0 " pathEditMode="relative" rAng="0" ptsTypes="AA">
                                      <p:cBhvr>
                                        <p:cTn id="9" dur="1000" spd="-100000" fill="hold"/>
                                        <p:tgtEl>
                                          <p:spTgt spid="3"/>
                                        </p:tgtEl>
                                        <p:attrNameLst>
                                          <p:attrName>ppt_x</p:attrName>
                                          <p:attrName>ppt_y</p:attrName>
                                        </p:attrNameLst>
                                      </p:cBhvr>
                                      <p:rCtr x="-3140" y="0"/>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0"/>
                                  </p:stCondLst>
                                  <p:childTnLst>
                                    <p:animMotion origin="layout" path="M 2.47638E-6 -2.9369E-6 L 0.00127 -0.09532 " pathEditMode="relative" rAng="0" ptsTypes="AA">
                                      <p:cBhvr>
                                        <p:cTn id="14" dur="1000" spd="-100000" fill="hold"/>
                                        <p:tgtEl>
                                          <p:spTgt spid="4"/>
                                        </p:tgtEl>
                                        <p:attrNameLst>
                                          <p:attrName>ppt_x</p:attrName>
                                          <p:attrName>ppt_y</p:attrName>
                                        </p:attrNameLst>
                                      </p:cBhvr>
                                      <p:rCtr x="64" y="-4766"/>
                                    </p:animMotion>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0"/>
                                  </p:stCondLst>
                                  <p:childTnLst>
                                    <p:animMotion origin="layout" path="M 2.47638E-6 4.02633E-6 L 0.00127 0.08011 " pathEditMode="relative" rAng="0" ptsTypes="AA">
                                      <p:cBhvr>
                                        <p:cTn id="19" dur="1000" spd="-100000" fill="hold"/>
                                        <p:tgtEl>
                                          <p:spTgt spid="5"/>
                                        </p:tgtEl>
                                        <p:attrNameLst>
                                          <p:attrName>ppt_x</p:attrName>
                                          <p:attrName>ppt_y</p:attrName>
                                        </p:attrNameLst>
                                      </p:cBhvr>
                                      <p:rCtr x="64" y="3995"/>
                                    </p:animMotion>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12240130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7449" name="think-cell Slide" r:id="rId7" imgW="378" imgH="379" progId="TCLayout.ActiveDocument.1">
                  <p:embed/>
                </p:oleObj>
              </mc:Choice>
              <mc:Fallback>
                <p:oleObj name="think-cell Slide" r:id="rId7" imgW="378" imgH="379"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grpSp>
        <p:nvGrpSpPr>
          <p:cNvPr id="5" name="Group 4"/>
          <p:cNvGrpSpPr/>
          <p:nvPr/>
        </p:nvGrpSpPr>
        <p:grpSpPr>
          <a:xfrm>
            <a:off x="0" y="4034914"/>
            <a:ext cx="2072745" cy="1481328"/>
            <a:chOff x="0" y="3412307"/>
            <a:chExt cx="2072745" cy="1481328"/>
          </a:xfrm>
        </p:grpSpPr>
        <p:grpSp>
          <p:nvGrpSpPr>
            <p:cNvPr id="91" name="Group 90"/>
            <p:cNvGrpSpPr/>
            <p:nvPr/>
          </p:nvGrpSpPr>
          <p:grpSpPr>
            <a:xfrm>
              <a:off x="0" y="3412307"/>
              <a:ext cx="2072745" cy="1481328"/>
              <a:chOff x="0" y="3286534"/>
              <a:chExt cx="2072745" cy="1481328"/>
            </a:xfrm>
          </p:grpSpPr>
          <p:sp>
            <p:nvSpPr>
              <p:cNvPr id="85" name="Rectangle 84"/>
              <p:cNvSpPr/>
              <p:nvPr/>
            </p:nvSpPr>
            <p:spPr bwMode="auto">
              <a:xfrm>
                <a:off x="0" y="3286534"/>
                <a:ext cx="2072745" cy="148132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4"/>
              <p:cNvGrpSpPr>
                <a:grpSpLocks noChangeAspect="1"/>
              </p:cNvGrpSpPr>
              <p:nvPr/>
            </p:nvGrpSpPr>
            <p:grpSpPr bwMode="auto">
              <a:xfrm>
                <a:off x="855388" y="3406681"/>
                <a:ext cx="361969" cy="363445"/>
                <a:chOff x="368" y="2072"/>
                <a:chExt cx="245" cy="246"/>
              </a:xfrm>
              <a:solidFill>
                <a:schemeClr val="accent2"/>
              </a:solidFill>
            </p:grpSpPr>
            <p:sp>
              <p:nvSpPr>
                <p:cNvPr id="74" name="Freeform 5"/>
                <p:cNvSpPr>
                  <a:spLocks noEditPoints="1"/>
                </p:cNvSpPr>
                <p:nvPr/>
              </p:nvSpPr>
              <p:spPr bwMode="auto">
                <a:xfrm>
                  <a:off x="368" y="2072"/>
                  <a:ext cx="245" cy="246"/>
                </a:xfrm>
                <a:custGeom>
                  <a:avLst/>
                  <a:gdLst>
                    <a:gd name="T0" fmla="*/ 19 w 112"/>
                    <a:gd name="T1" fmla="*/ 112 h 112"/>
                    <a:gd name="T2" fmla="*/ 39 w 112"/>
                    <a:gd name="T3" fmla="*/ 104 h 112"/>
                    <a:gd name="T4" fmla="*/ 47 w 112"/>
                    <a:gd name="T5" fmla="*/ 112 h 112"/>
                    <a:gd name="T6" fmla="*/ 76 w 112"/>
                    <a:gd name="T7" fmla="*/ 112 h 112"/>
                    <a:gd name="T8" fmla="*/ 76 w 112"/>
                    <a:gd name="T9" fmla="*/ 69 h 112"/>
                    <a:gd name="T10" fmla="*/ 83 w 112"/>
                    <a:gd name="T11" fmla="*/ 63 h 112"/>
                    <a:gd name="T12" fmla="*/ 112 w 112"/>
                    <a:gd name="T13" fmla="*/ 4 h 112"/>
                    <a:gd name="T14" fmla="*/ 112 w 112"/>
                    <a:gd name="T15" fmla="*/ 0 h 112"/>
                    <a:gd name="T16" fmla="*/ 108 w 112"/>
                    <a:gd name="T17" fmla="*/ 0 h 112"/>
                    <a:gd name="T18" fmla="*/ 50 w 112"/>
                    <a:gd name="T19" fmla="*/ 29 h 112"/>
                    <a:gd name="T20" fmla="*/ 43 w 112"/>
                    <a:gd name="T21" fmla="*/ 36 h 112"/>
                    <a:gd name="T22" fmla="*/ 0 w 112"/>
                    <a:gd name="T23" fmla="*/ 36 h 112"/>
                    <a:gd name="T24" fmla="*/ 0 w 112"/>
                    <a:gd name="T25" fmla="*/ 65 h 112"/>
                    <a:gd name="T26" fmla="*/ 8 w 112"/>
                    <a:gd name="T27" fmla="*/ 73 h 112"/>
                    <a:gd name="T28" fmla="*/ 0 w 112"/>
                    <a:gd name="T29" fmla="*/ 93 h 112"/>
                    <a:gd name="T30" fmla="*/ 19 w 112"/>
                    <a:gd name="T31" fmla="*/ 112 h 112"/>
                    <a:gd name="T32" fmla="*/ 9 w 112"/>
                    <a:gd name="T33" fmla="*/ 91 h 112"/>
                    <a:gd name="T34" fmla="*/ 14 w 112"/>
                    <a:gd name="T35" fmla="*/ 79 h 112"/>
                    <a:gd name="T36" fmla="*/ 33 w 112"/>
                    <a:gd name="T37" fmla="*/ 98 h 112"/>
                    <a:gd name="T38" fmla="*/ 21 w 112"/>
                    <a:gd name="T39" fmla="*/ 103 h 112"/>
                    <a:gd name="T40" fmla="*/ 9 w 112"/>
                    <a:gd name="T41" fmla="*/ 91 h 112"/>
                    <a:gd name="T42" fmla="*/ 68 w 112"/>
                    <a:gd name="T43" fmla="*/ 104 h 112"/>
                    <a:gd name="T44" fmla="*/ 50 w 112"/>
                    <a:gd name="T45" fmla="*/ 104 h 112"/>
                    <a:gd name="T46" fmla="*/ 46 w 112"/>
                    <a:gd name="T47" fmla="*/ 100 h 112"/>
                    <a:gd name="T48" fmla="*/ 68 w 112"/>
                    <a:gd name="T49" fmla="*/ 77 h 112"/>
                    <a:gd name="T50" fmla="*/ 68 w 112"/>
                    <a:gd name="T51" fmla="*/ 104 h 112"/>
                    <a:gd name="T52" fmla="*/ 92 w 112"/>
                    <a:gd name="T53" fmla="*/ 41 h 112"/>
                    <a:gd name="T54" fmla="*/ 71 w 112"/>
                    <a:gd name="T55" fmla="*/ 20 h 112"/>
                    <a:gd name="T56" fmla="*/ 104 w 112"/>
                    <a:gd name="T57" fmla="*/ 8 h 112"/>
                    <a:gd name="T58" fmla="*/ 92 w 112"/>
                    <a:gd name="T59" fmla="*/ 41 h 112"/>
                    <a:gd name="T60" fmla="*/ 55 w 112"/>
                    <a:gd name="T61" fmla="*/ 34 h 112"/>
                    <a:gd name="T62" fmla="*/ 64 w 112"/>
                    <a:gd name="T63" fmla="*/ 25 h 112"/>
                    <a:gd name="T64" fmla="*/ 87 w 112"/>
                    <a:gd name="T65" fmla="*/ 48 h 112"/>
                    <a:gd name="T66" fmla="*/ 78 w 112"/>
                    <a:gd name="T67" fmla="*/ 57 h 112"/>
                    <a:gd name="T68" fmla="*/ 40 w 112"/>
                    <a:gd name="T69" fmla="*/ 94 h 112"/>
                    <a:gd name="T70" fmla="*/ 18 w 112"/>
                    <a:gd name="T71" fmla="*/ 72 h 112"/>
                    <a:gd name="T72" fmla="*/ 55 w 112"/>
                    <a:gd name="T73" fmla="*/ 34 h 112"/>
                    <a:gd name="T74" fmla="*/ 8 w 112"/>
                    <a:gd name="T75" fmla="*/ 44 h 112"/>
                    <a:gd name="T76" fmla="*/ 35 w 112"/>
                    <a:gd name="T77" fmla="*/ 44 h 112"/>
                    <a:gd name="T78" fmla="*/ 12 w 112"/>
                    <a:gd name="T79" fmla="*/ 66 h 112"/>
                    <a:gd name="T80" fmla="*/ 8 w 112"/>
                    <a:gd name="T81" fmla="*/ 62 h 112"/>
                    <a:gd name="T82" fmla="*/ 8 w 112"/>
                    <a:gd name="T8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2">
                      <a:moveTo>
                        <a:pt x="19" y="112"/>
                      </a:moveTo>
                      <a:cubicBezTo>
                        <a:pt x="39" y="104"/>
                        <a:pt x="39" y="104"/>
                        <a:pt x="39" y="104"/>
                      </a:cubicBezTo>
                      <a:cubicBezTo>
                        <a:pt x="47" y="112"/>
                        <a:pt x="47" y="112"/>
                        <a:pt x="47" y="112"/>
                      </a:cubicBezTo>
                      <a:cubicBezTo>
                        <a:pt x="76" y="112"/>
                        <a:pt x="76" y="112"/>
                        <a:pt x="76" y="112"/>
                      </a:cubicBezTo>
                      <a:cubicBezTo>
                        <a:pt x="76" y="69"/>
                        <a:pt x="76" y="69"/>
                        <a:pt x="76" y="69"/>
                      </a:cubicBezTo>
                      <a:cubicBezTo>
                        <a:pt x="83" y="63"/>
                        <a:pt x="83" y="63"/>
                        <a:pt x="83" y="63"/>
                      </a:cubicBezTo>
                      <a:cubicBezTo>
                        <a:pt x="102" y="47"/>
                        <a:pt x="112" y="26"/>
                        <a:pt x="112" y="4"/>
                      </a:cubicBezTo>
                      <a:cubicBezTo>
                        <a:pt x="112" y="0"/>
                        <a:pt x="112" y="0"/>
                        <a:pt x="112" y="0"/>
                      </a:cubicBezTo>
                      <a:cubicBezTo>
                        <a:pt x="108" y="0"/>
                        <a:pt x="108" y="0"/>
                        <a:pt x="108" y="0"/>
                      </a:cubicBezTo>
                      <a:cubicBezTo>
                        <a:pt x="86" y="0"/>
                        <a:pt x="65" y="10"/>
                        <a:pt x="50" y="29"/>
                      </a:cubicBezTo>
                      <a:cubicBezTo>
                        <a:pt x="43" y="36"/>
                        <a:pt x="43" y="36"/>
                        <a:pt x="43" y="36"/>
                      </a:cubicBezTo>
                      <a:cubicBezTo>
                        <a:pt x="0" y="36"/>
                        <a:pt x="0" y="36"/>
                        <a:pt x="0" y="36"/>
                      </a:cubicBezTo>
                      <a:cubicBezTo>
                        <a:pt x="0" y="65"/>
                        <a:pt x="0" y="65"/>
                        <a:pt x="0" y="65"/>
                      </a:cubicBezTo>
                      <a:cubicBezTo>
                        <a:pt x="8" y="73"/>
                        <a:pt x="8" y="73"/>
                        <a:pt x="8" y="73"/>
                      </a:cubicBezTo>
                      <a:cubicBezTo>
                        <a:pt x="0" y="93"/>
                        <a:pt x="0" y="93"/>
                        <a:pt x="0" y="93"/>
                      </a:cubicBezTo>
                      <a:lnTo>
                        <a:pt x="19" y="112"/>
                      </a:lnTo>
                      <a:close/>
                      <a:moveTo>
                        <a:pt x="9" y="91"/>
                      </a:moveTo>
                      <a:cubicBezTo>
                        <a:pt x="14" y="79"/>
                        <a:pt x="14" y="79"/>
                        <a:pt x="14" y="79"/>
                      </a:cubicBezTo>
                      <a:cubicBezTo>
                        <a:pt x="33" y="98"/>
                        <a:pt x="33" y="98"/>
                        <a:pt x="33" y="98"/>
                      </a:cubicBezTo>
                      <a:cubicBezTo>
                        <a:pt x="21" y="103"/>
                        <a:pt x="21" y="103"/>
                        <a:pt x="21" y="103"/>
                      </a:cubicBezTo>
                      <a:lnTo>
                        <a:pt x="9" y="91"/>
                      </a:lnTo>
                      <a:close/>
                      <a:moveTo>
                        <a:pt x="68" y="104"/>
                      </a:moveTo>
                      <a:cubicBezTo>
                        <a:pt x="50" y="104"/>
                        <a:pt x="50" y="104"/>
                        <a:pt x="50" y="104"/>
                      </a:cubicBezTo>
                      <a:cubicBezTo>
                        <a:pt x="46" y="100"/>
                        <a:pt x="46" y="100"/>
                        <a:pt x="46" y="100"/>
                      </a:cubicBezTo>
                      <a:cubicBezTo>
                        <a:pt x="68" y="77"/>
                        <a:pt x="68" y="77"/>
                        <a:pt x="68" y="77"/>
                      </a:cubicBezTo>
                      <a:lnTo>
                        <a:pt x="68" y="104"/>
                      </a:lnTo>
                      <a:close/>
                      <a:moveTo>
                        <a:pt x="92" y="41"/>
                      </a:moveTo>
                      <a:cubicBezTo>
                        <a:pt x="71" y="20"/>
                        <a:pt x="71" y="20"/>
                        <a:pt x="71" y="20"/>
                      </a:cubicBezTo>
                      <a:cubicBezTo>
                        <a:pt x="81" y="13"/>
                        <a:pt x="92" y="9"/>
                        <a:pt x="104" y="8"/>
                      </a:cubicBezTo>
                      <a:cubicBezTo>
                        <a:pt x="103" y="20"/>
                        <a:pt x="99" y="31"/>
                        <a:pt x="92" y="41"/>
                      </a:cubicBezTo>
                      <a:close/>
                      <a:moveTo>
                        <a:pt x="55" y="34"/>
                      </a:moveTo>
                      <a:cubicBezTo>
                        <a:pt x="58" y="31"/>
                        <a:pt x="61" y="28"/>
                        <a:pt x="64" y="25"/>
                      </a:cubicBezTo>
                      <a:cubicBezTo>
                        <a:pt x="87" y="48"/>
                        <a:pt x="87" y="48"/>
                        <a:pt x="87" y="48"/>
                      </a:cubicBezTo>
                      <a:cubicBezTo>
                        <a:pt x="84" y="51"/>
                        <a:pt x="81" y="54"/>
                        <a:pt x="78" y="57"/>
                      </a:cubicBezTo>
                      <a:cubicBezTo>
                        <a:pt x="40" y="94"/>
                        <a:pt x="40" y="94"/>
                        <a:pt x="40" y="94"/>
                      </a:cubicBezTo>
                      <a:cubicBezTo>
                        <a:pt x="18" y="72"/>
                        <a:pt x="18" y="72"/>
                        <a:pt x="18" y="72"/>
                      </a:cubicBezTo>
                      <a:lnTo>
                        <a:pt x="55" y="34"/>
                      </a:lnTo>
                      <a:close/>
                      <a:moveTo>
                        <a:pt x="8" y="44"/>
                      </a:moveTo>
                      <a:cubicBezTo>
                        <a:pt x="35" y="44"/>
                        <a:pt x="35" y="44"/>
                        <a:pt x="35" y="44"/>
                      </a:cubicBezTo>
                      <a:cubicBezTo>
                        <a:pt x="12" y="66"/>
                        <a:pt x="12" y="66"/>
                        <a:pt x="12" y="66"/>
                      </a:cubicBezTo>
                      <a:cubicBezTo>
                        <a:pt x="8" y="62"/>
                        <a:pt x="8" y="62"/>
                        <a:pt x="8" y="62"/>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
                <p:cNvSpPr>
                  <a:spLocks noChangeArrowheads="1"/>
                </p:cNvSpPr>
                <p:nvPr/>
              </p:nvSpPr>
              <p:spPr bwMode="auto">
                <a:xfrm>
                  <a:off x="482" y="216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 name="TextBox 11"/>
            <p:cNvSpPr txBox="1"/>
            <p:nvPr/>
          </p:nvSpPr>
          <p:spPr>
            <a:xfrm>
              <a:off x="0" y="3997734"/>
              <a:ext cx="1798637" cy="784830"/>
            </a:xfrm>
            <a:prstGeom prst="rect">
              <a:avLst/>
            </a:prstGeom>
            <a:noFill/>
          </p:spPr>
          <p:txBody>
            <a:bodyPr wrap="square" lIns="182880" tIns="182880" rIns="45720" bIns="45720" rtlCol="0">
              <a:spAutoFit/>
            </a:bodyPr>
            <a:lstStyle/>
            <a:p>
              <a:pPr>
                <a:spcAft>
                  <a:spcPts val="600"/>
                </a:spcAft>
              </a:pPr>
              <a:r>
                <a:rPr lang="en-US" sz="1200" kern="0" dirty="0">
                  <a:solidFill>
                    <a:schemeClr val="accent2"/>
                  </a:solidFill>
                  <a:latin typeface="+mj-lt"/>
                  <a:ea typeface="Segoe UI" pitchFamily="34" charset="0"/>
                  <a:cs typeface="Segoe UI" pitchFamily="34" charset="0"/>
                </a:rPr>
                <a:t>POC, PILOT, SCCM PREP &amp; DEPLOYMENT PROJECTS</a:t>
              </a:r>
            </a:p>
          </p:txBody>
        </p:sp>
      </p:grpSp>
      <p:grpSp>
        <p:nvGrpSpPr>
          <p:cNvPr id="6" name="Group 5"/>
          <p:cNvGrpSpPr/>
          <p:nvPr/>
        </p:nvGrpSpPr>
        <p:grpSpPr>
          <a:xfrm>
            <a:off x="2072746" y="3449486"/>
            <a:ext cx="2072745" cy="1481328"/>
            <a:chOff x="2072746" y="2826879"/>
            <a:chExt cx="2072745" cy="1481328"/>
          </a:xfrm>
        </p:grpSpPr>
        <p:grpSp>
          <p:nvGrpSpPr>
            <p:cNvPr id="92" name="Group 91"/>
            <p:cNvGrpSpPr/>
            <p:nvPr/>
          </p:nvGrpSpPr>
          <p:grpSpPr>
            <a:xfrm>
              <a:off x="2072746" y="2826879"/>
              <a:ext cx="2072745" cy="1481328"/>
              <a:chOff x="2072747" y="2676933"/>
              <a:chExt cx="2072745" cy="1481328"/>
            </a:xfrm>
          </p:grpSpPr>
          <p:sp>
            <p:nvSpPr>
              <p:cNvPr id="86" name="Rectangle 85"/>
              <p:cNvSpPr/>
              <p:nvPr/>
            </p:nvSpPr>
            <p:spPr bwMode="auto">
              <a:xfrm>
                <a:off x="2072747" y="2676933"/>
                <a:ext cx="2072745" cy="1481328"/>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Freeform 10"/>
              <p:cNvSpPr>
                <a:spLocks noEditPoints="1"/>
              </p:cNvSpPr>
              <p:nvPr/>
            </p:nvSpPr>
            <p:spPr bwMode="auto">
              <a:xfrm>
                <a:off x="2888218" y="2811141"/>
                <a:ext cx="441802" cy="335325"/>
              </a:xfrm>
              <a:custGeom>
                <a:avLst/>
                <a:gdLst>
                  <a:gd name="T0" fmla="*/ 243 w 278"/>
                  <a:gd name="T1" fmla="*/ 0 h 211"/>
                  <a:gd name="T2" fmla="*/ 35 w 278"/>
                  <a:gd name="T3" fmla="*/ 0 h 211"/>
                  <a:gd name="T4" fmla="*/ 35 w 278"/>
                  <a:gd name="T5" fmla="*/ 132 h 211"/>
                  <a:gd name="T6" fmla="*/ 0 w 278"/>
                  <a:gd name="T7" fmla="*/ 193 h 211"/>
                  <a:gd name="T8" fmla="*/ 0 w 278"/>
                  <a:gd name="T9" fmla="*/ 211 h 211"/>
                  <a:gd name="T10" fmla="*/ 278 w 278"/>
                  <a:gd name="T11" fmla="*/ 211 h 211"/>
                  <a:gd name="T12" fmla="*/ 278 w 278"/>
                  <a:gd name="T13" fmla="*/ 193 h 211"/>
                  <a:gd name="T14" fmla="*/ 243 w 278"/>
                  <a:gd name="T15" fmla="*/ 132 h 211"/>
                  <a:gd name="T16" fmla="*/ 243 w 278"/>
                  <a:gd name="T17" fmla="*/ 0 h 211"/>
                  <a:gd name="T18" fmla="*/ 226 w 278"/>
                  <a:gd name="T19" fmla="*/ 123 h 211"/>
                  <a:gd name="T20" fmla="*/ 52 w 278"/>
                  <a:gd name="T21" fmla="*/ 123 h 211"/>
                  <a:gd name="T22" fmla="*/ 52 w 278"/>
                  <a:gd name="T23" fmla="*/ 18 h 211"/>
                  <a:gd name="T24" fmla="*/ 226 w 278"/>
                  <a:gd name="T25" fmla="*/ 18 h 211"/>
                  <a:gd name="T26" fmla="*/ 226 w 278"/>
                  <a:gd name="T27" fmla="*/ 123 h 211"/>
                  <a:gd name="T28" fmla="*/ 259 w 278"/>
                  <a:gd name="T29" fmla="*/ 193 h 211"/>
                  <a:gd name="T30" fmla="*/ 19 w 278"/>
                  <a:gd name="T31" fmla="*/ 193 h 211"/>
                  <a:gd name="T32" fmla="*/ 50 w 278"/>
                  <a:gd name="T33" fmla="*/ 141 h 211"/>
                  <a:gd name="T34" fmla="*/ 228 w 278"/>
                  <a:gd name="T35" fmla="*/ 141 h 211"/>
                  <a:gd name="T36" fmla="*/ 259 w 278"/>
                  <a:gd name="T37"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1">
                    <a:moveTo>
                      <a:pt x="243" y="0"/>
                    </a:moveTo>
                    <a:lnTo>
                      <a:pt x="35" y="0"/>
                    </a:lnTo>
                    <a:lnTo>
                      <a:pt x="35" y="132"/>
                    </a:lnTo>
                    <a:lnTo>
                      <a:pt x="0" y="193"/>
                    </a:lnTo>
                    <a:lnTo>
                      <a:pt x="0" y="211"/>
                    </a:lnTo>
                    <a:lnTo>
                      <a:pt x="278" y="211"/>
                    </a:lnTo>
                    <a:lnTo>
                      <a:pt x="278" y="193"/>
                    </a:lnTo>
                    <a:lnTo>
                      <a:pt x="243" y="132"/>
                    </a:lnTo>
                    <a:lnTo>
                      <a:pt x="243" y="0"/>
                    </a:lnTo>
                    <a:close/>
                    <a:moveTo>
                      <a:pt x="226" y="123"/>
                    </a:moveTo>
                    <a:lnTo>
                      <a:pt x="52" y="123"/>
                    </a:lnTo>
                    <a:lnTo>
                      <a:pt x="52" y="18"/>
                    </a:lnTo>
                    <a:lnTo>
                      <a:pt x="226" y="18"/>
                    </a:lnTo>
                    <a:lnTo>
                      <a:pt x="226" y="123"/>
                    </a:lnTo>
                    <a:close/>
                    <a:moveTo>
                      <a:pt x="259" y="193"/>
                    </a:moveTo>
                    <a:lnTo>
                      <a:pt x="19" y="193"/>
                    </a:lnTo>
                    <a:lnTo>
                      <a:pt x="50" y="141"/>
                    </a:lnTo>
                    <a:lnTo>
                      <a:pt x="228" y="141"/>
                    </a:lnTo>
                    <a:lnTo>
                      <a:pt x="259" y="19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TextBox 34"/>
            <p:cNvSpPr txBox="1"/>
            <p:nvPr/>
          </p:nvSpPr>
          <p:spPr>
            <a:xfrm>
              <a:off x="2072746" y="3412307"/>
              <a:ext cx="2072745" cy="600164"/>
            </a:xfrm>
            <a:prstGeom prst="rect">
              <a:avLst/>
            </a:prstGeom>
            <a:noFill/>
          </p:spPr>
          <p:txBody>
            <a:bodyPr wrap="square" lIns="182880" tIns="182880" rIns="45720" bIns="45720" rtlCol="0">
              <a:spAutoFit/>
            </a:bodyPr>
            <a:lstStyle/>
            <a:p>
              <a:pPr>
                <a:spcAft>
                  <a:spcPts val="600"/>
                </a:spcAft>
              </a:pPr>
              <a:r>
                <a:rPr lang="en-US" sz="1200" kern="0" dirty="0">
                  <a:solidFill>
                    <a:schemeClr val="accent2"/>
                  </a:solidFill>
                  <a:latin typeface="+mj-lt"/>
                  <a:ea typeface="Segoe UI" pitchFamily="34" charset="0"/>
                  <a:cs typeface="Segoe UI" pitchFamily="34" charset="0"/>
                </a:rPr>
                <a:t>DEVICES &amp; ACCESSORIES</a:t>
              </a:r>
              <a:br>
                <a:rPr lang="en-US" sz="1200" kern="0" dirty="0">
                  <a:solidFill>
                    <a:schemeClr val="accent2"/>
                  </a:solidFill>
                  <a:latin typeface="+mj-lt"/>
                  <a:ea typeface="Segoe UI" pitchFamily="34" charset="0"/>
                  <a:cs typeface="Segoe UI" pitchFamily="34" charset="0"/>
                </a:rPr>
              </a:br>
              <a:r>
                <a:rPr lang="en-US" sz="1200" kern="0" dirty="0">
                  <a:solidFill>
                    <a:schemeClr val="accent2"/>
                  </a:solidFill>
                  <a:latin typeface="+mj-lt"/>
                  <a:ea typeface="Segoe UI" pitchFamily="34" charset="0"/>
                  <a:cs typeface="Segoe UI" pitchFamily="34" charset="0"/>
                </a:rPr>
                <a:t>HW/SW RESALE </a:t>
              </a:r>
            </a:p>
          </p:txBody>
        </p:sp>
      </p:grpSp>
      <p:grpSp>
        <p:nvGrpSpPr>
          <p:cNvPr id="7" name="Group 6"/>
          <p:cNvGrpSpPr/>
          <p:nvPr/>
        </p:nvGrpSpPr>
        <p:grpSpPr>
          <a:xfrm>
            <a:off x="4145492" y="3013124"/>
            <a:ext cx="2072745" cy="1481328"/>
            <a:chOff x="4145492" y="2241452"/>
            <a:chExt cx="2072745" cy="1481328"/>
          </a:xfrm>
        </p:grpSpPr>
        <p:grpSp>
          <p:nvGrpSpPr>
            <p:cNvPr id="127" name="Group 126"/>
            <p:cNvGrpSpPr/>
            <p:nvPr/>
          </p:nvGrpSpPr>
          <p:grpSpPr>
            <a:xfrm>
              <a:off x="4145492" y="2241452"/>
              <a:ext cx="2072745" cy="1481328"/>
              <a:chOff x="4145492" y="2241452"/>
              <a:chExt cx="2072745" cy="1481328"/>
            </a:xfrm>
          </p:grpSpPr>
          <p:sp>
            <p:nvSpPr>
              <p:cNvPr id="87" name="Rectangle 86"/>
              <p:cNvSpPr/>
              <p:nvPr/>
            </p:nvSpPr>
            <p:spPr bwMode="auto">
              <a:xfrm>
                <a:off x="4145492" y="2241452"/>
                <a:ext cx="2072745" cy="1481328"/>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8" name="Group 27"/>
              <p:cNvGrpSpPr>
                <a:grpSpLocks noChangeAspect="1"/>
              </p:cNvGrpSpPr>
              <p:nvPr/>
            </p:nvGrpSpPr>
            <p:grpSpPr bwMode="auto">
              <a:xfrm>
                <a:off x="4959057" y="2367977"/>
                <a:ext cx="445614" cy="350690"/>
                <a:chOff x="3112" y="1509"/>
                <a:chExt cx="338" cy="266"/>
              </a:xfrm>
            </p:grpSpPr>
            <p:sp>
              <p:nvSpPr>
                <p:cNvPr id="110" name="Freeform 28"/>
                <p:cNvSpPr>
                  <a:spLocks noEditPoints="1"/>
                </p:cNvSpPr>
                <p:nvPr/>
              </p:nvSpPr>
              <p:spPr bwMode="auto">
                <a:xfrm>
                  <a:off x="3311" y="1611"/>
                  <a:ext cx="139" cy="164"/>
                </a:xfrm>
                <a:custGeom>
                  <a:avLst/>
                  <a:gdLst>
                    <a:gd name="T0" fmla="*/ 56 w 64"/>
                    <a:gd name="T1" fmla="*/ 31 h 75"/>
                    <a:gd name="T2" fmla="*/ 56 w 64"/>
                    <a:gd name="T3" fmla="*/ 25 h 75"/>
                    <a:gd name="T4" fmla="*/ 32 w 64"/>
                    <a:gd name="T5" fmla="*/ 0 h 75"/>
                    <a:gd name="T6" fmla="*/ 7 w 64"/>
                    <a:gd name="T7" fmla="*/ 25 h 75"/>
                    <a:gd name="T8" fmla="*/ 7 w 64"/>
                    <a:gd name="T9" fmla="*/ 31 h 75"/>
                    <a:gd name="T10" fmla="*/ 0 w 64"/>
                    <a:gd name="T11" fmla="*/ 31 h 75"/>
                    <a:gd name="T12" fmla="*/ 0 w 64"/>
                    <a:gd name="T13" fmla="*/ 75 h 75"/>
                    <a:gd name="T14" fmla="*/ 64 w 64"/>
                    <a:gd name="T15" fmla="*/ 75 h 75"/>
                    <a:gd name="T16" fmla="*/ 64 w 64"/>
                    <a:gd name="T17" fmla="*/ 31 h 75"/>
                    <a:gd name="T18" fmla="*/ 56 w 64"/>
                    <a:gd name="T19" fmla="*/ 31 h 75"/>
                    <a:gd name="T20" fmla="*/ 15 w 64"/>
                    <a:gd name="T21" fmla="*/ 25 h 75"/>
                    <a:gd name="T22" fmla="*/ 32 w 64"/>
                    <a:gd name="T23" fmla="*/ 8 h 75"/>
                    <a:gd name="T24" fmla="*/ 48 w 64"/>
                    <a:gd name="T25" fmla="*/ 25 h 75"/>
                    <a:gd name="T26" fmla="*/ 48 w 64"/>
                    <a:gd name="T27" fmla="*/ 31 h 75"/>
                    <a:gd name="T28" fmla="*/ 15 w 64"/>
                    <a:gd name="T29" fmla="*/ 31 h 75"/>
                    <a:gd name="T30" fmla="*/ 15 w 64"/>
                    <a:gd name="T31" fmla="*/ 25 h 75"/>
                    <a:gd name="T32" fmla="*/ 56 w 64"/>
                    <a:gd name="T33" fmla="*/ 67 h 75"/>
                    <a:gd name="T34" fmla="*/ 8 w 64"/>
                    <a:gd name="T35" fmla="*/ 67 h 75"/>
                    <a:gd name="T36" fmla="*/ 8 w 64"/>
                    <a:gd name="T37" fmla="*/ 39 h 75"/>
                    <a:gd name="T38" fmla="*/ 56 w 64"/>
                    <a:gd name="T39" fmla="*/ 39 h 75"/>
                    <a:gd name="T40" fmla="*/ 56 w 64"/>
                    <a:gd name="T41"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75">
                      <a:moveTo>
                        <a:pt x="56" y="31"/>
                      </a:moveTo>
                      <a:cubicBezTo>
                        <a:pt x="56" y="25"/>
                        <a:pt x="56" y="25"/>
                        <a:pt x="56" y="25"/>
                      </a:cubicBezTo>
                      <a:cubicBezTo>
                        <a:pt x="56" y="11"/>
                        <a:pt x="45" y="0"/>
                        <a:pt x="32" y="0"/>
                      </a:cubicBezTo>
                      <a:cubicBezTo>
                        <a:pt x="18" y="0"/>
                        <a:pt x="7" y="11"/>
                        <a:pt x="7" y="25"/>
                      </a:cubicBezTo>
                      <a:cubicBezTo>
                        <a:pt x="7" y="31"/>
                        <a:pt x="7" y="31"/>
                        <a:pt x="7" y="31"/>
                      </a:cubicBezTo>
                      <a:cubicBezTo>
                        <a:pt x="0" y="31"/>
                        <a:pt x="0" y="31"/>
                        <a:pt x="0" y="31"/>
                      </a:cubicBezTo>
                      <a:cubicBezTo>
                        <a:pt x="0" y="75"/>
                        <a:pt x="0" y="75"/>
                        <a:pt x="0" y="75"/>
                      </a:cubicBezTo>
                      <a:cubicBezTo>
                        <a:pt x="64" y="75"/>
                        <a:pt x="64" y="75"/>
                        <a:pt x="64" y="75"/>
                      </a:cubicBezTo>
                      <a:cubicBezTo>
                        <a:pt x="64" y="31"/>
                        <a:pt x="64" y="31"/>
                        <a:pt x="64" y="31"/>
                      </a:cubicBezTo>
                      <a:lnTo>
                        <a:pt x="56" y="31"/>
                      </a:lnTo>
                      <a:close/>
                      <a:moveTo>
                        <a:pt x="15" y="25"/>
                      </a:moveTo>
                      <a:cubicBezTo>
                        <a:pt x="15" y="16"/>
                        <a:pt x="22" y="8"/>
                        <a:pt x="32" y="8"/>
                      </a:cubicBezTo>
                      <a:cubicBezTo>
                        <a:pt x="41" y="8"/>
                        <a:pt x="48" y="16"/>
                        <a:pt x="48" y="25"/>
                      </a:cubicBezTo>
                      <a:cubicBezTo>
                        <a:pt x="48" y="31"/>
                        <a:pt x="48" y="31"/>
                        <a:pt x="48" y="31"/>
                      </a:cubicBezTo>
                      <a:cubicBezTo>
                        <a:pt x="15" y="31"/>
                        <a:pt x="15" y="31"/>
                        <a:pt x="15" y="31"/>
                      </a:cubicBezTo>
                      <a:lnTo>
                        <a:pt x="15" y="25"/>
                      </a:lnTo>
                      <a:close/>
                      <a:moveTo>
                        <a:pt x="56" y="67"/>
                      </a:moveTo>
                      <a:cubicBezTo>
                        <a:pt x="8" y="67"/>
                        <a:pt x="8" y="67"/>
                        <a:pt x="8" y="67"/>
                      </a:cubicBezTo>
                      <a:cubicBezTo>
                        <a:pt x="8" y="39"/>
                        <a:pt x="8" y="39"/>
                        <a:pt x="8" y="39"/>
                      </a:cubicBezTo>
                      <a:cubicBezTo>
                        <a:pt x="56" y="39"/>
                        <a:pt x="56" y="39"/>
                        <a:pt x="56" y="39"/>
                      </a:cubicBezTo>
                      <a:lnTo>
                        <a:pt x="56" y="6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9"/>
                <p:cNvSpPr>
                  <a:spLocks noEditPoints="1"/>
                </p:cNvSpPr>
                <p:nvPr/>
              </p:nvSpPr>
              <p:spPr bwMode="auto">
                <a:xfrm>
                  <a:off x="3112" y="1509"/>
                  <a:ext cx="277" cy="244"/>
                </a:xfrm>
                <a:custGeom>
                  <a:avLst/>
                  <a:gdLst>
                    <a:gd name="T0" fmla="*/ 17 w 277"/>
                    <a:gd name="T1" fmla="*/ 70 h 244"/>
                    <a:gd name="T2" fmla="*/ 260 w 277"/>
                    <a:gd name="T3" fmla="*/ 70 h 244"/>
                    <a:gd name="T4" fmla="*/ 260 w 277"/>
                    <a:gd name="T5" fmla="*/ 89 h 244"/>
                    <a:gd name="T6" fmla="*/ 277 w 277"/>
                    <a:gd name="T7" fmla="*/ 89 h 244"/>
                    <a:gd name="T8" fmla="*/ 277 w 277"/>
                    <a:gd name="T9" fmla="*/ 65 h 244"/>
                    <a:gd name="T10" fmla="*/ 277 w 277"/>
                    <a:gd name="T11" fmla="*/ 52 h 244"/>
                    <a:gd name="T12" fmla="*/ 277 w 277"/>
                    <a:gd name="T13" fmla="*/ 17 h 244"/>
                    <a:gd name="T14" fmla="*/ 126 w 277"/>
                    <a:gd name="T15" fmla="*/ 17 h 244"/>
                    <a:gd name="T16" fmla="*/ 108 w 277"/>
                    <a:gd name="T17" fmla="*/ 0 h 244"/>
                    <a:gd name="T18" fmla="*/ 0 w 277"/>
                    <a:gd name="T19" fmla="*/ 0 h 244"/>
                    <a:gd name="T20" fmla="*/ 0 w 277"/>
                    <a:gd name="T21" fmla="*/ 52 h 244"/>
                    <a:gd name="T22" fmla="*/ 0 w 277"/>
                    <a:gd name="T23" fmla="*/ 61 h 244"/>
                    <a:gd name="T24" fmla="*/ 0 w 277"/>
                    <a:gd name="T25" fmla="*/ 244 h 244"/>
                    <a:gd name="T26" fmla="*/ 182 w 277"/>
                    <a:gd name="T27" fmla="*/ 244 h 244"/>
                    <a:gd name="T28" fmla="*/ 182 w 277"/>
                    <a:gd name="T29" fmla="*/ 227 h 244"/>
                    <a:gd name="T30" fmla="*/ 17 w 277"/>
                    <a:gd name="T31" fmla="*/ 227 h 244"/>
                    <a:gd name="T32" fmla="*/ 17 w 277"/>
                    <a:gd name="T33" fmla="*/ 70 h 244"/>
                    <a:gd name="T34" fmla="*/ 17 w 277"/>
                    <a:gd name="T35" fmla="*/ 17 h 244"/>
                    <a:gd name="T36" fmla="*/ 100 w 277"/>
                    <a:gd name="T37" fmla="*/ 17 h 244"/>
                    <a:gd name="T38" fmla="*/ 117 w 277"/>
                    <a:gd name="T39" fmla="*/ 35 h 244"/>
                    <a:gd name="T40" fmla="*/ 260 w 277"/>
                    <a:gd name="T41" fmla="*/ 35 h 244"/>
                    <a:gd name="T42" fmla="*/ 260 w 277"/>
                    <a:gd name="T43" fmla="*/ 52 h 244"/>
                    <a:gd name="T44" fmla="*/ 17 w 277"/>
                    <a:gd name="T45" fmla="*/ 52 h 244"/>
                    <a:gd name="T46" fmla="*/ 17 w 277"/>
                    <a:gd name="T47"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244">
                      <a:moveTo>
                        <a:pt x="17" y="70"/>
                      </a:moveTo>
                      <a:lnTo>
                        <a:pt x="260" y="70"/>
                      </a:lnTo>
                      <a:lnTo>
                        <a:pt x="260" y="89"/>
                      </a:lnTo>
                      <a:lnTo>
                        <a:pt x="277" y="89"/>
                      </a:lnTo>
                      <a:lnTo>
                        <a:pt x="277" y="65"/>
                      </a:lnTo>
                      <a:lnTo>
                        <a:pt x="277" y="52"/>
                      </a:lnTo>
                      <a:lnTo>
                        <a:pt x="277" y="17"/>
                      </a:lnTo>
                      <a:lnTo>
                        <a:pt x="126" y="17"/>
                      </a:lnTo>
                      <a:lnTo>
                        <a:pt x="108" y="0"/>
                      </a:lnTo>
                      <a:lnTo>
                        <a:pt x="0" y="0"/>
                      </a:lnTo>
                      <a:lnTo>
                        <a:pt x="0" y="52"/>
                      </a:lnTo>
                      <a:lnTo>
                        <a:pt x="0" y="61"/>
                      </a:lnTo>
                      <a:lnTo>
                        <a:pt x="0" y="244"/>
                      </a:lnTo>
                      <a:lnTo>
                        <a:pt x="182" y="244"/>
                      </a:lnTo>
                      <a:lnTo>
                        <a:pt x="182" y="227"/>
                      </a:lnTo>
                      <a:lnTo>
                        <a:pt x="17" y="227"/>
                      </a:lnTo>
                      <a:lnTo>
                        <a:pt x="17" y="70"/>
                      </a:lnTo>
                      <a:close/>
                      <a:moveTo>
                        <a:pt x="17" y="17"/>
                      </a:moveTo>
                      <a:lnTo>
                        <a:pt x="100" y="17"/>
                      </a:lnTo>
                      <a:lnTo>
                        <a:pt x="117" y="35"/>
                      </a:lnTo>
                      <a:lnTo>
                        <a:pt x="260" y="35"/>
                      </a:lnTo>
                      <a:lnTo>
                        <a:pt x="260" y="52"/>
                      </a:lnTo>
                      <a:lnTo>
                        <a:pt x="17" y="52"/>
                      </a:lnTo>
                      <a:lnTo>
                        <a:pt x="17"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6" name="TextBox 35"/>
            <p:cNvSpPr txBox="1"/>
            <p:nvPr/>
          </p:nvSpPr>
          <p:spPr>
            <a:xfrm>
              <a:off x="4145492" y="2826880"/>
              <a:ext cx="2072745" cy="784830"/>
            </a:xfrm>
            <a:prstGeom prst="rect">
              <a:avLst/>
            </a:prstGeom>
            <a:noFill/>
          </p:spPr>
          <p:txBody>
            <a:bodyPr wrap="square" lIns="182880" tIns="182880" rIns="45720" bIns="45720" rtlCol="0">
              <a:spAutoFit/>
            </a:bodyPr>
            <a:lstStyle/>
            <a:p>
              <a:pPr>
                <a:spcAft>
                  <a:spcPts val="600"/>
                </a:spcAft>
              </a:pPr>
              <a:r>
                <a:rPr lang="en-US" sz="1200" kern="0" dirty="0">
                  <a:solidFill>
                    <a:schemeClr val="accent2"/>
                  </a:solidFill>
                  <a:latin typeface="+mj-lt"/>
                  <a:ea typeface="Segoe UI" pitchFamily="34" charset="0"/>
                  <a:cs typeface="Segoe UI" pitchFamily="34" charset="0"/>
                </a:rPr>
                <a:t>NEW WINDOWS PROJECTS, SECURITY, LIFECYCLE MANAGEMENT</a:t>
              </a:r>
            </a:p>
          </p:txBody>
        </p:sp>
      </p:grpSp>
      <p:grpSp>
        <p:nvGrpSpPr>
          <p:cNvPr id="9" name="Group 8"/>
          <p:cNvGrpSpPr/>
          <p:nvPr/>
        </p:nvGrpSpPr>
        <p:grpSpPr>
          <a:xfrm>
            <a:off x="6218238" y="2603134"/>
            <a:ext cx="2072746" cy="1481328"/>
            <a:chOff x="6218238" y="1656024"/>
            <a:chExt cx="2072746" cy="1481328"/>
          </a:xfrm>
        </p:grpSpPr>
        <p:grpSp>
          <p:nvGrpSpPr>
            <p:cNvPr id="128" name="Group 127"/>
            <p:cNvGrpSpPr/>
            <p:nvPr/>
          </p:nvGrpSpPr>
          <p:grpSpPr>
            <a:xfrm>
              <a:off x="6218239" y="1656024"/>
              <a:ext cx="2072745" cy="1481328"/>
              <a:chOff x="6218239" y="1656024"/>
              <a:chExt cx="2072745" cy="1481328"/>
            </a:xfrm>
          </p:grpSpPr>
          <p:sp>
            <p:nvSpPr>
              <p:cNvPr id="88" name="Rectangle 87"/>
              <p:cNvSpPr/>
              <p:nvPr/>
            </p:nvSpPr>
            <p:spPr bwMode="auto">
              <a:xfrm>
                <a:off x="6218239" y="1656024"/>
                <a:ext cx="2072745" cy="1481328"/>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4" name="Group 13"/>
              <p:cNvGrpSpPr>
                <a:grpSpLocks noChangeAspect="1"/>
              </p:cNvGrpSpPr>
              <p:nvPr/>
            </p:nvGrpSpPr>
            <p:grpSpPr bwMode="auto">
              <a:xfrm>
                <a:off x="7046649" y="1759458"/>
                <a:ext cx="415925" cy="396875"/>
                <a:chOff x="4447" y="1119"/>
                <a:chExt cx="262" cy="250"/>
              </a:xfrm>
            </p:grpSpPr>
            <p:sp>
              <p:nvSpPr>
                <p:cNvPr id="96" name="Line 14"/>
                <p:cNvSpPr>
                  <a:spLocks noChangeShapeType="1"/>
                </p:cNvSpPr>
                <p:nvPr/>
              </p:nvSpPr>
              <p:spPr bwMode="auto">
                <a:xfrm>
                  <a:off x="4584" y="1183"/>
                  <a:ext cx="0" cy="122"/>
                </a:xfrm>
                <a:prstGeom prst="line">
                  <a:avLst/>
                </a:prstGeom>
                <a:noFill/>
                <a:ln w="2381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15"/>
                <p:cNvSpPr>
                  <a:spLocks/>
                </p:cNvSpPr>
                <p:nvPr/>
              </p:nvSpPr>
              <p:spPr bwMode="auto">
                <a:xfrm>
                  <a:off x="4460" y="1119"/>
                  <a:ext cx="249" cy="250"/>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16"/>
                <p:cNvSpPr>
                  <a:spLocks/>
                </p:cNvSpPr>
                <p:nvPr/>
              </p:nvSpPr>
              <p:spPr bwMode="auto">
                <a:xfrm>
                  <a:off x="4447" y="1281"/>
                  <a:ext cx="44" cy="34"/>
                </a:xfrm>
                <a:custGeom>
                  <a:avLst/>
                  <a:gdLst>
                    <a:gd name="T0" fmla="*/ 44 w 44"/>
                    <a:gd name="T1" fmla="*/ 0 h 34"/>
                    <a:gd name="T2" fmla="*/ 31 w 44"/>
                    <a:gd name="T3" fmla="*/ 34 h 34"/>
                    <a:gd name="T4" fmla="*/ 0 w 44"/>
                    <a:gd name="T5" fmla="*/ 23 h 34"/>
                  </a:gdLst>
                  <a:ahLst/>
                  <a:cxnLst>
                    <a:cxn ang="0">
                      <a:pos x="T0" y="T1"/>
                    </a:cxn>
                    <a:cxn ang="0">
                      <a:pos x="T2" y="T3"/>
                    </a:cxn>
                    <a:cxn ang="0">
                      <a:pos x="T4" y="T5"/>
                    </a:cxn>
                  </a:cxnLst>
                  <a:rect l="0" t="0" r="r" b="b"/>
                  <a:pathLst>
                    <a:path w="44" h="34">
                      <a:moveTo>
                        <a:pt x="44" y="0"/>
                      </a:moveTo>
                      <a:lnTo>
                        <a:pt x="31" y="34"/>
                      </a:lnTo>
                      <a:lnTo>
                        <a:pt x="0" y="23"/>
                      </a:ln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17"/>
                <p:cNvSpPr>
                  <a:spLocks/>
                </p:cNvSpPr>
                <p:nvPr/>
              </p:nvSpPr>
              <p:spPr bwMode="auto">
                <a:xfrm>
                  <a:off x="4551" y="1207"/>
                  <a:ext cx="67" cy="76"/>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TextBox 36"/>
            <p:cNvSpPr txBox="1"/>
            <p:nvPr/>
          </p:nvSpPr>
          <p:spPr>
            <a:xfrm>
              <a:off x="6218238" y="2241453"/>
              <a:ext cx="2072745" cy="784830"/>
            </a:xfrm>
            <a:prstGeom prst="rect">
              <a:avLst/>
            </a:prstGeom>
            <a:noFill/>
          </p:spPr>
          <p:txBody>
            <a:bodyPr wrap="square" lIns="182880" tIns="182880" rIns="45720" bIns="45720" rtlCol="0">
              <a:spAutoFit/>
            </a:bodyPr>
            <a:lstStyle/>
            <a:p>
              <a:pPr>
                <a:spcBef>
                  <a:spcPts val="200"/>
                </a:spcBef>
                <a:spcAft>
                  <a:spcPts val="600"/>
                </a:spcAft>
              </a:pPr>
              <a:r>
                <a:rPr lang="en-US" sz="1200" kern="0" dirty="0">
                  <a:solidFill>
                    <a:schemeClr val="bg1"/>
                  </a:solidFill>
                  <a:latin typeface="+mj-lt"/>
                  <a:ea typeface="Segoe UI" pitchFamily="34" charset="0"/>
                  <a:cs typeface="Segoe UI" pitchFamily="34" charset="0"/>
                </a:rPr>
                <a:t>MANAGED SERVICE (DESKTOP+) MONTHLY RECURRING REVENUE</a:t>
              </a:r>
            </a:p>
          </p:txBody>
        </p:sp>
      </p:grpSp>
      <p:grpSp>
        <p:nvGrpSpPr>
          <p:cNvPr id="11" name="Group 10"/>
          <p:cNvGrpSpPr/>
          <p:nvPr/>
        </p:nvGrpSpPr>
        <p:grpSpPr>
          <a:xfrm>
            <a:off x="8265583" y="1963465"/>
            <a:ext cx="2098146" cy="1481057"/>
            <a:chOff x="8265583" y="1070598"/>
            <a:chExt cx="2098146" cy="1481057"/>
          </a:xfrm>
        </p:grpSpPr>
        <p:grpSp>
          <p:nvGrpSpPr>
            <p:cNvPr id="129" name="Group 128"/>
            <p:cNvGrpSpPr/>
            <p:nvPr/>
          </p:nvGrpSpPr>
          <p:grpSpPr>
            <a:xfrm>
              <a:off x="8290984" y="1070598"/>
              <a:ext cx="2072745" cy="1481057"/>
              <a:chOff x="8290984" y="1070598"/>
              <a:chExt cx="2072745" cy="1481057"/>
            </a:xfrm>
          </p:grpSpPr>
          <p:sp>
            <p:nvSpPr>
              <p:cNvPr id="89" name="Rectangle 88"/>
              <p:cNvSpPr/>
              <p:nvPr/>
            </p:nvSpPr>
            <p:spPr bwMode="auto">
              <a:xfrm>
                <a:off x="8290984" y="1070598"/>
                <a:ext cx="2072745" cy="1481057"/>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1" name="Group 20"/>
              <p:cNvGrpSpPr>
                <a:grpSpLocks noChangeAspect="1"/>
              </p:cNvGrpSpPr>
              <p:nvPr/>
            </p:nvGrpSpPr>
            <p:grpSpPr bwMode="auto">
              <a:xfrm>
                <a:off x="9115602" y="1190843"/>
                <a:ext cx="423508" cy="363252"/>
                <a:chOff x="5877" y="839"/>
                <a:chExt cx="246" cy="211"/>
              </a:xfrm>
            </p:grpSpPr>
            <p:sp>
              <p:nvSpPr>
                <p:cNvPr id="103" name="Freeform 21"/>
                <p:cNvSpPr>
                  <a:spLocks noEditPoints="1"/>
                </p:cNvSpPr>
                <p:nvPr/>
              </p:nvSpPr>
              <p:spPr bwMode="auto">
                <a:xfrm>
                  <a:off x="5877" y="839"/>
                  <a:ext cx="246" cy="211"/>
                </a:xfrm>
                <a:custGeom>
                  <a:avLst/>
                  <a:gdLst>
                    <a:gd name="T0" fmla="*/ 246 w 246"/>
                    <a:gd name="T1" fmla="*/ 18 h 211"/>
                    <a:gd name="T2" fmla="*/ 246 w 246"/>
                    <a:gd name="T3" fmla="*/ 9 h 211"/>
                    <a:gd name="T4" fmla="*/ 246 w 246"/>
                    <a:gd name="T5" fmla="*/ 0 h 211"/>
                    <a:gd name="T6" fmla="*/ 0 w 246"/>
                    <a:gd name="T7" fmla="*/ 0 h 211"/>
                    <a:gd name="T8" fmla="*/ 0 w 246"/>
                    <a:gd name="T9" fmla="*/ 9 h 211"/>
                    <a:gd name="T10" fmla="*/ 0 w 246"/>
                    <a:gd name="T11" fmla="*/ 18 h 211"/>
                    <a:gd name="T12" fmla="*/ 0 w 246"/>
                    <a:gd name="T13" fmla="*/ 193 h 211"/>
                    <a:gd name="T14" fmla="*/ 0 w 246"/>
                    <a:gd name="T15" fmla="*/ 202 h 211"/>
                    <a:gd name="T16" fmla="*/ 0 w 246"/>
                    <a:gd name="T17" fmla="*/ 211 h 211"/>
                    <a:gd name="T18" fmla="*/ 228 w 246"/>
                    <a:gd name="T19" fmla="*/ 211 h 211"/>
                    <a:gd name="T20" fmla="*/ 237 w 246"/>
                    <a:gd name="T21" fmla="*/ 211 h 211"/>
                    <a:gd name="T22" fmla="*/ 246 w 246"/>
                    <a:gd name="T23" fmla="*/ 211 h 211"/>
                    <a:gd name="T24" fmla="*/ 246 w 246"/>
                    <a:gd name="T25" fmla="*/ 18 h 211"/>
                    <a:gd name="T26" fmla="*/ 228 w 246"/>
                    <a:gd name="T27" fmla="*/ 18 h 211"/>
                    <a:gd name="T28" fmla="*/ 228 w 246"/>
                    <a:gd name="T29" fmla="*/ 53 h 211"/>
                    <a:gd name="T30" fmla="*/ 18 w 246"/>
                    <a:gd name="T31" fmla="*/ 53 h 211"/>
                    <a:gd name="T32" fmla="*/ 18 w 246"/>
                    <a:gd name="T33" fmla="*/ 18 h 211"/>
                    <a:gd name="T34" fmla="*/ 228 w 246"/>
                    <a:gd name="T35" fmla="*/ 18 h 211"/>
                    <a:gd name="T36" fmla="*/ 18 w 246"/>
                    <a:gd name="T37" fmla="*/ 193 h 211"/>
                    <a:gd name="T38" fmla="*/ 18 w 246"/>
                    <a:gd name="T39" fmla="*/ 70 h 211"/>
                    <a:gd name="T40" fmla="*/ 228 w 246"/>
                    <a:gd name="T41" fmla="*/ 70 h 211"/>
                    <a:gd name="T42" fmla="*/ 228 w 246"/>
                    <a:gd name="T43" fmla="*/ 193 h 211"/>
                    <a:gd name="T44" fmla="*/ 18 w 246"/>
                    <a:gd name="T45"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11">
                      <a:moveTo>
                        <a:pt x="246" y="18"/>
                      </a:moveTo>
                      <a:lnTo>
                        <a:pt x="246" y="9"/>
                      </a:lnTo>
                      <a:lnTo>
                        <a:pt x="246" y="0"/>
                      </a:lnTo>
                      <a:lnTo>
                        <a:pt x="0" y="0"/>
                      </a:lnTo>
                      <a:lnTo>
                        <a:pt x="0" y="9"/>
                      </a:lnTo>
                      <a:lnTo>
                        <a:pt x="0" y="18"/>
                      </a:lnTo>
                      <a:lnTo>
                        <a:pt x="0" y="193"/>
                      </a:lnTo>
                      <a:lnTo>
                        <a:pt x="0" y="202"/>
                      </a:lnTo>
                      <a:lnTo>
                        <a:pt x="0" y="211"/>
                      </a:lnTo>
                      <a:lnTo>
                        <a:pt x="228" y="211"/>
                      </a:lnTo>
                      <a:lnTo>
                        <a:pt x="237" y="211"/>
                      </a:lnTo>
                      <a:lnTo>
                        <a:pt x="246" y="211"/>
                      </a:lnTo>
                      <a:lnTo>
                        <a:pt x="246" y="18"/>
                      </a:lnTo>
                      <a:close/>
                      <a:moveTo>
                        <a:pt x="228" y="18"/>
                      </a:moveTo>
                      <a:lnTo>
                        <a:pt x="228" y="53"/>
                      </a:lnTo>
                      <a:lnTo>
                        <a:pt x="18" y="53"/>
                      </a:lnTo>
                      <a:lnTo>
                        <a:pt x="18" y="18"/>
                      </a:lnTo>
                      <a:lnTo>
                        <a:pt x="228" y="18"/>
                      </a:lnTo>
                      <a:close/>
                      <a:moveTo>
                        <a:pt x="18" y="193"/>
                      </a:moveTo>
                      <a:lnTo>
                        <a:pt x="18" y="70"/>
                      </a:lnTo>
                      <a:lnTo>
                        <a:pt x="228" y="70"/>
                      </a:lnTo>
                      <a:lnTo>
                        <a:pt x="228" y="193"/>
                      </a:lnTo>
                      <a:lnTo>
                        <a:pt x="18"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22"/>
                <p:cNvSpPr>
                  <a:spLocks noChangeArrowheads="1"/>
                </p:cNvSpPr>
                <p:nvPr/>
              </p:nvSpPr>
              <p:spPr bwMode="auto">
                <a:xfrm>
                  <a:off x="6070" y="865"/>
                  <a:ext cx="18"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23"/>
                <p:cNvSpPr>
                  <a:spLocks noChangeArrowheads="1"/>
                </p:cNvSpPr>
                <p:nvPr/>
              </p:nvSpPr>
              <p:spPr bwMode="auto">
                <a:xfrm>
                  <a:off x="6044"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24"/>
                <p:cNvSpPr>
                  <a:spLocks noChangeArrowheads="1"/>
                </p:cNvSpPr>
                <p:nvPr/>
              </p:nvSpPr>
              <p:spPr bwMode="auto">
                <a:xfrm>
                  <a:off x="6018"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8" name="TextBox 37"/>
            <p:cNvSpPr txBox="1"/>
            <p:nvPr/>
          </p:nvSpPr>
          <p:spPr>
            <a:xfrm>
              <a:off x="8265583" y="1612538"/>
              <a:ext cx="2072745" cy="784830"/>
            </a:xfrm>
            <a:prstGeom prst="rect">
              <a:avLst/>
            </a:prstGeom>
            <a:noFill/>
          </p:spPr>
          <p:txBody>
            <a:bodyPr wrap="square" lIns="182880" tIns="182880" rIns="0" bIns="45720" rtlCol="0">
              <a:spAutoFit/>
            </a:bodyPr>
            <a:lstStyle/>
            <a:p>
              <a:pPr>
                <a:spcBef>
                  <a:spcPts val="200"/>
                </a:spcBef>
                <a:spcAft>
                  <a:spcPts val="600"/>
                </a:spcAft>
              </a:pPr>
              <a:r>
                <a:rPr lang="en-US" sz="1200" kern="0" dirty="0">
                  <a:solidFill>
                    <a:schemeClr val="bg1"/>
                  </a:solidFill>
                  <a:latin typeface="+mj-lt"/>
                  <a:ea typeface="Segoe UI" pitchFamily="34" charset="0"/>
                  <a:cs typeface="Segoe UI" pitchFamily="34" charset="0"/>
                </a:rPr>
                <a:t>OFFICE 365, EMS, AZURE AD, IMPLEMENTATION AND RECURRING REVENUE</a:t>
              </a:r>
            </a:p>
          </p:txBody>
        </p:sp>
      </p:grpSp>
      <p:grpSp>
        <p:nvGrpSpPr>
          <p:cNvPr id="13" name="Group 12"/>
          <p:cNvGrpSpPr/>
          <p:nvPr/>
        </p:nvGrpSpPr>
        <p:grpSpPr>
          <a:xfrm>
            <a:off x="10363729" y="1254450"/>
            <a:ext cx="2072746" cy="1481328"/>
            <a:chOff x="10363729" y="466038"/>
            <a:chExt cx="2072746" cy="1481328"/>
          </a:xfrm>
        </p:grpSpPr>
        <p:grpSp>
          <p:nvGrpSpPr>
            <p:cNvPr id="130" name="Group 129"/>
            <p:cNvGrpSpPr/>
            <p:nvPr/>
          </p:nvGrpSpPr>
          <p:grpSpPr>
            <a:xfrm>
              <a:off x="10363730" y="466038"/>
              <a:ext cx="2072745" cy="1481328"/>
              <a:chOff x="10363730" y="466038"/>
              <a:chExt cx="2072745" cy="1481328"/>
            </a:xfrm>
          </p:grpSpPr>
          <p:sp>
            <p:nvSpPr>
              <p:cNvPr id="90" name="Rectangle 89"/>
              <p:cNvSpPr/>
              <p:nvPr/>
            </p:nvSpPr>
            <p:spPr bwMode="auto">
              <a:xfrm>
                <a:off x="10363730" y="466038"/>
                <a:ext cx="2072745" cy="1481328"/>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3" name="Group 32"/>
              <p:cNvGrpSpPr>
                <a:grpSpLocks noChangeAspect="1"/>
              </p:cNvGrpSpPr>
              <p:nvPr/>
            </p:nvGrpSpPr>
            <p:grpSpPr bwMode="auto">
              <a:xfrm>
                <a:off x="11171836" y="558809"/>
                <a:ext cx="456533" cy="418199"/>
                <a:chOff x="3958" y="1052"/>
                <a:chExt cx="262" cy="240"/>
              </a:xfrm>
            </p:grpSpPr>
            <p:sp>
              <p:nvSpPr>
                <p:cNvPr id="115" name="Freeform 33"/>
                <p:cNvSpPr>
                  <a:spLocks/>
                </p:cNvSpPr>
                <p:nvPr/>
              </p:nvSpPr>
              <p:spPr bwMode="auto">
                <a:xfrm>
                  <a:off x="4165" y="1176"/>
                  <a:ext cx="55" cy="116"/>
                </a:xfrm>
                <a:custGeom>
                  <a:avLst/>
                  <a:gdLst>
                    <a:gd name="T0" fmla="*/ 0 w 55"/>
                    <a:gd name="T1" fmla="*/ 116 h 116"/>
                    <a:gd name="T2" fmla="*/ 55 w 55"/>
                    <a:gd name="T3" fmla="*/ 116 h 116"/>
                    <a:gd name="T4" fmla="*/ 55 w 55"/>
                    <a:gd name="T5" fmla="*/ 0 h 116"/>
                    <a:gd name="T6" fmla="*/ 0 w 55"/>
                    <a:gd name="T7" fmla="*/ 0 h 116"/>
                  </a:gdLst>
                  <a:ahLst/>
                  <a:cxnLst>
                    <a:cxn ang="0">
                      <a:pos x="T0" y="T1"/>
                    </a:cxn>
                    <a:cxn ang="0">
                      <a:pos x="T2" y="T3"/>
                    </a:cxn>
                    <a:cxn ang="0">
                      <a:pos x="T4" y="T5"/>
                    </a:cxn>
                    <a:cxn ang="0">
                      <a:pos x="T6" y="T7"/>
                    </a:cxn>
                  </a:cxnLst>
                  <a:rect l="0" t="0" r="r" b="b"/>
                  <a:pathLst>
                    <a:path w="55" h="116">
                      <a:moveTo>
                        <a:pt x="0" y="116"/>
                      </a:moveTo>
                      <a:lnTo>
                        <a:pt x="55" y="116"/>
                      </a:lnTo>
                      <a:lnTo>
                        <a:pt x="55" y="0"/>
                      </a:lnTo>
                      <a:lnTo>
                        <a:pt x="0" y="0"/>
                      </a:ln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4"/>
                <p:cNvSpPr>
                  <a:spLocks noChangeArrowheads="1"/>
                </p:cNvSpPr>
                <p:nvPr/>
              </p:nvSpPr>
              <p:spPr bwMode="auto">
                <a:xfrm>
                  <a:off x="3958" y="1085"/>
                  <a:ext cx="172" cy="207"/>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35"/>
                <p:cNvSpPr>
                  <a:spLocks/>
                </p:cNvSpPr>
                <p:nvPr/>
              </p:nvSpPr>
              <p:spPr bwMode="auto">
                <a:xfrm>
                  <a:off x="4023" y="1231"/>
                  <a:ext cx="42" cy="61"/>
                </a:xfrm>
                <a:custGeom>
                  <a:avLst/>
                  <a:gdLst>
                    <a:gd name="T0" fmla="*/ 19 w 19"/>
                    <a:gd name="T1" fmla="*/ 28 h 28"/>
                    <a:gd name="T2" fmla="*/ 19 w 19"/>
                    <a:gd name="T3" fmla="*/ 10 h 28"/>
                    <a:gd name="T4" fmla="*/ 10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10" y="0"/>
                      </a:cubicBezTo>
                      <a:cubicBezTo>
                        <a:pt x="4" y="0"/>
                        <a:pt x="0" y="5"/>
                        <a:pt x="0" y="10"/>
                      </a:cubicBezTo>
                      <a:cubicBezTo>
                        <a:pt x="0" y="28"/>
                        <a:pt x="0" y="28"/>
                        <a:pt x="0" y="28"/>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6"/>
                <p:cNvSpPr>
                  <a:spLocks noChangeArrowheads="1"/>
                </p:cNvSpPr>
                <p:nvPr/>
              </p:nvSpPr>
              <p:spPr bwMode="auto">
                <a:xfrm>
                  <a:off x="3992" y="1052"/>
                  <a:ext cx="46" cy="33"/>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Rectangle 37"/>
                <p:cNvSpPr>
                  <a:spLocks noChangeArrowheads="1"/>
                </p:cNvSpPr>
                <p:nvPr/>
              </p:nvSpPr>
              <p:spPr bwMode="auto">
                <a:xfrm>
                  <a:off x="4084"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8"/>
                <p:cNvSpPr>
                  <a:spLocks noChangeArrowheads="1"/>
                </p:cNvSpPr>
                <p:nvPr/>
              </p:nvSpPr>
              <p:spPr bwMode="auto">
                <a:xfrm>
                  <a:off x="4084"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39"/>
                <p:cNvSpPr>
                  <a:spLocks noChangeArrowheads="1"/>
                </p:cNvSpPr>
                <p:nvPr/>
              </p:nvSpPr>
              <p:spPr bwMode="auto">
                <a:xfrm>
                  <a:off x="4165" y="1203"/>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40"/>
                <p:cNvSpPr>
                  <a:spLocks noChangeArrowheads="1"/>
                </p:cNvSpPr>
                <p:nvPr/>
              </p:nvSpPr>
              <p:spPr bwMode="auto">
                <a:xfrm>
                  <a:off x="3986" y="1122"/>
                  <a:ext cx="17" cy="1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41"/>
                <p:cNvSpPr>
                  <a:spLocks noChangeArrowheads="1"/>
                </p:cNvSpPr>
                <p:nvPr/>
              </p:nvSpPr>
              <p:spPr bwMode="auto">
                <a:xfrm>
                  <a:off x="3986" y="1168"/>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42"/>
                <p:cNvSpPr>
                  <a:spLocks noChangeArrowheads="1"/>
                </p:cNvSpPr>
                <p:nvPr/>
              </p:nvSpPr>
              <p:spPr bwMode="auto">
                <a:xfrm>
                  <a:off x="4036"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43"/>
                <p:cNvSpPr>
                  <a:spLocks noChangeArrowheads="1"/>
                </p:cNvSpPr>
                <p:nvPr/>
              </p:nvSpPr>
              <p:spPr bwMode="auto">
                <a:xfrm>
                  <a:off x="4036"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9" name="TextBox 38"/>
            <p:cNvSpPr txBox="1"/>
            <p:nvPr/>
          </p:nvSpPr>
          <p:spPr>
            <a:xfrm>
              <a:off x="10363729" y="1070600"/>
              <a:ext cx="2072745" cy="784830"/>
            </a:xfrm>
            <a:prstGeom prst="rect">
              <a:avLst/>
            </a:prstGeom>
            <a:noFill/>
          </p:spPr>
          <p:txBody>
            <a:bodyPr wrap="square" lIns="182880" tIns="182880" rIns="45720" bIns="45720" rtlCol="0">
              <a:spAutoFit/>
            </a:bodyPr>
            <a:lstStyle/>
            <a:p>
              <a:pPr>
                <a:spcBef>
                  <a:spcPts val="200"/>
                </a:spcBef>
                <a:spcAft>
                  <a:spcPts val="600"/>
                </a:spcAft>
              </a:pPr>
              <a:r>
                <a:rPr lang="en-US" sz="1200" kern="0" dirty="0">
                  <a:solidFill>
                    <a:schemeClr val="bg1"/>
                  </a:solidFill>
                  <a:latin typeface="+mj-lt"/>
                  <a:ea typeface="Segoe UI" pitchFamily="34" charset="0"/>
                  <a:cs typeface="Segoe UI" pitchFamily="34" charset="0"/>
                </a:rPr>
                <a:t>IP AND NEW INDUSTRY/ FUNCTION SCENARIOS</a:t>
              </a:r>
              <a:br>
                <a:rPr lang="en-US" sz="1200" kern="0" dirty="0">
                  <a:solidFill>
                    <a:schemeClr val="bg1"/>
                  </a:solidFill>
                  <a:latin typeface="+mj-lt"/>
                  <a:ea typeface="Segoe UI" pitchFamily="34" charset="0"/>
                  <a:cs typeface="Segoe UI" pitchFamily="34" charset="0"/>
                </a:rPr>
              </a:br>
              <a:r>
                <a:rPr lang="en-US" sz="1200" kern="0" dirty="0">
                  <a:solidFill>
                    <a:schemeClr val="bg1"/>
                  </a:solidFill>
                  <a:latin typeface="+mj-lt"/>
                  <a:ea typeface="Segoe UI" pitchFamily="34" charset="0"/>
                  <a:cs typeface="Segoe UI" pitchFamily="34" charset="0"/>
                </a:rPr>
                <a:t>PROJECTS</a:t>
              </a:r>
            </a:p>
          </p:txBody>
        </p:sp>
      </p:grpSp>
      <p:sp>
        <p:nvSpPr>
          <p:cNvPr id="109" name="Freeform 108"/>
          <p:cNvSpPr/>
          <p:nvPr/>
        </p:nvSpPr>
        <p:spPr bwMode="auto">
          <a:xfrm>
            <a:off x="1" y="2735778"/>
            <a:ext cx="12436473" cy="4258747"/>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blipFill>
            <a:blip r:embed="rId9"/>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Freeform 108"/>
          <p:cNvSpPr/>
          <p:nvPr/>
        </p:nvSpPr>
        <p:spPr bwMode="auto">
          <a:xfrm>
            <a:off x="1" y="2735778"/>
            <a:ext cx="12436473" cy="4258747"/>
          </a:xfrm>
          <a:custGeom>
            <a:avLst/>
            <a:gdLst>
              <a:gd name="connsiteX0" fmla="*/ 0 w 12436473"/>
              <a:gd name="connsiteY0" fmla="*/ 2779363 h 4258747"/>
              <a:gd name="connsiteX1" fmla="*/ 2072745 w 12436473"/>
              <a:gd name="connsiteY1" fmla="*/ 2779363 h 4258747"/>
              <a:gd name="connsiteX2" fmla="*/ 2072745 w 12436473"/>
              <a:gd name="connsiteY2" fmla="*/ 4258747 h 4258747"/>
              <a:gd name="connsiteX3" fmla="*/ 0 w 12436473"/>
              <a:gd name="connsiteY3" fmla="*/ 4258747 h 4258747"/>
              <a:gd name="connsiteX4" fmla="*/ 2072746 w 12436473"/>
              <a:gd name="connsiteY4" fmla="*/ 2191117 h 4258747"/>
              <a:gd name="connsiteX5" fmla="*/ 4145491 w 12436473"/>
              <a:gd name="connsiteY5" fmla="*/ 2191117 h 4258747"/>
              <a:gd name="connsiteX6" fmla="*/ 4145491 w 12436473"/>
              <a:gd name="connsiteY6" fmla="*/ 4258747 h 4258747"/>
              <a:gd name="connsiteX7" fmla="*/ 2072746 w 12436473"/>
              <a:gd name="connsiteY7" fmla="*/ 4258747 h 4258747"/>
              <a:gd name="connsiteX8" fmla="*/ 4145491 w 12436473"/>
              <a:gd name="connsiteY8" fmla="*/ 1758443 h 4258747"/>
              <a:gd name="connsiteX9" fmla="*/ 6218236 w 12436473"/>
              <a:gd name="connsiteY9" fmla="*/ 1758443 h 4258747"/>
              <a:gd name="connsiteX10" fmla="*/ 6218236 w 12436473"/>
              <a:gd name="connsiteY10" fmla="*/ 4258747 h 4258747"/>
              <a:gd name="connsiteX11" fmla="*/ 4145491 w 12436473"/>
              <a:gd name="connsiteY11" fmla="*/ 4258747 h 4258747"/>
              <a:gd name="connsiteX12" fmla="*/ 8290982 w 12436473"/>
              <a:gd name="connsiteY12" fmla="*/ 690597 h 4258747"/>
              <a:gd name="connsiteX13" fmla="*/ 10363727 w 12436473"/>
              <a:gd name="connsiteY13" fmla="*/ 690597 h 4258747"/>
              <a:gd name="connsiteX14" fmla="*/ 10363727 w 12436473"/>
              <a:gd name="connsiteY14" fmla="*/ 4258747 h 4258747"/>
              <a:gd name="connsiteX15" fmla="*/ 8290983 w 12436473"/>
              <a:gd name="connsiteY15" fmla="*/ 4258747 h 4258747"/>
              <a:gd name="connsiteX16" fmla="*/ 8290982 w 12436473"/>
              <a:gd name="connsiteY16" fmla="*/ 4258747 h 4258747"/>
              <a:gd name="connsiteX17" fmla="*/ 6218238 w 12436473"/>
              <a:gd name="connsiteY17" fmla="*/ 4258747 h 4258747"/>
              <a:gd name="connsiteX18" fmla="*/ 6218238 w 12436473"/>
              <a:gd name="connsiteY18" fmla="*/ 1352369 h 4258747"/>
              <a:gd name="connsiteX19" fmla="*/ 8290982 w 12436473"/>
              <a:gd name="connsiteY19" fmla="*/ 1352369 h 4258747"/>
              <a:gd name="connsiteX20" fmla="*/ 10363728 w 12436473"/>
              <a:gd name="connsiteY20" fmla="*/ 0 h 4258747"/>
              <a:gd name="connsiteX21" fmla="*/ 12436473 w 12436473"/>
              <a:gd name="connsiteY21" fmla="*/ 0 h 4258747"/>
              <a:gd name="connsiteX22" fmla="*/ 12436473 w 12436473"/>
              <a:gd name="connsiteY22" fmla="*/ 4258747 h 4258747"/>
              <a:gd name="connsiteX23" fmla="*/ 10363728 w 12436473"/>
              <a:gd name="connsiteY23" fmla="*/ 4258747 h 425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6473" h="4258747">
                <a:moveTo>
                  <a:pt x="0" y="2779363"/>
                </a:moveTo>
                <a:lnTo>
                  <a:pt x="2072745" y="2779363"/>
                </a:lnTo>
                <a:lnTo>
                  <a:pt x="2072745" y="4258747"/>
                </a:lnTo>
                <a:lnTo>
                  <a:pt x="0" y="4258747"/>
                </a:lnTo>
                <a:close/>
                <a:moveTo>
                  <a:pt x="2072746" y="2191117"/>
                </a:moveTo>
                <a:lnTo>
                  <a:pt x="4145491" y="2191117"/>
                </a:lnTo>
                <a:lnTo>
                  <a:pt x="4145491" y="4258747"/>
                </a:lnTo>
                <a:lnTo>
                  <a:pt x="2072746" y="4258747"/>
                </a:lnTo>
                <a:close/>
                <a:moveTo>
                  <a:pt x="4145491" y="1758443"/>
                </a:moveTo>
                <a:lnTo>
                  <a:pt x="6218236" y="1758443"/>
                </a:lnTo>
                <a:lnTo>
                  <a:pt x="6218236" y="4258747"/>
                </a:lnTo>
                <a:lnTo>
                  <a:pt x="4145491" y="4258747"/>
                </a:lnTo>
                <a:close/>
                <a:moveTo>
                  <a:pt x="8290982" y="690597"/>
                </a:moveTo>
                <a:lnTo>
                  <a:pt x="10363727" y="690597"/>
                </a:lnTo>
                <a:lnTo>
                  <a:pt x="10363727" y="4258747"/>
                </a:lnTo>
                <a:lnTo>
                  <a:pt x="8290983" y="4258747"/>
                </a:lnTo>
                <a:lnTo>
                  <a:pt x="8290982" y="4258747"/>
                </a:lnTo>
                <a:lnTo>
                  <a:pt x="6218238" y="4258747"/>
                </a:lnTo>
                <a:lnTo>
                  <a:pt x="6218238" y="1352369"/>
                </a:lnTo>
                <a:lnTo>
                  <a:pt x="8290982" y="1352369"/>
                </a:lnTo>
                <a:close/>
                <a:moveTo>
                  <a:pt x="10363728" y="0"/>
                </a:moveTo>
                <a:lnTo>
                  <a:pt x="12436473" y="0"/>
                </a:lnTo>
                <a:lnTo>
                  <a:pt x="12436473" y="4258747"/>
                </a:lnTo>
                <a:lnTo>
                  <a:pt x="10363728" y="4258747"/>
                </a:lnTo>
                <a:close/>
              </a:path>
            </a:pathLst>
          </a:cu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Windows 10 is your foundation </a:t>
            </a:r>
            <a:br>
              <a:rPr lang="en-US" dirty="0"/>
            </a:br>
            <a:r>
              <a:rPr lang="en-US" dirty="0"/>
              <a:t>for services revenue</a:t>
            </a:r>
            <a:endParaRPr lang="en-US" sz="2400" dirty="0">
              <a:gradFill>
                <a:gsLst>
                  <a:gs pos="0">
                    <a:schemeClr val="accent2"/>
                  </a:gs>
                  <a:gs pos="100000">
                    <a:schemeClr val="accent2"/>
                  </a:gs>
                </a:gsLst>
                <a:lin ang="5400000" scaled="0"/>
              </a:gradFill>
            </a:endParaRPr>
          </a:p>
        </p:txBody>
      </p:sp>
      <p:grpSp>
        <p:nvGrpSpPr>
          <p:cNvPr id="93" name="Group 92"/>
          <p:cNvGrpSpPr/>
          <p:nvPr/>
        </p:nvGrpSpPr>
        <p:grpSpPr>
          <a:xfrm>
            <a:off x="2072739" y="2288280"/>
            <a:ext cx="2133450" cy="998565"/>
            <a:chOff x="122387" y="1930860"/>
            <a:chExt cx="2133450" cy="998565"/>
          </a:xfrm>
        </p:grpSpPr>
        <p:sp>
          <p:nvSpPr>
            <p:cNvPr id="95" name="Freeform 94"/>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22387" y="1930860"/>
              <a:ext cx="2133450" cy="849463"/>
            </a:xfrm>
            <a:prstGeom prst="rect">
              <a:avLst/>
            </a:prstGeom>
            <a:noFill/>
          </p:spPr>
          <p:txBody>
            <a:bodyPr wrap="square" lIns="182880" tIns="146304" rIns="182880" bIns="146304" rtlCol="0">
              <a:spAutoFit/>
            </a:bodyPr>
            <a:lstStyle/>
            <a:p>
              <a:pPr algn="ctr">
                <a:spcAft>
                  <a:spcPts val="600"/>
                </a:spcAft>
              </a:pPr>
              <a:r>
                <a:rPr lang="en-US" kern="0" dirty="0">
                  <a:solidFill>
                    <a:schemeClr val="accent2"/>
                  </a:solidFill>
                  <a:ea typeface="Segoe UI" pitchFamily="34" charset="0"/>
                </a:rPr>
                <a:t>Device </a:t>
              </a:r>
              <a:br>
                <a:rPr lang="en-US" kern="0" dirty="0">
                  <a:solidFill>
                    <a:schemeClr val="accent2"/>
                  </a:solidFill>
                  <a:ea typeface="Segoe UI" pitchFamily="34" charset="0"/>
                </a:rPr>
              </a:br>
              <a:r>
                <a:rPr lang="en-US" kern="0" dirty="0">
                  <a:solidFill>
                    <a:schemeClr val="accent2"/>
                  </a:solidFill>
                  <a:ea typeface="Segoe UI" pitchFamily="34" charset="0"/>
                </a:rPr>
                <a:t>renewal</a:t>
              </a:r>
            </a:p>
          </p:txBody>
        </p:sp>
      </p:grpSp>
      <p:sp>
        <p:nvSpPr>
          <p:cNvPr id="17" name="Rectangle 16"/>
          <p:cNvSpPr/>
          <p:nvPr/>
        </p:nvSpPr>
        <p:spPr bwMode="auto">
          <a:xfrm>
            <a:off x="4789664" y="5610325"/>
            <a:ext cx="5009974" cy="112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800" kern="0" dirty="0">
                <a:solidFill>
                  <a:schemeClr val="bg1"/>
                </a:solidFill>
                <a:latin typeface="+mj-lt"/>
              </a:rPr>
              <a:t>PARTNER REVENUE BUILT ON WINDOWS 10</a:t>
            </a:r>
          </a:p>
        </p:txBody>
      </p:sp>
      <p:sp>
        <p:nvSpPr>
          <p:cNvPr id="114" name="TextBox 113"/>
          <p:cNvSpPr txBox="1"/>
          <p:nvPr/>
        </p:nvSpPr>
        <p:spPr>
          <a:xfrm>
            <a:off x="0" y="5522907"/>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20–30% margin</a:t>
            </a:r>
          </a:p>
        </p:txBody>
      </p:sp>
      <p:grpSp>
        <p:nvGrpSpPr>
          <p:cNvPr id="19" name="Group 18"/>
          <p:cNvGrpSpPr/>
          <p:nvPr/>
        </p:nvGrpSpPr>
        <p:grpSpPr>
          <a:xfrm>
            <a:off x="2027237" y="4923426"/>
            <a:ext cx="2179060" cy="814928"/>
            <a:chOff x="2072745" y="4923426"/>
            <a:chExt cx="2179060" cy="814928"/>
          </a:xfrm>
        </p:grpSpPr>
        <p:sp>
          <p:nvSpPr>
            <p:cNvPr id="141" name="TextBox 140"/>
            <p:cNvSpPr txBox="1"/>
            <p:nvPr/>
          </p:nvSpPr>
          <p:spPr>
            <a:xfrm>
              <a:off x="2072746" y="4923426"/>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5–15% margin</a:t>
              </a:r>
            </a:p>
          </p:txBody>
        </p:sp>
        <p:sp>
          <p:nvSpPr>
            <p:cNvPr id="142" name="TextBox 141"/>
            <p:cNvSpPr txBox="1"/>
            <p:nvPr/>
          </p:nvSpPr>
          <p:spPr>
            <a:xfrm>
              <a:off x="2072745" y="5326062"/>
              <a:ext cx="2179060" cy="412292"/>
            </a:xfrm>
            <a:prstGeom prst="rect">
              <a:avLst/>
            </a:prstGeom>
            <a:noFill/>
            <a:ln w="19050">
              <a:noFill/>
            </a:ln>
          </p:spPr>
          <p:txBody>
            <a:bodyPr wrap="squar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20–30% margin bundled as monthly managed service</a:t>
              </a:r>
            </a:p>
          </p:txBody>
        </p:sp>
      </p:grpSp>
      <p:sp>
        <p:nvSpPr>
          <p:cNvPr id="143" name="TextBox 142"/>
          <p:cNvSpPr txBox="1"/>
          <p:nvPr/>
        </p:nvSpPr>
        <p:spPr>
          <a:xfrm>
            <a:off x="4145492" y="4506487"/>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30–40% margin</a:t>
            </a:r>
          </a:p>
        </p:txBody>
      </p:sp>
      <p:sp>
        <p:nvSpPr>
          <p:cNvPr id="144" name="TextBox 143"/>
          <p:cNvSpPr txBox="1"/>
          <p:nvPr/>
        </p:nvSpPr>
        <p:spPr>
          <a:xfrm>
            <a:off x="6218237" y="4093432"/>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40–50% margin</a:t>
            </a:r>
          </a:p>
        </p:txBody>
      </p:sp>
      <p:sp>
        <p:nvSpPr>
          <p:cNvPr id="145" name="TextBox 144"/>
          <p:cNvSpPr txBox="1"/>
          <p:nvPr/>
        </p:nvSpPr>
        <p:spPr>
          <a:xfrm>
            <a:off x="8290982" y="3424720"/>
            <a:ext cx="1448860"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30–40% margin</a:t>
            </a:r>
          </a:p>
        </p:txBody>
      </p:sp>
      <p:grpSp>
        <p:nvGrpSpPr>
          <p:cNvPr id="20" name="Group 19"/>
          <p:cNvGrpSpPr/>
          <p:nvPr/>
        </p:nvGrpSpPr>
        <p:grpSpPr>
          <a:xfrm>
            <a:off x="10378581" y="2739068"/>
            <a:ext cx="1997197" cy="647648"/>
            <a:chOff x="10378581" y="2739068"/>
            <a:chExt cx="1997197" cy="647648"/>
          </a:xfrm>
        </p:grpSpPr>
        <p:sp>
          <p:nvSpPr>
            <p:cNvPr id="146" name="TextBox 145"/>
            <p:cNvSpPr txBox="1"/>
            <p:nvPr/>
          </p:nvSpPr>
          <p:spPr>
            <a:xfrm>
              <a:off x="10378581" y="2739068"/>
              <a:ext cx="1997197"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30–40% project margin</a:t>
              </a:r>
            </a:p>
          </p:txBody>
        </p:sp>
        <p:sp>
          <p:nvSpPr>
            <p:cNvPr id="147" name="TextBox 146"/>
            <p:cNvSpPr txBox="1"/>
            <p:nvPr/>
          </p:nvSpPr>
          <p:spPr>
            <a:xfrm>
              <a:off x="10378581" y="2974424"/>
              <a:ext cx="1997197" cy="412292"/>
            </a:xfrm>
            <a:prstGeom prst="rect">
              <a:avLst/>
            </a:prstGeom>
            <a:noFill/>
            <a:ln w="19050">
              <a:noFill/>
            </a:ln>
          </p:spPr>
          <p:txBody>
            <a:bodyPr wrap="none" lIns="182880" tIns="0" rIns="0" bIns="0" rtlCol="0" anchor="ctr">
              <a:noAutofit/>
            </a:bodyPr>
            <a:lstStyle/>
            <a:p>
              <a:r>
                <a:rPr lang="en-US" sz="1400" dirty="0">
                  <a:solidFill>
                    <a:schemeClr val="bg1"/>
                  </a:solidFill>
                  <a:latin typeface="Segoe UI" panose="020B0502040204020203" pitchFamily="34" charset="0"/>
                  <a:cs typeface="Segoe UI" panose="020B0502040204020203" pitchFamily="34" charset="0"/>
                </a:rPr>
                <a:t>40–60% IP margin</a:t>
              </a:r>
            </a:p>
          </p:txBody>
        </p:sp>
      </p:grpSp>
      <p:grpSp>
        <p:nvGrpSpPr>
          <p:cNvPr id="152" name="Group 151"/>
          <p:cNvGrpSpPr/>
          <p:nvPr/>
        </p:nvGrpSpPr>
        <p:grpSpPr>
          <a:xfrm>
            <a:off x="-3216" y="2389165"/>
            <a:ext cx="2133450" cy="1522002"/>
            <a:chOff x="122387" y="1407423"/>
            <a:chExt cx="2133450" cy="1522002"/>
          </a:xfrm>
        </p:grpSpPr>
        <p:sp>
          <p:nvSpPr>
            <p:cNvPr id="153" name="Freeform 152"/>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54" name="Straight Connector 153"/>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122387" y="1407423"/>
              <a:ext cx="2133450" cy="1403461"/>
            </a:xfrm>
            <a:prstGeom prst="rect">
              <a:avLst/>
            </a:prstGeom>
            <a:noFill/>
          </p:spPr>
          <p:txBody>
            <a:bodyPr wrap="square" lIns="182880" tIns="146304" rIns="182880" bIns="146304" rtlCol="0">
              <a:spAutoFit/>
            </a:bodyPr>
            <a:lstStyle/>
            <a:p>
              <a:pPr algn="ctr">
                <a:spcAft>
                  <a:spcPts val="600"/>
                </a:spcAft>
              </a:pPr>
              <a:r>
                <a:rPr lang="en-US" kern="0" dirty="0">
                  <a:solidFill>
                    <a:schemeClr val="accent2"/>
                  </a:solidFill>
                  <a:ea typeface="Segoe UI" pitchFamily="34" charset="0"/>
                </a:rPr>
                <a:t>Windows 10 momentum/</a:t>
              </a:r>
              <a:br>
                <a:rPr lang="en-US" kern="0" dirty="0">
                  <a:solidFill>
                    <a:schemeClr val="accent2"/>
                  </a:solidFill>
                  <a:ea typeface="Segoe UI" pitchFamily="34" charset="0"/>
                </a:rPr>
              </a:br>
              <a:r>
                <a:rPr lang="en-US" kern="0" dirty="0">
                  <a:solidFill>
                    <a:schemeClr val="accent2"/>
                  </a:solidFill>
                  <a:ea typeface="Segoe UI" pitchFamily="34" charset="0"/>
                </a:rPr>
                <a:t>customer </a:t>
              </a:r>
              <a:br>
                <a:rPr lang="en-US" kern="0" dirty="0">
                  <a:solidFill>
                    <a:schemeClr val="accent2"/>
                  </a:solidFill>
                  <a:ea typeface="Segoe UI" pitchFamily="34" charset="0"/>
                </a:rPr>
              </a:br>
              <a:r>
                <a:rPr lang="en-US" kern="0" dirty="0">
                  <a:solidFill>
                    <a:schemeClr val="accent2"/>
                  </a:solidFill>
                  <a:ea typeface="Segoe UI" pitchFamily="34" charset="0"/>
                </a:rPr>
                <a:t>interest</a:t>
              </a:r>
            </a:p>
          </p:txBody>
        </p:sp>
      </p:grpSp>
      <p:sp>
        <p:nvSpPr>
          <p:cNvPr id="135" name="TextBox 134"/>
          <p:cNvSpPr txBox="1"/>
          <p:nvPr/>
        </p:nvSpPr>
        <p:spPr>
          <a:xfrm>
            <a:off x="4192182" y="1813665"/>
            <a:ext cx="4159192" cy="787908"/>
          </a:xfrm>
          <a:prstGeom prst="rect">
            <a:avLst/>
          </a:prstGeom>
          <a:noFill/>
        </p:spPr>
        <p:txBody>
          <a:bodyPr wrap="square" lIns="182880" tIns="146304" rIns="182880" bIns="146304" rtlCol="0">
            <a:spAutoFit/>
          </a:bodyPr>
          <a:lstStyle/>
          <a:p>
            <a:pPr lvl="0" algn="ctr" defTabSz="932472" fontAlgn="base">
              <a:spcBef>
                <a:spcPct val="0"/>
              </a:spcBef>
              <a:spcAft>
                <a:spcPct val="0"/>
              </a:spcAft>
              <a:defRPr/>
            </a:pPr>
            <a:r>
              <a:rPr lang="en-US" sz="1600" kern="0" dirty="0">
                <a:solidFill>
                  <a:srgbClr val="B4009E"/>
                </a:solidFill>
                <a:ea typeface="Segoe UI" pitchFamily="34" charset="0"/>
                <a:cs typeface="Segoe UI" pitchFamily="34" charset="0"/>
              </a:rPr>
              <a:t>PARTNER MANAGED RECURRING </a:t>
            </a:r>
            <a:br>
              <a:rPr lang="en-US" sz="1600" kern="0" dirty="0">
                <a:solidFill>
                  <a:srgbClr val="B4009E"/>
                </a:solidFill>
                <a:ea typeface="Segoe UI" pitchFamily="34" charset="0"/>
                <a:cs typeface="Segoe UI" pitchFamily="34" charset="0"/>
              </a:rPr>
            </a:br>
            <a:r>
              <a:rPr lang="en-US" sz="1600" kern="0" dirty="0">
                <a:solidFill>
                  <a:srgbClr val="B4009E"/>
                </a:solidFill>
                <a:ea typeface="Segoe UI" pitchFamily="34" charset="0"/>
                <a:cs typeface="Segoe UI" pitchFamily="34" charset="0"/>
              </a:rPr>
              <a:t>REVENUE IS PRIMARY GROWTH DRIVER</a:t>
            </a:r>
          </a:p>
        </p:txBody>
      </p:sp>
      <p:cxnSp>
        <p:nvCxnSpPr>
          <p:cNvPr id="4" name="Straight Connector 3"/>
          <p:cNvCxnSpPr/>
          <p:nvPr/>
        </p:nvCxnSpPr>
        <p:spPr>
          <a:xfrm>
            <a:off x="4145492" y="2995613"/>
            <a:ext cx="0" cy="3998912"/>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45491" y="2995613"/>
            <a:ext cx="2072746"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18237" y="2603134"/>
            <a:ext cx="0" cy="392479"/>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227764" y="2603134"/>
            <a:ext cx="2072746"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300510" y="1963465"/>
            <a:ext cx="0" cy="621939"/>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305835" y="1961511"/>
            <a:ext cx="2072746"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378581" y="1961511"/>
            <a:ext cx="0" cy="5033014"/>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09" idx="6"/>
          </p:cNvCxnSpPr>
          <p:nvPr/>
        </p:nvCxnSpPr>
        <p:spPr>
          <a:xfrm flipH="1">
            <a:off x="4145492" y="6994525"/>
            <a:ext cx="6233090" cy="0"/>
          </a:xfrm>
          <a:prstGeom prst="line">
            <a:avLst/>
          </a:prstGeom>
          <a:ln w="381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051254" y="3988653"/>
            <a:ext cx="2385220" cy="3005872"/>
            <a:chOff x="0" y="1896082"/>
            <a:chExt cx="2385220" cy="3005872"/>
          </a:xfrm>
        </p:grpSpPr>
        <p:grpSp>
          <p:nvGrpSpPr>
            <p:cNvPr id="15" name="Group 14"/>
            <p:cNvGrpSpPr/>
            <p:nvPr/>
          </p:nvGrpSpPr>
          <p:grpSpPr>
            <a:xfrm>
              <a:off x="27137" y="2229343"/>
              <a:ext cx="2133450" cy="1487144"/>
              <a:chOff x="122387" y="1442281"/>
              <a:chExt cx="2133450" cy="1487144"/>
            </a:xfrm>
          </p:grpSpPr>
          <p:sp>
            <p:nvSpPr>
              <p:cNvPr id="78" name="Freeform 77"/>
              <p:cNvSpPr/>
              <p:nvPr/>
            </p:nvSpPr>
            <p:spPr bwMode="auto">
              <a:xfrm rot="10800000">
                <a:off x="960437" y="2658455"/>
                <a:ext cx="314325"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 name="Straight Connector 7"/>
              <p:cNvCxnSpPr/>
              <p:nvPr/>
            </p:nvCxnSpPr>
            <p:spPr>
              <a:xfrm>
                <a:off x="1245163" y="2672744"/>
                <a:ext cx="782074"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2627" y="2672744"/>
                <a:ext cx="712215"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2387" y="1442281"/>
                <a:ext cx="2133450" cy="1403461"/>
              </a:xfrm>
              <a:prstGeom prst="rect">
                <a:avLst/>
              </a:prstGeom>
              <a:noFill/>
            </p:spPr>
            <p:txBody>
              <a:bodyPr wrap="square" lIns="182880" tIns="146304" rIns="182880" bIns="146304" rtlCol="0">
                <a:spAutoFit/>
              </a:bodyPr>
              <a:lstStyle/>
              <a:p>
                <a:pPr algn="ctr">
                  <a:spcAft>
                    <a:spcPts val="600"/>
                  </a:spcAft>
                </a:pPr>
                <a:r>
                  <a:rPr lang="en-US" kern="0" dirty="0">
                    <a:gradFill>
                      <a:gsLst>
                        <a:gs pos="0">
                          <a:schemeClr val="accent2"/>
                        </a:gs>
                        <a:gs pos="100000">
                          <a:schemeClr val="accent2"/>
                        </a:gs>
                      </a:gsLst>
                      <a:lin ang="5400000" scaled="0"/>
                    </a:gradFill>
                    <a:ea typeface="Segoe UI" pitchFamily="34" charset="0"/>
                  </a:rPr>
                  <a:t>Windows 10 momentum/</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customer </a:t>
                </a:r>
                <a:br>
                  <a:rPr lang="en-US" kern="0" dirty="0">
                    <a:gradFill>
                      <a:gsLst>
                        <a:gs pos="0">
                          <a:schemeClr val="accent2"/>
                        </a:gs>
                        <a:gs pos="100000">
                          <a:schemeClr val="accent2"/>
                        </a:gs>
                      </a:gsLst>
                      <a:lin ang="5400000" scaled="0"/>
                    </a:gradFill>
                    <a:ea typeface="Segoe UI" pitchFamily="34" charset="0"/>
                  </a:rPr>
                </a:br>
                <a:r>
                  <a:rPr lang="en-US" kern="0" dirty="0">
                    <a:gradFill>
                      <a:gsLst>
                        <a:gs pos="0">
                          <a:schemeClr val="accent2"/>
                        </a:gs>
                        <a:gs pos="100000">
                          <a:schemeClr val="accent2"/>
                        </a:gs>
                      </a:gsLst>
                      <a:lin ang="5400000" scaled="0"/>
                    </a:gradFill>
                    <a:ea typeface="Segoe UI" pitchFamily="34" charset="0"/>
                  </a:rPr>
                  <a:t>interest</a:t>
                </a:r>
                <a:endParaRPr lang="en-US" dirty="0">
                  <a:gradFill>
                    <a:gsLst>
                      <a:gs pos="2917">
                        <a:schemeClr val="tx1"/>
                      </a:gs>
                      <a:gs pos="30000">
                        <a:schemeClr val="tx1"/>
                      </a:gs>
                    </a:gsLst>
                    <a:lin ang="5400000" scaled="0"/>
                  </a:gradFill>
                </a:endParaRPr>
              </a:p>
            </p:txBody>
          </p:sp>
        </p:grpSp>
        <p:sp>
          <p:nvSpPr>
            <p:cNvPr id="148" name="Rectangle 147"/>
            <p:cNvSpPr/>
            <p:nvPr/>
          </p:nvSpPr>
          <p:spPr bwMode="auto">
            <a:xfrm>
              <a:off x="0" y="1896082"/>
              <a:ext cx="2385220" cy="30058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9" name="TextBox 148"/>
            <p:cNvSpPr txBox="1"/>
            <p:nvPr/>
          </p:nvSpPr>
          <p:spPr>
            <a:xfrm>
              <a:off x="60578" y="2388694"/>
              <a:ext cx="2263946" cy="2408865"/>
            </a:xfrm>
            <a:prstGeom prst="rect">
              <a:avLst/>
            </a:prstGeom>
            <a:noFill/>
          </p:spPr>
          <p:txBody>
            <a:bodyPr wrap="square" lIns="182880" tIns="146304" rIns="182880" bIns="146304" rtlCol="0">
              <a:spAutoFit/>
            </a:bodyPr>
            <a:lstStyle/>
            <a:p>
              <a:pPr lvl="0" defTabSz="914400">
                <a:spcAft>
                  <a:spcPts val="600"/>
                </a:spcAft>
              </a:pPr>
              <a:r>
                <a:rPr lang="en-US" sz="1600" kern="0" dirty="0"/>
                <a:t>“Windows 10 unlocks cloud profitability. Without Windows 10 we won’t have a successful cloud business”</a:t>
              </a:r>
            </a:p>
            <a:p>
              <a:pPr lvl="0" defTabSz="914400">
                <a:spcBef>
                  <a:spcPts val="1000"/>
                </a:spcBef>
                <a:spcAft>
                  <a:spcPts val="600"/>
                </a:spcAft>
              </a:pPr>
              <a:r>
                <a:rPr lang="en-US" sz="1200" u="sng" kern="0" dirty="0"/>
                <a:t>CHRIS HERTZ – FOUNDER</a:t>
              </a:r>
            </a:p>
          </p:txBody>
        </p:sp>
        <p:pic>
          <p:nvPicPr>
            <p:cNvPr id="151" name="Picture 150"/>
            <p:cNvPicPr>
              <a:picLocks noChangeAspect="1"/>
            </p:cNvPicPr>
            <p:nvPr/>
          </p:nvPicPr>
          <p:blipFill rotWithShape="1">
            <a:blip r:embed="rId10"/>
            <a:srcRect t="36617" b="35584"/>
            <a:stretch/>
          </p:blipFill>
          <p:spPr>
            <a:xfrm>
              <a:off x="381066" y="2139293"/>
              <a:ext cx="1569442" cy="210036"/>
            </a:xfrm>
            <a:prstGeom prst="rect">
              <a:avLst/>
            </a:prstGeom>
          </p:spPr>
        </p:pic>
      </p:grpSp>
      <p:pic>
        <p:nvPicPr>
          <p:cNvPr id="2" name="000009632305_Preview">
            <a:hlinkClick r:id="" action="ppaction://media"/>
          </p:cNvPr>
          <p:cNvPicPr>
            <a:picLocks noChangeAspect="1"/>
          </p:cNvPicPr>
          <p:nvPr>
            <a:audioFile r:link="rId3"/>
            <p:extLst>
              <p:ext uri="{DAA4B4D4-6D71-4841-9C94-3DE7FCFB9230}">
                <p14:media xmlns:p14="http://schemas.microsoft.com/office/powerpoint/2010/main" r:embed="rId4">
                  <p14:trim st="78" end="3314.25"/>
                  <p14:fade out="500"/>
                </p14:media>
              </p:ext>
            </p:extLst>
          </p:nvPr>
        </p:nvPicPr>
        <p:blipFill>
          <a:blip r:embed="rId11"/>
          <a:stretch>
            <a:fillRect/>
          </a:stretch>
        </p:blipFill>
        <p:spPr>
          <a:xfrm>
            <a:off x="6685051" y="7326277"/>
            <a:ext cx="609600" cy="609600"/>
          </a:xfrm>
          <a:prstGeom prst="rect">
            <a:avLst/>
          </a:prstGeom>
        </p:spPr>
      </p:pic>
    </p:spTree>
    <p:extLst>
      <p:ext uri="{BB962C8B-B14F-4D97-AF65-F5344CB8AC3E}">
        <p14:creationId xmlns:p14="http://schemas.microsoft.com/office/powerpoint/2010/main" val="31656723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4000">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14:bounceEnd="74000">
                                          <p:cBhvr additive="base">
                                            <p:cTn id="7" dur="1000" fill="hold"/>
                                            <p:tgtEl>
                                              <p:spTgt spid="112"/>
                                            </p:tgtEl>
                                            <p:attrNameLst>
                                              <p:attrName>ppt_x</p:attrName>
                                            </p:attrNameLst>
                                          </p:cBhvr>
                                          <p:tavLst>
                                            <p:tav tm="0">
                                              <p:val>
                                                <p:strVal val="#ppt_x"/>
                                              </p:val>
                                            </p:tav>
                                            <p:tav tm="100000">
                                              <p:val>
                                                <p:strVal val="#ppt_x"/>
                                              </p:val>
                                            </p:tav>
                                          </p:tavLst>
                                        </p:anim>
                                        <p:anim calcmode="lin" valueType="num" p14:bounceEnd="74000">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4000">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14:bounceEnd="74000">
                                          <p:cBhvr additive="base">
                                            <p:cTn id="11" dur="1000" fill="hold"/>
                                            <p:tgtEl>
                                              <p:spTgt spid="109"/>
                                            </p:tgtEl>
                                            <p:attrNameLst>
                                              <p:attrName>ppt_x</p:attrName>
                                            </p:attrNameLst>
                                          </p:cBhvr>
                                          <p:tavLst>
                                            <p:tav tm="0">
                                              <p:val>
                                                <p:strVal val="#ppt_x"/>
                                              </p:val>
                                            </p:tav>
                                            <p:tav tm="100000">
                                              <p:val>
                                                <p:strVal val="#ppt_x"/>
                                              </p:val>
                                            </p:tav>
                                          </p:tavLst>
                                        </p:anim>
                                        <p:anim calcmode="lin" valueType="num" p14:bounceEnd="74000">
                                          <p:cBhvr additive="base">
                                            <p:cTn id="12" dur="1000" fill="hold"/>
                                            <p:tgtEl>
                                              <p:spTgt spid="109"/>
                                            </p:tgtEl>
                                            <p:attrNameLst>
                                              <p:attrName>ppt_y</p:attrName>
                                            </p:attrNameLst>
                                          </p:cBhvr>
                                          <p:tavLst>
                                            <p:tav tm="0">
                                              <p:val>
                                                <p:strVal val="0-#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015" fill="hold"/>
                                            <p:tgtEl>
                                              <p:spTgt spid="2"/>
                                            </p:tgtEl>
                                          </p:cBhvr>
                                        </p:cmd>
                                      </p:childTnLst>
                                    </p:cTn>
                                  </p:par>
                                </p:childTnLst>
                              </p:cTn>
                            </p:par>
                            <p:par>
                              <p:cTn id="15" fill="hold">
                                <p:stCondLst>
                                  <p:cond delay="2015"/>
                                </p:stCondLst>
                                <p:childTnLst>
                                  <p:par>
                                    <p:cTn id="16" presetID="2" presetClass="entr" presetSubtype="2" decel="100000" fill="hold" grpId="0" nodeType="afterEffect">
                                      <p:stCondLst>
                                        <p:cond delay="3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1+#ppt_w/2"/>
                                              </p:val>
                                            </p:tav>
                                            <p:tav tm="100000">
                                              <p:val>
                                                <p:strVal val="#ppt_x"/>
                                              </p:val>
                                            </p:tav>
                                          </p:tavLst>
                                        </p:anim>
                                        <p:anim calcmode="lin" valueType="num">
                                          <p:cBhvr additive="base">
                                            <p:cTn id="19" dur="750" fill="hold"/>
                                            <p:tgtEl>
                                              <p:spTgt spid="17"/>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up)">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decel="10000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ppt_x"/>
                                              </p:val>
                                            </p:tav>
                                            <p:tav tm="100000">
                                              <p:val>
                                                <p:strVal val="#ppt_x"/>
                                              </p:val>
                                            </p:tav>
                                          </p:tavLst>
                                        </p:anim>
                                        <p:anim calcmode="lin" valueType="num">
                                          <p:cBhvr additive="base">
                                            <p:cTn id="41" dur="1000" fill="hold"/>
                                            <p:tgtEl>
                                              <p:spTgt spid="6"/>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000" fill="hold"/>
                                            <p:tgtEl>
                                              <p:spTgt spid="7"/>
                                            </p:tgtEl>
                                            <p:attrNameLst>
                                              <p:attrName>ppt_x</p:attrName>
                                            </p:attrNameLst>
                                          </p:cBhvr>
                                          <p:tavLst>
                                            <p:tav tm="0">
                                              <p:val>
                                                <p:strVal val="#ppt_x"/>
                                              </p:val>
                                            </p:tav>
                                            <p:tav tm="100000">
                                              <p:val>
                                                <p:strVal val="#ppt_x"/>
                                              </p:val>
                                            </p:tav>
                                          </p:tavLst>
                                        </p:anim>
                                        <p:anim calcmode="lin" valueType="num">
                                          <p:cBhvr additive="base">
                                            <p:cTn id="54" dur="1000" fill="hold"/>
                                            <p:tgtEl>
                                              <p:spTgt spid="7"/>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2" presetClass="entr" presetSubtype="1" fill="hold" grpId="0" nodeType="after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wipe(up)">
                                          <p:cBhvr>
                                            <p:cTn id="58" dur="500"/>
                                            <p:tgtEl>
                                              <p:spTgt spid="14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1000" fill="hold"/>
                                            <p:tgtEl>
                                              <p:spTgt spid="9"/>
                                            </p:tgtEl>
                                            <p:attrNameLst>
                                              <p:attrName>ppt_x</p:attrName>
                                            </p:attrNameLst>
                                          </p:cBhvr>
                                          <p:tavLst>
                                            <p:tav tm="0">
                                              <p:val>
                                                <p:strVal val="#ppt_x"/>
                                              </p:val>
                                            </p:tav>
                                            <p:tav tm="100000">
                                              <p:val>
                                                <p:strVal val="#ppt_x"/>
                                              </p:val>
                                            </p:tav>
                                          </p:tavLst>
                                        </p:anim>
                                        <p:anim calcmode="lin" valueType="num">
                                          <p:cBhvr additive="base">
                                            <p:cTn id="64" dur="1000" fill="hold"/>
                                            <p:tgtEl>
                                              <p:spTgt spid="9"/>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up)">
                                          <p:cBhvr>
                                            <p:cTn id="68" dur="500"/>
                                            <p:tgtEl>
                                              <p:spTgt spid="14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decel="10000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145"/>
                                            </p:tgtEl>
                                            <p:attrNameLst>
                                              <p:attrName>style.visibility</p:attrName>
                                            </p:attrNameLst>
                                          </p:cBhvr>
                                          <p:to>
                                            <p:strVal val="visible"/>
                                          </p:to>
                                        </p:set>
                                        <p:animEffect transition="in" filter="wipe(up)">
                                          <p:cBhvr>
                                            <p:cTn id="78" dur="500"/>
                                            <p:tgtEl>
                                              <p:spTgt spid="14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1000" fill="hold"/>
                                            <p:tgtEl>
                                              <p:spTgt spid="13"/>
                                            </p:tgtEl>
                                            <p:attrNameLst>
                                              <p:attrName>ppt_x</p:attrName>
                                            </p:attrNameLst>
                                          </p:cBhvr>
                                          <p:tavLst>
                                            <p:tav tm="0">
                                              <p:val>
                                                <p:strVal val="#ppt_x"/>
                                              </p:val>
                                            </p:tav>
                                            <p:tav tm="100000">
                                              <p:val>
                                                <p:strVal val="#ppt_x"/>
                                              </p:val>
                                            </p:tav>
                                          </p:tavLst>
                                        </p:anim>
                                        <p:anim calcmode="lin" valueType="num">
                                          <p:cBhvr additive="base">
                                            <p:cTn id="84" dur="1000" fill="hold"/>
                                            <p:tgtEl>
                                              <p:spTgt spid="13"/>
                                            </p:tgtEl>
                                            <p:attrNameLst>
                                              <p:attrName>ppt_y</p:attrName>
                                            </p:attrNameLst>
                                          </p:cBhvr>
                                          <p:tavLst>
                                            <p:tav tm="0">
                                              <p:val>
                                                <p:strVal val="1+#ppt_h/2"/>
                                              </p:val>
                                            </p:tav>
                                            <p:tav tm="100000">
                                              <p:val>
                                                <p:strVal val="#ppt_y"/>
                                              </p:val>
                                            </p:tav>
                                          </p:tavLst>
                                        </p:anim>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up)">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fade">
                                          <p:cBhvr>
                                            <p:cTn id="93" dur="500"/>
                                            <p:tgtEl>
                                              <p:spTgt spid="135"/>
                                            </p:tgtEl>
                                          </p:cBhvr>
                                        </p:animEffect>
                                      </p:childTnLst>
                                    </p:cTn>
                                  </p:par>
                                  <p:par>
                                    <p:cTn id="94" presetID="22" presetClass="entr" presetSubtype="4"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down)">
                                          <p:cBhvr>
                                            <p:cTn id="96" dur="500"/>
                                            <p:tgtEl>
                                              <p:spTgt spid="4"/>
                                            </p:tgtEl>
                                          </p:cBhvr>
                                        </p:animEffect>
                                      </p:childTnLst>
                                    </p:cTn>
                                  </p:par>
                                </p:childTnLst>
                              </p:cTn>
                            </p:par>
                            <p:par>
                              <p:cTn id="97" fill="hold">
                                <p:stCondLst>
                                  <p:cond delay="500"/>
                                </p:stCondLst>
                                <p:childTnLst>
                                  <p:par>
                                    <p:cTn id="98" presetID="22" presetClass="entr" presetSubtype="8" fill="hold"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400"/>
                                            <p:tgtEl>
                                              <p:spTgt spid="24"/>
                                            </p:tgtEl>
                                          </p:cBhvr>
                                        </p:animEffect>
                                      </p:childTnLst>
                                    </p:cTn>
                                  </p:par>
                                </p:childTnLst>
                              </p:cTn>
                            </p:par>
                            <p:par>
                              <p:cTn id="101" fill="hold">
                                <p:stCondLst>
                                  <p:cond delay="900"/>
                                </p:stCondLst>
                                <p:childTnLst>
                                  <p:par>
                                    <p:cTn id="102" presetID="22" presetClass="entr" presetSubtype="4" fill="hold"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down)">
                                          <p:cBhvr>
                                            <p:cTn id="104" dur="200"/>
                                            <p:tgtEl>
                                              <p:spTgt spid="28"/>
                                            </p:tgtEl>
                                          </p:cBhvr>
                                        </p:animEffect>
                                      </p:childTnLst>
                                    </p:cTn>
                                  </p:par>
                                </p:childTnLst>
                              </p:cTn>
                            </p:par>
                            <p:par>
                              <p:cTn id="105" fill="hold">
                                <p:stCondLst>
                                  <p:cond delay="1100"/>
                                </p:stCondLst>
                                <p:childTnLst>
                                  <p:par>
                                    <p:cTn id="106" presetID="22" presetClass="entr" presetSubtype="8" fill="hold" nodeType="after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wipe(left)">
                                          <p:cBhvr>
                                            <p:cTn id="108" dur="400"/>
                                            <p:tgtEl>
                                              <p:spTgt spid="126"/>
                                            </p:tgtEl>
                                          </p:cBhvr>
                                        </p:animEffect>
                                      </p:childTnLst>
                                    </p:cTn>
                                  </p:par>
                                </p:childTnLst>
                              </p:cTn>
                            </p:par>
                            <p:par>
                              <p:cTn id="109" fill="hold">
                                <p:stCondLst>
                                  <p:cond delay="1500"/>
                                </p:stCondLst>
                                <p:childTnLst>
                                  <p:par>
                                    <p:cTn id="110" presetID="22" presetClass="entr" presetSubtype="4" fill="hold" nodeType="afterEffect">
                                      <p:stCondLst>
                                        <p:cond delay="0"/>
                                      </p:stCondLst>
                                      <p:childTnLst>
                                        <p:set>
                                          <p:cBhvr>
                                            <p:cTn id="111" dur="1" fill="hold">
                                              <p:stCondLst>
                                                <p:cond delay="0"/>
                                              </p:stCondLst>
                                            </p:cTn>
                                            <p:tgtEl>
                                              <p:spTgt spid="131"/>
                                            </p:tgtEl>
                                            <p:attrNameLst>
                                              <p:attrName>style.visibility</p:attrName>
                                            </p:attrNameLst>
                                          </p:cBhvr>
                                          <p:to>
                                            <p:strVal val="visible"/>
                                          </p:to>
                                        </p:set>
                                        <p:animEffect transition="in" filter="wipe(down)">
                                          <p:cBhvr>
                                            <p:cTn id="112" dur="200"/>
                                            <p:tgtEl>
                                              <p:spTgt spid="131"/>
                                            </p:tgtEl>
                                          </p:cBhvr>
                                        </p:animEffect>
                                      </p:childTnLst>
                                    </p:cTn>
                                  </p:par>
                                </p:childTnLst>
                              </p:cTn>
                            </p:par>
                            <p:par>
                              <p:cTn id="113" fill="hold">
                                <p:stCondLst>
                                  <p:cond delay="1700"/>
                                </p:stCondLst>
                                <p:childTnLst>
                                  <p:par>
                                    <p:cTn id="114" presetID="22" presetClass="entr" presetSubtype="8" fill="hold" nodeType="afterEffect">
                                      <p:stCondLst>
                                        <p:cond delay="0"/>
                                      </p:stCondLst>
                                      <p:childTnLst>
                                        <p:set>
                                          <p:cBhvr>
                                            <p:cTn id="115" dur="1" fill="hold">
                                              <p:stCondLst>
                                                <p:cond delay="0"/>
                                              </p:stCondLst>
                                            </p:cTn>
                                            <p:tgtEl>
                                              <p:spTgt spid="132"/>
                                            </p:tgtEl>
                                            <p:attrNameLst>
                                              <p:attrName>style.visibility</p:attrName>
                                            </p:attrNameLst>
                                          </p:cBhvr>
                                          <p:to>
                                            <p:strVal val="visible"/>
                                          </p:to>
                                        </p:set>
                                        <p:animEffect transition="in" filter="wipe(left)">
                                          <p:cBhvr>
                                            <p:cTn id="116" dur="400"/>
                                            <p:tgtEl>
                                              <p:spTgt spid="132"/>
                                            </p:tgtEl>
                                          </p:cBhvr>
                                        </p:animEffect>
                                      </p:childTnLst>
                                    </p:cTn>
                                  </p:par>
                                </p:childTnLst>
                              </p:cTn>
                            </p:par>
                            <p:par>
                              <p:cTn id="117" fill="hold">
                                <p:stCondLst>
                                  <p:cond delay="2100"/>
                                </p:stCondLst>
                                <p:childTnLst>
                                  <p:par>
                                    <p:cTn id="118" presetID="22" presetClass="entr" presetSubtype="1" fill="hold" nodeType="after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wipe(up)">
                                          <p:cBhvr>
                                            <p:cTn id="120" dur="300"/>
                                            <p:tgtEl>
                                              <p:spTgt spid="133"/>
                                            </p:tgtEl>
                                          </p:cBhvr>
                                        </p:animEffect>
                                      </p:childTnLst>
                                    </p:cTn>
                                  </p:par>
                                </p:childTnLst>
                              </p:cTn>
                            </p:par>
                            <p:par>
                              <p:cTn id="121" fill="hold">
                                <p:stCondLst>
                                  <p:cond delay="2400"/>
                                </p:stCondLst>
                                <p:childTnLst>
                                  <p:par>
                                    <p:cTn id="122" presetID="22" presetClass="entr" presetSubtype="2"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right)">
                                          <p:cBhvr>
                                            <p:cTn id="124" dur="300"/>
                                            <p:tgtEl>
                                              <p:spTgt spid="32"/>
                                            </p:tgtEl>
                                          </p:cBhvr>
                                        </p:animEffect>
                                      </p:childTnLst>
                                    </p:cTn>
                                  </p:par>
                                  <p:par>
                                    <p:cTn id="125" presetID="2" presetClass="entr" presetSubtype="2" decel="100000" fill="hold" nodeType="withEffect">
                                      <p:stCondLst>
                                        <p:cond delay="30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1000" fill="hold"/>
                                            <p:tgtEl>
                                              <p:spTgt spid="21"/>
                                            </p:tgtEl>
                                            <p:attrNameLst>
                                              <p:attrName>ppt_x</p:attrName>
                                            </p:attrNameLst>
                                          </p:cBhvr>
                                          <p:tavLst>
                                            <p:tav tm="0">
                                              <p:val>
                                                <p:strVal val="1+#ppt_w/2"/>
                                              </p:val>
                                            </p:tav>
                                            <p:tav tm="100000">
                                              <p:val>
                                                <p:strVal val="#ppt_x"/>
                                              </p:val>
                                            </p:tav>
                                          </p:tavLst>
                                        </p:anim>
                                        <p:anim calcmode="lin" valueType="num">
                                          <p:cBhvr additive="base">
                                            <p:cTn id="1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2"/>
                    </p:tgtEl>
                  </p:cMediaNode>
                </p:audio>
              </p:childTnLst>
            </p:cTn>
          </p:par>
        </p:tnLst>
        <p:bldLst>
          <p:bldP spid="109" grpId="0" animBg="1"/>
          <p:bldP spid="112" grpId="0" animBg="1"/>
          <p:bldP spid="3" grpId="0"/>
          <p:bldP spid="17" grpId="0"/>
          <p:bldP spid="114" grpId="0"/>
          <p:bldP spid="143" grpId="0"/>
          <p:bldP spid="144" grpId="0"/>
          <p:bldP spid="145" grpId="0"/>
          <p:bldP spid="1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fill="hold"/>
                                            <p:tgtEl>
                                              <p:spTgt spid="112"/>
                                            </p:tgtEl>
                                            <p:attrNameLst>
                                              <p:attrName>ppt_x</p:attrName>
                                            </p:attrNameLst>
                                          </p:cBhvr>
                                          <p:tavLst>
                                            <p:tav tm="0">
                                              <p:val>
                                                <p:strVal val="#ppt_x"/>
                                              </p:val>
                                            </p:tav>
                                            <p:tav tm="100000">
                                              <p:val>
                                                <p:strVal val="#ppt_x"/>
                                              </p:val>
                                            </p:tav>
                                          </p:tavLst>
                                        </p:anim>
                                        <p:anim calcmode="lin" valueType="num">
                                          <p:cBhvr additive="base">
                                            <p:cTn id="8" dur="1000" fill="hold"/>
                                            <p:tgtEl>
                                              <p:spTgt spid="1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1000" fill="hold"/>
                                            <p:tgtEl>
                                              <p:spTgt spid="109"/>
                                            </p:tgtEl>
                                            <p:attrNameLst>
                                              <p:attrName>ppt_x</p:attrName>
                                            </p:attrNameLst>
                                          </p:cBhvr>
                                          <p:tavLst>
                                            <p:tav tm="0">
                                              <p:val>
                                                <p:strVal val="#ppt_x"/>
                                              </p:val>
                                            </p:tav>
                                            <p:tav tm="100000">
                                              <p:val>
                                                <p:strVal val="#ppt_x"/>
                                              </p:val>
                                            </p:tav>
                                          </p:tavLst>
                                        </p:anim>
                                        <p:anim calcmode="lin" valueType="num">
                                          <p:cBhvr additive="base">
                                            <p:cTn id="12" dur="1000" fill="hold"/>
                                            <p:tgtEl>
                                              <p:spTgt spid="109"/>
                                            </p:tgtEl>
                                            <p:attrNameLst>
                                              <p:attrName>ppt_y</p:attrName>
                                            </p:attrNameLst>
                                          </p:cBhvr>
                                          <p:tavLst>
                                            <p:tav tm="0">
                                              <p:val>
                                                <p:strVal val="0-#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015" fill="hold"/>
                                            <p:tgtEl>
                                              <p:spTgt spid="2"/>
                                            </p:tgtEl>
                                          </p:cBhvr>
                                        </p:cmd>
                                      </p:childTnLst>
                                    </p:cTn>
                                  </p:par>
                                </p:childTnLst>
                              </p:cTn>
                            </p:par>
                            <p:par>
                              <p:cTn id="15" fill="hold">
                                <p:stCondLst>
                                  <p:cond delay="2015"/>
                                </p:stCondLst>
                                <p:childTnLst>
                                  <p:par>
                                    <p:cTn id="16" presetID="2" presetClass="entr" presetSubtype="2" decel="100000" fill="hold" grpId="0" nodeType="afterEffect">
                                      <p:stCondLst>
                                        <p:cond delay="3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1+#ppt_w/2"/>
                                              </p:val>
                                            </p:tav>
                                            <p:tav tm="100000">
                                              <p:val>
                                                <p:strVal val="#ppt_x"/>
                                              </p:val>
                                            </p:tav>
                                          </p:tavLst>
                                        </p:anim>
                                        <p:anim calcmode="lin" valueType="num">
                                          <p:cBhvr additive="base">
                                            <p:cTn id="19" dur="750" fill="hold"/>
                                            <p:tgtEl>
                                              <p:spTgt spid="17"/>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up)">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decel="10000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1000" fill="hold"/>
                                            <p:tgtEl>
                                              <p:spTgt spid="6"/>
                                            </p:tgtEl>
                                            <p:attrNameLst>
                                              <p:attrName>ppt_x</p:attrName>
                                            </p:attrNameLst>
                                          </p:cBhvr>
                                          <p:tavLst>
                                            <p:tav tm="0">
                                              <p:val>
                                                <p:strVal val="#ppt_x"/>
                                              </p:val>
                                            </p:tav>
                                            <p:tav tm="100000">
                                              <p:val>
                                                <p:strVal val="#ppt_x"/>
                                              </p:val>
                                            </p:tav>
                                          </p:tavLst>
                                        </p:anim>
                                        <p:anim calcmode="lin" valueType="num">
                                          <p:cBhvr additive="base">
                                            <p:cTn id="41" dur="1000" fill="hold"/>
                                            <p:tgtEl>
                                              <p:spTgt spid="6"/>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000" fill="hold"/>
                                            <p:tgtEl>
                                              <p:spTgt spid="7"/>
                                            </p:tgtEl>
                                            <p:attrNameLst>
                                              <p:attrName>ppt_x</p:attrName>
                                            </p:attrNameLst>
                                          </p:cBhvr>
                                          <p:tavLst>
                                            <p:tav tm="0">
                                              <p:val>
                                                <p:strVal val="#ppt_x"/>
                                              </p:val>
                                            </p:tav>
                                            <p:tav tm="100000">
                                              <p:val>
                                                <p:strVal val="#ppt_x"/>
                                              </p:val>
                                            </p:tav>
                                          </p:tavLst>
                                        </p:anim>
                                        <p:anim calcmode="lin" valueType="num">
                                          <p:cBhvr additive="base">
                                            <p:cTn id="54" dur="1000" fill="hold"/>
                                            <p:tgtEl>
                                              <p:spTgt spid="7"/>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2" presetClass="entr" presetSubtype="1" fill="hold" grpId="0" nodeType="after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wipe(up)">
                                          <p:cBhvr>
                                            <p:cTn id="58" dur="500"/>
                                            <p:tgtEl>
                                              <p:spTgt spid="14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1000" fill="hold"/>
                                            <p:tgtEl>
                                              <p:spTgt spid="9"/>
                                            </p:tgtEl>
                                            <p:attrNameLst>
                                              <p:attrName>ppt_x</p:attrName>
                                            </p:attrNameLst>
                                          </p:cBhvr>
                                          <p:tavLst>
                                            <p:tav tm="0">
                                              <p:val>
                                                <p:strVal val="#ppt_x"/>
                                              </p:val>
                                            </p:tav>
                                            <p:tav tm="100000">
                                              <p:val>
                                                <p:strVal val="#ppt_x"/>
                                              </p:val>
                                            </p:tav>
                                          </p:tavLst>
                                        </p:anim>
                                        <p:anim calcmode="lin" valueType="num">
                                          <p:cBhvr additive="base">
                                            <p:cTn id="64" dur="1000" fill="hold"/>
                                            <p:tgtEl>
                                              <p:spTgt spid="9"/>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up)">
                                          <p:cBhvr>
                                            <p:cTn id="68" dur="500"/>
                                            <p:tgtEl>
                                              <p:spTgt spid="14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decel="10000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145"/>
                                            </p:tgtEl>
                                            <p:attrNameLst>
                                              <p:attrName>style.visibility</p:attrName>
                                            </p:attrNameLst>
                                          </p:cBhvr>
                                          <p:to>
                                            <p:strVal val="visible"/>
                                          </p:to>
                                        </p:set>
                                        <p:animEffect transition="in" filter="wipe(up)">
                                          <p:cBhvr>
                                            <p:cTn id="78" dur="500"/>
                                            <p:tgtEl>
                                              <p:spTgt spid="14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1000" fill="hold"/>
                                            <p:tgtEl>
                                              <p:spTgt spid="13"/>
                                            </p:tgtEl>
                                            <p:attrNameLst>
                                              <p:attrName>ppt_x</p:attrName>
                                            </p:attrNameLst>
                                          </p:cBhvr>
                                          <p:tavLst>
                                            <p:tav tm="0">
                                              <p:val>
                                                <p:strVal val="#ppt_x"/>
                                              </p:val>
                                            </p:tav>
                                            <p:tav tm="100000">
                                              <p:val>
                                                <p:strVal val="#ppt_x"/>
                                              </p:val>
                                            </p:tav>
                                          </p:tavLst>
                                        </p:anim>
                                        <p:anim calcmode="lin" valueType="num">
                                          <p:cBhvr additive="base">
                                            <p:cTn id="84" dur="1000" fill="hold"/>
                                            <p:tgtEl>
                                              <p:spTgt spid="13"/>
                                            </p:tgtEl>
                                            <p:attrNameLst>
                                              <p:attrName>ppt_y</p:attrName>
                                            </p:attrNameLst>
                                          </p:cBhvr>
                                          <p:tavLst>
                                            <p:tav tm="0">
                                              <p:val>
                                                <p:strVal val="1+#ppt_h/2"/>
                                              </p:val>
                                            </p:tav>
                                            <p:tav tm="100000">
                                              <p:val>
                                                <p:strVal val="#ppt_y"/>
                                              </p:val>
                                            </p:tav>
                                          </p:tavLst>
                                        </p:anim>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up)">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fade">
                                          <p:cBhvr>
                                            <p:cTn id="93" dur="500"/>
                                            <p:tgtEl>
                                              <p:spTgt spid="135"/>
                                            </p:tgtEl>
                                          </p:cBhvr>
                                        </p:animEffect>
                                      </p:childTnLst>
                                    </p:cTn>
                                  </p:par>
                                  <p:par>
                                    <p:cTn id="94" presetID="22" presetClass="entr" presetSubtype="4"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down)">
                                          <p:cBhvr>
                                            <p:cTn id="96" dur="500"/>
                                            <p:tgtEl>
                                              <p:spTgt spid="4"/>
                                            </p:tgtEl>
                                          </p:cBhvr>
                                        </p:animEffect>
                                      </p:childTnLst>
                                    </p:cTn>
                                  </p:par>
                                </p:childTnLst>
                              </p:cTn>
                            </p:par>
                            <p:par>
                              <p:cTn id="97" fill="hold">
                                <p:stCondLst>
                                  <p:cond delay="500"/>
                                </p:stCondLst>
                                <p:childTnLst>
                                  <p:par>
                                    <p:cTn id="98" presetID="22" presetClass="entr" presetSubtype="8" fill="hold"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400"/>
                                            <p:tgtEl>
                                              <p:spTgt spid="24"/>
                                            </p:tgtEl>
                                          </p:cBhvr>
                                        </p:animEffect>
                                      </p:childTnLst>
                                    </p:cTn>
                                  </p:par>
                                </p:childTnLst>
                              </p:cTn>
                            </p:par>
                            <p:par>
                              <p:cTn id="101" fill="hold">
                                <p:stCondLst>
                                  <p:cond delay="900"/>
                                </p:stCondLst>
                                <p:childTnLst>
                                  <p:par>
                                    <p:cTn id="102" presetID="22" presetClass="entr" presetSubtype="4" fill="hold"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down)">
                                          <p:cBhvr>
                                            <p:cTn id="104" dur="200"/>
                                            <p:tgtEl>
                                              <p:spTgt spid="28"/>
                                            </p:tgtEl>
                                          </p:cBhvr>
                                        </p:animEffect>
                                      </p:childTnLst>
                                    </p:cTn>
                                  </p:par>
                                </p:childTnLst>
                              </p:cTn>
                            </p:par>
                            <p:par>
                              <p:cTn id="105" fill="hold">
                                <p:stCondLst>
                                  <p:cond delay="1100"/>
                                </p:stCondLst>
                                <p:childTnLst>
                                  <p:par>
                                    <p:cTn id="106" presetID="22" presetClass="entr" presetSubtype="8" fill="hold" nodeType="afterEffect">
                                      <p:stCondLst>
                                        <p:cond delay="0"/>
                                      </p:stCondLst>
                                      <p:childTnLst>
                                        <p:set>
                                          <p:cBhvr>
                                            <p:cTn id="107" dur="1" fill="hold">
                                              <p:stCondLst>
                                                <p:cond delay="0"/>
                                              </p:stCondLst>
                                            </p:cTn>
                                            <p:tgtEl>
                                              <p:spTgt spid="126"/>
                                            </p:tgtEl>
                                            <p:attrNameLst>
                                              <p:attrName>style.visibility</p:attrName>
                                            </p:attrNameLst>
                                          </p:cBhvr>
                                          <p:to>
                                            <p:strVal val="visible"/>
                                          </p:to>
                                        </p:set>
                                        <p:animEffect transition="in" filter="wipe(left)">
                                          <p:cBhvr>
                                            <p:cTn id="108" dur="400"/>
                                            <p:tgtEl>
                                              <p:spTgt spid="126"/>
                                            </p:tgtEl>
                                          </p:cBhvr>
                                        </p:animEffect>
                                      </p:childTnLst>
                                    </p:cTn>
                                  </p:par>
                                </p:childTnLst>
                              </p:cTn>
                            </p:par>
                            <p:par>
                              <p:cTn id="109" fill="hold">
                                <p:stCondLst>
                                  <p:cond delay="1500"/>
                                </p:stCondLst>
                                <p:childTnLst>
                                  <p:par>
                                    <p:cTn id="110" presetID="22" presetClass="entr" presetSubtype="4" fill="hold" nodeType="afterEffect">
                                      <p:stCondLst>
                                        <p:cond delay="0"/>
                                      </p:stCondLst>
                                      <p:childTnLst>
                                        <p:set>
                                          <p:cBhvr>
                                            <p:cTn id="111" dur="1" fill="hold">
                                              <p:stCondLst>
                                                <p:cond delay="0"/>
                                              </p:stCondLst>
                                            </p:cTn>
                                            <p:tgtEl>
                                              <p:spTgt spid="131"/>
                                            </p:tgtEl>
                                            <p:attrNameLst>
                                              <p:attrName>style.visibility</p:attrName>
                                            </p:attrNameLst>
                                          </p:cBhvr>
                                          <p:to>
                                            <p:strVal val="visible"/>
                                          </p:to>
                                        </p:set>
                                        <p:animEffect transition="in" filter="wipe(down)">
                                          <p:cBhvr>
                                            <p:cTn id="112" dur="200"/>
                                            <p:tgtEl>
                                              <p:spTgt spid="131"/>
                                            </p:tgtEl>
                                          </p:cBhvr>
                                        </p:animEffect>
                                      </p:childTnLst>
                                    </p:cTn>
                                  </p:par>
                                </p:childTnLst>
                              </p:cTn>
                            </p:par>
                            <p:par>
                              <p:cTn id="113" fill="hold">
                                <p:stCondLst>
                                  <p:cond delay="1700"/>
                                </p:stCondLst>
                                <p:childTnLst>
                                  <p:par>
                                    <p:cTn id="114" presetID="22" presetClass="entr" presetSubtype="8" fill="hold" nodeType="afterEffect">
                                      <p:stCondLst>
                                        <p:cond delay="0"/>
                                      </p:stCondLst>
                                      <p:childTnLst>
                                        <p:set>
                                          <p:cBhvr>
                                            <p:cTn id="115" dur="1" fill="hold">
                                              <p:stCondLst>
                                                <p:cond delay="0"/>
                                              </p:stCondLst>
                                            </p:cTn>
                                            <p:tgtEl>
                                              <p:spTgt spid="132"/>
                                            </p:tgtEl>
                                            <p:attrNameLst>
                                              <p:attrName>style.visibility</p:attrName>
                                            </p:attrNameLst>
                                          </p:cBhvr>
                                          <p:to>
                                            <p:strVal val="visible"/>
                                          </p:to>
                                        </p:set>
                                        <p:animEffect transition="in" filter="wipe(left)">
                                          <p:cBhvr>
                                            <p:cTn id="116" dur="400"/>
                                            <p:tgtEl>
                                              <p:spTgt spid="132"/>
                                            </p:tgtEl>
                                          </p:cBhvr>
                                        </p:animEffect>
                                      </p:childTnLst>
                                    </p:cTn>
                                  </p:par>
                                </p:childTnLst>
                              </p:cTn>
                            </p:par>
                            <p:par>
                              <p:cTn id="117" fill="hold">
                                <p:stCondLst>
                                  <p:cond delay="2100"/>
                                </p:stCondLst>
                                <p:childTnLst>
                                  <p:par>
                                    <p:cTn id="118" presetID="22" presetClass="entr" presetSubtype="1" fill="hold" nodeType="after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wipe(up)">
                                          <p:cBhvr>
                                            <p:cTn id="120" dur="300"/>
                                            <p:tgtEl>
                                              <p:spTgt spid="133"/>
                                            </p:tgtEl>
                                          </p:cBhvr>
                                        </p:animEffect>
                                      </p:childTnLst>
                                    </p:cTn>
                                  </p:par>
                                </p:childTnLst>
                              </p:cTn>
                            </p:par>
                            <p:par>
                              <p:cTn id="121" fill="hold">
                                <p:stCondLst>
                                  <p:cond delay="2400"/>
                                </p:stCondLst>
                                <p:childTnLst>
                                  <p:par>
                                    <p:cTn id="122" presetID="22" presetClass="entr" presetSubtype="2"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right)">
                                          <p:cBhvr>
                                            <p:cTn id="124" dur="300"/>
                                            <p:tgtEl>
                                              <p:spTgt spid="32"/>
                                            </p:tgtEl>
                                          </p:cBhvr>
                                        </p:animEffect>
                                      </p:childTnLst>
                                    </p:cTn>
                                  </p:par>
                                  <p:par>
                                    <p:cTn id="125" presetID="2" presetClass="entr" presetSubtype="2" decel="100000" fill="hold" nodeType="withEffect">
                                      <p:stCondLst>
                                        <p:cond delay="30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1000" fill="hold"/>
                                            <p:tgtEl>
                                              <p:spTgt spid="21"/>
                                            </p:tgtEl>
                                            <p:attrNameLst>
                                              <p:attrName>ppt_x</p:attrName>
                                            </p:attrNameLst>
                                          </p:cBhvr>
                                          <p:tavLst>
                                            <p:tav tm="0">
                                              <p:val>
                                                <p:strVal val="1+#ppt_w/2"/>
                                              </p:val>
                                            </p:tav>
                                            <p:tav tm="100000">
                                              <p:val>
                                                <p:strVal val="#ppt_x"/>
                                              </p:val>
                                            </p:tav>
                                          </p:tavLst>
                                        </p:anim>
                                        <p:anim calcmode="lin" valueType="num">
                                          <p:cBhvr additive="base">
                                            <p:cTn id="1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2"/>
                    </p:tgtEl>
                  </p:cMediaNode>
                </p:audio>
              </p:childTnLst>
            </p:cTn>
          </p:par>
        </p:tnLst>
        <p:bldLst>
          <p:bldP spid="109" grpId="0" animBg="1"/>
          <p:bldP spid="112" grpId="0" animBg="1"/>
          <p:bldP spid="3" grpId="0"/>
          <p:bldP spid="17" grpId="0"/>
          <p:bldP spid="114" grpId="0"/>
          <p:bldP spid="143" grpId="0"/>
          <p:bldP spid="144" grpId="0"/>
          <p:bldP spid="145" grpId="0"/>
          <p:bldP spid="135"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t>Partner revenue…</a:t>
            </a:r>
            <a:br>
              <a:rPr lang="en-US" sz="2400" dirty="0"/>
            </a:br>
            <a:r>
              <a:rPr lang="en-US" sz="3598" dirty="0"/>
              <a:t>POC, Pilot, SCCM Prep and Deployment Projects</a:t>
            </a:r>
          </a:p>
        </p:txBody>
      </p:sp>
      <p:grpSp>
        <p:nvGrpSpPr>
          <p:cNvPr id="3" name="Group 2"/>
          <p:cNvGrpSpPr/>
          <p:nvPr/>
        </p:nvGrpSpPr>
        <p:grpSpPr>
          <a:xfrm>
            <a:off x="464621" y="1567908"/>
            <a:ext cx="2760705" cy="939357"/>
            <a:chOff x="462988" y="1567361"/>
            <a:chExt cx="2761488" cy="939623"/>
          </a:xfrm>
        </p:grpSpPr>
        <p:grpSp>
          <p:nvGrpSpPr>
            <p:cNvPr id="25" name="Group 24"/>
            <p:cNvGrpSpPr/>
            <p:nvPr/>
          </p:nvGrpSpPr>
          <p:grpSpPr>
            <a:xfrm>
              <a:off x="462988" y="2300283"/>
              <a:ext cx="2761488" cy="206701"/>
              <a:chOff x="462988" y="2269356"/>
              <a:chExt cx="2761488" cy="270970"/>
            </a:xfrm>
          </p:grpSpPr>
          <p:sp>
            <p:nvSpPr>
              <p:cNvPr id="26" name="Freeform 30"/>
              <p:cNvSpPr/>
              <p:nvPr/>
            </p:nvSpPr>
            <p:spPr bwMode="auto">
              <a:xfrm rot="10800000">
                <a:off x="1526137" y="2269356"/>
                <a:ext cx="500403"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7" name="Straight Connector 26"/>
              <p:cNvCxnSpPr/>
              <p:nvPr/>
            </p:nvCxnSpPr>
            <p:spPr>
              <a:xfrm>
                <a:off x="1979419" y="2288407"/>
                <a:ext cx="1245057"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62988" y="2288407"/>
                <a:ext cx="1133842"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62988" y="1567361"/>
              <a:ext cx="2761488" cy="554155"/>
            </a:xfrm>
            <a:prstGeom prst="rect">
              <a:avLst/>
            </a:prstGeom>
            <a:noFill/>
          </p:spPr>
          <p:txBody>
            <a:bodyPr wrap="square" lIns="0" tIns="0" rIns="0" bIns="0" rtlCol="0">
              <a:spAutoFit/>
            </a:bodyPr>
            <a:lstStyle/>
            <a:p>
              <a:pPr algn="ctr" defTabSz="914049">
                <a:spcAft>
                  <a:spcPts val="600"/>
                </a:spcAft>
              </a:pPr>
              <a:r>
                <a:rPr lang="en-US" b="1" kern="0" dirty="0">
                  <a:solidFill>
                    <a:schemeClr val="accent2"/>
                  </a:solidFill>
                  <a:ea typeface="Segoe UI" pitchFamily="34" charset="0"/>
                </a:rPr>
                <a:t>Windows 10 momentum/</a:t>
              </a:r>
              <a:br>
                <a:rPr lang="en-US" b="1" kern="0" dirty="0">
                  <a:solidFill>
                    <a:schemeClr val="accent2"/>
                  </a:solidFill>
                  <a:ea typeface="Segoe UI" pitchFamily="34" charset="0"/>
                </a:rPr>
              </a:br>
              <a:r>
                <a:rPr lang="en-US" b="1" kern="0" dirty="0">
                  <a:solidFill>
                    <a:schemeClr val="accent2"/>
                  </a:solidFill>
                  <a:ea typeface="Segoe UI" pitchFamily="34" charset="0"/>
                </a:rPr>
                <a:t>customer interest</a:t>
              </a:r>
            </a:p>
          </p:txBody>
        </p:sp>
      </p:grpSp>
      <p:pic>
        <p:nvPicPr>
          <p:cNvPr id="30" name="Picture 29"/>
          <p:cNvPicPr>
            <a:picLocks noChangeAspect="1"/>
          </p:cNvPicPr>
          <p:nvPr/>
        </p:nvPicPr>
        <p:blipFill rotWithShape="1">
          <a:blip r:embed="rId3"/>
          <a:srcRect t="30438" r="83332"/>
          <a:stretch/>
        </p:blipFill>
        <p:spPr>
          <a:xfrm>
            <a:off x="463903" y="2586313"/>
            <a:ext cx="2760705" cy="3942202"/>
          </a:xfrm>
          <a:prstGeom prst="rect">
            <a:avLst/>
          </a:prstGeom>
        </p:spPr>
      </p:pic>
      <p:sp>
        <p:nvSpPr>
          <p:cNvPr id="33" name="TextBox 32"/>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20–30% margin</a:t>
            </a:r>
          </a:p>
        </p:txBody>
      </p:sp>
      <p:grpSp>
        <p:nvGrpSpPr>
          <p:cNvPr id="4" name="Group 3"/>
          <p:cNvGrpSpPr/>
          <p:nvPr/>
        </p:nvGrpSpPr>
        <p:grpSpPr>
          <a:xfrm>
            <a:off x="464620" y="2596467"/>
            <a:ext cx="2762029" cy="1973938"/>
            <a:chOff x="462987" y="2596211"/>
            <a:chExt cx="2762812" cy="1974498"/>
          </a:xfrm>
        </p:grpSpPr>
        <p:sp>
          <p:nvSpPr>
            <p:cNvPr id="31" name="Rectangle 30"/>
            <p:cNvSpPr/>
            <p:nvPr/>
          </p:nvSpPr>
          <p:spPr bwMode="auto">
            <a:xfrm>
              <a:off x="462988" y="2596211"/>
              <a:ext cx="2761488" cy="197449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p:cNvSpPr txBox="1"/>
            <p:nvPr/>
          </p:nvSpPr>
          <p:spPr>
            <a:xfrm>
              <a:off x="462987" y="3402046"/>
              <a:ext cx="2762812" cy="682655"/>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accent2"/>
                  </a:solidFill>
                  <a:ea typeface="Segoe UI" pitchFamily="34" charset="0"/>
                  <a:cs typeface="Segoe UI" pitchFamily="34" charset="0"/>
                </a:rPr>
                <a:t>POC, PILOT, SCCM PREP &amp; DEPLOYMENT PROJECTS</a:t>
              </a:r>
            </a:p>
          </p:txBody>
        </p:sp>
        <p:grpSp>
          <p:nvGrpSpPr>
            <p:cNvPr id="35" name="Group 4"/>
            <p:cNvGrpSpPr>
              <a:grpSpLocks noChangeAspect="1"/>
            </p:cNvGrpSpPr>
            <p:nvPr/>
          </p:nvGrpSpPr>
          <p:grpSpPr bwMode="auto">
            <a:xfrm>
              <a:off x="1559717" y="2751046"/>
              <a:ext cx="568030" cy="570346"/>
              <a:chOff x="368" y="2072"/>
              <a:chExt cx="245" cy="246"/>
            </a:xfrm>
            <a:solidFill>
              <a:schemeClr val="accent2"/>
            </a:solidFill>
          </p:grpSpPr>
          <p:sp>
            <p:nvSpPr>
              <p:cNvPr id="36" name="Freeform 5"/>
              <p:cNvSpPr>
                <a:spLocks noEditPoints="1"/>
              </p:cNvSpPr>
              <p:nvPr/>
            </p:nvSpPr>
            <p:spPr bwMode="auto">
              <a:xfrm>
                <a:off x="368" y="2072"/>
                <a:ext cx="245" cy="246"/>
              </a:xfrm>
              <a:custGeom>
                <a:avLst/>
                <a:gdLst>
                  <a:gd name="T0" fmla="*/ 19 w 112"/>
                  <a:gd name="T1" fmla="*/ 112 h 112"/>
                  <a:gd name="T2" fmla="*/ 39 w 112"/>
                  <a:gd name="T3" fmla="*/ 104 h 112"/>
                  <a:gd name="T4" fmla="*/ 47 w 112"/>
                  <a:gd name="T5" fmla="*/ 112 h 112"/>
                  <a:gd name="T6" fmla="*/ 76 w 112"/>
                  <a:gd name="T7" fmla="*/ 112 h 112"/>
                  <a:gd name="T8" fmla="*/ 76 w 112"/>
                  <a:gd name="T9" fmla="*/ 69 h 112"/>
                  <a:gd name="T10" fmla="*/ 83 w 112"/>
                  <a:gd name="T11" fmla="*/ 63 h 112"/>
                  <a:gd name="T12" fmla="*/ 112 w 112"/>
                  <a:gd name="T13" fmla="*/ 4 h 112"/>
                  <a:gd name="T14" fmla="*/ 112 w 112"/>
                  <a:gd name="T15" fmla="*/ 0 h 112"/>
                  <a:gd name="T16" fmla="*/ 108 w 112"/>
                  <a:gd name="T17" fmla="*/ 0 h 112"/>
                  <a:gd name="T18" fmla="*/ 50 w 112"/>
                  <a:gd name="T19" fmla="*/ 29 h 112"/>
                  <a:gd name="T20" fmla="*/ 43 w 112"/>
                  <a:gd name="T21" fmla="*/ 36 h 112"/>
                  <a:gd name="T22" fmla="*/ 0 w 112"/>
                  <a:gd name="T23" fmla="*/ 36 h 112"/>
                  <a:gd name="T24" fmla="*/ 0 w 112"/>
                  <a:gd name="T25" fmla="*/ 65 h 112"/>
                  <a:gd name="T26" fmla="*/ 8 w 112"/>
                  <a:gd name="T27" fmla="*/ 73 h 112"/>
                  <a:gd name="T28" fmla="*/ 0 w 112"/>
                  <a:gd name="T29" fmla="*/ 93 h 112"/>
                  <a:gd name="T30" fmla="*/ 19 w 112"/>
                  <a:gd name="T31" fmla="*/ 112 h 112"/>
                  <a:gd name="T32" fmla="*/ 9 w 112"/>
                  <a:gd name="T33" fmla="*/ 91 h 112"/>
                  <a:gd name="T34" fmla="*/ 14 w 112"/>
                  <a:gd name="T35" fmla="*/ 79 h 112"/>
                  <a:gd name="T36" fmla="*/ 33 w 112"/>
                  <a:gd name="T37" fmla="*/ 98 h 112"/>
                  <a:gd name="T38" fmla="*/ 21 w 112"/>
                  <a:gd name="T39" fmla="*/ 103 h 112"/>
                  <a:gd name="T40" fmla="*/ 9 w 112"/>
                  <a:gd name="T41" fmla="*/ 91 h 112"/>
                  <a:gd name="T42" fmla="*/ 68 w 112"/>
                  <a:gd name="T43" fmla="*/ 104 h 112"/>
                  <a:gd name="T44" fmla="*/ 50 w 112"/>
                  <a:gd name="T45" fmla="*/ 104 h 112"/>
                  <a:gd name="T46" fmla="*/ 46 w 112"/>
                  <a:gd name="T47" fmla="*/ 100 h 112"/>
                  <a:gd name="T48" fmla="*/ 68 w 112"/>
                  <a:gd name="T49" fmla="*/ 77 h 112"/>
                  <a:gd name="T50" fmla="*/ 68 w 112"/>
                  <a:gd name="T51" fmla="*/ 104 h 112"/>
                  <a:gd name="T52" fmla="*/ 92 w 112"/>
                  <a:gd name="T53" fmla="*/ 41 h 112"/>
                  <a:gd name="T54" fmla="*/ 71 w 112"/>
                  <a:gd name="T55" fmla="*/ 20 h 112"/>
                  <a:gd name="T56" fmla="*/ 104 w 112"/>
                  <a:gd name="T57" fmla="*/ 8 h 112"/>
                  <a:gd name="T58" fmla="*/ 92 w 112"/>
                  <a:gd name="T59" fmla="*/ 41 h 112"/>
                  <a:gd name="T60" fmla="*/ 55 w 112"/>
                  <a:gd name="T61" fmla="*/ 34 h 112"/>
                  <a:gd name="T62" fmla="*/ 64 w 112"/>
                  <a:gd name="T63" fmla="*/ 25 h 112"/>
                  <a:gd name="T64" fmla="*/ 87 w 112"/>
                  <a:gd name="T65" fmla="*/ 48 h 112"/>
                  <a:gd name="T66" fmla="*/ 78 w 112"/>
                  <a:gd name="T67" fmla="*/ 57 h 112"/>
                  <a:gd name="T68" fmla="*/ 40 w 112"/>
                  <a:gd name="T69" fmla="*/ 94 h 112"/>
                  <a:gd name="T70" fmla="*/ 18 w 112"/>
                  <a:gd name="T71" fmla="*/ 72 h 112"/>
                  <a:gd name="T72" fmla="*/ 55 w 112"/>
                  <a:gd name="T73" fmla="*/ 34 h 112"/>
                  <a:gd name="T74" fmla="*/ 8 w 112"/>
                  <a:gd name="T75" fmla="*/ 44 h 112"/>
                  <a:gd name="T76" fmla="*/ 35 w 112"/>
                  <a:gd name="T77" fmla="*/ 44 h 112"/>
                  <a:gd name="T78" fmla="*/ 12 w 112"/>
                  <a:gd name="T79" fmla="*/ 66 h 112"/>
                  <a:gd name="T80" fmla="*/ 8 w 112"/>
                  <a:gd name="T81" fmla="*/ 62 h 112"/>
                  <a:gd name="T82" fmla="*/ 8 w 112"/>
                  <a:gd name="T8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2">
                    <a:moveTo>
                      <a:pt x="19" y="112"/>
                    </a:moveTo>
                    <a:cubicBezTo>
                      <a:pt x="39" y="104"/>
                      <a:pt x="39" y="104"/>
                      <a:pt x="39" y="104"/>
                    </a:cubicBezTo>
                    <a:cubicBezTo>
                      <a:pt x="47" y="112"/>
                      <a:pt x="47" y="112"/>
                      <a:pt x="47" y="112"/>
                    </a:cubicBezTo>
                    <a:cubicBezTo>
                      <a:pt x="76" y="112"/>
                      <a:pt x="76" y="112"/>
                      <a:pt x="76" y="112"/>
                    </a:cubicBezTo>
                    <a:cubicBezTo>
                      <a:pt x="76" y="69"/>
                      <a:pt x="76" y="69"/>
                      <a:pt x="76" y="69"/>
                    </a:cubicBezTo>
                    <a:cubicBezTo>
                      <a:pt x="83" y="63"/>
                      <a:pt x="83" y="63"/>
                      <a:pt x="83" y="63"/>
                    </a:cubicBezTo>
                    <a:cubicBezTo>
                      <a:pt x="102" y="47"/>
                      <a:pt x="112" y="26"/>
                      <a:pt x="112" y="4"/>
                    </a:cubicBezTo>
                    <a:cubicBezTo>
                      <a:pt x="112" y="0"/>
                      <a:pt x="112" y="0"/>
                      <a:pt x="112" y="0"/>
                    </a:cubicBezTo>
                    <a:cubicBezTo>
                      <a:pt x="108" y="0"/>
                      <a:pt x="108" y="0"/>
                      <a:pt x="108" y="0"/>
                    </a:cubicBezTo>
                    <a:cubicBezTo>
                      <a:pt x="86" y="0"/>
                      <a:pt x="65" y="10"/>
                      <a:pt x="50" y="29"/>
                    </a:cubicBezTo>
                    <a:cubicBezTo>
                      <a:pt x="43" y="36"/>
                      <a:pt x="43" y="36"/>
                      <a:pt x="43" y="36"/>
                    </a:cubicBezTo>
                    <a:cubicBezTo>
                      <a:pt x="0" y="36"/>
                      <a:pt x="0" y="36"/>
                      <a:pt x="0" y="36"/>
                    </a:cubicBezTo>
                    <a:cubicBezTo>
                      <a:pt x="0" y="65"/>
                      <a:pt x="0" y="65"/>
                      <a:pt x="0" y="65"/>
                    </a:cubicBezTo>
                    <a:cubicBezTo>
                      <a:pt x="8" y="73"/>
                      <a:pt x="8" y="73"/>
                      <a:pt x="8" y="73"/>
                    </a:cubicBezTo>
                    <a:cubicBezTo>
                      <a:pt x="0" y="93"/>
                      <a:pt x="0" y="93"/>
                      <a:pt x="0" y="93"/>
                    </a:cubicBezTo>
                    <a:lnTo>
                      <a:pt x="19" y="112"/>
                    </a:lnTo>
                    <a:close/>
                    <a:moveTo>
                      <a:pt x="9" y="91"/>
                    </a:moveTo>
                    <a:cubicBezTo>
                      <a:pt x="14" y="79"/>
                      <a:pt x="14" y="79"/>
                      <a:pt x="14" y="79"/>
                    </a:cubicBezTo>
                    <a:cubicBezTo>
                      <a:pt x="33" y="98"/>
                      <a:pt x="33" y="98"/>
                      <a:pt x="33" y="98"/>
                    </a:cubicBezTo>
                    <a:cubicBezTo>
                      <a:pt x="21" y="103"/>
                      <a:pt x="21" y="103"/>
                      <a:pt x="21" y="103"/>
                    </a:cubicBezTo>
                    <a:lnTo>
                      <a:pt x="9" y="91"/>
                    </a:lnTo>
                    <a:close/>
                    <a:moveTo>
                      <a:pt x="68" y="104"/>
                    </a:moveTo>
                    <a:cubicBezTo>
                      <a:pt x="50" y="104"/>
                      <a:pt x="50" y="104"/>
                      <a:pt x="50" y="104"/>
                    </a:cubicBezTo>
                    <a:cubicBezTo>
                      <a:pt x="46" y="100"/>
                      <a:pt x="46" y="100"/>
                      <a:pt x="46" y="100"/>
                    </a:cubicBezTo>
                    <a:cubicBezTo>
                      <a:pt x="68" y="77"/>
                      <a:pt x="68" y="77"/>
                      <a:pt x="68" y="77"/>
                    </a:cubicBezTo>
                    <a:lnTo>
                      <a:pt x="68" y="104"/>
                    </a:lnTo>
                    <a:close/>
                    <a:moveTo>
                      <a:pt x="92" y="41"/>
                    </a:moveTo>
                    <a:cubicBezTo>
                      <a:pt x="71" y="20"/>
                      <a:pt x="71" y="20"/>
                      <a:pt x="71" y="20"/>
                    </a:cubicBezTo>
                    <a:cubicBezTo>
                      <a:pt x="81" y="13"/>
                      <a:pt x="92" y="9"/>
                      <a:pt x="104" y="8"/>
                    </a:cubicBezTo>
                    <a:cubicBezTo>
                      <a:pt x="103" y="20"/>
                      <a:pt x="99" y="31"/>
                      <a:pt x="92" y="41"/>
                    </a:cubicBezTo>
                    <a:close/>
                    <a:moveTo>
                      <a:pt x="55" y="34"/>
                    </a:moveTo>
                    <a:cubicBezTo>
                      <a:pt x="58" y="31"/>
                      <a:pt x="61" y="28"/>
                      <a:pt x="64" y="25"/>
                    </a:cubicBezTo>
                    <a:cubicBezTo>
                      <a:pt x="87" y="48"/>
                      <a:pt x="87" y="48"/>
                      <a:pt x="87" y="48"/>
                    </a:cubicBezTo>
                    <a:cubicBezTo>
                      <a:pt x="84" y="51"/>
                      <a:pt x="81" y="54"/>
                      <a:pt x="78" y="57"/>
                    </a:cubicBezTo>
                    <a:cubicBezTo>
                      <a:pt x="40" y="94"/>
                      <a:pt x="40" y="94"/>
                      <a:pt x="40" y="94"/>
                    </a:cubicBezTo>
                    <a:cubicBezTo>
                      <a:pt x="18" y="72"/>
                      <a:pt x="18" y="72"/>
                      <a:pt x="18" y="72"/>
                    </a:cubicBezTo>
                    <a:lnTo>
                      <a:pt x="55" y="34"/>
                    </a:lnTo>
                    <a:close/>
                    <a:moveTo>
                      <a:pt x="8" y="44"/>
                    </a:moveTo>
                    <a:cubicBezTo>
                      <a:pt x="35" y="44"/>
                      <a:pt x="35" y="44"/>
                      <a:pt x="35" y="44"/>
                    </a:cubicBezTo>
                    <a:cubicBezTo>
                      <a:pt x="12" y="66"/>
                      <a:pt x="12" y="66"/>
                      <a:pt x="12" y="66"/>
                    </a:cubicBezTo>
                    <a:cubicBezTo>
                      <a:pt x="8" y="62"/>
                      <a:pt x="8" y="62"/>
                      <a:pt x="8" y="62"/>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7" name="Oval 6"/>
              <p:cNvSpPr>
                <a:spLocks noChangeArrowheads="1"/>
              </p:cNvSpPr>
              <p:nvPr/>
            </p:nvSpPr>
            <p:spPr bwMode="auto">
              <a:xfrm>
                <a:off x="482" y="216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38" name="Text Placeholder 2"/>
          <p:cNvSpPr txBox="1">
            <a:spLocks/>
          </p:cNvSpPr>
          <p:nvPr/>
        </p:nvSpPr>
        <p:spPr>
          <a:xfrm>
            <a:off x="3488840" y="1970825"/>
            <a:ext cx="8493436" cy="4800494"/>
          </a:xfrm>
          <a:prstGeom prst="rect">
            <a:avLst/>
          </a:prstGeom>
        </p:spPr>
        <p:txBody>
          <a:bodyPr lIns="0" tIns="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indent="-342768" defTabSz="932384">
              <a:lnSpc>
                <a:spcPct val="100000"/>
              </a:lnSpc>
              <a:spcBef>
                <a:spcPts val="800"/>
              </a:spcBef>
              <a:buSzPct val="100000"/>
            </a:pPr>
            <a:r>
              <a:rPr lang="en-US" sz="1632" dirty="0">
                <a:solidFill>
                  <a:schemeClr val="tx1"/>
                </a:solidFill>
                <a:latin typeface="+mn-lt"/>
              </a:rPr>
              <a:t>Windows 10 is an easy conversation starter.  Massive migration already, +350M devices on Windows 10!</a:t>
            </a:r>
          </a:p>
          <a:p>
            <a:pPr marL="342768" indent="-342768" defTabSz="932384">
              <a:lnSpc>
                <a:spcPct val="100000"/>
              </a:lnSpc>
              <a:spcBef>
                <a:spcPts val="800"/>
              </a:spcBef>
              <a:buSzPct val="100000"/>
            </a:pPr>
            <a:r>
              <a:rPr lang="en-US" sz="1632" dirty="0">
                <a:solidFill>
                  <a:schemeClr val="tx1"/>
                </a:solidFill>
                <a:latin typeface="+mn-lt"/>
              </a:rPr>
              <a:t>Windows 7 and Windows 8 customers, will want to migrate for better security features in Windows 10</a:t>
            </a:r>
          </a:p>
          <a:p>
            <a:pPr marL="342768" indent="-342768" defTabSz="932384">
              <a:lnSpc>
                <a:spcPct val="100000"/>
              </a:lnSpc>
              <a:spcBef>
                <a:spcPts val="800"/>
              </a:spcBef>
              <a:buSzPct val="100000"/>
            </a:pPr>
            <a:r>
              <a:rPr lang="en-US" sz="1632" dirty="0">
                <a:solidFill>
                  <a:schemeClr val="tx1"/>
                </a:solidFill>
                <a:latin typeface="+mn-lt"/>
              </a:rPr>
              <a:t>POCs and Pilots will demonstrate ease of migration + device and application compatibility.  (Funding available via Windows Accelerate for qualifying customers)</a:t>
            </a:r>
          </a:p>
          <a:p>
            <a:pPr marL="342768" indent="-342768" defTabSz="932384">
              <a:lnSpc>
                <a:spcPct val="100000"/>
              </a:lnSpc>
              <a:spcBef>
                <a:spcPts val="800"/>
              </a:spcBef>
              <a:buSzPct val="100000"/>
            </a:pPr>
            <a:r>
              <a:rPr lang="en-US" sz="1632" dirty="0">
                <a:solidFill>
                  <a:schemeClr val="tx1"/>
                </a:solidFill>
                <a:latin typeface="+mn-lt"/>
              </a:rPr>
              <a:t>Before customers can move to Window 10, larger customers will need the Nov 2015 updated version of SCCM (more partner revenue).</a:t>
            </a:r>
          </a:p>
          <a:p>
            <a:pPr marL="342768" indent="-342768" defTabSz="932384">
              <a:lnSpc>
                <a:spcPct val="100000"/>
              </a:lnSpc>
              <a:spcBef>
                <a:spcPts val="800"/>
              </a:spcBef>
              <a:buSzPct val="100000"/>
            </a:pPr>
            <a:r>
              <a:rPr lang="en-US" sz="1632" dirty="0">
                <a:solidFill>
                  <a:schemeClr val="tx1"/>
                </a:solidFill>
                <a:latin typeface="+mn-lt"/>
              </a:rPr>
              <a:t>While deployment is automated, easier and faster, customers still need your expertise</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New deployment approach and choices</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New licensing options</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Upgrade Analytics Service device assessment and pilot waves</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Expertise in automated deployment, provisioning scripts, network load</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Program/Change management</a:t>
            </a:r>
          </a:p>
          <a:p>
            <a:pPr marL="342768" indent="-342768" defTabSz="932384">
              <a:lnSpc>
                <a:spcPct val="100000"/>
              </a:lnSpc>
              <a:spcBef>
                <a:spcPts val="800"/>
              </a:spcBef>
              <a:buSzPct val="100000"/>
            </a:pPr>
            <a:r>
              <a:rPr lang="en-US" sz="1632" dirty="0">
                <a:solidFill>
                  <a:schemeClr val="tx1"/>
                </a:solidFill>
                <a:latin typeface="+mn-lt"/>
              </a:rPr>
              <a:t> Because deployments are faster and easier, consider up-sell, cross-sell, and new customer opportunities</a:t>
            </a:r>
          </a:p>
        </p:txBody>
      </p:sp>
      <p:sp>
        <p:nvSpPr>
          <p:cNvPr id="7" name="Rectangle 6"/>
          <p:cNvSpPr/>
          <p:nvPr/>
        </p:nvSpPr>
        <p:spPr bwMode="auto">
          <a:xfrm>
            <a:off x="9341553"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470063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t>Partner revenue…</a:t>
            </a:r>
            <a:br>
              <a:rPr lang="en-US" sz="3598" dirty="0"/>
            </a:br>
            <a:r>
              <a:rPr lang="en-US" sz="3598" dirty="0"/>
              <a:t>POC, Pilot, SCCM Prep and Deployment Projects</a:t>
            </a:r>
          </a:p>
        </p:txBody>
      </p:sp>
      <p:pic>
        <p:nvPicPr>
          <p:cNvPr id="29" name="Picture 28"/>
          <p:cNvPicPr>
            <a:picLocks noChangeAspect="1"/>
          </p:cNvPicPr>
          <p:nvPr/>
        </p:nvPicPr>
        <p:blipFill rotWithShape="1">
          <a:blip r:embed="rId4"/>
          <a:srcRect t="30438" r="83332"/>
          <a:stretch/>
        </p:blipFill>
        <p:spPr>
          <a:xfrm>
            <a:off x="463903" y="2586313"/>
            <a:ext cx="2760705" cy="3942202"/>
          </a:xfrm>
          <a:prstGeom prst="rect">
            <a:avLst/>
          </a:prstGeom>
        </p:spPr>
      </p:pic>
      <p:sp>
        <p:nvSpPr>
          <p:cNvPr id="32" name="TextBox 31"/>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20–30% margin</a:t>
            </a:r>
          </a:p>
        </p:txBody>
      </p:sp>
      <p:grpSp>
        <p:nvGrpSpPr>
          <p:cNvPr id="4" name="Group 3"/>
          <p:cNvGrpSpPr/>
          <p:nvPr/>
        </p:nvGrpSpPr>
        <p:grpSpPr>
          <a:xfrm>
            <a:off x="464621" y="1567908"/>
            <a:ext cx="2760705" cy="939357"/>
            <a:chOff x="462988" y="1567361"/>
            <a:chExt cx="2761488" cy="939623"/>
          </a:xfrm>
        </p:grpSpPr>
        <p:grpSp>
          <p:nvGrpSpPr>
            <p:cNvPr id="3" name="Group 2"/>
            <p:cNvGrpSpPr/>
            <p:nvPr/>
          </p:nvGrpSpPr>
          <p:grpSpPr>
            <a:xfrm>
              <a:off x="462988" y="2300283"/>
              <a:ext cx="2761488" cy="206701"/>
              <a:chOff x="462988" y="2269356"/>
              <a:chExt cx="2761488" cy="270970"/>
            </a:xfrm>
          </p:grpSpPr>
          <p:sp>
            <p:nvSpPr>
              <p:cNvPr id="25" name="Freeform 30"/>
              <p:cNvSpPr/>
              <p:nvPr/>
            </p:nvSpPr>
            <p:spPr bwMode="auto">
              <a:xfrm rot="10800000">
                <a:off x="1526137" y="2269356"/>
                <a:ext cx="500403"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6" name="Straight Connector 25"/>
              <p:cNvCxnSpPr/>
              <p:nvPr/>
            </p:nvCxnSpPr>
            <p:spPr>
              <a:xfrm>
                <a:off x="1979419" y="2288407"/>
                <a:ext cx="1245057"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62988" y="2288407"/>
                <a:ext cx="1133842"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462988" y="1567361"/>
              <a:ext cx="2761488" cy="554155"/>
            </a:xfrm>
            <a:prstGeom prst="rect">
              <a:avLst/>
            </a:prstGeom>
            <a:noFill/>
          </p:spPr>
          <p:txBody>
            <a:bodyPr wrap="square" lIns="0" tIns="0" rIns="0" bIns="0" rtlCol="0">
              <a:spAutoFit/>
            </a:bodyPr>
            <a:lstStyle/>
            <a:p>
              <a:pPr algn="ctr" defTabSz="914049">
                <a:spcAft>
                  <a:spcPts val="600"/>
                </a:spcAft>
              </a:pPr>
              <a:r>
                <a:rPr lang="en-US" b="1" kern="0" dirty="0">
                  <a:solidFill>
                    <a:schemeClr val="accent2"/>
                  </a:solidFill>
                  <a:ea typeface="Segoe UI" pitchFamily="34" charset="0"/>
                </a:rPr>
                <a:t>Windows 10 momentum/</a:t>
              </a:r>
              <a:br>
                <a:rPr lang="en-US" b="1" kern="0" dirty="0">
                  <a:solidFill>
                    <a:schemeClr val="accent2"/>
                  </a:solidFill>
                  <a:ea typeface="Segoe UI" pitchFamily="34" charset="0"/>
                </a:rPr>
              </a:br>
              <a:r>
                <a:rPr lang="en-US" b="1" kern="0" dirty="0">
                  <a:solidFill>
                    <a:schemeClr val="accent2"/>
                  </a:solidFill>
                  <a:ea typeface="Segoe UI" pitchFamily="34" charset="0"/>
                </a:rPr>
                <a:t>customer interest</a:t>
              </a:r>
            </a:p>
          </p:txBody>
        </p:sp>
      </p:grpSp>
      <p:grpSp>
        <p:nvGrpSpPr>
          <p:cNvPr id="6" name="Group 5"/>
          <p:cNvGrpSpPr/>
          <p:nvPr/>
        </p:nvGrpSpPr>
        <p:grpSpPr>
          <a:xfrm>
            <a:off x="464620" y="2596467"/>
            <a:ext cx="2762029" cy="1973938"/>
            <a:chOff x="462987" y="2596211"/>
            <a:chExt cx="2762812" cy="1974498"/>
          </a:xfrm>
        </p:grpSpPr>
        <p:sp>
          <p:nvSpPr>
            <p:cNvPr id="30" name="Rectangle 29"/>
            <p:cNvSpPr/>
            <p:nvPr/>
          </p:nvSpPr>
          <p:spPr bwMode="auto">
            <a:xfrm>
              <a:off x="462988" y="2596211"/>
              <a:ext cx="2761488" cy="1974498"/>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TextBox 30"/>
            <p:cNvSpPr txBox="1"/>
            <p:nvPr/>
          </p:nvSpPr>
          <p:spPr>
            <a:xfrm>
              <a:off x="462987" y="3402046"/>
              <a:ext cx="2762812" cy="682655"/>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accent2"/>
                  </a:solidFill>
                  <a:ea typeface="Segoe UI" pitchFamily="34" charset="0"/>
                  <a:cs typeface="Segoe UI" pitchFamily="34" charset="0"/>
                </a:rPr>
                <a:t>POC, PILOT, SCCM PREP &amp; DEPLOYMENT PROJECTS</a:t>
              </a:r>
            </a:p>
          </p:txBody>
        </p:sp>
        <p:grpSp>
          <p:nvGrpSpPr>
            <p:cNvPr id="22" name="Group 4"/>
            <p:cNvGrpSpPr>
              <a:grpSpLocks noChangeAspect="1"/>
            </p:cNvGrpSpPr>
            <p:nvPr/>
          </p:nvGrpSpPr>
          <p:grpSpPr bwMode="auto">
            <a:xfrm>
              <a:off x="1559717" y="2751046"/>
              <a:ext cx="568030" cy="570346"/>
              <a:chOff x="368" y="2072"/>
              <a:chExt cx="245" cy="246"/>
            </a:xfrm>
            <a:solidFill>
              <a:schemeClr val="accent2"/>
            </a:solidFill>
          </p:grpSpPr>
          <p:sp>
            <p:nvSpPr>
              <p:cNvPr id="23" name="Freeform 5"/>
              <p:cNvSpPr>
                <a:spLocks noEditPoints="1"/>
              </p:cNvSpPr>
              <p:nvPr/>
            </p:nvSpPr>
            <p:spPr bwMode="auto">
              <a:xfrm>
                <a:off x="368" y="2072"/>
                <a:ext cx="245" cy="246"/>
              </a:xfrm>
              <a:custGeom>
                <a:avLst/>
                <a:gdLst>
                  <a:gd name="T0" fmla="*/ 19 w 112"/>
                  <a:gd name="T1" fmla="*/ 112 h 112"/>
                  <a:gd name="T2" fmla="*/ 39 w 112"/>
                  <a:gd name="T3" fmla="*/ 104 h 112"/>
                  <a:gd name="T4" fmla="*/ 47 w 112"/>
                  <a:gd name="T5" fmla="*/ 112 h 112"/>
                  <a:gd name="T6" fmla="*/ 76 w 112"/>
                  <a:gd name="T7" fmla="*/ 112 h 112"/>
                  <a:gd name="T8" fmla="*/ 76 w 112"/>
                  <a:gd name="T9" fmla="*/ 69 h 112"/>
                  <a:gd name="T10" fmla="*/ 83 w 112"/>
                  <a:gd name="T11" fmla="*/ 63 h 112"/>
                  <a:gd name="T12" fmla="*/ 112 w 112"/>
                  <a:gd name="T13" fmla="*/ 4 h 112"/>
                  <a:gd name="T14" fmla="*/ 112 w 112"/>
                  <a:gd name="T15" fmla="*/ 0 h 112"/>
                  <a:gd name="T16" fmla="*/ 108 w 112"/>
                  <a:gd name="T17" fmla="*/ 0 h 112"/>
                  <a:gd name="T18" fmla="*/ 50 w 112"/>
                  <a:gd name="T19" fmla="*/ 29 h 112"/>
                  <a:gd name="T20" fmla="*/ 43 w 112"/>
                  <a:gd name="T21" fmla="*/ 36 h 112"/>
                  <a:gd name="T22" fmla="*/ 0 w 112"/>
                  <a:gd name="T23" fmla="*/ 36 h 112"/>
                  <a:gd name="T24" fmla="*/ 0 w 112"/>
                  <a:gd name="T25" fmla="*/ 65 h 112"/>
                  <a:gd name="T26" fmla="*/ 8 w 112"/>
                  <a:gd name="T27" fmla="*/ 73 h 112"/>
                  <a:gd name="T28" fmla="*/ 0 w 112"/>
                  <a:gd name="T29" fmla="*/ 93 h 112"/>
                  <a:gd name="T30" fmla="*/ 19 w 112"/>
                  <a:gd name="T31" fmla="*/ 112 h 112"/>
                  <a:gd name="T32" fmla="*/ 9 w 112"/>
                  <a:gd name="T33" fmla="*/ 91 h 112"/>
                  <a:gd name="T34" fmla="*/ 14 w 112"/>
                  <a:gd name="T35" fmla="*/ 79 h 112"/>
                  <a:gd name="T36" fmla="*/ 33 w 112"/>
                  <a:gd name="T37" fmla="*/ 98 h 112"/>
                  <a:gd name="T38" fmla="*/ 21 w 112"/>
                  <a:gd name="T39" fmla="*/ 103 h 112"/>
                  <a:gd name="T40" fmla="*/ 9 w 112"/>
                  <a:gd name="T41" fmla="*/ 91 h 112"/>
                  <a:gd name="T42" fmla="*/ 68 w 112"/>
                  <a:gd name="T43" fmla="*/ 104 h 112"/>
                  <a:gd name="T44" fmla="*/ 50 w 112"/>
                  <a:gd name="T45" fmla="*/ 104 h 112"/>
                  <a:gd name="T46" fmla="*/ 46 w 112"/>
                  <a:gd name="T47" fmla="*/ 100 h 112"/>
                  <a:gd name="T48" fmla="*/ 68 w 112"/>
                  <a:gd name="T49" fmla="*/ 77 h 112"/>
                  <a:gd name="T50" fmla="*/ 68 w 112"/>
                  <a:gd name="T51" fmla="*/ 104 h 112"/>
                  <a:gd name="T52" fmla="*/ 92 w 112"/>
                  <a:gd name="T53" fmla="*/ 41 h 112"/>
                  <a:gd name="T54" fmla="*/ 71 w 112"/>
                  <a:gd name="T55" fmla="*/ 20 h 112"/>
                  <a:gd name="T56" fmla="*/ 104 w 112"/>
                  <a:gd name="T57" fmla="*/ 8 h 112"/>
                  <a:gd name="T58" fmla="*/ 92 w 112"/>
                  <a:gd name="T59" fmla="*/ 41 h 112"/>
                  <a:gd name="T60" fmla="*/ 55 w 112"/>
                  <a:gd name="T61" fmla="*/ 34 h 112"/>
                  <a:gd name="T62" fmla="*/ 64 w 112"/>
                  <a:gd name="T63" fmla="*/ 25 h 112"/>
                  <a:gd name="T64" fmla="*/ 87 w 112"/>
                  <a:gd name="T65" fmla="*/ 48 h 112"/>
                  <a:gd name="T66" fmla="*/ 78 w 112"/>
                  <a:gd name="T67" fmla="*/ 57 h 112"/>
                  <a:gd name="T68" fmla="*/ 40 w 112"/>
                  <a:gd name="T69" fmla="*/ 94 h 112"/>
                  <a:gd name="T70" fmla="*/ 18 w 112"/>
                  <a:gd name="T71" fmla="*/ 72 h 112"/>
                  <a:gd name="T72" fmla="*/ 55 w 112"/>
                  <a:gd name="T73" fmla="*/ 34 h 112"/>
                  <a:gd name="T74" fmla="*/ 8 w 112"/>
                  <a:gd name="T75" fmla="*/ 44 h 112"/>
                  <a:gd name="T76" fmla="*/ 35 w 112"/>
                  <a:gd name="T77" fmla="*/ 44 h 112"/>
                  <a:gd name="T78" fmla="*/ 12 w 112"/>
                  <a:gd name="T79" fmla="*/ 66 h 112"/>
                  <a:gd name="T80" fmla="*/ 8 w 112"/>
                  <a:gd name="T81" fmla="*/ 62 h 112"/>
                  <a:gd name="T82" fmla="*/ 8 w 112"/>
                  <a:gd name="T8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2">
                    <a:moveTo>
                      <a:pt x="19" y="112"/>
                    </a:moveTo>
                    <a:cubicBezTo>
                      <a:pt x="39" y="104"/>
                      <a:pt x="39" y="104"/>
                      <a:pt x="39" y="104"/>
                    </a:cubicBezTo>
                    <a:cubicBezTo>
                      <a:pt x="47" y="112"/>
                      <a:pt x="47" y="112"/>
                      <a:pt x="47" y="112"/>
                    </a:cubicBezTo>
                    <a:cubicBezTo>
                      <a:pt x="76" y="112"/>
                      <a:pt x="76" y="112"/>
                      <a:pt x="76" y="112"/>
                    </a:cubicBezTo>
                    <a:cubicBezTo>
                      <a:pt x="76" y="69"/>
                      <a:pt x="76" y="69"/>
                      <a:pt x="76" y="69"/>
                    </a:cubicBezTo>
                    <a:cubicBezTo>
                      <a:pt x="83" y="63"/>
                      <a:pt x="83" y="63"/>
                      <a:pt x="83" y="63"/>
                    </a:cubicBezTo>
                    <a:cubicBezTo>
                      <a:pt x="102" y="47"/>
                      <a:pt x="112" y="26"/>
                      <a:pt x="112" y="4"/>
                    </a:cubicBezTo>
                    <a:cubicBezTo>
                      <a:pt x="112" y="0"/>
                      <a:pt x="112" y="0"/>
                      <a:pt x="112" y="0"/>
                    </a:cubicBezTo>
                    <a:cubicBezTo>
                      <a:pt x="108" y="0"/>
                      <a:pt x="108" y="0"/>
                      <a:pt x="108" y="0"/>
                    </a:cubicBezTo>
                    <a:cubicBezTo>
                      <a:pt x="86" y="0"/>
                      <a:pt x="65" y="10"/>
                      <a:pt x="50" y="29"/>
                    </a:cubicBezTo>
                    <a:cubicBezTo>
                      <a:pt x="43" y="36"/>
                      <a:pt x="43" y="36"/>
                      <a:pt x="43" y="36"/>
                    </a:cubicBezTo>
                    <a:cubicBezTo>
                      <a:pt x="0" y="36"/>
                      <a:pt x="0" y="36"/>
                      <a:pt x="0" y="36"/>
                    </a:cubicBezTo>
                    <a:cubicBezTo>
                      <a:pt x="0" y="65"/>
                      <a:pt x="0" y="65"/>
                      <a:pt x="0" y="65"/>
                    </a:cubicBezTo>
                    <a:cubicBezTo>
                      <a:pt x="8" y="73"/>
                      <a:pt x="8" y="73"/>
                      <a:pt x="8" y="73"/>
                    </a:cubicBezTo>
                    <a:cubicBezTo>
                      <a:pt x="0" y="93"/>
                      <a:pt x="0" y="93"/>
                      <a:pt x="0" y="93"/>
                    </a:cubicBezTo>
                    <a:lnTo>
                      <a:pt x="19" y="112"/>
                    </a:lnTo>
                    <a:close/>
                    <a:moveTo>
                      <a:pt x="9" y="91"/>
                    </a:moveTo>
                    <a:cubicBezTo>
                      <a:pt x="14" y="79"/>
                      <a:pt x="14" y="79"/>
                      <a:pt x="14" y="79"/>
                    </a:cubicBezTo>
                    <a:cubicBezTo>
                      <a:pt x="33" y="98"/>
                      <a:pt x="33" y="98"/>
                      <a:pt x="33" y="98"/>
                    </a:cubicBezTo>
                    <a:cubicBezTo>
                      <a:pt x="21" y="103"/>
                      <a:pt x="21" y="103"/>
                      <a:pt x="21" y="103"/>
                    </a:cubicBezTo>
                    <a:lnTo>
                      <a:pt x="9" y="91"/>
                    </a:lnTo>
                    <a:close/>
                    <a:moveTo>
                      <a:pt x="68" y="104"/>
                    </a:moveTo>
                    <a:cubicBezTo>
                      <a:pt x="50" y="104"/>
                      <a:pt x="50" y="104"/>
                      <a:pt x="50" y="104"/>
                    </a:cubicBezTo>
                    <a:cubicBezTo>
                      <a:pt x="46" y="100"/>
                      <a:pt x="46" y="100"/>
                      <a:pt x="46" y="100"/>
                    </a:cubicBezTo>
                    <a:cubicBezTo>
                      <a:pt x="68" y="77"/>
                      <a:pt x="68" y="77"/>
                      <a:pt x="68" y="77"/>
                    </a:cubicBezTo>
                    <a:lnTo>
                      <a:pt x="68" y="104"/>
                    </a:lnTo>
                    <a:close/>
                    <a:moveTo>
                      <a:pt x="92" y="41"/>
                    </a:moveTo>
                    <a:cubicBezTo>
                      <a:pt x="71" y="20"/>
                      <a:pt x="71" y="20"/>
                      <a:pt x="71" y="20"/>
                    </a:cubicBezTo>
                    <a:cubicBezTo>
                      <a:pt x="81" y="13"/>
                      <a:pt x="92" y="9"/>
                      <a:pt x="104" y="8"/>
                    </a:cubicBezTo>
                    <a:cubicBezTo>
                      <a:pt x="103" y="20"/>
                      <a:pt x="99" y="31"/>
                      <a:pt x="92" y="41"/>
                    </a:cubicBezTo>
                    <a:close/>
                    <a:moveTo>
                      <a:pt x="55" y="34"/>
                    </a:moveTo>
                    <a:cubicBezTo>
                      <a:pt x="58" y="31"/>
                      <a:pt x="61" y="28"/>
                      <a:pt x="64" y="25"/>
                    </a:cubicBezTo>
                    <a:cubicBezTo>
                      <a:pt x="87" y="48"/>
                      <a:pt x="87" y="48"/>
                      <a:pt x="87" y="48"/>
                    </a:cubicBezTo>
                    <a:cubicBezTo>
                      <a:pt x="84" y="51"/>
                      <a:pt x="81" y="54"/>
                      <a:pt x="78" y="57"/>
                    </a:cubicBezTo>
                    <a:cubicBezTo>
                      <a:pt x="40" y="94"/>
                      <a:pt x="40" y="94"/>
                      <a:pt x="40" y="94"/>
                    </a:cubicBezTo>
                    <a:cubicBezTo>
                      <a:pt x="18" y="72"/>
                      <a:pt x="18" y="72"/>
                      <a:pt x="18" y="72"/>
                    </a:cubicBezTo>
                    <a:lnTo>
                      <a:pt x="55" y="34"/>
                    </a:lnTo>
                    <a:close/>
                    <a:moveTo>
                      <a:pt x="8" y="44"/>
                    </a:moveTo>
                    <a:cubicBezTo>
                      <a:pt x="35" y="44"/>
                      <a:pt x="35" y="44"/>
                      <a:pt x="35" y="44"/>
                    </a:cubicBezTo>
                    <a:cubicBezTo>
                      <a:pt x="12" y="66"/>
                      <a:pt x="12" y="66"/>
                      <a:pt x="12" y="66"/>
                    </a:cubicBezTo>
                    <a:cubicBezTo>
                      <a:pt x="8" y="62"/>
                      <a:pt x="8" y="62"/>
                      <a:pt x="8" y="62"/>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4" name="Oval 6"/>
              <p:cNvSpPr>
                <a:spLocks noChangeArrowheads="1"/>
              </p:cNvSpPr>
              <p:nvPr/>
            </p:nvSpPr>
            <p:spPr bwMode="auto">
              <a:xfrm>
                <a:off x="482" y="216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88" name="Rectangle 87"/>
          <p:cNvSpPr/>
          <p:nvPr/>
        </p:nvSpPr>
        <p:spPr bwMode="auto">
          <a:xfrm>
            <a:off x="9341553"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10" name="Object 9"/>
          <p:cNvGraphicFramePr>
            <a:graphicFrameLocks noChangeAspect="1"/>
          </p:cNvGraphicFramePr>
          <p:nvPr>
            <p:extLst/>
          </p:nvPr>
        </p:nvGraphicFramePr>
        <p:xfrm>
          <a:off x="3410001" y="2618770"/>
          <a:ext cx="8866570" cy="3946813"/>
        </p:xfrm>
        <a:graphic>
          <a:graphicData uri="http://schemas.openxmlformats.org/presentationml/2006/ole">
            <mc:AlternateContent xmlns:mc="http://schemas.openxmlformats.org/markup-compatibility/2006">
              <mc:Choice xmlns:v="urn:schemas-microsoft-com:vml" Requires="v">
                <p:oleObj spid="_x0000_s379961" name="Worksheet" r:id="rId5" imgW="8694455" imgH="3870897" progId="Excel.Sheet.12">
                  <p:embed/>
                </p:oleObj>
              </mc:Choice>
              <mc:Fallback>
                <p:oleObj name="Worksheet" r:id="rId5" imgW="8694455" imgH="3870897" progId="Excel.Sheet.12">
                  <p:embed/>
                  <p:pic>
                    <p:nvPicPr>
                      <p:cNvPr id="10" name="Object 9"/>
                      <p:cNvPicPr/>
                      <p:nvPr/>
                    </p:nvPicPr>
                    <p:blipFill>
                      <a:blip r:embed="rId6"/>
                      <a:stretch>
                        <a:fillRect/>
                      </a:stretch>
                    </p:blipFill>
                    <p:spPr>
                      <a:xfrm>
                        <a:off x="3410001" y="2618770"/>
                        <a:ext cx="8866570" cy="3946813"/>
                      </a:xfrm>
                      <a:prstGeom prst="rect">
                        <a:avLst/>
                      </a:prstGeom>
                      <a:noFill/>
                    </p:spPr>
                  </p:pic>
                </p:oleObj>
              </mc:Fallback>
            </mc:AlternateContent>
          </a:graphicData>
        </a:graphic>
      </p:graphicFrame>
      <p:sp>
        <p:nvSpPr>
          <p:cNvPr id="5" name="TextBox 4"/>
          <p:cNvSpPr txBox="1"/>
          <p:nvPr/>
        </p:nvSpPr>
        <p:spPr>
          <a:xfrm>
            <a:off x="3028643" y="6543568"/>
            <a:ext cx="9500426" cy="470840"/>
          </a:xfrm>
          <a:prstGeom prst="rect">
            <a:avLst/>
          </a:prstGeom>
          <a:noFill/>
        </p:spPr>
        <p:txBody>
          <a:bodyPr wrap="square" lIns="186494" tIns="149196" rIns="186494" bIns="149196" rtlCol="0">
            <a:spAutoFit/>
          </a:bodyPr>
          <a:lstStyle/>
          <a:p>
            <a:pPr defTabSz="932597">
              <a:lnSpc>
                <a:spcPct val="90000"/>
              </a:lnSpc>
              <a:spcAft>
                <a:spcPts val="612"/>
              </a:spcAft>
            </a:pPr>
            <a:r>
              <a:rPr lang="en-US" sz="1224" kern="0" dirty="0">
                <a:solidFill>
                  <a:srgbClr val="000000"/>
                </a:solidFill>
              </a:rPr>
              <a:t>Note:  Revenue and margin values are based on partner interviews, and will vary by partner, geography, and local market conditions.</a:t>
            </a:r>
          </a:p>
        </p:txBody>
      </p:sp>
    </p:spTree>
    <p:extLst>
      <p:ext uri="{BB962C8B-B14F-4D97-AF65-F5344CB8AC3E}">
        <p14:creationId xmlns:p14="http://schemas.microsoft.com/office/powerpoint/2010/main" val="175222128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t>Partner revenue…</a:t>
            </a:r>
            <a:br>
              <a:rPr lang="en-US" sz="3598" dirty="0"/>
            </a:br>
            <a:r>
              <a:rPr lang="en-US" sz="3598" dirty="0"/>
              <a:t>Device and Accessories HW/SW sale</a:t>
            </a:r>
          </a:p>
        </p:txBody>
      </p:sp>
      <p:pic>
        <p:nvPicPr>
          <p:cNvPr id="23" name="Picture 22"/>
          <p:cNvPicPr>
            <a:picLocks noChangeAspect="1"/>
          </p:cNvPicPr>
          <p:nvPr/>
        </p:nvPicPr>
        <p:blipFill rotWithShape="1">
          <a:blip r:embed="rId3"/>
          <a:srcRect t="30438" r="83332"/>
          <a:stretch/>
        </p:blipFill>
        <p:spPr>
          <a:xfrm>
            <a:off x="463903" y="2577691"/>
            <a:ext cx="2760705" cy="3942202"/>
          </a:xfrm>
          <a:prstGeom prst="rect">
            <a:avLst/>
          </a:prstGeom>
        </p:spPr>
      </p:pic>
      <p:grpSp>
        <p:nvGrpSpPr>
          <p:cNvPr id="5" name="Group 4"/>
          <p:cNvGrpSpPr/>
          <p:nvPr/>
        </p:nvGrpSpPr>
        <p:grpSpPr>
          <a:xfrm>
            <a:off x="484410" y="4574791"/>
            <a:ext cx="2661357" cy="1028233"/>
            <a:chOff x="482784" y="4575094"/>
            <a:chExt cx="2662112" cy="1028525"/>
          </a:xfrm>
        </p:grpSpPr>
        <p:sp>
          <p:nvSpPr>
            <p:cNvPr id="39" name="TextBox 38"/>
            <p:cNvSpPr txBox="1"/>
            <p:nvPr/>
          </p:nvSpPr>
          <p:spPr>
            <a:xfrm>
              <a:off x="482784" y="4575094"/>
              <a:ext cx="2662112" cy="549554"/>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5–15% margin</a:t>
              </a:r>
            </a:p>
          </p:txBody>
        </p:sp>
        <p:sp>
          <p:nvSpPr>
            <p:cNvPr id="40" name="TextBox 39"/>
            <p:cNvSpPr txBox="1"/>
            <p:nvPr/>
          </p:nvSpPr>
          <p:spPr>
            <a:xfrm>
              <a:off x="482784" y="5054065"/>
              <a:ext cx="2662112" cy="549554"/>
            </a:xfrm>
            <a:prstGeom prst="rect">
              <a:avLst/>
            </a:prstGeom>
            <a:noFill/>
            <a:ln w="19050">
              <a:noFill/>
            </a:ln>
          </p:spPr>
          <p:txBody>
            <a:bodyPr wrap="squar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20–30% margin bundled as monthly managed service</a:t>
              </a:r>
            </a:p>
          </p:txBody>
        </p:sp>
      </p:grpSp>
      <p:grpSp>
        <p:nvGrpSpPr>
          <p:cNvPr id="4" name="Group 3"/>
          <p:cNvGrpSpPr/>
          <p:nvPr/>
        </p:nvGrpSpPr>
        <p:grpSpPr>
          <a:xfrm>
            <a:off x="464620" y="2596467"/>
            <a:ext cx="2762029" cy="1973938"/>
            <a:chOff x="462987" y="2596211"/>
            <a:chExt cx="2762812" cy="1974498"/>
          </a:xfrm>
        </p:grpSpPr>
        <p:sp>
          <p:nvSpPr>
            <p:cNvPr id="24" name="Rectangle 23"/>
            <p:cNvSpPr/>
            <p:nvPr/>
          </p:nvSpPr>
          <p:spPr bwMode="auto">
            <a:xfrm>
              <a:off x="462988" y="2596211"/>
              <a:ext cx="2761488" cy="1974498"/>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TextBox 37"/>
            <p:cNvSpPr txBox="1"/>
            <p:nvPr/>
          </p:nvSpPr>
          <p:spPr>
            <a:xfrm>
              <a:off x="462987" y="3402046"/>
              <a:ext cx="2762812" cy="682655"/>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accent2"/>
                  </a:solidFill>
                  <a:ea typeface="Segoe UI" pitchFamily="34" charset="0"/>
                  <a:cs typeface="Segoe UI" pitchFamily="34" charset="0"/>
                </a:rPr>
                <a:t>DEVICES &amp; ACCESSORIES</a:t>
              </a:r>
              <a:br>
                <a:rPr lang="en-US" sz="1598" b="1" kern="0" spc="-30" dirty="0">
                  <a:solidFill>
                    <a:schemeClr val="accent2"/>
                  </a:solidFill>
                  <a:ea typeface="Segoe UI" pitchFamily="34" charset="0"/>
                  <a:cs typeface="Segoe UI" pitchFamily="34" charset="0"/>
                </a:rPr>
              </a:br>
              <a:r>
                <a:rPr lang="en-US" sz="1598" b="1" kern="0" spc="-30" dirty="0">
                  <a:solidFill>
                    <a:schemeClr val="accent2"/>
                  </a:solidFill>
                  <a:ea typeface="Segoe UI" pitchFamily="34" charset="0"/>
                  <a:cs typeface="Segoe UI" pitchFamily="34" charset="0"/>
                </a:rPr>
                <a:t>HW/SW RESALE </a:t>
              </a:r>
            </a:p>
          </p:txBody>
        </p:sp>
        <p:sp>
          <p:nvSpPr>
            <p:cNvPr id="41" name="Freeform 10"/>
            <p:cNvSpPr>
              <a:spLocks noEditPoints="1"/>
            </p:cNvSpPr>
            <p:nvPr/>
          </p:nvSpPr>
          <p:spPr bwMode="auto">
            <a:xfrm>
              <a:off x="1490809" y="2705114"/>
              <a:ext cx="705846" cy="535736"/>
            </a:xfrm>
            <a:custGeom>
              <a:avLst/>
              <a:gdLst>
                <a:gd name="T0" fmla="*/ 243 w 278"/>
                <a:gd name="T1" fmla="*/ 0 h 211"/>
                <a:gd name="T2" fmla="*/ 35 w 278"/>
                <a:gd name="T3" fmla="*/ 0 h 211"/>
                <a:gd name="T4" fmla="*/ 35 w 278"/>
                <a:gd name="T5" fmla="*/ 132 h 211"/>
                <a:gd name="T6" fmla="*/ 0 w 278"/>
                <a:gd name="T7" fmla="*/ 193 h 211"/>
                <a:gd name="T8" fmla="*/ 0 w 278"/>
                <a:gd name="T9" fmla="*/ 211 h 211"/>
                <a:gd name="T10" fmla="*/ 278 w 278"/>
                <a:gd name="T11" fmla="*/ 211 h 211"/>
                <a:gd name="T12" fmla="*/ 278 w 278"/>
                <a:gd name="T13" fmla="*/ 193 h 211"/>
                <a:gd name="T14" fmla="*/ 243 w 278"/>
                <a:gd name="T15" fmla="*/ 132 h 211"/>
                <a:gd name="T16" fmla="*/ 243 w 278"/>
                <a:gd name="T17" fmla="*/ 0 h 211"/>
                <a:gd name="T18" fmla="*/ 226 w 278"/>
                <a:gd name="T19" fmla="*/ 123 h 211"/>
                <a:gd name="T20" fmla="*/ 52 w 278"/>
                <a:gd name="T21" fmla="*/ 123 h 211"/>
                <a:gd name="T22" fmla="*/ 52 w 278"/>
                <a:gd name="T23" fmla="*/ 18 h 211"/>
                <a:gd name="T24" fmla="*/ 226 w 278"/>
                <a:gd name="T25" fmla="*/ 18 h 211"/>
                <a:gd name="T26" fmla="*/ 226 w 278"/>
                <a:gd name="T27" fmla="*/ 123 h 211"/>
                <a:gd name="T28" fmla="*/ 259 w 278"/>
                <a:gd name="T29" fmla="*/ 193 h 211"/>
                <a:gd name="T30" fmla="*/ 19 w 278"/>
                <a:gd name="T31" fmla="*/ 193 h 211"/>
                <a:gd name="T32" fmla="*/ 50 w 278"/>
                <a:gd name="T33" fmla="*/ 141 h 211"/>
                <a:gd name="T34" fmla="*/ 228 w 278"/>
                <a:gd name="T35" fmla="*/ 141 h 211"/>
                <a:gd name="T36" fmla="*/ 259 w 278"/>
                <a:gd name="T37"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1">
                  <a:moveTo>
                    <a:pt x="243" y="0"/>
                  </a:moveTo>
                  <a:lnTo>
                    <a:pt x="35" y="0"/>
                  </a:lnTo>
                  <a:lnTo>
                    <a:pt x="35" y="132"/>
                  </a:lnTo>
                  <a:lnTo>
                    <a:pt x="0" y="193"/>
                  </a:lnTo>
                  <a:lnTo>
                    <a:pt x="0" y="211"/>
                  </a:lnTo>
                  <a:lnTo>
                    <a:pt x="278" y="211"/>
                  </a:lnTo>
                  <a:lnTo>
                    <a:pt x="278" y="193"/>
                  </a:lnTo>
                  <a:lnTo>
                    <a:pt x="243" y="132"/>
                  </a:lnTo>
                  <a:lnTo>
                    <a:pt x="243" y="0"/>
                  </a:lnTo>
                  <a:close/>
                  <a:moveTo>
                    <a:pt x="226" y="123"/>
                  </a:moveTo>
                  <a:lnTo>
                    <a:pt x="52" y="123"/>
                  </a:lnTo>
                  <a:lnTo>
                    <a:pt x="52" y="18"/>
                  </a:lnTo>
                  <a:lnTo>
                    <a:pt x="226" y="18"/>
                  </a:lnTo>
                  <a:lnTo>
                    <a:pt x="226" y="123"/>
                  </a:lnTo>
                  <a:close/>
                  <a:moveTo>
                    <a:pt x="259" y="193"/>
                  </a:moveTo>
                  <a:lnTo>
                    <a:pt x="19" y="193"/>
                  </a:lnTo>
                  <a:lnTo>
                    <a:pt x="50" y="141"/>
                  </a:lnTo>
                  <a:lnTo>
                    <a:pt x="228" y="141"/>
                  </a:lnTo>
                  <a:lnTo>
                    <a:pt x="259" y="193"/>
                  </a:lnTo>
                  <a:close/>
                </a:path>
              </a:pathLst>
            </a:custGeom>
            <a:solidFill>
              <a:schemeClr val="accent2"/>
            </a:solidFill>
            <a:ln>
              <a:noFill/>
            </a:ln>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sp>
        <p:nvSpPr>
          <p:cNvPr id="42" name="Text Placeholder 2"/>
          <p:cNvSpPr txBox="1">
            <a:spLocks/>
          </p:cNvSpPr>
          <p:nvPr/>
        </p:nvSpPr>
        <p:spPr>
          <a:xfrm>
            <a:off x="3528249" y="1964493"/>
            <a:ext cx="8634268" cy="4219268"/>
          </a:xfrm>
          <a:prstGeom prst="rect">
            <a:avLst/>
          </a:prstGeom>
        </p:spPr>
        <p:txBody>
          <a:bodyPr lIns="0" tIns="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indent="-342768" defTabSz="932384">
              <a:lnSpc>
                <a:spcPct val="100000"/>
              </a:lnSpc>
              <a:spcBef>
                <a:spcPts val="800"/>
              </a:spcBef>
              <a:buSzPct val="100000"/>
            </a:pPr>
            <a:r>
              <a:rPr lang="en-US" sz="1836" dirty="0">
                <a:solidFill>
                  <a:schemeClr val="tx1"/>
                </a:solidFill>
                <a:latin typeface="+mn-lt"/>
              </a:rPr>
              <a:t>Device Refresh is another great opportunity to engage customers around Windows 10 deployment</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Aging devices purchased for the XP End of Support wave are now due for refresh</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Intel estimates 400M devices more than 4 years old, ready for refresh</a:t>
            </a:r>
          </a:p>
          <a:p>
            <a:pPr marL="342768" indent="-342768" defTabSz="932384">
              <a:lnSpc>
                <a:spcPct val="100000"/>
              </a:lnSpc>
              <a:spcBef>
                <a:spcPts val="800"/>
              </a:spcBef>
              <a:buSzPct val="100000"/>
            </a:pPr>
            <a:r>
              <a:rPr lang="en-US" sz="1836" dirty="0">
                <a:solidFill>
                  <a:schemeClr val="tx1"/>
                </a:solidFill>
                <a:latin typeface="+mn-lt"/>
              </a:rPr>
              <a:t>New devices and form factors do so much more and take advantage of new Windows 10 features</a:t>
            </a:r>
          </a:p>
          <a:p>
            <a:pPr marL="749013" lvl="1" indent="-241206"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Windows Hello, Pen &amp; Ink, Touch-Screen, Light-Weight, Longer Battery, </a:t>
            </a:r>
            <a:r>
              <a:rPr lang="en-US" sz="1428" dirty="0" err="1">
                <a:solidFill>
                  <a:schemeClr val="tx1"/>
                </a:solidFill>
              </a:rPr>
              <a:t>etc</a:t>
            </a:r>
            <a:r>
              <a:rPr lang="en-US" sz="1428" dirty="0">
                <a:solidFill>
                  <a:schemeClr val="tx1"/>
                </a:solidFill>
              </a:rPr>
              <a:t>…</a:t>
            </a:r>
          </a:p>
          <a:p>
            <a:pPr marL="342768" indent="-342768" defTabSz="932384">
              <a:lnSpc>
                <a:spcPct val="100000"/>
              </a:lnSpc>
              <a:spcBef>
                <a:spcPts val="800"/>
              </a:spcBef>
              <a:buSzPct val="100000"/>
            </a:pPr>
            <a:r>
              <a:rPr lang="en-US" sz="1836" dirty="0">
                <a:solidFill>
                  <a:schemeClr val="tx1"/>
                </a:solidFill>
                <a:latin typeface="+mn-lt"/>
              </a:rPr>
              <a:t>Windows 10 Pro Devices typically have a </a:t>
            </a:r>
            <a:r>
              <a:rPr lang="en-US" sz="1836" b="1" dirty="0">
                <a:solidFill>
                  <a:schemeClr val="tx1"/>
                </a:solidFill>
                <a:latin typeface="+mn-lt"/>
              </a:rPr>
              <a:t>high gross sales value</a:t>
            </a:r>
            <a:r>
              <a:rPr lang="en-US" sz="1836" dirty="0">
                <a:solidFill>
                  <a:schemeClr val="tx1"/>
                </a:solidFill>
                <a:latin typeface="+mn-lt"/>
              </a:rPr>
              <a:t>, which more than makes up for the smaller margins associated</a:t>
            </a:r>
          </a:p>
          <a:p>
            <a:pPr marL="342768" indent="-342768" defTabSz="932384">
              <a:lnSpc>
                <a:spcPct val="100000"/>
              </a:lnSpc>
              <a:spcBef>
                <a:spcPts val="800"/>
              </a:spcBef>
              <a:buSzPct val="100000"/>
            </a:pPr>
            <a:r>
              <a:rPr lang="en-US" sz="1836" dirty="0">
                <a:solidFill>
                  <a:schemeClr val="tx1"/>
                </a:solidFill>
                <a:latin typeface="+mn-lt"/>
              </a:rPr>
              <a:t>Partners we have talked to typically captured higher total sales margins of 20-30% in small and mid-market customers </a:t>
            </a:r>
            <a:r>
              <a:rPr lang="en-US" sz="1836" b="1" dirty="0">
                <a:solidFill>
                  <a:schemeClr val="tx1"/>
                </a:solidFill>
                <a:latin typeface="+mn-lt"/>
              </a:rPr>
              <a:t>by bundling premium devices, break-fix, and warranty</a:t>
            </a:r>
            <a:r>
              <a:rPr lang="en-US" sz="1836" dirty="0">
                <a:solidFill>
                  <a:schemeClr val="tx1"/>
                </a:solidFill>
                <a:latin typeface="+mn-lt"/>
              </a:rPr>
              <a:t> as part of a managed services package - e.g. $50/month for a Surface Book</a:t>
            </a:r>
          </a:p>
          <a:p>
            <a:pPr marL="342768" indent="-342768" defTabSz="932384">
              <a:lnSpc>
                <a:spcPct val="100000"/>
              </a:lnSpc>
              <a:spcBef>
                <a:spcPts val="800"/>
              </a:spcBef>
              <a:buSzPct val="100000"/>
            </a:pPr>
            <a:r>
              <a:rPr lang="en-US" sz="1836" dirty="0">
                <a:solidFill>
                  <a:schemeClr val="tx1"/>
                </a:solidFill>
                <a:latin typeface="+mn-lt"/>
              </a:rPr>
              <a:t>Distributor &amp; OEM financing packages minimize the capital investment for partners and customers</a:t>
            </a:r>
          </a:p>
        </p:txBody>
      </p:sp>
      <p:grpSp>
        <p:nvGrpSpPr>
          <p:cNvPr id="3" name="Group 2"/>
          <p:cNvGrpSpPr/>
          <p:nvPr/>
        </p:nvGrpSpPr>
        <p:grpSpPr>
          <a:xfrm>
            <a:off x="464621" y="1567908"/>
            <a:ext cx="2760705" cy="939357"/>
            <a:chOff x="462988" y="1567361"/>
            <a:chExt cx="2761488" cy="939623"/>
          </a:xfrm>
        </p:grpSpPr>
        <p:grpSp>
          <p:nvGrpSpPr>
            <p:cNvPr id="47" name="Group 46"/>
            <p:cNvGrpSpPr/>
            <p:nvPr/>
          </p:nvGrpSpPr>
          <p:grpSpPr>
            <a:xfrm>
              <a:off x="462988" y="2300283"/>
              <a:ext cx="2761488" cy="206701"/>
              <a:chOff x="462988" y="2269356"/>
              <a:chExt cx="2761488" cy="270970"/>
            </a:xfrm>
          </p:grpSpPr>
          <p:sp>
            <p:nvSpPr>
              <p:cNvPr id="48" name="Freeform 30"/>
              <p:cNvSpPr/>
              <p:nvPr/>
            </p:nvSpPr>
            <p:spPr bwMode="auto">
              <a:xfrm rot="10800000">
                <a:off x="1526137" y="2269356"/>
                <a:ext cx="500403"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49" name="Straight Connector 48"/>
              <p:cNvCxnSpPr/>
              <p:nvPr/>
            </p:nvCxnSpPr>
            <p:spPr>
              <a:xfrm>
                <a:off x="1979419" y="2288407"/>
                <a:ext cx="1245057"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62988" y="2288407"/>
                <a:ext cx="1133842"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62988" y="1567361"/>
              <a:ext cx="2761488" cy="565187"/>
            </a:xfrm>
            <a:prstGeom prst="rect">
              <a:avLst/>
            </a:prstGeom>
            <a:noFill/>
          </p:spPr>
          <p:txBody>
            <a:bodyPr wrap="square" lIns="0" tIns="0" rIns="0" bIns="0" rtlCol="0">
              <a:spAutoFit/>
            </a:bodyPr>
            <a:lstStyle/>
            <a:p>
              <a:pPr algn="ctr" defTabSz="914049">
                <a:spcAft>
                  <a:spcPts val="600"/>
                </a:spcAft>
              </a:pPr>
              <a:r>
                <a:rPr lang="en-US" b="1" kern="0" dirty="0">
                  <a:solidFill>
                    <a:schemeClr val="accent2"/>
                  </a:solidFill>
                  <a:ea typeface="Segoe UI" pitchFamily="34" charset="0"/>
                </a:rPr>
                <a:t>Device </a:t>
              </a:r>
              <a:br>
                <a:rPr lang="en-US" b="1" kern="0" dirty="0">
                  <a:solidFill>
                    <a:schemeClr val="accent2"/>
                  </a:solidFill>
                  <a:ea typeface="Segoe UI" pitchFamily="34" charset="0"/>
                </a:rPr>
              </a:br>
              <a:r>
                <a:rPr lang="en-US" b="1" kern="0" dirty="0">
                  <a:solidFill>
                    <a:schemeClr val="accent2"/>
                  </a:solidFill>
                  <a:ea typeface="Segoe UI" pitchFamily="34" charset="0"/>
                </a:rPr>
                <a:t>refresh</a:t>
              </a:r>
            </a:p>
          </p:txBody>
        </p:sp>
      </p:grpSp>
      <p:sp>
        <p:nvSpPr>
          <p:cNvPr id="85" name="Rectangle 84"/>
          <p:cNvSpPr/>
          <p:nvPr/>
        </p:nvSpPr>
        <p:spPr bwMode="auto">
          <a:xfrm>
            <a:off x="9798621"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2873970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t>Partner revenue…</a:t>
            </a:r>
            <a:br>
              <a:rPr lang="en-US" sz="3598" dirty="0"/>
            </a:br>
            <a:r>
              <a:rPr lang="en-US" sz="3598" dirty="0"/>
              <a:t>Device and Accessories HW/SW sale</a:t>
            </a:r>
          </a:p>
        </p:txBody>
      </p:sp>
      <p:pic>
        <p:nvPicPr>
          <p:cNvPr id="18" name="Picture 17"/>
          <p:cNvPicPr>
            <a:picLocks noChangeAspect="1"/>
          </p:cNvPicPr>
          <p:nvPr/>
        </p:nvPicPr>
        <p:blipFill rotWithShape="1">
          <a:blip r:embed="rId4"/>
          <a:srcRect t="30438" r="83332"/>
          <a:stretch/>
        </p:blipFill>
        <p:spPr>
          <a:xfrm>
            <a:off x="463903" y="2577691"/>
            <a:ext cx="2760705" cy="3942202"/>
          </a:xfrm>
          <a:prstGeom prst="rect">
            <a:avLst/>
          </a:prstGeom>
        </p:spPr>
      </p:pic>
      <p:grpSp>
        <p:nvGrpSpPr>
          <p:cNvPr id="5" name="Group 4"/>
          <p:cNvGrpSpPr/>
          <p:nvPr/>
        </p:nvGrpSpPr>
        <p:grpSpPr>
          <a:xfrm>
            <a:off x="484410" y="4574791"/>
            <a:ext cx="2661357" cy="1028233"/>
            <a:chOff x="482784" y="4575094"/>
            <a:chExt cx="2662112" cy="1028525"/>
          </a:xfrm>
        </p:grpSpPr>
        <p:sp>
          <p:nvSpPr>
            <p:cNvPr id="21" name="TextBox 20"/>
            <p:cNvSpPr txBox="1"/>
            <p:nvPr/>
          </p:nvSpPr>
          <p:spPr>
            <a:xfrm>
              <a:off x="482784" y="4575094"/>
              <a:ext cx="2662112" cy="549554"/>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5–15% margin</a:t>
              </a:r>
            </a:p>
          </p:txBody>
        </p:sp>
        <p:sp>
          <p:nvSpPr>
            <p:cNvPr id="38" name="TextBox 37"/>
            <p:cNvSpPr txBox="1"/>
            <p:nvPr/>
          </p:nvSpPr>
          <p:spPr>
            <a:xfrm>
              <a:off x="482784" y="5054065"/>
              <a:ext cx="2662112" cy="549554"/>
            </a:xfrm>
            <a:prstGeom prst="rect">
              <a:avLst/>
            </a:prstGeom>
            <a:noFill/>
            <a:ln w="19050">
              <a:noFill/>
            </a:ln>
          </p:spPr>
          <p:txBody>
            <a:bodyPr wrap="squar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20–30% margin bundled as monthly managed service</a:t>
              </a:r>
            </a:p>
          </p:txBody>
        </p:sp>
      </p:grpSp>
      <p:grpSp>
        <p:nvGrpSpPr>
          <p:cNvPr id="4" name="Group 3"/>
          <p:cNvGrpSpPr/>
          <p:nvPr/>
        </p:nvGrpSpPr>
        <p:grpSpPr>
          <a:xfrm>
            <a:off x="464620" y="2596467"/>
            <a:ext cx="2762029" cy="1973938"/>
            <a:chOff x="462987" y="2596211"/>
            <a:chExt cx="2762812" cy="1974498"/>
          </a:xfrm>
        </p:grpSpPr>
        <p:sp>
          <p:nvSpPr>
            <p:cNvPr id="19" name="Rectangle 18"/>
            <p:cNvSpPr/>
            <p:nvPr/>
          </p:nvSpPr>
          <p:spPr bwMode="auto">
            <a:xfrm>
              <a:off x="462988" y="2596211"/>
              <a:ext cx="2761488" cy="1974498"/>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462987" y="3402046"/>
              <a:ext cx="2762812" cy="682655"/>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accent2"/>
                  </a:solidFill>
                  <a:ea typeface="Segoe UI" pitchFamily="34" charset="0"/>
                  <a:cs typeface="Segoe UI" pitchFamily="34" charset="0"/>
                </a:rPr>
                <a:t>DEVICES &amp; ACCESSORIES</a:t>
              </a:r>
              <a:br>
                <a:rPr lang="en-US" sz="1598" b="1" kern="0" spc="-30" dirty="0">
                  <a:solidFill>
                    <a:schemeClr val="accent2"/>
                  </a:solidFill>
                  <a:ea typeface="Segoe UI" pitchFamily="34" charset="0"/>
                  <a:cs typeface="Segoe UI" pitchFamily="34" charset="0"/>
                </a:rPr>
              </a:br>
              <a:r>
                <a:rPr lang="en-US" sz="1598" b="1" kern="0" spc="-30" dirty="0">
                  <a:solidFill>
                    <a:schemeClr val="accent2"/>
                  </a:solidFill>
                  <a:ea typeface="Segoe UI" pitchFamily="34" charset="0"/>
                  <a:cs typeface="Segoe UI" pitchFamily="34" charset="0"/>
                </a:rPr>
                <a:t>HW/SW RESALE </a:t>
              </a:r>
            </a:p>
          </p:txBody>
        </p:sp>
        <p:sp>
          <p:nvSpPr>
            <p:cNvPr id="29" name="Freeform 10"/>
            <p:cNvSpPr>
              <a:spLocks noEditPoints="1"/>
            </p:cNvSpPr>
            <p:nvPr/>
          </p:nvSpPr>
          <p:spPr bwMode="auto">
            <a:xfrm>
              <a:off x="1490809" y="2705114"/>
              <a:ext cx="705846" cy="535736"/>
            </a:xfrm>
            <a:custGeom>
              <a:avLst/>
              <a:gdLst>
                <a:gd name="T0" fmla="*/ 243 w 278"/>
                <a:gd name="T1" fmla="*/ 0 h 211"/>
                <a:gd name="T2" fmla="*/ 35 w 278"/>
                <a:gd name="T3" fmla="*/ 0 h 211"/>
                <a:gd name="T4" fmla="*/ 35 w 278"/>
                <a:gd name="T5" fmla="*/ 132 h 211"/>
                <a:gd name="T6" fmla="*/ 0 w 278"/>
                <a:gd name="T7" fmla="*/ 193 h 211"/>
                <a:gd name="T8" fmla="*/ 0 w 278"/>
                <a:gd name="T9" fmla="*/ 211 h 211"/>
                <a:gd name="T10" fmla="*/ 278 w 278"/>
                <a:gd name="T11" fmla="*/ 211 h 211"/>
                <a:gd name="T12" fmla="*/ 278 w 278"/>
                <a:gd name="T13" fmla="*/ 193 h 211"/>
                <a:gd name="T14" fmla="*/ 243 w 278"/>
                <a:gd name="T15" fmla="*/ 132 h 211"/>
                <a:gd name="T16" fmla="*/ 243 w 278"/>
                <a:gd name="T17" fmla="*/ 0 h 211"/>
                <a:gd name="T18" fmla="*/ 226 w 278"/>
                <a:gd name="T19" fmla="*/ 123 h 211"/>
                <a:gd name="T20" fmla="*/ 52 w 278"/>
                <a:gd name="T21" fmla="*/ 123 h 211"/>
                <a:gd name="T22" fmla="*/ 52 w 278"/>
                <a:gd name="T23" fmla="*/ 18 h 211"/>
                <a:gd name="T24" fmla="*/ 226 w 278"/>
                <a:gd name="T25" fmla="*/ 18 h 211"/>
                <a:gd name="T26" fmla="*/ 226 w 278"/>
                <a:gd name="T27" fmla="*/ 123 h 211"/>
                <a:gd name="T28" fmla="*/ 259 w 278"/>
                <a:gd name="T29" fmla="*/ 193 h 211"/>
                <a:gd name="T30" fmla="*/ 19 w 278"/>
                <a:gd name="T31" fmla="*/ 193 h 211"/>
                <a:gd name="T32" fmla="*/ 50 w 278"/>
                <a:gd name="T33" fmla="*/ 141 h 211"/>
                <a:gd name="T34" fmla="*/ 228 w 278"/>
                <a:gd name="T35" fmla="*/ 141 h 211"/>
                <a:gd name="T36" fmla="*/ 259 w 278"/>
                <a:gd name="T37"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1">
                  <a:moveTo>
                    <a:pt x="243" y="0"/>
                  </a:moveTo>
                  <a:lnTo>
                    <a:pt x="35" y="0"/>
                  </a:lnTo>
                  <a:lnTo>
                    <a:pt x="35" y="132"/>
                  </a:lnTo>
                  <a:lnTo>
                    <a:pt x="0" y="193"/>
                  </a:lnTo>
                  <a:lnTo>
                    <a:pt x="0" y="211"/>
                  </a:lnTo>
                  <a:lnTo>
                    <a:pt x="278" y="211"/>
                  </a:lnTo>
                  <a:lnTo>
                    <a:pt x="278" y="193"/>
                  </a:lnTo>
                  <a:lnTo>
                    <a:pt x="243" y="132"/>
                  </a:lnTo>
                  <a:lnTo>
                    <a:pt x="243" y="0"/>
                  </a:lnTo>
                  <a:close/>
                  <a:moveTo>
                    <a:pt x="226" y="123"/>
                  </a:moveTo>
                  <a:lnTo>
                    <a:pt x="52" y="123"/>
                  </a:lnTo>
                  <a:lnTo>
                    <a:pt x="52" y="18"/>
                  </a:lnTo>
                  <a:lnTo>
                    <a:pt x="226" y="18"/>
                  </a:lnTo>
                  <a:lnTo>
                    <a:pt x="226" y="123"/>
                  </a:lnTo>
                  <a:close/>
                  <a:moveTo>
                    <a:pt x="259" y="193"/>
                  </a:moveTo>
                  <a:lnTo>
                    <a:pt x="19" y="193"/>
                  </a:lnTo>
                  <a:lnTo>
                    <a:pt x="50" y="141"/>
                  </a:lnTo>
                  <a:lnTo>
                    <a:pt x="228" y="141"/>
                  </a:lnTo>
                  <a:lnTo>
                    <a:pt x="259" y="193"/>
                  </a:lnTo>
                  <a:close/>
                </a:path>
              </a:pathLst>
            </a:custGeom>
            <a:solidFill>
              <a:schemeClr val="accent2"/>
            </a:solidFill>
            <a:ln>
              <a:noFill/>
            </a:ln>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nvGrpSpPr>
          <p:cNvPr id="3" name="Group 2"/>
          <p:cNvGrpSpPr/>
          <p:nvPr/>
        </p:nvGrpSpPr>
        <p:grpSpPr>
          <a:xfrm>
            <a:off x="464621" y="1567908"/>
            <a:ext cx="2760705" cy="939357"/>
            <a:chOff x="462988" y="1567361"/>
            <a:chExt cx="2761488" cy="939623"/>
          </a:xfrm>
        </p:grpSpPr>
        <p:grpSp>
          <p:nvGrpSpPr>
            <p:cNvPr id="39" name="Group 38"/>
            <p:cNvGrpSpPr/>
            <p:nvPr/>
          </p:nvGrpSpPr>
          <p:grpSpPr>
            <a:xfrm>
              <a:off x="462988" y="2300283"/>
              <a:ext cx="2761488" cy="206701"/>
              <a:chOff x="462988" y="2269356"/>
              <a:chExt cx="2761488" cy="270970"/>
            </a:xfrm>
          </p:grpSpPr>
          <p:sp>
            <p:nvSpPr>
              <p:cNvPr id="40" name="Freeform 30"/>
              <p:cNvSpPr/>
              <p:nvPr/>
            </p:nvSpPr>
            <p:spPr bwMode="auto">
              <a:xfrm rot="10800000">
                <a:off x="1526137" y="2269356"/>
                <a:ext cx="500403" cy="270970"/>
              </a:xfrm>
              <a:custGeom>
                <a:avLst/>
                <a:gdLst>
                  <a:gd name="connsiteX0" fmla="*/ 339548 w 679095"/>
                  <a:gd name="connsiteY0" fmla="*/ 0 h 585427"/>
                  <a:gd name="connsiteX1" fmla="*/ 679095 w 679095"/>
                  <a:gd name="connsiteY1" fmla="*/ 585427 h 585427"/>
                  <a:gd name="connsiteX2" fmla="*/ 579135 w 679095"/>
                  <a:gd name="connsiteY2" fmla="*/ 585427 h 585427"/>
                  <a:gd name="connsiteX3" fmla="*/ 339548 w 679095"/>
                  <a:gd name="connsiteY3" fmla="*/ 172345 h 585427"/>
                  <a:gd name="connsiteX4" fmla="*/ 99960 w 679095"/>
                  <a:gd name="connsiteY4" fmla="*/ 585427 h 585427"/>
                  <a:gd name="connsiteX5" fmla="*/ 0 w 679095"/>
                  <a:gd name="connsiteY5" fmla="*/ 585427 h 585427"/>
                  <a:gd name="connsiteX6" fmla="*/ 339548 w 679095"/>
                  <a:gd name="connsiteY6" fmla="*/ 0 h 5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95" h="585427">
                    <a:moveTo>
                      <a:pt x="339548" y="0"/>
                    </a:moveTo>
                    <a:lnTo>
                      <a:pt x="679095" y="585427"/>
                    </a:lnTo>
                    <a:lnTo>
                      <a:pt x="579135" y="585427"/>
                    </a:lnTo>
                    <a:lnTo>
                      <a:pt x="339548" y="172345"/>
                    </a:lnTo>
                    <a:lnTo>
                      <a:pt x="99960" y="585427"/>
                    </a:lnTo>
                    <a:lnTo>
                      <a:pt x="0" y="585427"/>
                    </a:lnTo>
                    <a:lnTo>
                      <a:pt x="33954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41" name="Straight Connector 40"/>
              <p:cNvCxnSpPr/>
              <p:nvPr/>
            </p:nvCxnSpPr>
            <p:spPr>
              <a:xfrm>
                <a:off x="1979419" y="2288407"/>
                <a:ext cx="1245057" cy="0"/>
              </a:xfrm>
              <a:prstGeom prst="line">
                <a:avLst/>
              </a:prstGeom>
              <a:ln w="38100" cap="sq">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62988" y="2288407"/>
                <a:ext cx="1133842" cy="0"/>
              </a:xfrm>
              <a:prstGeom prst="line">
                <a:avLst/>
              </a:prstGeom>
              <a:ln w="381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462988" y="1567361"/>
              <a:ext cx="2761488" cy="565187"/>
            </a:xfrm>
            <a:prstGeom prst="rect">
              <a:avLst/>
            </a:prstGeom>
            <a:noFill/>
          </p:spPr>
          <p:txBody>
            <a:bodyPr wrap="square" lIns="0" tIns="0" rIns="0" bIns="0" rtlCol="0">
              <a:spAutoFit/>
            </a:bodyPr>
            <a:lstStyle/>
            <a:p>
              <a:pPr algn="ctr" defTabSz="914049">
                <a:spcAft>
                  <a:spcPts val="600"/>
                </a:spcAft>
              </a:pPr>
              <a:r>
                <a:rPr lang="en-US" b="1" kern="0" dirty="0">
                  <a:solidFill>
                    <a:schemeClr val="accent2"/>
                  </a:solidFill>
                  <a:ea typeface="Segoe UI" pitchFamily="34" charset="0"/>
                </a:rPr>
                <a:t>Device </a:t>
              </a:r>
              <a:br>
                <a:rPr lang="en-US" b="1" kern="0" dirty="0">
                  <a:solidFill>
                    <a:schemeClr val="accent2"/>
                  </a:solidFill>
                  <a:ea typeface="Segoe UI" pitchFamily="34" charset="0"/>
                </a:rPr>
              </a:br>
              <a:r>
                <a:rPr lang="en-US" b="1" kern="0" dirty="0">
                  <a:solidFill>
                    <a:schemeClr val="accent2"/>
                  </a:solidFill>
                  <a:ea typeface="Segoe UI" pitchFamily="34" charset="0"/>
                </a:rPr>
                <a:t>refresh</a:t>
              </a:r>
            </a:p>
          </p:txBody>
        </p:sp>
      </p:grpSp>
      <p:sp>
        <p:nvSpPr>
          <p:cNvPr id="84" name="Rectangle 83"/>
          <p:cNvSpPr/>
          <p:nvPr/>
        </p:nvSpPr>
        <p:spPr bwMode="auto">
          <a:xfrm>
            <a:off x="9798621"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6" name="Object 5"/>
          <p:cNvGraphicFramePr>
            <a:graphicFrameLocks noChangeAspect="1"/>
          </p:cNvGraphicFramePr>
          <p:nvPr>
            <p:extLst/>
          </p:nvPr>
        </p:nvGraphicFramePr>
        <p:xfrm>
          <a:off x="3339658" y="2625150"/>
          <a:ext cx="8866570" cy="3038625"/>
        </p:xfrm>
        <a:graphic>
          <a:graphicData uri="http://schemas.openxmlformats.org/presentationml/2006/ole">
            <mc:AlternateContent xmlns:mc="http://schemas.openxmlformats.org/markup-compatibility/2006">
              <mc:Choice xmlns:v="urn:schemas-microsoft-com:vml" Requires="v">
                <p:oleObj spid="_x0000_s380985" name="Worksheet" r:id="rId5" imgW="8694455" imgH="2979286" progId="Excel.Sheet.12">
                  <p:embed/>
                </p:oleObj>
              </mc:Choice>
              <mc:Fallback>
                <p:oleObj name="Worksheet" r:id="rId5" imgW="8694455" imgH="2979286" progId="Excel.Sheet.12">
                  <p:embed/>
                  <p:pic>
                    <p:nvPicPr>
                      <p:cNvPr id="6" name="Object 5"/>
                      <p:cNvPicPr/>
                      <p:nvPr/>
                    </p:nvPicPr>
                    <p:blipFill>
                      <a:blip r:embed="rId6"/>
                      <a:stretch>
                        <a:fillRect/>
                      </a:stretch>
                    </p:blipFill>
                    <p:spPr>
                      <a:xfrm>
                        <a:off x="3339658" y="2625150"/>
                        <a:ext cx="8866570" cy="3038625"/>
                      </a:xfrm>
                      <a:prstGeom prst="rect">
                        <a:avLst/>
                      </a:prstGeom>
                    </p:spPr>
                  </p:pic>
                </p:oleObj>
              </mc:Fallback>
            </mc:AlternateContent>
          </a:graphicData>
        </a:graphic>
      </p:graphicFrame>
      <p:sp>
        <p:nvSpPr>
          <p:cNvPr id="22" name="TextBox 21"/>
          <p:cNvSpPr txBox="1"/>
          <p:nvPr/>
        </p:nvSpPr>
        <p:spPr>
          <a:xfrm>
            <a:off x="3028643" y="6577434"/>
            <a:ext cx="9500426" cy="470840"/>
          </a:xfrm>
          <a:prstGeom prst="rect">
            <a:avLst/>
          </a:prstGeom>
          <a:noFill/>
        </p:spPr>
        <p:txBody>
          <a:bodyPr wrap="square" lIns="186494" tIns="149196" rIns="186494" bIns="149196" rtlCol="0">
            <a:spAutoFit/>
          </a:bodyPr>
          <a:lstStyle/>
          <a:p>
            <a:pPr defTabSz="932597">
              <a:lnSpc>
                <a:spcPct val="90000"/>
              </a:lnSpc>
              <a:spcAft>
                <a:spcPts val="612"/>
              </a:spcAft>
            </a:pPr>
            <a:r>
              <a:rPr lang="en-US" sz="1224" kern="0" dirty="0">
                <a:solidFill>
                  <a:srgbClr val="000000"/>
                </a:solidFill>
              </a:rPr>
              <a:t>Note:  Revenue and margin values are based on partner interviews, and will vary by partner, geography, and local market conditions.</a:t>
            </a:r>
          </a:p>
        </p:txBody>
      </p:sp>
    </p:spTree>
    <p:extLst>
      <p:ext uri="{BB962C8B-B14F-4D97-AF65-F5344CB8AC3E}">
        <p14:creationId xmlns:p14="http://schemas.microsoft.com/office/powerpoint/2010/main" val="351990949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9473599" y="145045"/>
            <a:ext cx="2686551" cy="1239237"/>
          </a:xfrm>
          <a:prstGeom prst="rect">
            <a:avLst/>
          </a:prstGeom>
        </p:spPr>
      </p:pic>
      <p:sp>
        <p:nvSpPr>
          <p:cNvPr id="2" name="Title 1"/>
          <p:cNvSpPr>
            <a:spLocks noGrp="1"/>
          </p:cNvSpPr>
          <p:nvPr>
            <p:ph type="title"/>
          </p:nvPr>
        </p:nvSpPr>
        <p:spPr>
          <a:xfrm>
            <a:off x="274639" y="295275"/>
            <a:ext cx="11889564" cy="917575"/>
          </a:xfrm>
        </p:spPr>
        <p:txBody>
          <a:bodyPr/>
          <a:lstStyle/>
          <a:p>
            <a:r>
              <a:rPr lang="en-US" sz="2400" dirty="0"/>
              <a:t>Partner revenue…</a:t>
            </a:r>
            <a:br>
              <a:rPr lang="en-US" sz="3598" dirty="0"/>
            </a:br>
            <a:r>
              <a:rPr lang="en-US" sz="3598" dirty="0"/>
              <a:t>New Windows Projects: Security, and Lifecycle </a:t>
            </a:r>
            <a:br>
              <a:rPr lang="en-US" sz="3598" dirty="0"/>
            </a:br>
            <a:r>
              <a:rPr lang="en-US" sz="3598" dirty="0"/>
              <a:t>Management</a:t>
            </a:r>
          </a:p>
        </p:txBody>
      </p:sp>
      <p:pic>
        <p:nvPicPr>
          <p:cNvPr id="14" name="Picture 13"/>
          <p:cNvPicPr>
            <a:picLocks noChangeAspect="1"/>
          </p:cNvPicPr>
          <p:nvPr/>
        </p:nvPicPr>
        <p:blipFill rotWithShape="1">
          <a:blip r:embed="rId3"/>
          <a:srcRect t="30438" r="83332"/>
          <a:stretch/>
        </p:blipFill>
        <p:spPr>
          <a:xfrm>
            <a:off x="463903" y="2577691"/>
            <a:ext cx="2760705" cy="3942202"/>
          </a:xfrm>
          <a:prstGeom prst="rect">
            <a:avLst/>
          </a:prstGeom>
        </p:spPr>
      </p:pic>
      <p:sp>
        <p:nvSpPr>
          <p:cNvPr id="17" name="TextBox 16"/>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30–40% margin</a:t>
            </a:r>
          </a:p>
        </p:txBody>
      </p:sp>
      <p:grpSp>
        <p:nvGrpSpPr>
          <p:cNvPr id="3" name="Group 2"/>
          <p:cNvGrpSpPr/>
          <p:nvPr/>
        </p:nvGrpSpPr>
        <p:grpSpPr>
          <a:xfrm>
            <a:off x="464620" y="2596467"/>
            <a:ext cx="2762029" cy="1973938"/>
            <a:chOff x="462987" y="2596211"/>
            <a:chExt cx="2762812" cy="1974498"/>
          </a:xfrm>
        </p:grpSpPr>
        <p:sp>
          <p:nvSpPr>
            <p:cNvPr id="15" name="Rectangle 14"/>
            <p:cNvSpPr/>
            <p:nvPr/>
          </p:nvSpPr>
          <p:spPr bwMode="auto">
            <a:xfrm>
              <a:off x="462988" y="2596211"/>
              <a:ext cx="2761488" cy="1974498"/>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462987" y="3402046"/>
              <a:ext cx="2762812"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accent2"/>
                  </a:solidFill>
                  <a:ea typeface="Segoe UI" pitchFamily="34" charset="0"/>
                  <a:cs typeface="Segoe UI" pitchFamily="34" charset="0"/>
                </a:rPr>
                <a:t>NEW WINDOWS PROJECTS: SECURITY AND LIFECYCLE MANAGEMENT</a:t>
              </a:r>
            </a:p>
          </p:txBody>
        </p:sp>
        <p:grpSp>
          <p:nvGrpSpPr>
            <p:cNvPr id="25" name="Group 27"/>
            <p:cNvGrpSpPr>
              <a:grpSpLocks noChangeAspect="1"/>
            </p:cNvGrpSpPr>
            <p:nvPr/>
          </p:nvGrpSpPr>
          <p:grpSpPr bwMode="auto">
            <a:xfrm>
              <a:off x="1534119" y="2772302"/>
              <a:ext cx="620550" cy="488362"/>
              <a:chOff x="3112" y="1509"/>
              <a:chExt cx="338" cy="266"/>
            </a:xfrm>
            <a:solidFill>
              <a:schemeClr val="accent2"/>
            </a:solidFill>
          </p:grpSpPr>
          <p:sp>
            <p:nvSpPr>
              <p:cNvPr id="26" name="Freeform 28"/>
              <p:cNvSpPr>
                <a:spLocks noEditPoints="1"/>
              </p:cNvSpPr>
              <p:nvPr/>
            </p:nvSpPr>
            <p:spPr bwMode="auto">
              <a:xfrm>
                <a:off x="3311" y="1611"/>
                <a:ext cx="139" cy="164"/>
              </a:xfrm>
              <a:custGeom>
                <a:avLst/>
                <a:gdLst>
                  <a:gd name="T0" fmla="*/ 56 w 64"/>
                  <a:gd name="T1" fmla="*/ 31 h 75"/>
                  <a:gd name="T2" fmla="*/ 56 w 64"/>
                  <a:gd name="T3" fmla="*/ 25 h 75"/>
                  <a:gd name="T4" fmla="*/ 32 w 64"/>
                  <a:gd name="T5" fmla="*/ 0 h 75"/>
                  <a:gd name="T6" fmla="*/ 7 w 64"/>
                  <a:gd name="T7" fmla="*/ 25 h 75"/>
                  <a:gd name="T8" fmla="*/ 7 w 64"/>
                  <a:gd name="T9" fmla="*/ 31 h 75"/>
                  <a:gd name="T10" fmla="*/ 0 w 64"/>
                  <a:gd name="T11" fmla="*/ 31 h 75"/>
                  <a:gd name="T12" fmla="*/ 0 w 64"/>
                  <a:gd name="T13" fmla="*/ 75 h 75"/>
                  <a:gd name="T14" fmla="*/ 64 w 64"/>
                  <a:gd name="T15" fmla="*/ 75 h 75"/>
                  <a:gd name="T16" fmla="*/ 64 w 64"/>
                  <a:gd name="T17" fmla="*/ 31 h 75"/>
                  <a:gd name="T18" fmla="*/ 56 w 64"/>
                  <a:gd name="T19" fmla="*/ 31 h 75"/>
                  <a:gd name="T20" fmla="*/ 15 w 64"/>
                  <a:gd name="T21" fmla="*/ 25 h 75"/>
                  <a:gd name="T22" fmla="*/ 32 w 64"/>
                  <a:gd name="T23" fmla="*/ 8 h 75"/>
                  <a:gd name="T24" fmla="*/ 48 w 64"/>
                  <a:gd name="T25" fmla="*/ 25 h 75"/>
                  <a:gd name="T26" fmla="*/ 48 w 64"/>
                  <a:gd name="T27" fmla="*/ 31 h 75"/>
                  <a:gd name="T28" fmla="*/ 15 w 64"/>
                  <a:gd name="T29" fmla="*/ 31 h 75"/>
                  <a:gd name="T30" fmla="*/ 15 w 64"/>
                  <a:gd name="T31" fmla="*/ 25 h 75"/>
                  <a:gd name="T32" fmla="*/ 56 w 64"/>
                  <a:gd name="T33" fmla="*/ 67 h 75"/>
                  <a:gd name="T34" fmla="*/ 8 w 64"/>
                  <a:gd name="T35" fmla="*/ 67 h 75"/>
                  <a:gd name="T36" fmla="*/ 8 w 64"/>
                  <a:gd name="T37" fmla="*/ 39 h 75"/>
                  <a:gd name="T38" fmla="*/ 56 w 64"/>
                  <a:gd name="T39" fmla="*/ 39 h 75"/>
                  <a:gd name="T40" fmla="*/ 56 w 64"/>
                  <a:gd name="T41"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75">
                    <a:moveTo>
                      <a:pt x="56" y="31"/>
                    </a:moveTo>
                    <a:cubicBezTo>
                      <a:pt x="56" y="25"/>
                      <a:pt x="56" y="25"/>
                      <a:pt x="56" y="25"/>
                    </a:cubicBezTo>
                    <a:cubicBezTo>
                      <a:pt x="56" y="11"/>
                      <a:pt x="45" y="0"/>
                      <a:pt x="32" y="0"/>
                    </a:cubicBezTo>
                    <a:cubicBezTo>
                      <a:pt x="18" y="0"/>
                      <a:pt x="7" y="11"/>
                      <a:pt x="7" y="25"/>
                    </a:cubicBezTo>
                    <a:cubicBezTo>
                      <a:pt x="7" y="31"/>
                      <a:pt x="7" y="31"/>
                      <a:pt x="7" y="31"/>
                    </a:cubicBezTo>
                    <a:cubicBezTo>
                      <a:pt x="0" y="31"/>
                      <a:pt x="0" y="31"/>
                      <a:pt x="0" y="31"/>
                    </a:cubicBezTo>
                    <a:cubicBezTo>
                      <a:pt x="0" y="75"/>
                      <a:pt x="0" y="75"/>
                      <a:pt x="0" y="75"/>
                    </a:cubicBezTo>
                    <a:cubicBezTo>
                      <a:pt x="64" y="75"/>
                      <a:pt x="64" y="75"/>
                      <a:pt x="64" y="75"/>
                    </a:cubicBezTo>
                    <a:cubicBezTo>
                      <a:pt x="64" y="31"/>
                      <a:pt x="64" y="31"/>
                      <a:pt x="64" y="31"/>
                    </a:cubicBezTo>
                    <a:lnTo>
                      <a:pt x="56" y="31"/>
                    </a:lnTo>
                    <a:close/>
                    <a:moveTo>
                      <a:pt x="15" y="25"/>
                    </a:moveTo>
                    <a:cubicBezTo>
                      <a:pt x="15" y="16"/>
                      <a:pt x="22" y="8"/>
                      <a:pt x="32" y="8"/>
                    </a:cubicBezTo>
                    <a:cubicBezTo>
                      <a:pt x="41" y="8"/>
                      <a:pt x="48" y="16"/>
                      <a:pt x="48" y="25"/>
                    </a:cubicBezTo>
                    <a:cubicBezTo>
                      <a:pt x="48" y="31"/>
                      <a:pt x="48" y="31"/>
                      <a:pt x="48" y="31"/>
                    </a:cubicBezTo>
                    <a:cubicBezTo>
                      <a:pt x="15" y="31"/>
                      <a:pt x="15" y="31"/>
                      <a:pt x="15" y="31"/>
                    </a:cubicBezTo>
                    <a:lnTo>
                      <a:pt x="15" y="25"/>
                    </a:lnTo>
                    <a:close/>
                    <a:moveTo>
                      <a:pt x="56" y="67"/>
                    </a:moveTo>
                    <a:cubicBezTo>
                      <a:pt x="8" y="67"/>
                      <a:pt x="8" y="67"/>
                      <a:pt x="8" y="67"/>
                    </a:cubicBezTo>
                    <a:cubicBezTo>
                      <a:pt x="8" y="39"/>
                      <a:pt x="8" y="39"/>
                      <a:pt x="8" y="39"/>
                    </a:cubicBezTo>
                    <a:cubicBezTo>
                      <a:pt x="56" y="39"/>
                      <a:pt x="56" y="39"/>
                      <a:pt x="56" y="39"/>
                    </a:cubicBezTo>
                    <a:lnTo>
                      <a:pt x="5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7" name="Freeform 29"/>
              <p:cNvSpPr>
                <a:spLocks noEditPoints="1"/>
              </p:cNvSpPr>
              <p:nvPr/>
            </p:nvSpPr>
            <p:spPr bwMode="auto">
              <a:xfrm>
                <a:off x="3112" y="1509"/>
                <a:ext cx="277" cy="244"/>
              </a:xfrm>
              <a:custGeom>
                <a:avLst/>
                <a:gdLst>
                  <a:gd name="T0" fmla="*/ 17 w 277"/>
                  <a:gd name="T1" fmla="*/ 70 h 244"/>
                  <a:gd name="T2" fmla="*/ 260 w 277"/>
                  <a:gd name="T3" fmla="*/ 70 h 244"/>
                  <a:gd name="T4" fmla="*/ 260 w 277"/>
                  <a:gd name="T5" fmla="*/ 89 h 244"/>
                  <a:gd name="T6" fmla="*/ 277 w 277"/>
                  <a:gd name="T7" fmla="*/ 89 h 244"/>
                  <a:gd name="T8" fmla="*/ 277 w 277"/>
                  <a:gd name="T9" fmla="*/ 65 h 244"/>
                  <a:gd name="T10" fmla="*/ 277 w 277"/>
                  <a:gd name="T11" fmla="*/ 52 h 244"/>
                  <a:gd name="T12" fmla="*/ 277 w 277"/>
                  <a:gd name="T13" fmla="*/ 17 h 244"/>
                  <a:gd name="T14" fmla="*/ 126 w 277"/>
                  <a:gd name="T15" fmla="*/ 17 h 244"/>
                  <a:gd name="T16" fmla="*/ 108 w 277"/>
                  <a:gd name="T17" fmla="*/ 0 h 244"/>
                  <a:gd name="T18" fmla="*/ 0 w 277"/>
                  <a:gd name="T19" fmla="*/ 0 h 244"/>
                  <a:gd name="T20" fmla="*/ 0 w 277"/>
                  <a:gd name="T21" fmla="*/ 52 h 244"/>
                  <a:gd name="T22" fmla="*/ 0 w 277"/>
                  <a:gd name="T23" fmla="*/ 61 h 244"/>
                  <a:gd name="T24" fmla="*/ 0 w 277"/>
                  <a:gd name="T25" fmla="*/ 244 h 244"/>
                  <a:gd name="T26" fmla="*/ 182 w 277"/>
                  <a:gd name="T27" fmla="*/ 244 h 244"/>
                  <a:gd name="T28" fmla="*/ 182 w 277"/>
                  <a:gd name="T29" fmla="*/ 227 h 244"/>
                  <a:gd name="T30" fmla="*/ 17 w 277"/>
                  <a:gd name="T31" fmla="*/ 227 h 244"/>
                  <a:gd name="T32" fmla="*/ 17 w 277"/>
                  <a:gd name="T33" fmla="*/ 70 h 244"/>
                  <a:gd name="T34" fmla="*/ 17 w 277"/>
                  <a:gd name="T35" fmla="*/ 17 h 244"/>
                  <a:gd name="T36" fmla="*/ 100 w 277"/>
                  <a:gd name="T37" fmla="*/ 17 h 244"/>
                  <a:gd name="T38" fmla="*/ 117 w 277"/>
                  <a:gd name="T39" fmla="*/ 35 h 244"/>
                  <a:gd name="T40" fmla="*/ 260 w 277"/>
                  <a:gd name="T41" fmla="*/ 35 h 244"/>
                  <a:gd name="T42" fmla="*/ 260 w 277"/>
                  <a:gd name="T43" fmla="*/ 52 h 244"/>
                  <a:gd name="T44" fmla="*/ 17 w 277"/>
                  <a:gd name="T45" fmla="*/ 52 h 244"/>
                  <a:gd name="T46" fmla="*/ 17 w 277"/>
                  <a:gd name="T47"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244">
                    <a:moveTo>
                      <a:pt x="17" y="70"/>
                    </a:moveTo>
                    <a:lnTo>
                      <a:pt x="260" y="70"/>
                    </a:lnTo>
                    <a:lnTo>
                      <a:pt x="260" y="89"/>
                    </a:lnTo>
                    <a:lnTo>
                      <a:pt x="277" y="89"/>
                    </a:lnTo>
                    <a:lnTo>
                      <a:pt x="277" y="65"/>
                    </a:lnTo>
                    <a:lnTo>
                      <a:pt x="277" y="52"/>
                    </a:lnTo>
                    <a:lnTo>
                      <a:pt x="277" y="17"/>
                    </a:lnTo>
                    <a:lnTo>
                      <a:pt x="126" y="17"/>
                    </a:lnTo>
                    <a:lnTo>
                      <a:pt x="108" y="0"/>
                    </a:lnTo>
                    <a:lnTo>
                      <a:pt x="0" y="0"/>
                    </a:lnTo>
                    <a:lnTo>
                      <a:pt x="0" y="52"/>
                    </a:lnTo>
                    <a:lnTo>
                      <a:pt x="0" y="61"/>
                    </a:lnTo>
                    <a:lnTo>
                      <a:pt x="0" y="244"/>
                    </a:lnTo>
                    <a:lnTo>
                      <a:pt x="182" y="244"/>
                    </a:lnTo>
                    <a:lnTo>
                      <a:pt x="182" y="227"/>
                    </a:lnTo>
                    <a:lnTo>
                      <a:pt x="17" y="227"/>
                    </a:lnTo>
                    <a:lnTo>
                      <a:pt x="17" y="70"/>
                    </a:lnTo>
                    <a:close/>
                    <a:moveTo>
                      <a:pt x="17" y="17"/>
                    </a:moveTo>
                    <a:lnTo>
                      <a:pt x="100" y="17"/>
                    </a:lnTo>
                    <a:lnTo>
                      <a:pt x="117" y="35"/>
                    </a:lnTo>
                    <a:lnTo>
                      <a:pt x="260" y="35"/>
                    </a:lnTo>
                    <a:lnTo>
                      <a:pt x="260" y="52"/>
                    </a:lnTo>
                    <a:lnTo>
                      <a:pt x="17" y="52"/>
                    </a:lnTo>
                    <a:lnTo>
                      <a:pt x="1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28" name="Text Placeholder 2"/>
          <p:cNvSpPr txBox="1">
            <a:spLocks/>
          </p:cNvSpPr>
          <p:nvPr/>
        </p:nvSpPr>
        <p:spPr>
          <a:xfrm>
            <a:off x="3484207" y="2003270"/>
            <a:ext cx="8493436" cy="4617306"/>
          </a:xfrm>
          <a:prstGeom prst="rect">
            <a:avLst/>
          </a:prstGeom>
        </p:spPr>
        <p:txBody>
          <a:bodyPr lIns="0" tIns="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indent="-342768" defTabSz="932384">
              <a:lnSpc>
                <a:spcPct val="100000"/>
              </a:lnSpc>
              <a:spcBef>
                <a:spcPts val="800"/>
              </a:spcBef>
              <a:buSzPct val="100000"/>
            </a:pPr>
            <a:r>
              <a:rPr lang="en-US" sz="1836" b="1" dirty="0">
                <a:solidFill>
                  <a:schemeClr val="tx1"/>
                </a:solidFill>
                <a:latin typeface="+mn-lt"/>
              </a:rPr>
              <a:t>New Feature Implementations:  </a:t>
            </a:r>
            <a:r>
              <a:rPr lang="en-US" sz="1836" dirty="0">
                <a:solidFill>
                  <a:schemeClr val="tx1"/>
                </a:solidFill>
                <a:latin typeface="+mn-lt"/>
              </a:rPr>
              <a:t>Windows capabilities and security features allow customers to do more – and your support in implementation of these features adds high value</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Data Protection</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Passport For Work</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Device Guard</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Multi-Factor Authentication</a:t>
            </a:r>
            <a:endParaRPr lang="en-US" sz="1836" dirty="0">
              <a:solidFill>
                <a:schemeClr val="tx1"/>
              </a:solidFill>
            </a:endParaRPr>
          </a:p>
          <a:p>
            <a:pPr marL="342768" indent="-342768" defTabSz="932384">
              <a:lnSpc>
                <a:spcPct val="100000"/>
              </a:lnSpc>
              <a:spcBef>
                <a:spcPts val="800"/>
              </a:spcBef>
              <a:buSzPct val="100000"/>
            </a:pPr>
            <a:r>
              <a:rPr lang="en-US" sz="1836" b="1" dirty="0">
                <a:solidFill>
                  <a:schemeClr val="tx1"/>
                </a:solidFill>
                <a:latin typeface="+mn-lt"/>
              </a:rPr>
              <a:t>Security Management</a:t>
            </a:r>
            <a:r>
              <a:rPr lang="en-US" sz="1836" dirty="0">
                <a:solidFill>
                  <a:schemeClr val="tx1"/>
                </a:solidFill>
                <a:latin typeface="+mn-lt"/>
              </a:rPr>
              <a:t> </a:t>
            </a:r>
            <a:r>
              <a:rPr lang="en-US" sz="1836" b="1" dirty="0">
                <a:solidFill>
                  <a:schemeClr val="tx1"/>
                </a:solidFill>
                <a:latin typeface="+mn-lt"/>
              </a:rPr>
              <a:t>Service:</a:t>
            </a:r>
            <a:r>
              <a:rPr lang="en-US" sz="1836" dirty="0">
                <a:solidFill>
                  <a:schemeClr val="tx1"/>
                </a:solidFill>
                <a:latin typeface="+mn-lt"/>
              </a:rPr>
              <a:t>  Security is a high concern for all commercial customers today.   Experts say there are 2 types of company today:  1)  Those who have been hacked, and 2)  Those who don’t know they have been hacked.</a:t>
            </a:r>
            <a:endParaRPr lang="en-US" sz="1836" b="1" dirty="0">
              <a:solidFill>
                <a:schemeClr val="tx1"/>
              </a:solidFill>
              <a:latin typeface="+mn-lt"/>
            </a:endParaRP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Windows Defender Advanced Threat Protection</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Incident Response Services (Threat Elimination, Breach Assessment, Repair / Prevention)</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428" dirty="0">
                <a:solidFill>
                  <a:schemeClr val="tx1"/>
                </a:solidFill>
              </a:rPr>
              <a:t>O365 Security + EMS Security Integration</a:t>
            </a:r>
            <a:endParaRPr lang="en-US" sz="768" dirty="0">
              <a:solidFill>
                <a:schemeClr val="tx1"/>
              </a:solidFill>
            </a:endParaRPr>
          </a:p>
          <a:p>
            <a:pPr marL="342768" indent="-342768" defTabSz="932384">
              <a:lnSpc>
                <a:spcPct val="100000"/>
              </a:lnSpc>
              <a:spcBef>
                <a:spcPts val="800"/>
              </a:spcBef>
              <a:buSzPct val="100000"/>
            </a:pPr>
            <a:r>
              <a:rPr lang="en-US" sz="1836" b="1" dirty="0">
                <a:solidFill>
                  <a:schemeClr val="tx1"/>
                </a:solidFill>
                <a:latin typeface="+mn-lt"/>
              </a:rPr>
              <a:t>Lifecycle Management:  </a:t>
            </a:r>
            <a:r>
              <a:rPr lang="en-US" sz="1836" dirty="0">
                <a:solidFill>
                  <a:schemeClr val="tx1"/>
                </a:solidFill>
                <a:latin typeface="+mn-lt"/>
              </a:rPr>
              <a:t>Windows as a Service, offers opportunities for you to manage patches, and pilot/roll-out of new feature updates on customer applications, networks, PCs and Mobile devices</a:t>
            </a:r>
          </a:p>
        </p:txBody>
      </p:sp>
      <p:sp>
        <p:nvSpPr>
          <p:cNvPr id="13" name="Rectangle 12"/>
          <p:cNvSpPr/>
          <p:nvPr/>
        </p:nvSpPr>
        <p:spPr bwMode="auto">
          <a:xfrm>
            <a:off x="10255692"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9633944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9473599" y="145045"/>
            <a:ext cx="2686551" cy="1239237"/>
          </a:xfrm>
          <a:prstGeom prst="rect">
            <a:avLst/>
          </a:prstGeom>
        </p:spPr>
      </p:pic>
      <p:sp>
        <p:nvSpPr>
          <p:cNvPr id="2" name="Title 1"/>
          <p:cNvSpPr>
            <a:spLocks noGrp="1"/>
          </p:cNvSpPr>
          <p:nvPr>
            <p:ph type="title"/>
          </p:nvPr>
        </p:nvSpPr>
        <p:spPr>
          <a:xfrm>
            <a:off x="276324" y="295728"/>
            <a:ext cx="11886192" cy="1196003"/>
          </a:xfrm>
        </p:spPr>
        <p:txBody>
          <a:bodyPr/>
          <a:lstStyle/>
          <a:p>
            <a:r>
              <a:rPr lang="en-US" sz="2400" dirty="0">
                <a:gradFill>
                  <a:gsLst>
                    <a:gs pos="1250">
                      <a:srgbClr val="505050"/>
                    </a:gs>
                    <a:gs pos="100000">
                      <a:srgbClr val="505050"/>
                    </a:gs>
                  </a:gsLst>
                  <a:lin ang="5400000" scaled="0"/>
                </a:gradFill>
              </a:rPr>
              <a:t>Partner revenue…</a:t>
            </a:r>
            <a:br>
              <a:rPr lang="en-US" sz="3598"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New Windows Projects: Security, and Lifecycle </a:t>
            </a:r>
            <a:br>
              <a:rPr lang="en-US" sz="3598"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Management</a:t>
            </a:r>
            <a:endParaRPr lang="en-US" sz="3598" dirty="0"/>
          </a:p>
        </p:txBody>
      </p:sp>
      <p:pic>
        <p:nvPicPr>
          <p:cNvPr id="13" name="Picture 12"/>
          <p:cNvPicPr>
            <a:picLocks noChangeAspect="1"/>
          </p:cNvPicPr>
          <p:nvPr/>
        </p:nvPicPr>
        <p:blipFill rotWithShape="1">
          <a:blip r:embed="rId4"/>
          <a:srcRect t="30438" r="83332"/>
          <a:stretch/>
        </p:blipFill>
        <p:spPr>
          <a:xfrm>
            <a:off x="463903" y="2577691"/>
            <a:ext cx="2760705" cy="3942202"/>
          </a:xfrm>
          <a:prstGeom prst="rect">
            <a:avLst/>
          </a:prstGeom>
        </p:spPr>
      </p:pic>
      <p:sp>
        <p:nvSpPr>
          <p:cNvPr id="16" name="TextBox 15"/>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30–40% margin</a:t>
            </a:r>
          </a:p>
        </p:txBody>
      </p:sp>
      <p:grpSp>
        <p:nvGrpSpPr>
          <p:cNvPr id="4" name="Group 3"/>
          <p:cNvGrpSpPr/>
          <p:nvPr/>
        </p:nvGrpSpPr>
        <p:grpSpPr>
          <a:xfrm>
            <a:off x="464620" y="2596467"/>
            <a:ext cx="2762029" cy="1973938"/>
            <a:chOff x="462987" y="2596211"/>
            <a:chExt cx="2762812" cy="1974498"/>
          </a:xfrm>
        </p:grpSpPr>
        <p:sp>
          <p:nvSpPr>
            <p:cNvPr id="14" name="Rectangle 13"/>
            <p:cNvSpPr/>
            <p:nvPr/>
          </p:nvSpPr>
          <p:spPr bwMode="auto">
            <a:xfrm>
              <a:off x="462988" y="2596211"/>
              <a:ext cx="2761488" cy="1974498"/>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462987" y="3402046"/>
              <a:ext cx="2762812"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accent2"/>
                  </a:solidFill>
                  <a:ea typeface="Segoe UI" pitchFamily="34" charset="0"/>
                  <a:cs typeface="Segoe UI" pitchFamily="34" charset="0"/>
                </a:rPr>
                <a:t>NEW WINDOWS PROJECTS: SECURITY AND LIFECYCLE MANAGEMENT</a:t>
              </a:r>
            </a:p>
          </p:txBody>
        </p:sp>
        <p:grpSp>
          <p:nvGrpSpPr>
            <p:cNvPr id="22" name="Group 27"/>
            <p:cNvGrpSpPr>
              <a:grpSpLocks noChangeAspect="1"/>
            </p:cNvGrpSpPr>
            <p:nvPr/>
          </p:nvGrpSpPr>
          <p:grpSpPr bwMode="auto">
            <a:xfrm>
              <a:off x="1534119" y="2772302"/>
              <a:ext cx="620550" cy="488362"/>
              <a:chOff x="3112" y="1509"/>
              <a:chExt cx="338" cy="266"/>
            </a:xfrm>
            <a:solidFill>
              <a:schemeClr val="accent2"/>
            </a:solidFill>
          </p:grpSpPr>
          <p:sp>
            <p:nvSpPr>
              <p:cNvPr id="23" name="Freeform 28"/>
              <p:cNvSpPr>
                <a:spLocks noEditPoints="1"/>
              </p:cNvSpPr>
              <p:nvPr/>
            </p:nvSpPr>
            <p:spPr bwMode="auto">
              <a:xfrm>
                <a:off x="3311" y="1611"/>
                <a:ext cx="139" cy="164"/>
              </a:xfrm>
              <a:custGeom>
                <a:avLst/>
                <a:gdLst>
                  <a:gd name="T0" fmla="*/ 56 w 64"/>
                  <a:gd name="T1" fmla="*/ 31 h 75"/>
                  <a:gd name="T2" fmla="*/ 56 w 64"/>
                  <a:gd name="T3" fmla="*/ 25 h 75"/>
                  <a:gd name="T4" fmla="*/ 32 w 64"/>
                  <a:gd name="T5" fmla="*/ 0 h 75"/>
                  <a:gd name="T6" fmla="*/ 7 w 64"/>
                  <a:gd name="T7" fmla="*/ 25 h 75"/>
                  <a:gd name="T8" fmla="*/ 7 w 64"/>
                  <a:gd name="T9" fmla="*/ 31 h 75"/>
                  <a:gd name="T10" fmla="*/ 0 w 64"/>
                  <a:gd name="T11" fmla="*/ 31 h 75"/>
                  <a:gd name="T12" fmla="*/ 0 w 64"/>
                  <a:gd name="T13" fmla="*/ 75 h 75"/>
                  <a:gd name="T14" fmla="*/ 64 w 64"/>
                  <a:gd name="T15" fmla="*/ 75 h 75"/>
                  <a:gd name="T16" fmla="*/ 64 w 64"/>
                  <a:gd name="T17" fmla="*/ 31 h 75"/>
                  <a:gd name="T18" fmla="*/ 56 w 64"/>
                  <a:gd name="T19" fmla="*/ 31 h 75"/>
                  <a:gd name="T20" fmla="*/ 15 w 64"/>
                  <a:gd name="T21" fmla="*/ 25 h 75"/>
                  <a:gd name="T22" fmla="*/ 32 w 64"/>
                  <a:gd name="T23" fmla="*/ 8 h 75"/>
                  <a:gd name="T24" fmla="*/ 48 w 64"/>
                  <a:gd name="T25" fmla="*/ 25 h 75"/>
                  <a:gd name="T26" fmla="*/ 48 w 64"/>
                  <a:gd name="T27" fmla="*/ 31 h 75"/>
                  <a:gd name="T28" fmla="*/ 15 w 64"/>
                  <a:gd name="T29" fmla="*/ 31 h 75"/>
                  <a:gd name="T30" fmla="*/ 15 w 64"/>
                  <a:gd name="T31" fmla="*/ 25 h 75"/>
                  <a:gd name="T32" fmla="*/ 56 w 64"/>
                  <a:gd name="T33" fmla="*/ 67 h 75"/>
                  <a:gd name="T34" fmla="*/ 8 w 64"/>
                  <a:gd name="T35" fmla="*/ 67 h 75"/>
                  <a:gd name="T36" fmla="*/ 8 w 64"/>
                  <a:gd name="T37" fmla="*/ 39 h 75"/>
                  <a:gd name="T38" fmla="*/ 56 w 64"/>
                  <a:gd name="T39" fmla="*/ 39 h 75"/>
                  <a:gd name="T40" fmla="*/ 56 w 64"/>
                  <a:gd name="T41"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75">
                    <a:moveTo>
                      <a:pt x="56" y="31"/>
                    </a:moveTo>
                    <a:cubicBezTo>
                      <a:pt x="56" y="25"/>
                      <a:pt x="56" y="25"/>
                      <a:pt x="56" y="25"/>
                    </a:cubicBezTo>
                    <a:cubicBezTo>
                      <a:pt x="56" y="11"/>
                      <a:pt x="45" y="0"/>
                      <a:pt x="32" y="0"/>
                    </a:cubicBezTo>
                    <a:cubicBezTo>
                      <a:pt x="18" y="0"/>
                      <a:pt x="7" y="11"/>
                      <a:pt x="7" y="25"/>
                    </a:cubicBezTo>
                    <a:cubicBezTo>
                      <a:pt x="7" y="31"/>
                      <a:pt x="7" y="31"/>
                      <a:pt x="7" y="31"/>
                    </a:cubicBezTo>
                    <a:cubicBezTo>
                      <a:pt x="0" y="31"/>
                      <a:pt x="0" y="31"/>
                      <a:pt x="0" y="31"/>
                    </a:cubicBezTo>
                    <a:cubicBezTo>
                      <a:pt x="0" y="75"/>
                      <a:pt x="0" y="75"/>
                      <a:pt x="0" y="75"/>
                    </a:cubicBezTo>
                    <a:cubicBezTo>
                      <a:pt x="64" y="75"/>
                      <a:pt x="64" y="75"/>
                      <a:pt x="64" y="75"/>
                    </a:cubicBezTo>
                    <a:cubicBezTo>
                      <a:pt x="64" y="31"/>
                      <a:pt x="64" y="31"/>
                      <a:pt x="64" y="31"/>
                    </a:cubicBezTo>
                    <a:lnTo>
                      <a:pt x="56" y="31"/>
                    </a:lnTo>
                    <a:close/>
                    <a:moveTo>
                      <a:pt x="15" y="25"/>
                    </a:moveTo>
                    <a:cubicBezTo>
                      <a:pt x="15" y="16"/>
                      <a:pt x="22" y="8"/>
                      <a:pt x="32" y="8"/>
                    </a:cubicBezTo>
                    <a:cubicBezTo>
                      <a:pt x="41" y="8"/>
                      <a:pt x="48" y="16"/>
                      <a:pt x="48" y="25"/>
                    </a:cubicBezTo>
                    <a:cubicBezTo>
                      <a:pt x="48" y="31"/>
                      <a:pt x="48" y="31"/>
                      <a:pt x="48" y="31"/>
                    </a:cubicBezTo>
                    <a:cubicBezTo>
                      <a:pt x="15" y="31"/>
                      <a:pt x="15" y="31"/>
                      <a:pt x="15" y="31"/>
                    </a:cubicBezTo>
                    <a:lnTo>
                      <a:pt x="15" y="25"/>
                    </a:lnTo>
                    <a:close/>
                    <a:moveTo>
                      <a:pt x="56" y="67"/>
                    </a:moveTo>
                    <a:cubicBezTo>
                      <a:pt x="8" y="67"/>
                      <a:pt x="8" y="67"/>
                      <a:pt x="8" y="67"/>
                    </a:cubicBezTo>
                    <a:cubicBezTo>
                      <a:pt x="8" y="39"/>
                      <a:pt x="8" y="39"/>
                      <a:pt x="8" y="39"/>
                    </a:cubicBezTo>
                    <a:cubicBezTo>
                      <a:pt x="56" y="39"/>
                      <a:pt x="56" y="39"/>
                      <a:pt x="56" y="39"/>
                    </a:cubicBezTo>
                    <a:lnTo>
                      <a:pt x="5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4" name="Freeform 29"/>
              <p:cNvSpPr>
                <a:spLocks noEditPoints="1"/>
              </p:cNvSpPr>
              <p:nvPr/>
            </p:nvSpPr>
            <p:spPr bwMode="auto">
              <a:xfrm>
                <a:off x="3112" y="1509"/>
                <a:ext cx="277" cy="244"/>
              </a:xfrm>
              <a:custGeom>
                <a:avLst/>
                <a:gdLst>
                  <a:gd name="T0" fmla="*/ 17 w 277"/>
                  <a:gd name="T1" fmla="*/ 70 h 244"/>
                  <a:gd name="T2" fmla="*/ 260 w 277"/>
                  <a:gd name="T3" fmla="*/ 70 h 244"/>
                  <a:gd name="T4" fmla="*/ 260 w 277"/>
                  <a:gd name="T5" fmla="*/ 89 h 244"/>
                  <a:gd name="T6" fmla="*/ 277 w 277"/>
                  <a:gd name="T7" fmla="*/ 89 h 244"/>
                  <a:gd name="T8" fmla="*/ 277 w 277"/>
                  <a:gd name="T9" fmla="*/ 65 h 244"/>
                  <a:gd name="T10" fmla="*/ 277 w 277"/>
                  <a:gd name="T11" fmla="*/ 52 h 244"/>
                  <a:gd name="T12" fmla="*/ 277 w 277"/>
                  <a:gd name="T13" fmla="*/ 17 h 244"/>
                  <a:gd name="T14" fmla="*/ 126 w 277"/>
                  <a:gd name="T15" fmla="*/ 17 h 244"/>
                  <a:gd name="T16" fmla="*/ 108 w 277"/>
                  <a:gd name="T17" fmla="*/ 0 h 244"/>
                  <a:gd name="T18" fmla="*/ 0 w 277"/>
                  <a:gd name="T19" fmla="*/ 0 h 244"/>
                  <a:gd name="T20" fmla="*/ 0 w 277"/>
                  <a:gd name="T21" fmla="*/ 52 h 244"/>
                  <a:gd name="T22" fmla="*/ 0 w 277"/>
                  <a:gd name="T23" fmla="*/ 61 h 244"/>
                  <a:gd name="T24" fmla="*/ 0 w 277"/>
                  <a:gd name="T25" fmla="*/ 244 h 244"/>
                  <a:gd name="T26" fmla="*/ 182 w 277"/>
                  <a:gd name="T27" fmla="*/ 244 h 244"/>
                  <a:gd name="T28" fmla="*/ 182 w 277"/>
                  <a:gd name="T29" fmla="*/ 227 h 244"/>
                  <a:gd name="T30" fmla="*/ 17 w 277"/>
                  <a:gd name="T31" fmla="*/ 227 h 244"/>
                  <a:gd name="T32" fmla="*/ 17 w 277"/>
                  <a:gd name="T33" fmla="*/ 70 h 244"/>
                  <a:gd name="T34" fmla="*/ 17 w 277"/>
                  <a:gd name="T35" fmla="*/ 17 h 244"/>
                  <a:gd name="T36" fmla="*/ 100 w 277"/>
                  <a:gd name="T37" fmla="*/ 17 h 244"/>
                  <a:gd name="T38" fmla="*/ 117 w 277"/>
                  <a:gd name="T39" fmla="*/ 35 h 244"/>
                  <a:gd name="T40" fmla="*/ 260 w 277"/>
                  <a:gd name="T41" fmla="*/ 35 h 244"/>
                  <a:gd name="T42" fmla="*/ 260 w 277"/>
                  <a:gd name="T43" fmla="*/ 52 h 244"/>
                  <a:gd name="T44" fmla="*/ 17 w 277"/>
                  <a:gd name="T45" fmla="*/ 52 h 244"/>
                  <a:gd name="T46" fmla="*/ 17 w 277"/>
                  <a:gd name="T47"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244">
                    <a:moveTo>
                      <a:pt x="17" y="70"/>
                    </a:moveTo>
                    <a:lnTo>
                      <a:pt x="260" y="70"/>
                    </a:lnTo>
                    <a:lnTo>
                      <a:pt x="260" y="89"/>
                    </a:lnTo>
                    <a:lnTo>
                      <a:pt x="277" y="89"/>
                    </a:lnTo>
                    <a:lnTo>
                      <a:pt x="277" y="65"/>
                    </a:lnTo>
                    <a:lnTo>
                      <a:pt x="277" y="52"/>
                    </a:lnTo>
                    <a:lnTo>
                      <a:pt x="277" y="17"/>
                    </a:lnTo>
                    <a:lnTo>
                      <a:pt x="126" y="17"/>
                    </a:lnTo>
                    <a:lnTo>
                      <a:pt x="108" y="0"/>
                    </a:lnTo>
                    <a:lnTo>
                      <a:pt x="0" y="0"/>
                    </a:lnTo>
                    <a:lnTo>
                      <a:pt x="0" y="52"/>
                    </a:lnTo>
                    <a:lnTo>
                      <a:pt x="0" y="61"/>
                    </a:lnTo>
                    <a:lnTo>
                      <a:pt x="0" y="244"/>
                    </a:lnTo>
                    <a:lnTo>
                      <a:pt x="182" y="244"/>
                    </a:lnTo>
                    <a:lnTo>
                      <a:pt x="182" y="227"/>
                    </a:lnTo>
                    <a:lnTo>
                      <a:pt x="17" y="227"/>
                    </a:lnTo>
                    <a:lnTo>
                      <a:pt x="17" y="70"/>
                    </a:lnTo>
                    <a:close/>
                    <a:moveTo>
                      <a:pt x="17" y="17"/>
                    </a:moveTo>
                    <a:lnTo>
                      <a:pt x="100" y="17"/>
                    </a:lnTo>
                    <a:lnTo>
                      <a:pt x="117" y="35"/>
                    </a:lnTo>
                    <a:lnTo>
                      <a:pt x="260" y="35"/>
                    </a:lnTo>
                    <a:lnTo>
                      <a:pt x="260" y="52"/>
                    </a:lnTo>
                    <a:lnTo>
                      <a:pt x="17" y="52"/>
                    </a:lnTo>
                    <a:lnTo>
                      <a:pt x="1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17" name="Rectangle 16"/>
          <p:cNvSpPr/>
          <p:nvPr/>
        </p:nvSpPr>
        <p:spPr bwMode="auto">
          <a:xfrm>
            <a:off x="10255692"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11" name="Object 10"/>
          <p:cNvGraphicFramePr>
            <a:graphicFrameLocks noChangeAspect="1"/>
          </p:cNvGraphicFramePr>
          <p:nvPr>
            <p:extLst/>
          </p:nvPr>
        </p:nvGraphicFramePr>
        <p:xfrm>
          <a:off x="3437194" y="2596999"/>
          <a:ext cx="8694969" cy="3946813"/>
        </p:xfrm>
        <a:graphic>
          <a:graphicData uri="http://schemas.openxmlformats.org/presentationml/2006/ole">
            <mc:AlternateContent xmlns:mc="http://schemas.openxmlformats.org/markup-compatibility/2006">
              <mc:Choice xmlns:v="urn:schemas-microsoft-com:vml" Requires="v">
                <p:oleObj spid="_x0000_s382009" name="Worksheet" r:id="rId5" imgW="8526886" imgH="3870897" progId="Excel.Sheet.12">
                  <p:embed/>
                </p:oleObj>
              </mc:Choice>
              <mc:Fallback>
                <p:oleObj name="Worksheet" r:id="rId5" imgW="8526886" imgH="3870897" progId="Excel.Sheet.12">
                  <p:embed/>
                  <p:pic>
                    <p:nvPicPr>
                      <p:cNvPr id="11" name="Object 10"/>
                      <p:cNvPicPr/>
                      <p:nvPr/>
                    </p:nvPicPr>
                    <p:blipFill>
                      <a:blip r:embed="rId6"/>
                      <a:stretch>
                        <a:fillRect/>
                      </a:stretch>
                    </p:blipFill>
                    <p:spPr>
                      <a:xfrm>
                        <a:off x="3437194" y="2596999"/>
                        <a:ext cx="8694969" cy="3946813"/>
                      </a:xfrm>
                      <a:prstGeom prst="rect">
                        <a:avLst/>
                      </a:prstGeom>
                    </p:spPr>
                  </p:pic>
                </p:oleObj>
              </mc:Fallback>
            </mc:AlternateContent>
          </a:graphicData>
        </a:graphic>
      </p:graphicFrame>
      <p:sp>
        <p:nvSpPr>
          <p:cNvPr id="18" name="TextBox 17"/>
          <p:cNvSpPr txBox="1"/>
          <p:nvPr/>
        </p:nvSpPr>
        <p:spPr>
          <a:xfrm>
            <a:off x="3028643" y="6577434"/>
            <a:ext cx="9500426" cy="470840"/>
          </a:xfrm>
          <a:prstGeom prst="rect">
            <a:avLst/>
          </a:prstGeom>
          <a:noFill/>
        </p:spPr>
        <p:txBody>
          <a:bodyPr wrap="square" lIns="186494" tIns="149196" rIns="186494" bIns="149196" rtlCol="0">
            <a:spAutoFit/>
          </a:bodyPr>
          <a:lstStyle/>
          <a:p>
            <a:pPr defTabSz="932597">
              <a:lnSpc>
                <a:spcPct val="90000"/>
              </a:lnSpc>
              <a:spcAft>
                <a:spcPts val="612"/>
              </a:spcAft>
            </a:pPr>
            <a:r>
              <a:rPr lang="en-US" sz="1224" kern="0" dirty="0">
                <a:solidFill>
                  <a:srgbClr val="000000"/>
                </a:solidFill>
              </a:rPr>
              <a:t>Note:  Revenue and margin values are based on partner interviews, and will vary by partner, geography, and local market conditions.</a:t>
            </a:r>
          </a:p>
        </p:txBody>
      </p:sp>
    </p:spTree>
    <p:extLst>
      <p:ext uri="{BB962C8B-B14F-4D97-AF65-F5344CB8AC3E}">
        <p14:creationId xmlns:p14="http://schemas.microsoft.com/office/powerpoint/2010/main" val="332937882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t>Partner revenue…</a:t>
            </a:r>
            <a:br>
              <a:rPr lang="en-US" sz="3598" dirty="0"/>
            </a:br>
            <a:r>
              <a:rPr lang="en-US" sz="3598" dirty="0"/>
              <a:t>Managed Service (Desktop+) as Monthly </a:t>
            </a:r>
            <a:br>
              <a:rPr lang="en-US" sz="3598" dirty="0"/>
            </a:br>
            <a:r>
              <a:rPr lang="en-US" sz="3598" dirty="0"/>
              <a:t>Recurring Revenue</a:t>
            </a:r>
          </a:p>
        </p:txBody>
      </p:sp>
      <p:pic>
        <p:nvPicPr>
          <p:cNvPr id="19" name="Picture 18"/>
          <p:cNvPicPr>
            <a:picLocks noChangeAspect="1"/>
          </p:cNvPicPr>
          <p:nvPr/>
        </p:nvPicPr>
        <p:blipFill rotWithShape="1">
          <a:blip r:embed="rId3"/>
          <a:srcRect t="30438" r="83332"/>
          <a:stretch/>
        </p:blipFill>
        <p:spPr>
          <a:xfrm>
            <a:off x="463903" y="2577691"/>
            <a:ext cx="2760705" cy="3942202"/>
          </a:xfrm>
          <a:prstGeom prst="rect">
            <a:avLst/>
          </a:prstGeom>
        </p:spPr>
      </p:pic>
      <p:sp>
        <p:nvSpPr>
          <p:cNvPr id="22" name="TextBox 21"/>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40–50% margin</a:t>
            </a:r>
          </a:p>
        </p:txBody>
      </p:sp>
      <p:grpSp>
        <p:nvGrpSpPr>
          <p:cNvPr id="3" name="Group 2"/>
          <p:cNvGrpSpPr/>
          <p:nvPr/>
        </p:nvGrpSpPr>
        <p:grpSpPr>
          <a:xfrm>
            <a:off x="464620" y="2596467"/>
            <a:ext cx="2762029" cy="1973938"/>
            <a:chOff x="462987" y="2596211"/>
            <a:chExt cx="2762812" cy="1974498"/>
          </a:xfrm>
        </p:grpSpPr>
        <p:sp>
          <p:nvSpPr>
            <p:cNvPr id="20" name="Rectangle 19"/>
            <p:cNvSpPr/>
            <p:nvPr/>
          </p:nvSpPr>
          <p:spPr bwMode="auto">
            <a:xfrm>
              <a:off x="462988" y="2596211"/>
              <a:ext cx="2761488" cy="1974498"/>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462987" y="3402046"/>
              <a:ext cx="2762812"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bg1"/>
                  </a:solidFill>
                  <a:ea typeface="Segoe UI" pitchFamily="34" charset="0"/>
                  <a:cs typeface="Segoe UI" pitchFamily="34" charset="0"/>
                </a:rPr>
                <a:t>MANAGED SERVICE (DESKTOP+) MONTHLY RECURRING REVENUE</a:t>
              </a:r>
            </a:p>
          </p:txBody>
        </p:sp>
        <p:grpSp>
          <p:nvGrpSpPr>
            <p:cNvPr id="23" name="Group 13"/>
            <p:cNvGrpSpPr>
              <a:grpSpLocks noChangeAspect="1"/>
            </p:cNvGrpSpPr>
            <p:nvPr/>
          </p:nvGrpSpPr>
          <p:grpSpPr bwMode="auto">
            <a:xfrm>
              <a:off x="1523371" y="2716348"/>
              <a:ext cx="642046" cy="612640"/>
              <a:chOff x="4447" y="1119"/>
              <a:chExt cx="262" cy="250"/>
            </a:xfrm>
          </p:grpSpPr>
          <p:sp>
            <p:nvSpPr>
              <p:cNvPr id="24" name="Line 14"/>
              <p:cNvSpPr>
                <a:spLocks noChangeShapeType="1"/>
              </p:cNvSpPr>
              <p:nvPr/>
            </p:nvSpPr>
            <p:spPr bwMode="auto">
              <a:xfrm>
                <a:off x="4584" y="1183"/>
                <a:ext cx="0" cy="122"/>
              </a:xfrm>
              <a:prstGeom prst="line">
                <a:avLst/>
              </a:prstGeom>
              <a:noFill/>
              <a:ln w="2381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0" name="Freeform 15"/>
              <p:cNvSpPr>
                <a:spLocks/>
              </p:cNvSpPr>
              <p:nvPr/>
            </p:nvSpPr>
            <p:spPr bwMode="auto">
              <a:xfrm>
                <a:off x="4460" y="1119"/>
                <a:ext cx="249" cy="250"/>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1" name="Freeform 16"/>
              <p:cNvSpPr>
                <a:spLocks/>
              </p:cNvSpPr>
              <p:nvPr/>
            </p:nvSpPr>
            <p:spPr bwMode="auto">
              <a:xfrm>
                <a:off x="4447" y="1281"/>
                <a:ext cx="44" cy="34"/>
              </a:xfrm>
              <a:custGeom>
                <a:avLst/>
                <a:gdLst>
                  <a:gd name="T0" fmla="*/ 44 w 44"/>
                  <a:gd name="T1" fmla="*/ 0 h 34"/>
                  <a:gd name="T2" fmla="*/ 31 w 44"/>
                  <a:gd name="T3" fmla="*/ 34 h 34"/>
                  <a:gd name="T4" fmla="*/ 0 w 44"/>
                  <a:gd name="T5" fmla="*/ 23 h 34"/>
                </a:gdLst>
                <a:ahLst/>
                <a:cxnLst>
                  <a:cxn ang="0">
                    <a:pos x="T0" y="T1"/>
                  </a:cxn>
                  <a:cxn ang="0">
                    <a:pos x="T2" y="T3"/>
                  </a:cxn>
                  <a:cxn ang="0">
                    <a:pos x="T4" y="T5"/>
                  </a:cxn>
                </a:cxnLst>
                <a:rect l="0" t="0" r="r" b="b"/>
                <a:pathLst>
                  <a:path w="44" h="34">
                    <a:moveTo>
                      <a:pt x="44" y="0"/>
                    </a:moveTo>
                    <a:lnTo>
                      <a:pt x="31" y="34"/>
                    </a:lnTo>
                    <a:lnTo>
                      <a:pt x="0" y="23"/>
                    </a:ln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2" name="Freeform 17"/>
              <p:cNvSpPr>
                <a:spLocks/>
              </p:cNvSpPr>
              <p:nvPr/>
            </p:nvSpPr>
            <p:spPr bwMode="auto">
              <a:xfrm>
                <a:off x="4551" y="1207"/>
                <a:ext cx="67" cy="76"/>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33" name="Text Placeholder 2"/>
          <p:cNvSpPr txBox="1">
            <a:spLocks/>
          </p:cNvSpPr>
          <p:nvPr/>
        </p:nvSpPr>
        <p:spPr>
          <a:xfrm>
            <a:off x="3528391" y="2371965"/>
            <a:ext cx="8493436" cy="4051612"/>
          </a:xfrm>
          <a:prstGeom prst="rect">
            <a:avLst/>
          </a:prstGeom>
        </p:spPr>
        <p:txBody>
          <a:bodyPr lIns="0" tIns="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indent="-342768" defTabSz="932384">
              <a:lnSpc>
                <a:spcPct val="100000"/>
              </a:lnSpc>
              <a:spcBef>
                <a:spcPts val="800"/>
              </a:spcBef>
              <a:buSzPct val="100000"/>
            </a:pPr>
            <a:r>
              <a:rPr lang="en-US" sz="2040" dirty="0">
                <a:solidFill>
                  <a:schemeClr val="tx1"/>
                </a:solidFill>
                <a:latin typeface="+mn-lt"/>
              </a:rPr>
              <a:t>Commercial customers are turning to trusted Partners to manage their Desktop Services on a monthly recurring revenue model</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Network / Desktop / Application Configuration</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Device Management (Patching, Upgrades, Device Refresh, Device Configuration)</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Help-Desk Support (1st Level Software + Systems Support)</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Break-Fix (2nd Level Root-Cause Analysis, Hardware Support)</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Identity Management</a:t>
            </a:r>
          </a:p>
          <a:p>
            <a:pPr marL="342768" indent="-342768" defTabSz="932384">
              <a:lnSpc>
                <a:spcPct val="100000"/>
              </a:lnSpc>
              <a:spcBef>
                <a:spcPts val="800"/>
              </a:spcBef>
              <a:buSzPct val="100000"/>
            </a:pPr>
            <a:r>
              <a:rPr lang="en-US" sz="2040" dirty="0">
                <a:solidFill>
                  <a:schemeClr val="tx1"/>
                </a:solidFill>
                <a:latin typeface="+mn-lt"/>
              </a:rPr>
              <a:t>Successful partners are shifting their business model to prioritize Managed Desktop Services and support the customer demand</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Attractive margins of 40-50% (some as high as 60%) are reported as standardizing on Windows 10 lowers the cost of providing these services</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1632" dirty="0">
                <a:solidFill>
                  <a:schemeClr val="tx1"/>
                </a:solidFill>
              </a:rPr>
              <a:t>Banks are willing to lend more to fund growth once recurring revenues make up the majority of the business revenue stream</a:t>
            </a:r>
          </a:p>
        </p:txBody>
      </p:sp>
      <p:sp>
        <p:nvSpPr>
          <p:cNvPr id="15" name="Rectangle 14"/>
          <p:cNvSpPr/>
          <p:nvPr/>
        </p:nvSpPr>
        <p:spPr bwMode="auto">
          <a:xfrm>
            <a:off x="10712763"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250620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ext uri="{D42A27DB-BD31-4B8C-83A1-F6EECF244321}">
                <p14:modId xmlns:p14="http://schemas.microsoft.com/office/powerpoint/2010/main" val="18615069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9560"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dirty="0"/>
              <a:t>Strong opportunities for all types of partners</a:t>
            </a:r>
          </a:p>
        </p:txBody>
      </p:sp>
      <p:grpSp>
        <p:nvGrpSpPr>
          <p:cNvPr id="9" name="Group 8"/>
          <p:cNvGrpSpPr/>
          <p:nvPr/>
        </p:nvGrpSpPr>
        <p:grpSpPr>
          <a:xfrm>
            <a:off x="4264455" y="1213174"/>
            <a:ext cx="3907567" cy="2680591"/>
            <a:chOff x="4264177" y="1212849"/>
            <a:chExt cx="3908121" cy="2680971"/>
          </a:xfrm>
        </p:grpSpPr>
        <p:sp>
          <p:nvSpPr>
            <p:cNvPr id="6" name="Rectangle 5"/>
            <p:cNvSpPr/>
            <p:nvPr/>
          </p:nvSpPr>
          <p:spPr bwMode="auto">
            <a:xfrm>
              <a:off x="4264177" y="1212849"/>
              <a:ext cx="3908121" cy="76199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416" tIns="146283" rIns="182854" bIns="146283" numCol="1" rtlCol="0" anchor="ctr" anchorCtr="0" compatLnSpc="1">
              <a:prstTxWarp prst="textNoShape">
                <a:avLst/>
              </a:prstTxWarp>
            </a:bodyPr>
            <a:lstStyle/>
            <a:p>
              <a:pPr defTabSz="932293" fontAlgn="base">
                <a:spcBef>
                  <a:spcPct val="0"/>
                </a:spcBef>
                <a:spcAft>
                  <a:spcPct val="0"/>
                </a:spcAft>
              </a:pPr>
              <a:r>
                <a:rPr lang="en-US" sz="1399" b="1" kern="0" dirty="0">
                  <a:solidFill>
                    <a:schemeClr val="bg1"/>
                  </a:solidFill>
                </a:rPr>
                <a:t>MANAGED CLOUD SERVICES</a:t>
              </a:r>
            </a:p>
          </p:txBody>
        </p:sp>
        <p:sp>
          <p:nvSpPr>
            <p:cNvPr id="40" name="Rectangle 39"/>
            <p:cNvSpPr/>
            <p:nvPr/>
          </p:nvSpPr>
          <p:spPr bwMode="auto">
            <a:xfrm>
              <a:off x="4264177" y="1974847"/>
              <a:ext cx="3908121" cy="191897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ts val="600"/>
                </a:spcBef>
              </a:pPr>
              <a:r>
                <a:rPr lang="en-US" sz="1399" kern="0" dirty="0">
                  <a:solidFill>
                    <a:schemeClr val="tx1"/>
                  </a:solidFill>
                </a:rPr>
                <a:t>Windows 10 Enterprise E3 and E5 </a:t>
              </a:r>
            </a:p>
            <a:p>
              <a:pPr defTabSz="932293" fontAlgn="base">
                <a:spcBef>
                  <a:spcPts val="600"/>
                </a:spcBef>
              </a:pPr>
              <a:r>
                <a:rPr lang="en-US" sz="1399" kern="0" dirty="0">
                  <a:solidFill>
                    <a:schemeClr val="tx1"/>
                  </a:solidFill>
                </a:rPr>
                <a:t>O365</a:t>
              </a:r>
            </a:p>
            <a:p>
              <a:pPr defTabSz="932293" fontAlgn="base">
                <a:spcBef>
                  <a:spcPts val="600"/>
                </a:spcBef>
              </a:pPr>
              <a:r>
                <a:rPr lang="en-US" sz="1399" kern="0" dirty="0">
                  <a:solidFill>
                    <a:schemeClr val="tx1"/>
                  </a:solidFill>
                </a:rPr>
                <a:t>EMS with Azure AD, MDM</a:t>
              </a:r>
            </a:p>
            <a:p>
              <a:pPr defTabSz="932293" fontAlgn="base">
                <a:spcBef>
                  <a:spcPts val="600"/>
                </a:spcBef>
              </a:pPr>
              <a:r>
                <a:rPr lang="en-US" sz="1399" kern="0" dirty="0">
                  <a:solidFill>
                    <a:schemeClr val="tx1"/>
                  </a:solidFill>
                </a:rPr>
                <a:t>CRM Online</a:t>
              </a:r>
            </a:p>
            <a:p>
              <a:pPr defTabSz="932293" fontAlgn="base">
                <a:spcBef>
                  <a:spcPts val="600"/>
                </a:spcBef>
              </a:pPr>
              <a:r>
                <a:rPr lang="en-US" sz="1399" kern="0" dirty="0">
                  <a:solidFill>
                    <a:schemeClr val="tx1"/>
                  </a:solidFill>
                </a:rPr>
                <a:t>Application Management (Azure)</a:t>
              </a:r>
            </a:p>
            <a:p>
              <a:pPr defTabSz="932293" fontAlgn="base">
                <a:spcBef>
                  <a:spcPts val="600"/>
                </a:spcBef>
              </a:pPr>
              <a:r>
                <a:rPr lang="en-US" sz="1399" kern="0" dirty="0">
                  <a:solidFill>
                    <a:schemeClr val="tx1"/>
                  </a:solidFill>
                </a:rPr>
                <a:t>Bundled Devices </a:t>
              </a:r>
            </a:p>
          </p:txBody>
        </p:sp>
        <p:pic>
          <p:nvPicPr>
            <p:cNvPr id="2" name="Picture 1"/>
            <p:cNvPicPr>
              <a:picLocks noChangeAspect="1"/>
            </p:cNvPicPr>
            <p:nvPr/>
          </p:nvPicPr>
          <p:blipFill>
            <a:blip r:embed="rId7">
              <a:lum bright="100000"/>
            </a:blip>
            <a:stretch>
              <a:fillRect/>
            </a:stretch>
          </p:blipFill>
          <p:spPr>
            <a:xfrm>
              <a:off x="4419762" y="1431941"/>
              <a:ext cx="435836" cy="314606"/>
            </a:xfrm>
            <a:prstGeom prst="rect">
              <a:avLst/>
            </a:prstGeom>
          </p:spPr>
        </p:pic>
      </p:grpSp>
      <p:grpSp>
        <p:nvGrpSpPr>
          <p:cNvPr id="14" name="Group 13"/>
          <p:cNvGrpSpPr/>
          <p:nvPr/>
        </p:nvGrpSpPr>
        <p:grpSpPr>
          <a:xfrm>
            <a:off x="275481" y="3978207"/>
            <a:ext cx="3907567" cy="2687238"/>
            <a:chOff x="274638" y="3978275"/>
            <a:chExt cx="3908121" cy="2687619"/>
          </a:xfrm>
        </p:grpSpPr>
        <p:sp>
          <p:nvSpPr>
            <p:cNvPr id="17" name="Rectangle 16"/>
            <p:cNvSpPr/>
            <p:nvPr/>
          </p:nvSpPr>
          <p:spPr bwMode="auto">
            <a:xfrm>
              <a:off x="274638" y="3978275"/>
              <a:ext cx="3908121" cy="761999"/>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416" tIns="146283" rIns="182854" bIns="146283" numCol="1" rtlCol="0" anchor="ctr" anchorCtr="0" compatLnSpc="1">
              <a:prstTxWarp prst="textNoShape">
                <a:avLst/>
              </a:prstTxWarp>
            </a:bodyPr>
            <a:lstStyle/>
            <a:p>
              <a:pPr defTabSz="932293" fontAlgn="base">
                <a:spcBef>
                  <a:spcPct val="0"/>
                </a:spcBef>
                <a:spcAft>
                  <a:spcPct val="0"/>
                </a:spcAft>
              </a:pPr>
              <a:r>
                <a:rPr lang="en-US" sz="1399" b="1" kern="0" dirty="0">
                  <a:solidFill>
                    <a:schemeClr val="bg1"/>
                  </a:solidFill>
                </a:rPr>
                <a:t>SECURITY SERVICES</a:t>
              </a:r>
            </a:p>
          </p:txBody>
        </p:sp>
        <p:sp>
          <p:nvSpPr>
            <p:cNvPr id="42" name="Rectangle 41"/>
            <p:cNvSpPr/>
            <p:nvPr/>
          </p:nvSpPr>
          <p:spPr bwMode="auto">
            <a:xfrm>
              <a:off x="274638" y="4740272"/>
              <a:ext cx="3908121" cy="192562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ts val="600"/>
                </a:spcBef>
              </a:pPr>
              <a:r>
                <a:rPr lang="en-US" sz="1399" kern="0" dirty="0">
                  <a:solidFill>
                    <a:schemeClr val="tx1"/>
                  </a:solidFill>
                </a:rPr>
                <a:t>Windows Defender Advanced Threat Protection</a:t>
              </a:r>
            </a:p>
            <a:p>
              <a:pPr defTabSz="932293" fontAlgn="base">
                <a:spcBef>
                  <a:spcPts val="600"/>
                </a:spcBef>
              </a:pPr>
              <a:r>
                <a:rPr lang="en-US" sz="1399" kern="0" dirty="0">
                  <a:solidFill>
                    <a:schemeClr val="tx1"/>
                  </a:solidFill>
                </a:rPr>
                <a:t>Windows Information Protection</a:t>
              </a:r>
            </a:p>
            <a:p>
              <a:pPr defTabSz="932293" fontAlgn="base">
                <a:spcBef>
                  <a:spcPts val="600"/>
                </a:spcBef>
              </a:pPr>
              <a:r>
                <a:rPr lang="en-US" sz="1399" kern="0" dirty="0">
                  <a:solidFill>
                    <a:schemeClr val="tx1"/>
                  </a:solidFill>
                </a:rPr>
                <a:t>Passport for Work</a:t>
              </a:r>
            </a:p>
            <a:p>
              <a:pPr defTabSz="932293" fontAlgn="base">
                <a:spcBef>
                  <a:spcPts val="600"/>
                </a:spcBef>
              </a:pPr>
              <a:r>
                <a:rPr lang="en-US" sz="1399" kern="0" dirty="0">
                  <a:solidFill>
                    <a:schemeClr val="tx1"/>
                  </a:solidFill>
                </a:rPr>
                <a:t>Device Guard</a:t>
              </a:r>
            </a:p>
            <a:p>
              <a:pPr defTabSz="932293" fontAlgn="base">
                <a:spcBef>
                  <a:spcPts val="600"/>
                </a:spcBef>
              </a:pPr>
              <a:r>
                <a:rPr lang="en-US" sz="1399" kern="0" dirty="0">
                  <a:solidFill>
                    <a:schemeClr val="tx1"/>
                  </a:solidFill>
                </a:rPr>
                <a:t>Multi-Factor Authentication</a:t>
              </a:r>
            </a:p>
          </p:txBody>
        </p:sp>
        <p:pic>
          <p:nvPicPr>
            <p:cNvPr id="45" name="Picture 44"/>
            <p:cNvPicPr>
              <a:picLocks noChangeAspect="1"/>
            </p:cNvPicPr>
            <p:nvPr/>
          </p:nvPicPr>
          <p:blipFill>
            <a:blip r:embed="rId8">
              <a:lum bright="100000"/>
            </a:blip>
            <a:stretch>
              <a:fillRect/>
            </a:stretch>
          </p:blipFill>
          <p:spPr>
            <a:xfrm>
              <a:off x="463690" y="4176599"/>
              <a:ext cx="334479" cy="365349"/>
            </a:xfrm>
            <a:prstGeom prst="rect">
              <a:avLst/>
            </a:prstGeom>
          </p:spPr>
        </p:pic>
      </p:grpSp>
      <p:grpSp>
        <p:nvGrpSpPr>
          <p:cNvPr id="3" name="Group 2"/>
          <p:cNvGrpSpPr/>
          <p:nvPr/>
        </p:nvGrpSpPr>
        <p:grpSpPr>
          <a:xfrm>
            <a:off x="275481" y="1213174"/>
            <a:ext cx="3907567" cy="2680591"/>
            <a:chOff x="274638" y="1212849"/>
            <a:chExt cx="3908121" cy="2680971"/>
          </a:xfrm>
        </p:grpSpPr>
        <p:sp>
          <p:nvSpPr>
            <p:cNvPr id="5" name="Rectangle 4"/>
            <p:cNvSpPr/>
            <p:nvPr/>
          </p:nvSpPr>
          <p:spPr bwMode="auto">
            <a:xfrm>
              <a:off x="274638" y="1212849"/>
              <a:ext cx="3908121" cy="76199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416" tIns="146283" rIns="182854" bIns="146283" numCol="1" rtlCol="0" anchor="ctr" anchorCtr="0" compatLnSpc="1">
              <a:prstTxWarp prst="textNoShape">
                <a:avLst/>
              </a:prstTxWarp>
            </a:bodyPr>
            <a:lstStyle/>
            <a:p>
              <a:pPr defTabSz="932293" fontAlgn="base">
                <a:spcBef>
                  <a:spcPct val="0"/>
                </a:spcBef>
                <a:spcAft>
                  <a:spcPct val="0"/>
                </a:spcAft>
              </a:pPr>
              <a:r>
                <a:rPr lang="en-US" sz="1399" b="1" kern="0" dirty="0">
                  <a:solidFill>
                    <a:schemeClr val="bg1"/>
                  </a:solidFill>
                </a:rPr>
                <a:t>SYSTEM INTEGRATION</a:t>
              </a:r>
            </a:p>
          </p:txBody>
        </p:sp>
        <p:sp>
          <p:nvSpPr>
            <p:cNvPr id="8" name="Rectangle 7"/>
            <p:cNvSpPr/>
            <p:nvPr/>
          </p:nvSpPr>
          <p:spPr bwMode="auto">
            <a:xfrm>
              <a:off x="274638" y="1974847"/>
              <a:ext cx="3908121" cy="191897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ts val="600"/>
                </a:spcBef>
              </a:pPr>
              <a:r>
                <a:rPr lang="en-US" sz="1399" kern="0" dirty="0">
                  <a:solidFill>
                    <a:schemeClr val="tx1"/>
                  </a:solidFill>
                </a:rPr>
                <a:t>Deployment Projects, LTSB</a:t>
              </a:r>
            </a:p>
            <a:p>
              <a:pPr defTabSz="932293" fontAlgn="base">
                <a:spcBef>
                  <a:spcPts val="600"/>
                </a:spcBef>
              </a:pPr>
              <a:r>
                <a:rPr lang="en-US" sz="1399" kern="0" dirty="0">
                  <a:solidFill>
                    <a:schemeClr val="tx1"/>
                  </a:solidFill>
                </a:rPr>
                <a:t>Application Testing as a Service</a:t>
              </a:r>
            </a:p>
            <a:p>
              <a:pPr defTabSz="932293" fontAlgn="base">
                <a:spcBef>
                  <a:spcPts val="600"/>
                </a:spcBef>
              </a:pPr>
              <a:r>
                <a:rPr lang="en-US" sz="1399" kern="0" dirty="0">
                  <a:solidFill>
                    <a:schemeClr val="tx1"/>
                  </a:solidFill>
                </a:rPr>
                <a:t>Application Migration (App Store)</a:t>
              </a:r>
            </a:p>
            <a:p>
              <a:pPr defTabSz="932293" fontAlgn="base">
                <a:spcBef>
                  <a:spcPts val="600"/>
                </a:spcBef>
              </a:pPr>
              <a:r>
                <a:rPr lang="en-US" sz="1399" kern="0" dirty="0">
                  <a:solidFill>
                    <a:schemeClr val="tx1"/>
                  </a:solidFill>
                </a:rPr>
                <a:t>Security Project Implementation</a:t>
              </a:r>
            </a:p>
            <a:p>
              <a:pPr defTabSz="932293" fontAlgn="base">
                <a:spcBef>
                  <a:spcPts val="600"/>
                </a:spcBef>
              </a:pPr>
              <a:r>
                <a:rPr lang="en-US" sz="1399" kern="0" dirty="0">
                  <a:solidFill>
                    <a:schemeClr val="tx1"/>
                  </a:solidFill>
                </a:rPr>
                <a:t>Device Margins</a:t>
              </a:r>
            </a:p>
          </p:txBody>
        </p:sp>
        <p:pic>
          <p:nvPicPr>
            <p:cNvPr id="11" name="Picture 10"/>
            <p:cNvPicPr>
              <a:picLocks noChangeAspect="1"/>
            </p:cNvPicPr>
            <p:nvPr/>
          </p:nvPicPr>
          <p:blipFill>
            <a:blip r:embed="rId9">
              <a:lum bright="100000"/>
            </a:blip>
            <a:stretch>
              <a:fillRect/>
            </a:stretch>
          </p:blipFill>
          <p:spPr>
            <a:xfrm>
              <a:off x="433527" y="1381198"/>
              <a:ext cx="415564" cy="416091"/>
            </a:xfrm>
            <a:prstGeom prst="rect">
              <a:avLst/>
            </a:prstGeom>
          </p:spPr>
        </p:pic>
      </p:grpSp>
      <p:grpSp>
        <p:nvGrpSpPr>
          <p:cNvPr id="16" name="Group 15"/>
          <p:cNvGrpSpPr/>
          <p:nvPr/>
        </p:nvGrpSpPr>
        <p:grpSpPr>
          <a:xfrm>
            <a:off x="8253429" y="3978207"/>
            <a:ext cx="3907567" cy="2687239"/>
            <a:chOff x="8253717" y="3978275"/>
            <a:chExt cx="3908121" cy="2687620"/>
          </a:xfrm>
        </p:grpSpPr>
        <p:sp>
          <p:nvSpPr>
            <p:cNvPr id="19" name="Rectangle 18"/>
            <p:cNvSpPr/>
            <p:nvPr/>
          </p:nvSpPr>
          <p:spPr bwMode="auto">
            <a:xfrm>
              <a:off x="8253717" y="3978275"/>
              <a:ext cx="3908121" cy="761999"/>
            </a:xfrm>
            <a:prstGeom prst="rect">
              <a:avLst/>
            </a:prstGeom>
            <a:solidFill>
              <a:schemeClr val="accent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416" tIns="146283" rIns="182854" bIns="146283" numCol="1" rtlCol="0" anchor="ctr" anchorCtr="0" compatLnSpc="1">
              <a:prstTxWarp prst="textNoShape">
                <a:avLst/>
              </a:prstTxWarp>
            </a:bodyPr>
            <a:lstStyle/>
            <a:p>
              <a:pPr defTabSz="932293" fontAlgn="base">
                <a:spcBef>
                  <a:spcPct val="0"/>
                </a:spcBef>
                <a:spcAft>
                  <a:spcPct val="0"/>
                </a:spcAft>
              </a:pPr>
              <a:r>
                <a:rPr lang="en-US" sz="1399" b="1" kern="0" dirty="0">
                  <a:solidFill>
                    <a:schemeClr val="bg1"/>
                  </a:solidFill>
                </a:rPr>
                <a:t>ISV/IP REVENUE</a:t>
              </a:r>
            </a:p>
          </p:txBody>
        </p:sp>
        <p:sp>
          <p:nvSpPr>
            <p:cNvPr id="44" name="Rectangle 43"/>
            <p:cNvSpPr/>
            <p:nvPr/>
          </p:nvSpPr>
          <p:spPr bwMode="auto">
            <a:xfrm>
              <a:off x="8253717" y="4740270"/>
              <a:ext cx="3908121" cy="19256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indent="-228557" defTabSz="932293" fontAlgn="base">
                <a:spcBef>
                  <a:spcPts val="600"/>
                </a:spcBef>
              </a:pPr>
              <a:r>
                <a:rPr lang="en-US" sz="1399" kern="0" dirty="0">
                  <a:solidFill>
                    <a:schemeClr val="tx1"/>
                  </a:solidFill>
                </a:rPr>
                <a:t>Application Development (Azure)</a:t>
              </a:r>
            </a:p>
            <a:p>
              <a:pPr defTabSz="932293" fontAlgn="base">
                <a:spcBef>
                  <a:spcPts val="600"/>
                </a:spcBef>
              </a:pPr>
              <a:r>
                <a:rPr lang="en-US" sz="1399" kern="0" dirty="0">
                  <a:solidFill>
                    <a:schemeClr val="tx1"/>
                  </a:solidFill>
                </a:rPr>
                <a:t>ISV Software Updates and Extensions leveraging Touch, Mobility, Security…</a:t>
              </a:r>
            </a:p>
            <a:p>
              <a:pPr indent="-228557" defTabSz="932293" fontAlgn="base">
                <a:spcBef>
                  <a:spcPts val="600"/>
                </a:spcBef>
              </a:pPr>
              <a:r>
                <a:rPr lang="en-US" sz="1399" kern="0" dirty="0">
                  <a:solidFill>
                    <a:schemeClr val="tx1"/>
                  </a:solidFill>
                </a:rPr>
                <a:t>Templates and Integrations</a:t>
              </a:r>
            </a:p>
          </p:txBody>
        </p:sp>
        <p:pic>
          <p:nvPicPr>
            <p:cNvPr id="12" name="Picture 11"/>
            <p:cNvPicPr>
              <a:picLocks noChangeAspect="1"/>
            </p:cNvPicPr>
            <p:nvPr/>
          </p:nvPicPr>
          <p:blipFill>
            <a:blip r:embed="rId10">
              <a:lum bright="100000"/>
            </a:blip>
            <a:stretch>
              <a:fillRect/>
            </a:stretch>
          </p:blipFill>
          <p:spPr>
            <a:xfrm>
              <a:off x="8435974" y="4158389"/>
              <a:ext cx="409447" cy="401767"/>
            </a:xfrm>
            <a:prstGeom prst="rect">
              <a:avLst/>
            </a:prstGeom>
          </p:spPr>
        </p:pic>
      </p:grpSp>
      <p:grpSp>
        <p:nvGrpSpPr>
          <p:cNvPr id="10" name="Group 9"/>
          <p:cNvGrpSpPr/>
          <p:nvPr/>
        </p:nvGrpSpPr>
        <p:grpSpPr>
          <a:xfrm>
            <a:off x="8253429" y="1213174"/>
            <a:ext cx="3907567" cy="2680591"/>
            <a:chOff x="8253717" y="1212849"/>
            <a:chExt cx="3908121" cy="2680971"/>
          </a:xfrm>
        </p:grpSpPr>
        <p:sp>
          <p:nvSpPr>
            <p:cNvPr id="7" name="Rectangle 6"/>
            <p:cNvSpPr/>
            <p:nvPr/>
          </p:nvSpPr>
          <p:spPr bwMode="auto">
            <a:xfrm>
              <a:off x="8253717" y="1212849"/>
              <a:ext cx="3908121" cy="761999"/>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416" tIns="146283" rIns="182854" bIns="146283" numCol="1" rtlCol="0" anchor="ctr" anchorCtr="0" compatLnSpc="1">
              <a:prstTxWarp prst="textNoShape">
                <a:avLst/>
              </a:prstTxWarp>
            </a:bodyPr>
            <a:lstStyle/>
            <a:p>
              <a:pPr defTabSz="932293" fontAlgn="base">
                <a:spcBef>
                  <a:spcPct val="0"/>
                </a:spcBef>
                <a:spcAft>
                  <a:spcPct val="0"/>
                </a:spcAft>
              </a:pPr>
              <a:r>
                <a:rPr lang="en-US" sz="1399" b="1" kern="0" dirty="0">
                  <a:solidFill>
                    <a:schemeClr val="bg1"/>
                  </a:solidFill>
                </a:rPr>
                <a:t>SALES &amp; LICENSING REVENUE</a:t>
              </a:r>
            </a:p>
          </p:txBody>
        </p:sp>
        <p:sp>
          <p:nvSpPr>
            <p:cNvPr id="41" name="Rectangle 40"/>
            <p:cNvSpPr/>
            <p:nvPr/>
          </p:nvSpPr>
          <p:spPr bwMode="auto">
            <a:xfrm>
              <a:off x="8253717" y="1974847"/>
              <a:ext cx="3908121" cy="191897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ts val="600"/>
                </a:spcBef>
              </a:pPr>
              <a:r>
                <a:rPr lang="en-US" sz="1399" kern="0" dirty="0">
                  <a:solidFill>
                    <a:schemeClr val="tx1"/>
                  </a:solidFill>
                </a:rPr>
                <a:t>SW Licensing Margins (traditional EA)</a:t>
              </a:r>
            </a:p>
            <a:p>
              <a:pPr defTabSz="932293" fontAlgn="base">
                <a:spcBef>
                  <a:spcPts val="600"/>
                </a:spcBef>
              </a:pPr>
              <a:r>
                <a:rPr lang="en-US" sz="1399" kern="0" dirty="0">
                  <a:solidFill>
                    <a:schemeClr val="tx1"/>
                  </a:solidFill>
                </a:rPr>
                <a:t>Cloud Solution Provider Incentives</a:t>
              </a:r>
            </a:p>
            <a:p>
              <a:pPr defTabSz="932293" fontAlgn="base">
                <a:spcBef>
                  <a:spcPts val="600"/>
                </a:spcBef>
              </a:pPr>
              <a:r>
                <a:rPr lang="en-US" sz="1399" kern="0" dirty="0">
                  <a:solidFill>
                    <a:schemeClr val="tx1"/>
                  </a:solidFill>
                </a:rPr>
                <a:t>Device Margins (Surface Book, Premium Devices, New Form Factors and peripherals)</a:t>
              </a:r>
            </a:p>
          </p:txBody>
        </p:sp>
        <p:pic>
          <p:nvPicPr>
            <p:cNvPr id="13" name="Picture 12"/>
            <p:cNvPicPr>
              <a:picLocks noChangeAspect="1"/>
            </p:cNvPicPr>
            <p:nvPr/>
          </p:nvPicPr>
          <p:blipFill>
            <a:blip r:embed="rId11">
              <a:lum bright="100000"/>
            </a:blip>
            <a:stretch>
              <a:fillRect/>
            </a:stretch>
          </p:blipFill>
          <p:spPr>
            <a:xfrm>
              <a:off x="8478321" y="1373951"/>
              <a:ext cx="352747" cy="415985"/>
            </a:xfrm>
            <a:prstGeom prst="rect">
              <a:avLst/>
            </a:prstGeom>
          </p:spPr>
        </p:pic>
      </p:grpSp>
      <p:grpSp>
        <p:nvGrpSpPr>
          <p:cNvPr id="15" name="Group 14"/>
          <p:cNvGrpSpPr/>
          <p:nvPr/>
        </p:nvGrpSpPr>
        <p:grpSpPr>
          <a:xfrm>
            <a:off x="4264455" y="3978207"/>
            <a:ext cx="3907567" cy="2687238"/>
            <a:chOff x="4264177" y="3978275"/>
            <a:chExt cx="3908121" cy="2687619"/>
          </a:xfrm>
        </p:grpSpPr>
        <p:sp>
          <p:nvSpPr>
            <p:cNvPr id="18" name="Rectangle 17"/>
            <p:cNvSpPr/>
            <p:nvPr/>
          </p:nvSpPr>
          <p:spPr bwMode="auto">
            <a:xfrm>
              <a:off x="4264177" y="3978275"/>
              <a:ext cx="3908121" cy="761999"/>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31416" tIns="146283" rIns="182854" bIns="146283" numCol="1" rtlCol="0" anchor="ctr" anchorCtr="0" compatLnSpc="1">
              <a:prstTxWarp prst="textNoShape">
                <a:avLst/>
              </a:prstTxWarp>
            </a:bodyPr>
            <a:lstStyle/>
            <a:p>
              <a:pPr defTabSz="932293" fontAlgn="base">
                <a:spcBef>
                  <a:spcPct val="0"/>
                </a:spcBef>
                <a:spcAft>
                  <a:spcPct val="0"/>
                </a:spcAft>
              </a:pPr>
              <a:r>
                <a:rPr lang="en-US" sz="1399" b="1" kern="0" dirty="0">
                  <a:solidFill>
                    <a:schemeClr val="bg1"/>
                  </a:solidFill>
                </a:rPr>
                <a:t>OUTSOURCED IT SERVICES</a:t>
              </a:r>
            </a:p>
          </p:txBody>
        </p:sp>
        <p:sp>
          <p:nvSpPr>
            <p:cNvPr id="43" name="Rectangle 42"/>
            <p:cNvSpPr/>
            <p:nvPr/>
          </p:nvSpPr>
          <p:spPr bwMode="auto">
            <a:xfrm>
              <a:off x="4264177" y="4740270"/>
              <a:ext cx="3908121" cy="192562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defTabSz="932293" fontAlgn="base">
                <a:spcBef>
                  <a:spcPts val="600"/>
                </a:spcBef>
              </a:pPr>
              <a:r>
                <a:rPr lang="en-US" sz="1399" kern="0" dirty="0">
                  <a:solidFill>
                    <a:schemeClr val="tx1"/>
                  </a:solidFill>
                </a:rPr>
                <a:t>Helpdesk/Support Services</a:t>
              </a:r>
            </a:p>
            <a:p>
              <a:pPr defTabSz="932293" fontAlgn="base">
                <a:spcBef>
                  <a:spcPts val="600"/>
                </a:spcBef>
              </a:pPr>
              <a:r>
                <a:rPr lang="en-US" sz="1399" kern="0" dirty="0">
                  <a:solidFill>
                    <a:schemeClr val="tx1"/>
                  </a:solidFill>
                </a:rPr>
                <a:t>Device Management</a:t>
              </a:r>
            </a:p>
          </p:txBody>
        </p:sp>
        <p:pic>
          <p:nvPicPr>
            <p:cNvPr id="20" name="Picture 19"/>
            <p:cNvPicPr>
              <a:picLocks noChangeAspect="1"/>
            </p:cNvPicPr>
            <p:nvPr/>
          </p:nvPicPr>
          <p:blipFill>
            <a:blip r:embed="rId12">
              <a:lum bright="100000"/>
            </a:blip>
            <a:stretch>
              <a:fillRect/>
            </a:stretch>
          </p:blipFill>
          <p:spPr>
            <a:xfrm>
              <a:off x="4399124" y="4171212"/>
              <a:ext cx="443942" cy="376120"/>
            </a:xfrm>
            <a:prstGeom prst="rect">
              <a:avLst/>
            </a:prstGeom>
          </p:spPr>
        </p:pic>
      </p:grpSp>
    </p:spTree>
    <p:extLst>
      <p:ext uri="{BB962C8B-B14F-4D97-AF65-F5344CB8AC3E}">
        <p14:creationId xmlns:p14="http://schemas.microsoft.com/office/powerpoint/2010/main" val="2069561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decel="10000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decel="10000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gradFill>
                  <a:gsLst>
                    <a:gs pos="1250">
                      <a:srgbClr val="505050"/>
                    </a:gs>
                    <a:gs pos="100000">
                      <a:srgbClr val="505050"/>
                    </a:gs>
                  </a:gsLst>
                  <a:lin ang="5400000" scaled="0"/>
                </a:gradFill>
              </a:rPr>
              <a:t>Partner revenue…</a:t>
            </a:r>
            <a:br>
              <a:rPr lang="en-US" sz="3598"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Managed Service (Desktop+) as Monthly </a:t>
            </a:r>
            <a:br>
              <a:rPr lang="en-US" sz="3598"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Recurring Revenue</a:t>
            </a:r>
            <a:endParaRPr lang="en-US" sz="3598" dirty="0"/>
          </a:p>
        </p:txBody>
      </p:sp>
      <p:pic>
        <p:nvPicPr>
          <p:cNvPr id="18" name="Picture 17"/>
          <p:cNvPicPr>
            <a:picLocks noChangeAspect="1"/>
          </p:cNvPicPr>
          <p:nvPr/>
        </p:nvPicPr>
        <p:blipFill rotWithShape="1">
          <a:blip r:embed="rId4"/>
          <a:srcRect t="30438" r="83332"/>
          <a:stretch/>
        </p:blipFill>
        <p:spPr>
          <a:xfrm>
            <a:off x="464621" y="2577691"/>
            <a:ext cx="2760705" cy="3942202"/>
          </a:xfrm>
          <a:prstGeom prst="rect">
            <a:avLst/>
          </a:prstGeom>
        </p:spPr>
      </p:pic>
      <p:sp>
        <p:nvSpPr>
          <p:cNvPr id="21" name="TextBox 20"/>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40–50% margin</a:t>
            </a:r>
          </a:p>
        </p:txBody>
      </p:sp>
      <p:grpSp>
        <p:nvGrpSpPr>
          <p:cNvPr id="3" name="Group 2"/>
          <p:cNvGrpSpPr/>
          <p:nvPr/>
        </p:nvGrpSpPr>
        <p:grpSpPr>
          <a:xfrm>
            <a:off x="464620" y="2596467"/>
            <a:ext cx="2762029" cy="1973938"/>
            <a:chOff x="462987" y="2596211"/>
            <a:chExt cx="2762812" cy="1974498"/>
          </a:xfrm>
        </p:grpSpPr>
        <p:sp>
          <p:nvSpPr>
            <p:cNvPr id="19" name="Rectangle 18"/>
            <p:cNvSpPr/>
            <p:nvPr/>
          </p:nvSpPr>
          <p:spPr bwMode="auto">
            <a:xfrm>
              <a:off x="462988" y="2596211"/>
              <a:ext cx="2761488" cy="1974498"/>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462987" y="3402046"/>
              <a:ext cx="2762812"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bg1"/>
                  </a:solidFill>
                  <a:ea typeface="Segoe UI" pitchFamily="34" charset="0"/>
                  <a:cs typeface="Segoe UI" pitchFamily="34" charset="0"/>
                </a:rPr>
                <a:t>MANAGED SERVICE (DESKTOP+) MONTHLY RECURRING REVENUE</a:t>
              </a:r>
            </a:p>
          </p:txBody>
        </p:sp>
        <p:grpSp>
          <p:nvGrpSpPr>
            <p:cNvPr id="17" name="Group 13"/>
            <p:cNvGrpSpPr>
              <a:grpSpLocks noChangeAspect="1"/>
            </p:cNvGrpSpPr>
            <p:nvPr/>
          </p:nvGrpSpPr>
          <p:grpSpPr bwMode="auto">
            <a:xfrm>
              <a:off x="1523371" y="2716348"/>
              <a:ext cx="642046" cy="612640"/>
              <a:chOff x="4447" y="1119"/>
              <a:chExt cx="262" cy="250"/>
            </a:xfrm>
          </p:grpSpPr>
          <p:sp>
            <p:nvSpPr>
              <p:cNvPr id="25" name="Line 14"/>
              <p:cNvSpPr>
                <a:spLocks noChangeShapeType="1"/>
              </p:cNvSpPr>
              <p:nvPr/>
            </p:nvSpPr>
            <p:spPr bwMode="auto">
              <a:xfrm>
                <a:off x="4584" y="1183"/>
                <a:ext cx="0" cy="122"/>
              </a:xfrm>
              <a:prstGeom prst="line">
                <a:avLst/>
              </a:prstGeom>
              <a:noFill/>
              <a:ln w="2381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6" name="Freeform 15"/>
              <p:cNvSpPr>
                <a:spLocks/>
              </p:cNvSpPr>
              <p:nvPr/>
            </p:nvSpPr>
            <p:spPr bwMode="auto">
              <a:xfrm>
                <a:off x="4460" y="1119"/>
                <a:ext cx="249" cy="250"/>
              </a:xfrm>
              <a:custGeom>
                <a:avLst/>
                <a:gdLst>
                  <a:gd name="T0" fmla="*/ 29 w 134"/>
                  <a:gd name="T1" fmla="*/ 122 h 134"/>
                  <a:gd name="T2" fmla="*/ 67 w 134"/>
                  <a:gd name="T3" fmla="*/ 134 h 134"/>
                  <a:gd name="T4" fmla="*/ 134 w 134"/>
                  <a:gd name="T5" fmla="*/ 67 h 134"/>
                  <a:gd name="T6" fmla="*/ 67 w 134"/>
                  <a:gd name="T7" fmla="*/ 0 h 134"/>
                  <a:gd name="T8" fmla="*/ 0 w 134"/>
                  <a:gd name="T9" fmla="*/ 67 h 134"/>
                  <a:gd name="T10" fmla="*/ 9 w 134"/>
                  <a:gd name="T11" fmla="*/ 102 h 134"/>
                </a:gdLst>
                <a:ahLst/>
                <a:cxnLst>
                  <a:cxn ang="0">
                    <a:pos x="T0" y="T1"/>
                  </a:cxn>
                  <a:cxn ang="0">
                    <a:pos x="T2" y="T3"/>
                  </a:cxn>
                  <a:cxn ang="0">
                    <a:pos x="T4" y="T5"/>
                  </a:cxn>
                  <a:cxn ang="0">
                    <a:pos x="T6" y="T7"/>
                  </a:cxn>
                  <a:cxn ang="0">
                    <a:pos x="T8" y="T9"/>
                  </a:cxn>
                  <a:cxn ang="0">
                    <a:pos x="T10" y="T11"/>
                  </a:cxn>
                </a:cxnLst>
                <a:rect l="0" t="0" r="r" b="b"/>
                <a:pathLst>
                  <a:path w="134" h="134">
                    <a:moveTo>
                      <a:pt x="29" y="122"/>
                    </a:moveTo>
                    <a:cubicBezTo>
                      <a:pt x="39" y="130"/>
                      <a:pt x="53" y="134"/>
                      <a:pt x="67" y="134"/>
                    </a:cubicBezTo>
                    <a:cubicBezTo>
                      <a:pt x="104" y="134"/>
                      <a:pt x="134" y="104"/>
                      <a:pt x="134" y="67"/>
                    </a:cubicBezTo>
                    <a:cubicBezTo>
                      <a:pt x="134" y="30"/>
                      <a:pt x="104" y="0"/>
                      <a:pt x="67" y="0"/>
                    </a:cubicBezTo>
                    <a:cubicBezTo>
                      <a:pt x="30" y="0"/>
                      <a:pt x="0" y="30"/>
                      <a:pt x="0" y="67"/>
                    </a:cubicBezTo>
                    <a:cubicBezTo>
                      <a:pt x="0" y="80"/>
                      <a:pt x="3" y="91"/>
                      <a:pt x="9" y="102"/>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7" name="Freeform 16"/>
              <p:cNvSpPr>
                <a:spLocks/>
              </p:cNvSpPr>
              <p:nvPr/>
            </p:nvSpPr>
            <p:spPr bwMode="auto">
              <a:xfrm>
                <a:off x="4447" y="1281"/>
                <a:ext cx="44" cy="34"/>
              </a:xfrm>
              <a:custGeom>
                <a:avLst/>
                <a:gdLst>
                  <a:gd name="T0" fmla="*/ 44 w 44"/>
                  <a:gd name="T1" fmla="*/ 0 h 34"/>
                  <a:gd name="T2" fmla="*/ 31 w 44"/>
                  <a:gd name="T3" fmla="*/ 34 h 34"/>
                  <a:gd name="T4" fmla="*/ 0 w 44"/>
                  <a:gd name="T5" fmla="*/ 23 h 34"/>
                </a:gdLst>
                <a:ahLst/>
                <a:cxnLst>
                  <a:cxn ang="0">
                    <a:pos x="T0" y="T1"/>
                  </a:cxn>
                  <a:cxn ang="0">
                    <a:pos x="T2" y="T3"/>
                  </a:cxn>
                  <a:cxn ang="0">
                    <a:pos x="T4" y="T5"/>
                  </a:cxn>
                </a:cxnLst>
                <a:rect l="0" t="0" r="r" b="b"/>
                <a:pathLst>
                  <a:path w="44" h="34">
                    <a:moveTo>
                      <a:pt x="44" y="0"/>
                    </a:moveTo>
                    <a:lnTo>
                      <a:pt x="31" y="34"/>
                    </a:lnTo>
                    <a:lnTo>
                      <a:pt x="0" y="23"/>
                    </a:ln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8" name="Freeform 17"/>
              <p:cNvSpPr>
                <a:spLocks/>
              </p:cNvSpPr>
              <p:nvPr/>
            </p:nvSpPr>
            <p:spPr bwMode="auto">
              <a:xfrm>
                <a:off x="4551" y="1207"/>
                <a:ext cx="67" cy="76"/>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15" name="Rectangle 14"/>
          <p:cNvSpPr/>
          <p:nvPr/>
        </p:nvSpPr>
        <p:spPr bwMode="auto">
          <a:xfrm>
            <a:off x="10712763" y="297769"/>
            <a:ext cx="685606" cy="1193961"/>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4" name="Object 3"/>
          <p:cNvGraphicFramePr>
            <a:graphicFrameLocks noChangeAspect="1"/>
          </p:cNvGraphicFramePr>
          <p:nvPr>
            <p:extLst/>
          </p:nvPr>
        </p:nvGraphicFramePr>
        <p:xfrm>
          <a:off x="3391730" y="2600713"/>
          <a:ext cx="8758105" cy="2735896"/>
        </p:xfrm>
        <a:graphic>
          <a:graphicData uri="http://schemas.openxmlformats.org/presentationml/2006/ole">
            <mc:AlternateContent xmlns:mc="http://schemas.openxmlformats.org/markup-compatibility/2006">
              <mc:Choice xmlns:v="urn:schemas-microsoft-com:vml" Requires="v">
                <p:oleObj spid="_x0000_s383033" name="Worksheet" r:id="rId5" imgW="8587705" imgH="2682082" progId="Excel.Sheet.12">
                  <p:embed/>
                </p:oleObj>
              </mc:Choice>
              <mc:Fallback>
                <p:oleObj name="Worksheet" r:id="rId5" imgW="8587705" imgH="2682082" progId="Excel.Sheet.12">
                  <p:embed/>
                  <p:pic>
                    <p:nvPicPr>
                      <p:cNvPr id="4" name="Object 3"/>
                      <p:cNvPicPr/>
                      <p:nvPr/>
                    </p:nvPicPr>
                    <p:blipFill>
                      <a:blip r:embed="rId6"/>
                      <a:stretch>
                        <a:fillRect/>
                      </a:stretch>
                    </p:blipFill>
                    <p:spPr>
                      <a:xfrm>
                        <a:off x="3391730" y="2600713"/>
                        <a:ext cx="8758105" cy="2735896"/>
                      </a:xfrm>
                      <a:prstGeom prst="rect">
                        <a:avLst/>
                      </a:prstGeom>
                    </p:spPr>
                  </p:pic>
                </p:oleObj>
              </mc:Fallback>
            </mc:AlternateContent>
          </a:graphicData>
        </a:graphic>
      </p:graphicFrame>
      <p:sp>
        <p:nvSpPr>
          <p:cNvPr id="16" name="TextBox 15"/>
          <p:cNvSpPr txBox="1"/>
          <p:nvPr/>
        </p:nvSpPr>
        <p:spPr>
          <a:xfrm>
            <a:off x="3028643" y="6577434"/>
            <a:ext cx="9500426" cy="470840"/>
          </a:xfrm>
          <a:prstGeom prst="rect">
            <a:avLst/>
          </a:prstGeom>
          <a:noFill/>
        </p:spPr>
        <p:txBody>
          <a:bodyPr wrap="square" lIns="186494" tIns="149196" rIns="186494" bIns="149196" rtlCol="0">
            <a:spAutoFit/>
          </a:bodyPr>
          <a:lstStyle/>
          <a:p>
            <a:pPr defTabSz="932597">
              <a:lnSpc>
                <a:spcPct val="90000"/>
              </a:lnSpc>
              <a:spcAft>
                <a:spcPts val="612"/>
              </a:spcAft>
            </a:pPr>
            <a:r>
              <a:rPr lang="en-US" sz="1224" kern="0" dirty="0">
                <a:solidFill>
                  <a:srgbClr val="000000"/>
                </a:solidFill>
              </a:rPr>
              <a:t>Note:  Revenue and margin values are based on partner interviews, and will vary by partner, geography, and local market conditions.</a:t>
            </a:r>
          </a:p>
        </p:txBody>
      </p:sp>
    </p:spTree>
    <p:extLst>
      <p:ext uri="{BB962C8B-B14F-4D97-AF65-F5344CB8AC3E}">
        <p14:creationId xmlns:p14="http://schemas.microsoft.com/office/powerpoint/2010/main" val="584244535"/>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9473599" y="145045"/>
            <a:ext cx="2686551" cy="1239237"/>
          </a:xfrm>
          <a:prstGeom prst="rect">
            <a:avLst/>
          </a:prstGeom>
        </p:spPr>
      </p:pic>
      <p:sp>
        <p:nvSpPr>
          <p:cNvPr id="2" name="Title 1"/>
          <p:cNvSpPr>
            <a:spLocks noGrp="1"/>
          </p:cNvSpPr>
          <p:nvPr>
            <p:ph type="title"/>
          </p:nvPr>
        </p:nvSpPr>
        <p:spPr>
          <a:xfrm>
            <a:off x="276324" y="295730"/>
            <a:ext cx="11886192" cy="1710641"/>
          </a:xfrm>
        </p:spPr>
        <p:txBody>
          <a:bodyPr/>
          <a:lstStyle/>
          <a:p>
            <a:r>
              <a:rPr lang="en-US" sz="2400" dirty="0"/>
              <a:t>Partner revenue…</a:t>
            </a:r>
            <a:br>
              <a:rPr lang="en-US" sz="2400" dirty="0"/>
            </a:br>
            <a:r>
              <a:rPr lang="en-US" sz="3598" dirty="0"/>
              <a:t>Office 365, EMS and Azure AD: </a:t>
            </a:r>
            <a:br>
              <a:rPr lang="en-US" sz="3598" dirty="0"/>
            </a:br>
            <a:r>
              <a:rPr lang="en-US" sz="3598" dirty="0"/>
              <a:t>Implementation and Recurring Revenues</a:t>
            </a:r>
          </a:p>
        </p:txBody>
      </p:sp>
      <p:pic>
        <p:nvPicPr>
          <p:cNvPr id="16" name="Picture 15"/>
          <p:cNvPicPr>
            <a:picLocks noChangeAspect="1"/>
          </p:cNvPicPr>
          <p:nvPr/>
        </p:nvPicPr>
        <p:blipFill rotWithShape="1">
          <a:blip r:embed="rId3"/>
          <a:srcRect t="30438" r="83332"/>
          <a:stretch/>
        </p:blipFill>
        <p:spPr>
          <a:xfrm>
            <a:off x="464621" y="2577691"/>
            <a:ext cx="2760705" cy="3942202"/>
          </a:xfrm>
          <a:prstGeom prst="rect">
            <a:avLst/>
          </a:prstGeom>
        </p:spPr>
      </p:pic>
      <p:sp>
        <p:nvSpPr>
          <p:cNvPr id="26" name="TextBox 25"/>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30–40% margin</a:t>
            </a:r>
          </a:p>
        </p:txBody>
      </p:sp>
      <p:grpSp>
        <p:nvGrpSpPr>
          <p:cNvPr id="4" name="Group 3"/>
          <p:cNvGrpSpPr/>
          <p:nvPr/>
        </p:nvGrpSpPr>
        <p:grpSpPr>
          <a:xfrm>
            <a:off x="464621" y="2596467"/>
            <a:ext cx="2760705" cy="1973938"/>
            <a:chOff x="462988" y="2596211"/>
            <a:chExt cx="2761488" cy="1974498"/>
          </a:xfrm>
        </p:grpSpPr>
        <p:sp>
          <p:nvSpPr>
            <p:cNvPr id="17" name="Rectangle 16"/>
            <p:cNvSpPr/>
            <p:nvPr/>
          </p:nvSpPr>
          <p:spPr bwMode="auto">
            <a:xfrm>
              <a:off x="462988" y="2596211"/>
              <a:ext cx="2761488" cy="1974498"/>
            </a:xfrm>
            <a:prstGeom prst="rect">
              <a:avLst/>
            </a:prstGeom>
            <a:solidFill>
              <a:srgbClr val="0B7E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solidFill>
                  <a:schemeClr val="bg1"/>
                </a:solidFill>
                <a:ea typeface="Segoe UI" pitchFamily="34" charset="0"/>
                <a:cs typeface="Segoe UI" pitchFamily="34" charset="0"/>
              </a:endParaRPr>
            </a:p>
          </p:txBody>
        </p:sp>
        <p:grpSp>
          <p:nvGrpSpPr>
            <p:cNvPr id="27" name="Group 20"/>
            <p:cNvGrpSpPr>
              <a:grpSpLocks noChangeAspect="1"/>
            </p:cNvGrpSpPr>
            <p:nvPr/>
          </p:nvGrpSpPr>
          <p:grpSpPr bwMode="auto">
            <a:xfrm>
              <a:off x="1533750" y="2756716"/>
              <a:ext cx="621288" cy="532892"/>
              <a:chOff x="5877" y="839"/>
              <a:chExt cx="246" cy="211"/>
            </a:xfrm>
          </p:grpSpPr>
          <p:sp>
            <p:nvSpPr>
              <p:cNvPr id="28" name="Freeform 21"/>
              <p:cNvSpPr>
                <a:spLocks noEditPoints="1"/>
              </p:cNvSpPr>
              <p:nvPr/>
            </p:nvSpPr>
            <p:spPr bwMode="auto">
              <a:xfrm>
                <a:off x="5877" y="839"/>
                <a:ext cx="246" cy="211"/>
              </a:xfrm>
              <a:custGeom>
                <a:avLst/>
                <a:gdLst>
                  <a:gd name="T0" fmla="*/ 246 w 246"/>
                  <a:gd name="T1" fmla="*/ 18 h 211"/>
                  <a:gd name="T2" fmla="*/ 246 w 246"/>
                  <a:gd name="T3" fmla="*/ 9 h 211"/>
                  <a:gd name="T4" fmla="*/ 246 w 246"/>
                  <a:gd name="T5" fmla="*/ 0 h 211"/>
                  <a:gd name="T6" fmla="*/ 0 w 246"/>
                  <a:gd name="T7" fmla="*/ 0 h 211"/>
                  <a:gd name="T8" fmla="*/ 0 w 246"/>
                  <a:gd name="T9" fmla="*/ 9 h 211"/>
                  <a:gd name="T10" fmla="*/ 0 w 246"/>
                  <a:gd name="T11" fmla="*/ 18 h 211"/>
                  <a:gd name="T12" fmla="*/ 0 w 246"/>
                  <a:gd name="T13" fmla="*/ 193 h 211"/>
                  <a:gd name="T14" fmla="*/ 0 w 246"/>
                  <a:gd name="T15" fmla="*/ 202 h 211"/>
                  <a:gd name="T16" fmla="*/ 0 w 246"/>
                  <a:gd name="T17" fmla="*/ 211 h 211"/>
                  <a:gd name="T18" fmla="*/ 228 w 246"/>
                  <a:gd name="T19" fmla="*/ 211 h 211"/>
                  <a:gd name="T20" fmla="*/ 237 w 246"/>
                  <a:gd name="T21" fmla="*/ 211 h 211"/>
                  <a:gd name="T22" fmla="*/ 246 w 246"/>
                  <a:gd name="T23" fmla="*/ 211 h 211"/>
                  <a:gd name="T24" fmla="*/ 246 w 246"/>
                  <a:gd name="T25" fmla="*/ 18 h 211"/>
                  <a:gd name="T26" fmla="*/ 228 w 246"/>
                  <a:gd name="T27" fmla="*/ 18 h 211"/>
                  <a:gd name="T28" fmla="*/ 228 w 246"/>
                  <a:gd name="T29" fmla="*/ 53 h 211"/>
                  <a:gd name="T30" fmla="*/ 18 w 246"/>
                  <a:gd name="T31" fmla="*/ 53 h 211"/>
                  <a:gd name="T32" fmla="*/ 18 w 246"/>
                  <a:gd name="T33" fmla="*/ 18 h 211"/>
                  <a:gd name="T34" fmla="*/ 228 w 246"/>
                  <a:gd name="T35" fmla="*/ 18 h 211"/>
                  <a:gd name="T36" fmla="*/ 18 w 246"/>
                  <a:gd name="T37" fmla="*/ 193 h 211"/>
                  <a:gd name="T38" fmla="*/ 18 w 246"/>
                  <a:gd name="T39" fmla="*/ 70 h 211"/>
                  <a:gd name="T40" fmla="*/ 228 w 246"/>
                  <a:gd name="T41" fmla="*/ 70 h 211"/>
                  <a:gd name="T42" fmla="*/ 228 w 246"/>
                  <a:gd name="T43" fmla="*/ 193 h 211"/>
                  <a:gd name="T44" fmla="*/ 18 w 246"/>
                  <a:gd name="T45"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11">
                    <a:moveTo>
                      <a:pt x="246" y="18"/>
                    </a:moveTo>
                    <a:lnTo>
                      <a:pt x="246" y="9"/>
                    </a:lnTo>
                    <a:lnTo>
                      <a:pt x="246" y="0"/>
                    </a:lnTo>
                    <a:lnTo>
                      <a:pt x="0" y="0"/>
                    </a:lnTo>
                    <a:lnTo>
                      <a:pt x="0" y="9"/>
                    </a:lnTo>
                    <a:lnTo>
                      <a:pt x="0" y="18"/>
                    </a:lnTo>
                    <a:lnTo>
                      <a:pt x="0" y="193"/>
                    </a:lnTo>
                    <a:lnTo>
                      <a:pt x="0" y="202"/>
                    </a:lnTo>
                    <a:lnTo>
                      <a:pt x="0" y="211"/>
                    </a:lnTo>
                    <a:lnTo>
                      <a:pt x="228" y="211"/>
                    </a:lnTo>
                    <a:lnTo>
                      <a:pt x="237" y="211"/>
                    </a:lnTo>
                    <a:lnTo>
                      <a:pt x="246" y="211"/>
                    </a:lnTo>
                    <a:lnTo>
                      <a:pt x="246" y="18"/>
                    </a:lnTo>
                    <a:close/>
                    <a:moveTo>
                      <a:pt x="228" y="18"/>
                    </a:moveTo>
                    <a:lnTo>
                      <a:pt x="228" y="53"/>
                    </a:lnTo>
                    <a:lnTo>
                      <a:pt x="18" y="53"/>
                    </a:lnTo>
                    <a:lnTo>
                      <a:pt x="18" y="18"/>
                    </a:lnTo>
                    <a:lnTo>
                      <a:pt x="228" y="18"/>
                    </a:lnTo>
                    <a:close/>
                    <a:moveTo>
                      <a:pt x="18" y="193"/>
                    </a:moveTo>
                    <a:lnTo>
                      <a:pt x="18" y="70"/>
                    </a:lnTo>
                    <a:lnTo>
                      <a:pt x="228" y="70"/>
                    </a:lnTo>
                    <a:lnTo>
                      <a:pt x="228" y="193"/>
                    </a:lnTo>
                    <a:lnTo>
                      <a:pt x="18"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9" name="Oval 22"/>
              <p:cNvSpPr>
                <a:spLocks noChangeArrowheads="1"/>
              </p:cNvSpPr>
              <p:nvPr/>
            </p:nvSpPr>
            <p:spPr bwMode="auto">
              <a:xfrm>
                <a:off x="6070" y="865"/>
                <a:ext cx="18"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3" name="Oval 23"/>
              <p:cNvSpPr>
                <a:spLocks noChangeArrowheads="1"/>
              </p:cNvSpPr>
              <p:nvPr/>
            </p:nvSpPr>
            <p:spPr bwMode="auto">
              <a:xfrm>
                <a:off x="6044"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4" name="Oval 24"/>
              <p:cNvSpPr>
                <a:spLocks noChangeArrowheads="1"/>
              </p:cNvSpPr>
              <p:nvPr/>
            </p:nvSpPr>
            <p:spPr bwMode="auto">
              <a:xfrm>
                <a:off x="6018"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35" name="Text Placeholder 2"/>
          <p:cNvSpPr txBox="1">
            <a:spLocks/>
          </p:cNvSpPr>
          <p:nvPr/>
        </p:nvSpPr>
        <p:spPr>
          <a:xfrm>
            <a:off x="3581330" y="2756926"/>
            <a:ext cx="8493436" cy="3682060"/>
          </a:xfrm>
          <a:prstGeom prst="rect">
            <a:avLst/>
          </a:prstGeom>
        </p:spPr>
        <p:txBody>
          <a:bodyPr lIns="0" tIns="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indent="-342768" defTabSz="932384">
              <a:lnSpc>
                <a:spcPct val="100000"/>
              </a:lnSpc>
              <a:spcBef>
                <a:spcPts val="800"/>
              </a:spcBef>
              <a:buSzPct val="100000"/>
            </a:pPr>
            <a:r>
              <a:rPr lang="en-US" sz="2400" dirty="0">
                <a:solidFill>
                  <a:schemeClr val="tx1"/>
                </a:solidFill>
                <a:latin typeface="+mn-lt"/>
              </a:rPr>
              <a:t>Windows 10 Enterprise paves the way to sell other service offerings in an age of digital transformation:</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2000" dirty="0">
                <a:solidFill>
                  <a:schemeClr val="tx1"/>
                </a:solidFill>
              </a:rPr>
              <a:t>Office 365</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2000" dirty="0">
                <a:solidFill>
                  <a:schemeClr val="tx1"/>
                </a:solidFill>
              </a:rPr>
              <a:t>EMS / Azure AD (e.g. identity management services)</a:t>
            </a:r>
          </a:p>
          <a:p>
            <a:pPr marL="342768" indent="-342768" defTabSz="932384">
              <a:lnSpc>
                <a:spcPct val="100000"/>
              </a:lnSpc>
              <a:spcBef>
                <a:spcPts val="800"/>
              </a:spcBef>
              <a:buSzPct val="100000"/>
            </a:pPr>
            <a:r>
              <a:rPr lang="en-US" sz="2400" dirty="0">
                <a:solidFill>
                  <a:schemeClr val="tx1"/>
                </a:solidFill>
                <a:latin typeface="+mn-lt"/>
              </a:rPr>
              <a:t>These services can be bundled as part of a larger offering, increasing the total service revenue per user per month.</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2000" dirty="0">
                <a:solidFill>
                  <a:schemeClr val="tx1"/>
                </a:solidFill>
              </a:rPr>
              <a:t>Implementation can be billed separately or factored into the monthly recurring revenue (with a minimum commitment duration)</a:t>
            </a:r>
          </a:p>
        </p:txBody>
      </p:sp>
      <p:sp>
        <p:nvSpPr>
          <p:cNvPr id="15" name="Rectangle 14"/>
          <p:cNvSpPr/>
          <p:nvPr/>
        </p:nvSpPr>
        <p:spPr bwMode="auto">
          <a:xfrm>
            <a:off x="11169833" y="145414"/>
            <a:ext cx="685606" cy="1346317"/>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372873" y="3402075"/>
            <a:ext cx="2924330" cy="908310"/>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51" dirty="0">
                <a:solidFill>
                  <a:schemeClr val="bg1"/>
                </a:solidFill>
                <a:ea typeface="Segoe UI" pitchFamily="34" charset="0"/>
                <a:cs typeface="Segoe UI" pitchFamily="34" charset="0"/>
              </a:rPr>
              <a:t>OFFICE 365, EMS, AZURE AD:</a:t>
            </a:r>
            <a:r>
              <a:rPr lang="en-US" sz="1598" b="1" kern="0" spc="-30" dirty="0">
                <a:solidFill>
                  <a:schemeClr val="bg1"/>
                </a:solidFill>
                <a:ea typeface="Segoe UI" pitchFamily="34" charset="0"/>
                <a:cs typeface="Segoe UI" pitchFamily="34" charset="0"/>
              </a:rPr>
              <a:t> IMPLEMENTATION AND RECURRING REVENUE</a:t>
            </a:r>
          </a:p>
        </p:txBody>
      </p:sp>
    </p:spTree>
    <p:extLst>
      <p:ext uri="{BB962C8B-B14F-4D97-AF65-F5344CB8AC3E}">
        <p14:creationId xmlns:p14="http://schemas.microsoft.com/office/powerpoint/2010/main" val="111544764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9473599" y="145045"/>
            <a:ext cx="2686551" cy="1239237"/>
          </a:xfrm>
          <a:prstGeom prst="rect">
            <a:avLst/>
          </a:prstGeom>
        </p:spPr>
      </p:pic>
      <p:sp>
        <p:nvSpPr>
          <p:cNvPr id="2" name="Title 1"/>
          <p:cNvSpPr>
            <a:spLocks noGrp="1"/>
          </p:cNvSpPr>
          <p:nvPr>
            <p:ph type="title"/>
          </p:nvPr>
        </p:nvSpPr>
        <p:spPr/>
        <p:txBody>
          <a:bodyPr/>
          <a:lstStyle/>
          <a:p>
            <a:r>
              <a:rPr lang="en-US" sz="2400" dirty="0">
                <a:gradFill>
                  <a:gsLst>
                    <a:gs pos="1250">
                      <a:srgbClr val="505050"/>
                    </a:gs>
                    <a:gs pos="100000">
                      <a:srgbClr val="505050"/>
                    </a:gs>
                  </a:gsLst>
                  <a:lin ang="5400000" scaled="0"/>
                </a:gradFill>
              </a:rPr>
              <a:t>Partner revenue…</a:t>
            </a:r>
            <a:br>
              <a:rPr lang="en-US" sz="2400"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Office 365, EMS and Azure AD: </a:t>
            </a:r>
            <a:br>
              <a:rPr lang="en-US" sz="3598"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Implementation and Recurring Revenues</a:t>
            </a:r>
            <a:endParaRPr lang="en-US" sz="3598" dirty="0"/>
          </a:p>
        </p:txBody>
      </p:sp>
      <p:pic>
        <p:nvPicPr>
          <p:cNvPr id="16" name="Picture 15"/>
          <p:cNvPicPr>
            <a:picLocks noChangeAspect="1"/>
          </p:cNvPicPr>
          <p:nvPr/>
        </p:nvPicPr>
        <p:blipFill rotWithShape="1">
          <a:blip r:embed="rId4"/>
          <a:srcRect t="30438" r="83332"/>
          <a:stretch/>
        </p:blipFill>
        <p:spPr>
          <a:xfrm>
            <a:off x="463903" y="2577691"/>
            <a:ext cx="2760705" cy="3942202"/>
          </a:xfrm>
          <a:prstGeom prst="rect">
            <a:avLst/>
          </a:prstGeom>
        </p:spPr>
      </p:pic>
      <p:sp>
        <p:nvSpPr>
          <p:cNvPr id="26" name="TextBox 25"/>
          <p:cNvSpPr txBox="1"/>
          <p:nvPr/>
        </p:nvSpPr>
        <p:spPr>
          <a:xfrm>
            <a:off x="484410" y="4574789"/>
            <a:ext cx="2661357" cy="549398"/>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30–40% margin</a:t>
            </a:r>
          </a:p>
        </p:txBody>
      </p:sp>
      <p:grpSp>
        <p:nvGrpSpPr>
          <p:cNvPr id="4" name="Group 3"/>
          <p:cNvGrpSpPr/>
          <p:nvPr/>
        </p:nvGrpSpPr>
        <p:grpSpPr>
          <a:xfrm>
            <a:off x="372873" y="2596467"/>
            <a:ext cx="2924330" cy="1973938"/>
            <a:chOff x="371215" y="2596211"/>
            <a:chExt cx="2925158" cy="1974498"/>
          </a:xfrm>
        </p:grpSpPr>
        <p:sp>
          <p:nvSpPr>
            <p:cNvPr id="28" name="Rectangle 27"/>
            <p:cNvSpPr/>
            <p:nvPr/>
          </p:nvSpPr>
          <p:spPr bwMode="auto">
            <a:xfrm>
              <a:off x="462988" y="2596211"/>
              <a:ext cx="2761488" cy="197449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solidFill>
                  <a:schemeClr val="bg1"/>
                </a:solidFill>
                <a:ea typeface="Segoe UI" pitchFamily="34" charset="0"/>
                <a:cs typeface="Segoe UI" pitchFamily="34" charset="0"/>
              </a:endParaRPr>
            </a:p>
          </p:txBody>
        </p:sp>
        <p:sp>
          <p:nvSpPr>
            <p:cNvPr id="25" name="TextBox 24"/>
            <p:cNvSpPr txBox="1"/>
            <p:nvPr/>
          </p:nvSpPr>
          <p:spPr>
            <a:xfrm>
              <a:off x="371215" y="3402046"/>
              <a:ext cx="2925158"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51" dirty="0">
                  <a:solidFill>
                    <a:schemeClr val="bg1"/>
                  </a:solidFill>
                  <a:ea typeface="Segoe UI" pitchFamily="34" charset="0"/>
                  <a:cs typeface="Segoe UI" pitchFamily="34" charset="0"/>
                </a:rPr>
                <a:t>OFFICE 365, EMS, AZURE AD:</a:t>
              </a:r>
              <a:r>
                <a:rPr lang="en-US" sz="1598" b="1" kern="0" spc="-30" dirty="0">
                  <a:solidFill>
                    <a:schemeClr val="bg1"/>
                  </a:solidFill>
                  <a:ea typeface="Segoe UI" pitchFamily="34" charset="0"/>
                  <a:cs typeface="Segoe UI" pitchFamily="34" charset="0"/>
                </a:rPr>
                <a:t> IMPLEMENTATION AND RECURRING REVENUE</a:t>
              </a:r>
            </a:p>
          </p:txBody>
        </p:sp>
        <p:grpSp>
          <p:nvGrpSpPr>
            <p:cNvPr id="22" name="Group 20"/>
            <p:cNvGrpSpPr>
              <a:grpSpLocks noChangeAspect="1"/>
            </p:cNvGrpSpPr>
            <p:nvPr/>
          </p:nvGrpSpPr>
          <p:grpSpPr bwMode="auto">
            <a:xfrm>
              <a:off x="1533750" y="2756716"/>
              <a:ext cx="621288" cy="532892"/>
              <a:chOff x="5877" y="839"/>
              <a:chExt cx="246" cy="211"/>
            </a:xfrm>
          </p:grpSpPr>
          <p:sp>
            <p:nvSpPr>
              <p:cNvPr id="23" name="Freeform 21"/>
              <p:cNvSpPr>
                <a:spLocks noEditPoints="1"/>
              </p:cNvSpPr>
              <p:nvPr/>
            </p:nvSpPr>
            <p:spPr bwMode="auto">
              <a:xfrm>
                <a:off x="5877" y="839"/>
                <a:ext cx="246" cy="211"/>
              </a:xfrm>
              <a:custGeom>
                <a:avLst/>
                <a:gdLst>
                  <a:gd name="T0" fmla="*/ 246 w 246"/>
                  <a:gd name="T1" fmla="*/ 18 h 211"/>
                  <a:gd name="T2" fmla="*/ 246 w 246"/>
                  <a:gd name="T3" fmla="*/ 9 h 211"/>
                  <a:gd name="T4" fmla="*/ 246 w 246"/>
                  <a:gd name="T5" fmla="*/ 0 h 211"/>
                  <a:gd name="T6" fmla="*/ 0 w 246"/>
                  <a:gd name="T7" fmla="*/ 0 h 211"/>
                  <a:gd name="T8" fmla="*/ 0 w 246"/>
                  <a:gd name="T9" fmla="*/ 9 h 211"/>
                  <a:gd name="T10" fmla="*/ 0 w 246"/>
                  <a:gd name="T11" fmla="*/ 18 h 211"/>
                  <a:gd name="T12" fmla="*/ 0 w 246"/>
                  <a:gd name="T13" fmla="*/ 193 h 211"/>
                  <a:gd name="T14" fmla="*/ 0 w 246"/>
                  <a:gd name="T15" fmla="*/ 202 h 211"/>
                  <a:gd name="T16" fmla="*/ 0 w 246"/>
                  <a:gd name="T17" fmla="*/ 211 h 211"/>
                  <a:gd name="T18" fmla="*/ 228 w 246"/>
                  <a:gd name="T19" fmla="*/ 211 h 211"/>
                  <a:gd name="T20" fmla="*/ 237 w 246"/>
                  <a:gd name="T21" fmla="*/ 211 h 211"/>
                  <a:gd name="T22" fmla="*/ 246 w 246"/>
                  <a:gd name="T23" fmla="*/ 211 h 211"/>
                  <a:gd name="T24" fmla="*/ 246 w 246"/>
                  <a:gd name="T25" fmla="*/ 18 h 211"/>
                  <a:gd name="T26" fmla="*/ 228 w 246"/>
                  <a:gd name="T27" fmla="*/ 18 h 211"/>
                  <a:gd name="T28" fmla="*/ 228 w 246"/>
                  <a:gd name="T29" fmla="*/ 53 h 211"/>
                  <a:gd name="T30" fmla="*/ 18 w 246"/>
                  <a:gd name="T31" fmla="*/ 53 h 211"/>
                  <a:gd name="T32" fmla="*/ 18 w 246"/>
                  <a:gd name="T33" fmla="*/ 18 h 211"/>
                  <a:gd name="T34" fmla="*/ 228 w 246"/>
                  <a:gd name="T35" fmla="*/ 18 h 211"/>
                  <a:gd name="T36" fmla="*/ 18 w 246"/>
                  <a:gd name="T37" fmla="*/ 193 h 211"/>
                  <a:gd name="T38" fmla="*/ 18 w 246"/>
                  <a:gd name="T39" fmla="*/ 70 h 211"/>
                  <a:gd name="T40" fmla="*/ 228 w 246"/>
                  <a:gd name="T41" fmla="*/ 70 h 211"/>
                  <a:gd name="T42" fmla="*/ 228 w 246"/>
                  <a:gd name="T43" fmla="*/ 193 h 211"/>
                  <a:gd name="T44" fmla="*/ 18 w 246"/>
                  <a:gd name="T45" fmla="*/ 19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11">
                    <a:moveTo>
                      <a:pt x="246" y="18"/>
                    </a:moveTo>
                    <a:lnTo>
                      <a:pt x="246" y="9"/>
                    </a:lnTo>
                    <a:lnTo>
                      <a:pt x="246" y="0"/>
                    </a:lnTo>
                    <a:lnTo>
                      <a:pt x="0" y="0"/>
                    </a:lnTo>
                    <a:lnTo>
                      <a:pt x="0" y="9"/>
                    </a:lnTo>
                    <a:lnTo>
                      <a:pt x="0" y="18"/>
                    </a:lnTo>
                    <a:lnTo>
                      <a:pt x="0" y="193"/>
                    </a:lnTo>
                    <a:lnTo>
                      <a:pt x="0" y="202"/>
                    </a:lnTo>
                    <a:lnTo>
                      <a:pt x="0" y="211"/>
                    </a:lnTo>
                    <a:lnTo>
                      <a:pt x="228" y="211"/>
                    </a:lnTo>
                    <a:lnTo>
                      <a:pt x="237" y="211"/>
                    </a:lnTo>
                    <a:lnTo>
                      <a:pt x="246" y="211"/>
                    </a:lnTo>
                    <a:lnTo>
                      <a:pt x="246" y="18"/>
                    </a:lnTo>
                    <a:close/>
                    <a:moveTo>
                      <a:pt x="228" y="18"/>
                    </a:moveTo>
                    <a:lnTo>
                      <a:pt x="228" y="53"/>
                    </a:lnTo>
                    <a:lnTo>
                      <a:pt x="18" y="53"/>
                    </a:lnTo>
                    <a:lnTo>
                      <a:pt x="18" y="18"/>
                    </a:lnTo>
                    <a:lnTo>
                      <a:pt x="228" y="18"/>
                    </a:lnTo>
                    <a:close/>
                    <a:moveTo>
                      <a:pt x="18" y="193"/>
                    </a:moveTo>
                    <a:lnTo>
                      <a:pt x="18" y="70"/>
                    </a:lnTo>
                    <a:lnTo>
                      <a:pt x="228" y="70"/>
                    </a:lnTo>
                    <a:lnTo>
                      <a:pt x="228" y="193"/>
                    </a:lnTo>
                    <a:lnTo>
                      <a:pt x="18"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24" name="Oval 22"/>
              <p:cNvSpPr>
                <a:spLocks noChangeArrowheads="1"/>
              </p:cNvSpPr>
              <p:nvPr/>
            </p:nvSpPr>
            <p:spPr bwMode="auto">
              <a:xfrm>
                <a:off x="6070" y="865"/>
                <a:ext cx="18"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0" name="Oval 23"/>
              <p:cNvSpPr>
                <a:spLocks noChangeArrowheads="1"/>
              </p:cNvSpPr>
              <p:nvPr/>
            </p:nvSpPr>
            <p:spPr bwMode="auto">
              <a:xfrm>
                <a:off x="6044"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sp>
            <p:nvSpPr>
              <p:cNvPr id="31" name="Oval 24"/>
              <p:cNvSpPr>
                <a:spLocks noChangeArrowheads="1"/>
              </p:cNvSpPr>
              <p:nvPr/>
            </p:nvSpPr>
            <p:spPr bwMode="auto">
              <a:xfrm>
                <a:off x="6018" y="865"/>
                <a:ext cx="17" cy="1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ysClr val="windowText" lastClr="000000"/>
                  </a:solidFill>
                </a:endParaRPr>
              </a:p>
            </p:txBody>
          </p:sp>
        </p:grpSp>
      </p:grpSp>
      <p:sp>
        <p:nvSpPr>
          <p:cNvPr id="15" name="Rectangle 14"/>
          <p:cNvSpPr/>
          <p:nvPr/>
        </p:nvSpPr>
        <p:spPr bwMode="auto">
          <a:xfrm>
            <a:off x="11169833" y="145414"/>
            <a:ext cx="685606" cy="1346317"/>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p:cNvSpPr txBox="1"/>
          <p:nvPr/>
        </p:nvSpPr>
        <p:spPr>
          <a:xfrm>
            <a:off x="3145768" y="6197636"/>
            <a:ext cx="9500426" cy="717317"/>
          </a:xfrm>
          <a:prstGeom prst="rect">
            <a:avLst/>
          </a:prstGeom>
          <a:noFill/>
        </p:spPr>
        <p:txBody>
          <a:bodyPr wrap="square" lIns="186494" tIns="149196" rIns="186494" bIns="149196" rtlCol="0">
            <a:spAutoFit/>
          </a:bodyPr>
          <a:lstStyle/>
          <a:p>
            <a:pPr defTabSz="932597">
              <a:lnSpc>
                <a:spcPct val="90000"/>
              </a:lnSpc>
              <a:spcAft>
                <a:spcPts val="612"/>
              </a:spcAft>
            </a:pPr>
            <a:r>
              <a:rPr lang="en-US" sz="1224" kern="0" dirty="0">
                <a:solidFill>
                  <a:srgbClr val="000000"/>
                </a:solidFill>
              </a:rPr>
              <a:t>Notes:  Revenue and margin values are based on partner interviews, and will vary by partner, geography, and local market conditions.</a:t>
            </a:r>
          </a:p>
          <a:p>
            <a:pPr defTabSz="932597">
              <a:lnSpc>
                <a:spcPct val="90000"/>
              </a:lnSpc>
              <a:spcAft>
                <a:spcPts val="612"/>
              </a:spcAft>
            </a:pPr>
            <a:r>
              <a:rPr lang="en-US" sz="1224" kern="0" dirty="0">
                <a:solidFill>
                  <a:srgbClr val="000000"/>
                </a:solidFill>
              </a:rPr>
              <a:t>           Software Pricing Levels will vary by customer size, licensing model, and geography.</a:t>
            </a:r>
          </a:p>
        </p:txBody>
      </p:sp>
      <p:graphicFrame>
        <p:nvGraphicFramePr>
          <p:cNvPr id="8" name="Object 7"/>
          <p:cNvGraphicFramePr>
            <a:graphicFrameLocks noChangeAspect="1"/>
          </p:cNvGraphicFramePr>
          <p:nvPr/>
        </p:nvGraphicFramePr>
        <p:xfrm>
          <a:off x="3490211" y="2596467"/>
          <a:ext cx="8672305" cy="3372114"/>
        </p:xfrm>
        <a:graphic>
          <a:graphicData uri="http://schemas.openxmlformats.org/presentationml/2006/ole">
            <mc:AlternateContent xmlns:mc="http://schemas.openxmlformats.org/markup-compatibility/2006">
              <mc:Choice xmlns:v="urn:schemas-microsoft-com:vml" Requires="v">
                <p:oleObj spid="_x0000_s384057" name="Worksheet" r:id="rId5" imgW="8503920" imgH="3307191" progId="Excel.Sheet.12">
                  <p:embed/>
                </p:oleObj>
              </mc:Choice>
              <mc:Fallback>
                <p:oleObj name="Worksheet" r:id="rId5" imgW="8503920" imgH="3307191" progId="Excel.Sheet.12">
                  <p:embed/>
                  <p:pic>
                    <p:nvPicPr>
                      <p:cNvPr id="8" name="Object 7"/>
                      <p:cNvPicPr/>
                      <p:nvPr/>
                    </p:nvPicPr>
                    <p:blipFill>
                      <a:blip r:embed="rId6"/>
                      <a:stretch>
                        <a:fillRect/>
                      </a:stretch>
                    </p:blipFill>
                    <p:spPr>
                      <a:xfrm>
                        <a:off x="3490211" y="2596467"/>
                        <a:ext cx="8672305" cy="3372114"/>
                      </a:xfrm>
                      <a:prstGeom prst="rect">
                        <a:avLst/>
                      </a:prstGeom>
                    </p:spPr>
                  </p:pic>
                </p:oleObj>
              </mc:Fallback>
            </mc:AlternateContent>
          </a:graphicData>
        </a:graphic>
      </p:graphicFrame>
    </p:spTree>
    <p:extLst>
      <p:ext uri="{BB962C8B-B14F-4D97-AF65-F5344CB8AC3E}">
        <p14:creationId xmlns:p14="http://schemas.microsoft.com/office/powerpoint/2010/main" val="408484536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9473599" y="179223"/>
            <a:ext cx="2686551" cy="1239237"/>
          </a:xfrm>
          <a:prstGeom prst="rect">
            <a:avLst/>
          </a:prstGeom>
        </p:spPr>
      </p:pic>
      <p:sp>
        <p:nvSpPr>
          <p:cNvPr id="2" name="Title 1"/>
          <p:cNvSpPr>
            <a:spLocks noGrp="1"/>
          </p:cNvSpPr>
          <p:nvPr>
            <p:ph type="title"/>
          </p:nvPr>
        </p:nvSpPr>
        <p:spPr/>
        <p:txBody>
          <a:bodyPr/>
          <a:lstStyle/>
          <a:p>
            <a:r>
              <a:rPr lang="en-US" sz="2400" dirty="0"/>
              <a:t>Partner revenue…</a:t>
            </a:r>
            <a:br>
              <a:rPr lang="en-US" sz="3598" dirty="0"/>
            </a:br>
            <a:r>
              <a:rPr lang="en-US" sz="3598" dirty="0"/>
              <a:t>IP and New Industry Function Scenario Projects</a:t>
            </a:r>
          </a:p>
        </p:txBody>
      </p:sp>
      <p:sp>
        <p:nvSpPr>
          <p:cNvPr id="24" name="Text Placeholder 2"/>
          <p:cNvSpPr txBox="1">
            <a:spLocks/>
          </p:cNvSpPr>
          <p:nvPr/>
        </p:nvSpPr>
        <p:spPr>
          <a:xfrm>
            <a:off x="3573012" y="1988797"/>
            <a:ext cx="8493436" cy="4617306"/>
          </a:xfrm>
          <a:prstGeom prst="rect">
            <a:avLst/>
          </a:prstGeom>
        </p:spPr>
        <p:txBody>
          <a:bodyPr lIns="0" tIns="0" rIns="0" bIns="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68" indent="-342768" defTabSz="932384">
              <a:lnSpc>
                <a:spcPct val="100000"/>
              </a:lnSpc>
              <a:spcBef>
                <a:spcPts val="800"/>
              </a:spcBef>
              <a:buSzPct val="100000"/>
            </a:pPr>
            <a:r>
              <a:rPr lang="en-US" sz="2400" dirty="0">
                <a:solidFill>
                  <a:schemeClr val="tx1"/>
                </a:solidFill>
                <a:latin typeface="+mn-lt"/>
              </a:rPr>
              <a:t>Custom development work can also be leveraged across multiple customers (and included in recurring revenue) – often this reflects industry or functional expertise</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2000" dirty="0">
                <a:solidFill>
                  <a:schemeClr val="tx1"/>
                </a:solidFill>
              </a:rPr>
              <a:t>Software/Cloud interfaces</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2000" dirty="0">
                <a:solidFill>
                  <a:schemeClr val="tx1"/>
                </a:solidFill>
              </a:rPr>
              <a:t>Templates</a:t>
            </a:r>
          </a:p>
          <a:p>
            <a:pPr marL="863268" lvl="1" indent="-306270" defTabSz="932384">
              <a:lnSpc>
                <a:spcPct val="100000"/>
              </a:lnSpc>
              <a:spcBef>
                <a:spcPts val="100"/>
              </a:spcBef>
              <a:spcAft>
                <a:spcPts val="300"/>
              </a:spcAft>
              <a:buSzPct val="100000"/>
              <a:buFont typeface="Segoe UI" panose="020B0502040204020203" pitchFamily="34" charset="0"/>
              <a:buChar char="–"/>
            </a:pPr>
            <a:r>
              <a:rPr lang="en-US" sz="2000" dirty="0">
                <a:solidFill>
                  <a:schemeClr val="tx1"/>
                </a:solidFill>
              </a:rPr>
              <a:t>Custom software</a:t>
            </a:r>
          </a:p>
          <a:p>
            <a:pPr marL="342768" indent="-342768" defTabSz="932384">
              <a:lnSpc>
                <a:spcPct val="100000"/>
              </a:lnSpc>
              <a:spcBef>
                <a:spcPts val="800"/>
              </a:spcBef>
              <a:buSzPct val="100000"/>
            </a:pPr>
            <a:r>
              <a:rPr lang="en-US" sz="2400" dirty="0">
                <a:solidFill>
                  <a:schemeClr val="tx1"/>
                </a:solidFill>
                <a:latin typeface="+mn-lt"/>
              </a:rPr>
              <a:t>The digital transformation, security, portability, and new form factors enabled by Windows 10 open a host of new industry or function specific scenarios – e.g. new forms of customer interaction, kiosk solutions, mobile check-out, selling scenarios. These can lead to major partner development and implementation opportunities</a:t>
            </a:r>
          </a:p>
        </p:txBody>
      </p:sp>
      <p:pic>
        <p:nvPicPr>
          <p:cNvPr id="31" name="Picture 30"/>
          <p:cNvPicPr>
            <a:picLocks noChangeAspect="1"/>
          </p:cNvPicPr>
          <p:nvPr/>
        </p:nvPicPr>
        <p:blipFill rotWithShape="1">
          <a:blip r:embed="rId3"/>
          <a:srcRect t="30438" r="83332"/>
          <a:stretch/>
        </p:blipFill>
        <p:spPr>
          <a:xfrm>
            <a:off x="463903" y="2577691"/>
            <a:ext cx="2760705" cy="3942202"/>
          </a:xfrm>
          <a:prstGeom prst="rect">
            <a:avLst/>
          </a:prstGeom>
        </p:spPr>
      </p:pic>
      <p:grpSp>
        <p:nvGrpSpPr>
          <p:cNvPr id="3" name="Group 2"/>
          <p:cNvGrpSpPr/>
          <p:nvPr/>
        </p:nvGrpSpPr>
        <p:grpSpPr>
          <a:xfrm>
            <a:off x="464619" y="2596467"/>
            <a:ext cx="2762030" cy="1973938"/>
            <a:chOff x="462986" y="2596211"/>
            <a:chExt cx="2762813" cy="1974498"/>
          </a:xfrm>
        </p:grpSpPr>
        <p:grpSp>
          <p:nvGrpSpPr>
            <p:cNvPr id="32" name="Group 31"/>
            <p:cNvGrpSpPr/>
            <p:nvPr/>
          </p:nvGrpSpPr>
          <p:grpSpPr>
            <a:xfrm>
              <a:off x="462986" y="2596211"/>
              <a:ext cx="2761488" cy="1974498"/>
              <a:chOff x="10363730" y="466038"/>
              <a:chExt cx="2071752" cy="1481328"/>
            </a:xfrm>
          </p:grpSpPr>
          <p:sp>
            <p:nvSpPr>
              <p:cNvPr id="47" name="Rectangle 46"/>
              <p:cNvSpPr/>
              <p:nvPr/>
            </p:nvSpPr>
            <p:spPr bwMode="auto">
              <a:xfrm>
                <a:off x="10363730" y="466038"/>
                <a:ext cx="2071752" cy="1481328"/>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solidFill>
                    <a:schemeClr val="bg1"/>
                  </a:solidFill>
                  <a:ea typeface="Segoe UI" pitchFamily="34" charset="0"/>
                  <a:cs typeface="Segoe UI" pitchFamily="34" charset="0"/>
                </a:endParaRPr>
              </a:p>
            </p:txBody>
          </p:sp>
          <p:grpSp>
            <p:nvGrpSpPr>
              <p:cNvPr id="48" name="Group 32"/>
              <p:cNvGrpSpPr>
                <a:grpSpLocks noChangeAspect="1"/>
              </p:cNvGrpSpPr>
              <p:nvPr/>
            </p:nvGrpSpPr>
            <p:grpSpPr bwMode="auto">
              <a:xfrm>
                <a:off x="11171836" y="558809"/>
                <a:ext cx="456533" cy="418199"/>
                <a:chOff x="3958" y="1052"/>
                <a:chExt cx="262" cy="240"/>
              </a:xfrm>
            </p:grpSpPr>
            <p:sp>
              <p:nvSpPr>
                <p:cNvPr id="49" name="Freeform 33"/>
                <p:cNvSpPr>
                  <a:spLocks/>
                </p:cNvSpPr>
                <p:nvPr/>
              </p:nvSpPr>
              <p:spPr bwMode="auto">
                <a:xfrm>
                  <a:off x="4165" y="1176"/>
                  <a:ext cx="55" cy="116"/>
                </a:xfrm>
                <a:custGeom>
                  <a:avLst/>
                  <a:gdLst>
                    <a:gd name="T0" fmla="*/ 0 w 55"/>
                    <a:gd name="T1" fmla="*/ 116 h 116"/>
                    <a:gd name="T2" fmla="*/ 55 w 55"/>
                    <a:gd name="T3" fmla="*/ 116 h 116"/>
                    <a:gd name="T4" fmla="*/ 55 w 55"/>
                    <a:gd name="T5" fmla="*/ 0 h 116"/>
                    <a:gd name="T6" fmla="*/ 0 w 55"/>
                    <a:gd name="T7" fmla="*/ 0 h 116"/>
                  </a:gdLst>
                  <a:ahLst/>
                  <a:cxnLst>
                    <a:cxn ang="0">
                      <a:pos x="T0" y="T1"/>
                    </a:cxn>
                    <a:cxn ang="0">
                      <a:pos x="T2" y="T3"/>
                    </a:cxn>
                    <a:cxn ang="0">
                      <a:pos x="T4" y="T5"/>
                    </a:cxn>
                    <a:cxn ang="0">
                      <a:pos x="T6" y="T7"/>
                    </a:cxn>
                  </a:cxnLst>
                  <a:rect l="0" t="0" r="r" b="b"/>
                  <a:pathLst>
                    <a:path w="55" h="116">
                      <a:moveTo>
                        <a:pt x="0" y="116"/>
                      </a:moveTo>
                      <a:lnTo>
                        <a:pt x="55" y="116"/>
                      </a:lnTo>
                      <a:lnTo>
                        <a:pt x="55" y="0"/>
                      </a:lnTo>
                      <a:lnTo>
                        <a:pt x="0" y="0"/>
                      </a:ln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0" name="Rectangle 34"/>
                <p:cNvSpPr>
                  <a:spLocks noChangeArrowheads="1"/>
                </p:cNvSpPr>
                <p:nvPr/>
              </p:nvSpPr>
              <p:spPr bwMode="auto">
                <a:xfrm>
                  <a:off x="3958" y="1085"/>
                  <a:ext cx="172" cy="207"/>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1" name="Freeform 35"/>
                <p:cNvSpPr>
                  <a:spLocks/>
                </p:cNvSpPr>
                <p:nvPr/>
              </p:nvSpPr>
              <p:spPr bwMode="auto">
                <a:xfrm>
                  <a:off x="4023" y="1231"/>
                  <a:ext cx="42" cy="61"/>
                </a:xfrm>
                <a:custGeom>
                  <a:avLst/>
                  <a:gdLst>
                    <a:gd name="T0" fmla="*/ 19 w 19"/>
                    <a:gd name="T1" fmla="*/ 28 h 28"/>
                    <a:gd name="T2" fmla="*/ 19 w 19"/>
                    <a:gd name="T3" fmla="*/ 10 h 28"/>
                    <a:gd name="T4" fmla="*/ 10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10" y="0"/>
                      </a:cubicBezTo>
                      <a:cubicBezTo>
                        <a:pt x="4" y="0"/>
                        <a:pt x="0" y="5"/>
                        <a:pt x="0" y="10"/>
                      </a:cubicBezTo>
                      <a:cubicBezTo>
                        <a:pt x="0" y="28"/>
                        <a:pt x="0" y="28"/>
                        <a:pt x="0" y="28"/>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2" name="Rectangle 36"/>
                <p:cNvSpPr>
                  <a:spLocks noChangeArrowheads="1"/>
                </p:cNvSpPr>
                <p:nvPr/>
              </p:nvSpPr>
              <p:spPr bwMode="auto">
                <a:xfrm>
                  <a:off x="3992" y="1052"/>
                  <a:ext cx="46" cy="33"/>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3" name="Rectangle 37"/>
                <p:cNvSpPr>
                  <a:spLocks noChangeArrowheads="1"/>
                </p:cNvSpPr>
                <p:nvPr/>
              </p:nvSpPr>
              <p:spPr bwMode="auto">
                <a:xfrm>
                  <a:off x="4084"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4" name="Rectangle 38"/>
                <p:cNvSpPr>
                  <a:spLocks noChangeArrowheads="1"/>
                </p:cNvSpPr>
                <p:nvPr/>
              </p:nvSpPr>
              <p:spPr bwMode="auto">
                <a:xfrm>
                  <a:off x="4084"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5" name="Rectangle 39"/>
                <p:cNvSpPr>
                  <a:spLocks noChangeArrowheads="1"/>
                </p:cNvSpPr>
                <p:nvPr/>
              </p:nvSpPr>
              <p:spPr bwMode="auto">
                <a:xfrm>
                  <a:off x="4165" y="1203"/>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6" name="Rectangle 40"/>
                <p:cNvSpPr>
                  <a:spLocks noChangeArrowheads="1"/>
                </p:cNvSpPr>
                <p:nvPr/>
              </p:nvSpPr>
              <p:spPr bwMode="auto">
                <a:xfrm>
                  <a:off x="3986" y="1122"/>
                  <a:ext cx="17" cy="17"/>
                </a:xfrm>
                <a:prstGeom prst="rect">
                  <a:avLst/>
                </a:prstGeom>
                <a:solidFill>
                  <a:schemeClr val="bg1"/>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7" name="Rectangle 41"/>
                <p:cNvSpPr>
                  <a:spLocks noChangeArrowheads="1"/>
                </p:cNvSpPr>
                <p:nvPr/>
              </p:nvSpPr>
              <p:spPr bwMode="auto">
                <a:xfrm>
                  <a:off x="3986" y="1168"/>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8" name="Rectangle 42"/>
                <p:cNvSpPr>
                  <a:spLocks noChangeArrowheads="1"/>
                </p:cNvSpPr>
                <p:nvPr/>
              </p:nvSpPr>
              <p:spPr bwMode="auto">
                <a:xfrm>
                  <a:off x="4036"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59" name="Rectangle 43"/>
                <p:cNvSpPr>
                  <a:spLocks noChangeArrowheads="1"/>
                </p:cNvSpPr>
                <p:nvPr/>
              </p:nvSpPr>
              <p:spPr bwMode="auto">
                <a:xfrm>
                  <a:off x="4036"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grpSp>
        </p:grpSp>
        <p:sp>
          <p:nvSpPr>
            <p:cNvPr id="44" name="TextBox 43"/>
            <p:cNvSpPr txBox="1"/>
            <p:nvPr/>
          </p:nvSpPr>
          <p:spPr>
            <a:xfrm>
              <a:off x="462987" y="3402046"/>
              <a:ext cx="2762812"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bg1"/>
                  </a:solidFill>
                  <a:ea typeface="Segoe UI" pitchFamily="34" charset="0"/>
                  <a:cs typeface="Segoe UI" pitchFamily="34" charset="0"/>
                </a:rPr>
                <a:t>IP AND NEW INDUSTRY/ FUNCTION SCENARIOS</a:t>
              </a:r>
              <a:br>
                <a:rPr lang="en-US" sz="1598" b="1" kern="0" spc="-30" dirty="0">
                  <a:solidFill>
                    <a:schemeClr val="bg1"/>
                  </a:solidFill>
                  <a:ea typeface="Segoe UI" pitchFamily="34" charset="0"/>
                  <a:cs typeface="Segoe UI" pitchFamily="34" charset="0"/>
                </a:rPr>
              </a:br>
              <a:r>
                <a:rPr lang="en-US" sz="1598" b="1" kern="0" spc="-30" dirty="0">
                  <a:solidFill>
                    <a:schemeClr val="bg1"/>
                  </a:solidFill>
                  <a:ea typeface="Segoe UI" pitchFamily="34" charset="0"/>
                  <a:cs typeface="Segoe UI" pitchFamily="34" charset="0"/>
                </a:rPr>
                <a:t>PROJECTS</a:t>
              </a:r>
            </a:p>
          </p:txBody>
        </p:sp>
      </p:grpSp>
      <p:grpSp>
        <p:nvGrpSpPr>
          <p:cNvPr id="4" name="Group 3"/>
          <p:cNvGrpSpPr/>
          <p:nvPr/>
        </p:nvGrpSpPr>
        <p:grpSpPr>
          <a:xfrm>
            <a:off x="484410" y="4574788"/>
            <a:ext cx="2661357" cy="863021"/>
            <a:chOff x="482784" y="4575094"/>
            <a:chExt cx="2662112" cy="863266"/>
          </a:xfrm>
        </p:grpSpPr>
        <p:sp>
          <p:nvSpPr>
            <p:cNvPr id="45" name="TextBox 44"/>
            <p:cNvSpPr txBox="1"/>
            <p:nvPr/>
          </p:nvSpPr>
          <p:spPr>
            <a:xfrm>
              <a:off x="482784" y="4575094"/>
              <a:ext cx="2662112" cy="549554"/>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30–40% project margin</a:t>
              </a:r>
            </a:p>
          </p:txBody>
        </p:sp>
        <p:sp>
          <p:nvSpPr>
            <p:cNvPr id="46" name="TextBox 45"/>
            <p:cNvSpPr txBox="1"/>
            <p:nvPr/>
          </p:nvSpPr>
          <p:spPr>
            <a:xfrm>
              <a:off x="482784" y="4888806"/>
              <a:ext cx="2662112" cy="549554"/>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40–60% IP margin</a:t>
              </a:r>
            </a:p>
          </p:txBody>
        </p:sp>
      </p:grpSp>
      <p:sp>
        <p:nvSpPr>
          <p:cNvPr id="26" name="Rectangle 25"/>
          <p:cNvSpPr/>
          <p:nvPr/>
        </p:nvSpPr>
        <p:spPr bwMode="auto">
          <a:xfrm>
            <a:off x="11615184" y="79500"/>
            <a:ext cx="685606" cy="1472284"/>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69128077"/>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9473599" y="179223"/>
            <a:ext cx="2686551" cy="1239237"/>
          </a:xfrm>
          <a:prstGeom prst="rect">
            <a:avLst/>
          </a:prstGeom>
        </p:spPr>
      </p:pic>
      <p:sp>
        <p:nvSpPr>
          <p:cNvPr id="2" name="Title 1"/>
          <p:cNvSpPr>
            <a:spLocks noGrp="1"/>
          </p:cNvSpPr>
          <p:nvPr>
            <p:ph type="title"/>
          </p:nvPr>
        </p:nvSpPr>
        <p:spPr/>
        <p:txBody>
          <a:bodyPr/>
          <a:lstStyle/>
          <a:p>
            <a:r>
              <a:rPr lang="en-US" sz="2400" dirty="0">
                <a:gradFill>
                  <a:gsLst>
                    <a:gs pos="1250">
                      <a:srgbClr val="505050"/>
                    </a:gs>
                    <a:gs pos="100000">
                      <a:srgbClr val="505050"/>
                    </a:gs>
                  </a:gsLst>
                  <a:lin ang="5400000" scaled="0"/>
                </a:gradFill>
              </a:rPr>
              <a:t>Partner revenue…</a:t>
            </a:r>
            <a:br>
              <a:rPr lang="en-US" sz="3598" dirty="0">
                <a:gradFill>
                  <a:gsLst>
                    <a:gs pos="1250">
                      <a:srgbClr val="505050"/>
                    </a:gs>
                    <a:gs pos="100000">
                      <a:srgbClr val="505050"/>
                    </a:gs>
                  </a:gsLst>
                  <a:lin ang="5400000" scaled="0"/>
                </a:gradFill>
              </a:rPr>
            </a:br>
            <a:r>
              <a:rPr lang="en-US" sz="3598" dirty="0">
                <a:gradFill>
                  <a:gsLst>
                    <a:gs pos="1250">
                      <a:srgbClr val="505050"/>
                    </a:gs>
                    <a:gs pos="100000">
                      <a:srgbClr val="505050"/>
                    </a:gs>
                  </a:gsLst>
                  <a:lin ang="5400000" scaled="0"/>
                </a:gradFill>
              </a:rPr>
              <a:t>IP and New Industry Function Scenario Projects</a:t>
            </a:r>
            <a:endParaRPr lang="en-US" sz="3598" dirty="0"/>
          </a:p>
        </p:txBody>
      </p:sp>
      <p:pic>
        <p:nvPicPr>
          <p:cNvPr id="80" name="Picture 79"/>
          <p:cNvPicPr>
            <a:picLocks noChangeAspect="1"/>
          </p:cNvPicPr>
          <p:nvPr/>
        </p:nvPicPr>
        <p:blipFill rotWithShape="1">
          <a:blip r:embed="rId4"/>
          <a:srcRect t="30438" r="83332"/>
          <a:stretch/>
        </p:blipFill>
        <p:spPr>
          <a:xfrm>
            <a:off x="464619" y="2577691"/>
            <a:ext cx="2760705" cy="3942202"/>
          </a:xfrm>
          <a:prstGeom prst="rect">
            <a:avLst/>
          </a:prstGeom>
        </p:spPr>
      </p:pic>
      <p:grpSp>
        <p:nvGrpSpPr>
          <p:cNvPr id="3" name="Group 2"/>
          <p:cNvGrpSpPr/>
          <p:nvPr/>
        </p:nvGrpSpPr>
        <p:grpSpPr>
          <a:xfrm>
            <a:off x="464619" y="2596467"/>
            <a:ext cx="2762030" cy="1973938"/>
            <a:chOff x="462986" y="2596211"/>
            <a:chExt cx="2762813" cy="1974498"/>
          </a:xfrm>
        </p:grpSpPr>
        <p:grpSp>
          <p:nvGrpSpPr>
            <p:cNvPr id="16" name="Group 15"/>
            <p:cNvGrpSpPr/>
            <p:nvPr/>
          </p:nvGrpSpPr>
          <p:grpSpPr>
            <a:xfrm>
              <a:off x="462986" y="2596211"/>
              <a:ext cx="2761488" cy="1974498"/>
              <a:chOff x="10363730" y="466038"/>
              <a:chExt cx="2071752" cy="1481328"/>
            </a:xfrm>
          </p:grpSpPr>
          <p:sp>
            <p:nvSpPr>
              <p:cNvPr id="25" name="Rectangle 24"/>
              <p:cNvSpPr/>
              <p:nvPr/>
            </p:nvSpPr>
            <p:spPr bwMode="auto">
              <a:xfrm>
                <a:off x="10363730" y="466038"/>
                <a:ext cx="2071752" cy="1481328"/>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solidFill>
                    <a:schemeClr val="bg1"/>
                  </a:solidFill>
                  <a:ea typeface="Segoe UI" pitchFamily="34" charset="0"/>
                  <a:cs typeface="Segoe UI" pitchFamily="34" charset="0"/>
                </a:endParaRPr>
              </a:p>
            </p:txBody>
          </p:sp>
          <p:grpSp>
            <p:nvGrpSpPr>
              <p:cNvPr id="26" name="Group 32"/>
              <p:cNvGrpSpPr>
                <a:grpSpLocks noChangeAspect="1"/>
              </p:cNvGrpSpPr>
              <p:nvPr/>
            </p:nvGrpSpPr>
            <p:grpSpPr bwMode="auto">
              <a:xfrm>
                <a:off x="11171836" y="558809"/>
                <a:ext cx="456533" cy="418199"/>
                <a:chOff x="3958" y="1052"/>
                <a:chExt cx="262" cy="240"/>
              </a:xfrm>
            </p:grpSpPr>
            <p:sp>
              <p:nvSpPr>
                <p:cNvPr id="27" name="Freeform 33"/>
                <p:cNvSpPr>
                  <a:spLocks/>
                </p:cNvSpPr>
                <p:nvPr/>
              </p:nvSpPr>
              <p:spPr bwMode="auto">
                <a:xfrm>
                  <a:off x="4165" y="1176"/>
                  <a:ext cx="55" cy="116"/>
                </a:xfrm>
                <a:custGeom>
                  <a:avLst/>
                  <a:gdLst>
                    <a:gd name="T0" fmla="*/ 0 w 55"/>
                    <a:gd name="T1" fmla="*/ 116 h 116"/>
                    <a:gd name="T2" fmla="*/ 55 w 55"/>
                    <a:gd name="T3" fmla="*/ 116 h 116"/>
                    <a:gd name="T4" fmla="*/ 55 w 55"/>
                    <a:gd name="T5" fmla="*/ 0 h 116"/>
                    <a:gd name="T6" fmla="*/ 0 w 55"/>
                    <a:gd name="T7" fmla="*/ 0 h 116"/>
                  </a:gdLst>
                  <a:ahLst/>
                  <a:cxnLst>
                    <a:cxn ang="0">
                      <a:pos x="T0" y="T1"/>
                    </a:cxn>
                    <a:cxn ang="0">
                      <a:pos x="T2" y="T3"/>
                    </a:cxn>
                    <a:cxn ang="0">
                      <a:pos x="T4" y="T5"/>
                    </a:cxn>
                    <a:cxn ang="0">
                      <a:pos x="T6" y="T7"/>
                    </a:cxn>
                  </a:cxnLst>
                  <a:rect l="0" t="0" r="r" b="b"/>
                  <a:pathLst>
                    <a:path w="55" h="116">
                      <a:moveTo>
                        <a:pt x="0" y="116"/>
                      </a:moveTo>
                      <a:lnTo>
                        <a:pt x="55" y="116"/>
                      </a:lnTo>
                      <a:lnTo>
                        <a:pt x="55" y="0"/>
                      </a:lnTo>
                      <a:lnTo>
                        <a:pt x="0" y="0"/>
                      </a:ln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28" name="Rectangle 34"/>
                <p:cNvSpPr>
                  <a:spLocks noChangeArrowheads="1"/>
                </p:cNvSpPr>
                <p:nvPr/>
              </p:nvSpPr>
              <p:spPr bwMode="auto">
                <a:xfrm>
                  <a:off x="3958" y="1085"/>
                  <a:ext cx="172" cy="207"/>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29" name="Freeform 35"/>
                <p:cNvSpPr>
                  <a:spLocks/>
                </p:cNvSpPr>
                <p:nvPr/>
              </p:nvSpPr>
              <p:spPr bwMode="auto">
                <a:xfrm>
                  <a:off x="4023" y="1231"/>
                  <a:ext cx="42" cy="61"/>
                </a:xfrm>
                <a:custGeom>
                  <a:avLst/>
                  <a:gdLst>
                    <a:gd name="T0" fmla="*/ 19 w 19"/>
                    <a:gd name="T1" fmla="*/ 28 h 28"/>
                    <a:gd name="T2" fmla="*/ 19 w 19"/>
                    <a:gd name="T3" fmla="*/ 10 h 28"/>
                    <a:gd name="T4" fmla="*/ 10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10" y="0"/>
                      </a:cubicBezTo>
                      <a:cubicBezTo>
                        <a:pt x="4" y="0"/>
                        <a:pt x="0" y="5"/>
                        <a:pt x="0" y="10"/>
                      </a:cubicBezTo>
                      <a:cubicBezTo>
                        <a:pt x="0" y="28"/>
                        <a:pt x="0" y="28"/>
                        <a:pt x="0" y="28"/>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3" name="Rectangle 36"/>
                <p:cNvSpPr>
                  <a:spLocks noChangeArrowheads="1"/>
                </p:cNvSpPr>
                <p:nvPr/>
              </p:nvSpPr>
              <p:spPr bwMode="auto">
                <a:xfrm>
                  <a:off x="3992" y="1052"/>
                  <a:ext cx="46" cy="33"/>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4" name="Rectangle 37"/>
                <p:cNvSpPr>
                  <a:spLocks noChangeArrowheads="1"/>
                </p:cNvSpPr>
                <p:nvPr/>
              </p:nvSpPr>
              <p:spPr bwMode="auto">
                <a:xfrm>
                  <a:off x="4084"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5" name="Rectangle 38"/>
                <p:cNvSpPr>
                  <a:spLocks noChangeArrowheads="1"/>
                </p:cNvSpPr>
                <p:nvPr/>
              </p:nvSpPr>
              <p:spPr bwMode="auto">
                <a:xfrm>
                  <a:off x="4084"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6" name="Rectangle 39"/>
                <p:cNvSpPr>
                  <a:spLocks noChangeArrowheads="1"/>
                </p:cNvSpPr>
                <p:nvPr/>
              </p:nvSpPr>
              <p:spPr bwMode="auto">
                <a:xfrm>
                  <a:off x="4165" y="1203"/>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7" name="Rectangle 40"/>
                <p:cNvSpPr>
                  <a:spLocks noChangeArrowheads="1"/>
                </p:cNvSpPr>
                <p:nvPr/>
              </p:nvSpPr>
              <p:spPr bwMode="auto">
                <a:xfrm>
                  <a:off x="3986" y="1122"/>
                  <a:ext cx="17" cy="17"/>
                </a:xfrm>
                <a:prstGeom prst="rect">
                  <a:avLst/>
                </a:prstGeom>
                <a:solidFill>
                  <a:schemeClr val="bg1"/>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8" name="Rectangle 41"/>
                <p:cNvSpPr>
                  <a:spLocks noChangeArrowheads="1"/>
                </p:cNvSpPr>
                <p:nvPr/>
              </p:nvSpPr>
              <p:spPr bwMode="auto">
                <a:xfrm>
                  <a:off x="3986" y="1168"/>
                  <a:ext cx="17"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39" name="Rectangle 42"/>
                <p:cNvSpPr>
                  <a:spLocks noChangeArrowheads="1"/>
                </p:cNvSpPr>
                <p:nvPr/>
              </p:nvSpPr>
              <p:spPr bwMode="auto">
                <a:xfrm>
                  <a:off x="4036" y="1122"/>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sp>
              <p:nvSpPr>
                <p:cNvPr id="40" name="Rectangle 43"/>
                <p:cNvSpPr>
                  <a:spLocks noChangeArrowheads="1"/>
                </p:cNvSpPr>
                <p:nvPr/>
              </p:nvSpPr>
              <p:spPr bwMode="auto">
                <a:xfrm>
                  <a:off x="4036" y="1168"/>
                  <a:ext cx="18" cy="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endParaRPr lang="en-US" kern="0">
                    <a:solidFill>
                      <a:schemeClr val="bg1"/>
                    </a:solidFill>
                  </a:endParaRPr>
                </a:p>
              </p:txBody>
            </p:sp>
          </p:grpSp>
        </p:grpSp>
        <p:sp>
          <p:nvSpPr>
            <p:cNvPr id="17" name="TextBox 16"/>
            <p:cNvSpPr txBox="1"/>
            <p:nvPr/>
          </p:nvSpPr>
          <p:spPr>
            <a:xfrm>
              <a:off x="462987" y="3402046"/>
              <a:ext cx="2762812" cy="908567"/>
            </a:xfrm>
            <a:prstGeom prst="rect">
              <a:avLst/>
            </a:prstGeom>
            <a:noFill/>
          </p:spPr>
          <p:txBody>
            <a:bodyPr wrap="square" lIns="182828" tIns="182828" rIns="45706" bIns="45706" rtlCol="0">
              <a:spAutoFit/>
            </a:bodyPr>
            <a:lstStyle/>
            <a:p>
              <a:pPr defTabSz="914049">
                <a:lnSpc>
                  <a:spcPct val="90000"/>
                </a:lnSpc>
                <a:spcAft>
                  <a:spcPts val="600"/>
                </a:spcAft>
              </a:pPr>
              <a:r>
                <a:rPr lang="en-US" sz="1598" b="1" kern="0" spc="-30" dirty="0">
                  <a:solidFill>
                    <a:schemeClr val="bg1"/>
                  </a:solidFill>
                  <a:ea typeface="Segoe UI" pitchFamily="34" charset="0"/>
                  <a:cs typeface="Segoe UI" pitchFamily="34" charset="0"/>
                </a:rPr>
                <a:t>IP AND NEW INDUSTRY/ FUNCTION SCENARIOS</a:t>
              </a:r>
              <a:br>
                <a:rPr lang="en-US" sz="1598" b="1" kern="0" spc="-30" dirty="0">
                  <a:solidFill>
                    <a:schemeClr val="bg1"/>
                  </a:solidFill>
                  <a:ea typeface="Segoe UI" pitchFamily="34" charset="0"/>
                  <a:cs typeface="Segoe UI" pitchFamily="34" charset="0"/>
                </a:rPr>
              </a:br>
              <a:r>
                <a:rPr lang="en-US" sz="1598" b="1" kern="0" spc="-30" dirty="0">
                  <a:solidFill>
                    <a:schemeClr val="bg1"/>
                  </a:solidFill>
                  <a:ea typeface="Segoe UI" pitchFamily="34" charset="0"/>
                  <a:cs typeface="Segoe UI" pitchFamily="34" charset="0"/>
                </a:rPr>
                <a:t>PROJECTS</a:t>
              </a:r>
            </a:p>
          </p:txBody>
        </p:sp>
      </p:grpSp>
      <p:grpSp>
        <p:nvGrpSpPr>
          <p:cNvPr id="4" name="Group 3"/>
          <p:cNvGrpSpPr/>
          <p:nvPr/>
        </p:nvGrpSpPr>
        <p:grpSpPr>
          <a:xfrm>
            <a:off x="484410" y="4574788"/>
            <a:ext cx="2661357" cy="863021"/>
            <a:chOff x="482784" y="4575094"/>
            <a:chExt cx="2662112" cy="863266"/>
          </a:xfrm>
        </p:grpSpPr>
        <p:sp>
          <p:nvSpPr>
            <p:cNvPr id="42" name="TextBox 41"/>
            <p:cNvSpPr txBox="1"/>
            <p:nvPr/>
          </p:nvSpPr>
          <p:spPr>
            <a:xfrm>
              <a:off x="482784" y="4575094"/>
              <a:ext cx="2662112" cy="549554"/>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30–40% project margin</a:t>
              </a:r>
            </a:p>
          </p:txBody>
        </p:sp>
        <p:sp>
          <p:nvSpPr>
            <p:cNvPr id="43" name="TextBox 42"/>
            <p:cNvSpPr txBox="1"/>
            <p:nvPr/>
          </p:nvSpPr>
          <p:spPr>
            <a:xfrm>
              <a:off x="482784" y="4888806"/>
              <a:ext cx="2662112" cy="549554"/>
            </a:xfrm>
            <a:prstGeom prst="rect">
              <a:avLst/>
            </a:prstGeom>
            <a:noFill/>
            <a:ln w="19050">
              <a:noFill/>
            </a:ln>
          </p:spPr>
          <p:txBody>
            <a:bodyPr wrap="none" lIns="182828" tIns="0" rIns="0" bIns="0" rtlCol="0" anchor="ctr">
              <a:noAutofit/>
            </a:bodyPr>
            <a:lstStyle/>
            <a:p>
              <a:pPr defTabSz="914049">
                <a:lnSpc>
                  <a:spcPct val="80000"/>
                </a:lnSpc>
              </a:pPr>
              <a:r>
                <a:rPr lang="en-US" sz="1598" kern="0" dirty="0">
                  <a:solidFill>
                    <a:schemeClr val="bg1"/>
                  </a:solidFill>
                  <a:latin typeface="Segoe UI" panose="020B0502040204020203" pitchFamily="34" charset="0"/>
                  <a:cs typeface="Segoe UI" panose="020B0502040204020203" pitchFamily="34" charset="0"/>
                </a:rPr>
                <a:t>40–60% IP margin</a:t>
              </a:r>
            </a:p>
          </p:txBody>
        </p:sp>
      </p:grpSp>
      <p:sp>
        <p:nvSpPr>
          <p:cNvPr id="30" name="Rectangle 29"/>
          <p:cNvSpPr/>
          <p:nvPr/>
        </p:nvSpPr>
        <p:spPr bwMode="auto">
          <a:xfrm>
            <a:off x="11615184" y="79500"/>
            <a:ext cx="685606" cy="1472284"/>
          </a:xfrm>
          <a:prstGeom prst="rect">
            <a:avLst/>
          </a:prstGeom>
          <a:noFill/>
          <a:ln w="5715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6" name="Object 5"/>
          <p:cNvGraphicFramePr>
            <a:graphicFrameLocks noChangeAspect="1"/>
          </p:cNvGraphicFramePr>
          <p:nvPr>
            <p:extLst/>
          </p:nvPr>
        </p:nvGraphicFramePr>
        <p:xfrm>
          <a:off x="3376251" y="2578002"/>
          <a:ext cx="8895806" cy="3984805"/>
        </p:xfrm>
        <a:graphic>
          <a:graphicData uri="http://schemas.openxmlformats.org/presentationml/2006/ole">
            <mc:AlternateContent xmlns:mc="http://schemas.openxmlformats.org/markup-compatibility/2006">
              <mc:Choice xmlns:v="urn:schemas-microsoft-com:vml" Requires="v">
                <p:oleObj spid="_x0000_s385081" name="Worksheet" r:id="rId5" imgW="9178491" imgH="4111191" progId="Excel.Sheet.12">
                  <p:embed/>
                </p:oleObj>
              </mc:Choice>
              <mc:Fallback>
                <p:oleObj name="Worksheet" r:id="rId5" imgW="9178491" imgH="4111191" progId="Excel.Sheet.12">
                  <p:embed/>
                  <p:pic>
                    <p:nvPicPr>
                      <p:cNvPr id="6" name="Object 5"/>
                      <p:cNvPicPr/>
                      <p:nvPr/>
                    </p:nvPicPr>
                    <p:blipFill>
                      <a:blip r:embed="rId6"/>
                      <a:stretch>
                        <a:fillRect/>
                      </a:stretch>
                    </p:blipFill>
                    <p:spPr>
                      <a:xfrm>
                        <a:off x="3376251" y="2578002"/>
                        <a:ext cx="8895806" cy="3984805"/>
                      </a:xfrm>
                      <a:prstGeom prst="rect">
                        <a:avLst/>
                      </a:prstGeom>
                    </p:spPr>
                  </p:pic>
                </p:oleObj>
              </mc:Fallback>
            </mc:AlternateContent>
          </a:graphicData>
        </a:graphic>
      </p:graphicFrame>
      <p:sp>
        <p:nvSpPr>
          <p:cNvPr id="31" name="TextBox 30"/>
          <p:cNvSpPr txBox="1"/>
          <p:nvPr/>
        </p:nvSpPr>
        <p:spPr>
          <a:xfrm>
            <a:off x="3028643" y="6577434"/>
            <a:ext cx="9500426" cy="470840"/>
          </a:xfrm>
          <a:prstGeom prst="rect">
            <a:avLst/>
          </a:prstGeom>
          <a:noFill/>
        </p:spPr>
        <p:txBody>
          <a:bodyPr wrap="square" lIns="186494" tIns="149196" rIns="186494" bIns="149196" rtlCol="0">
            <a:spAutoFit/>
          </a:bodyPr>
          <a:lstStyle/>
          <a:p>
            <a:pPr defTabSz="932597">
              <a:lnSpc>
                <a:spcPct val="90000"/>
              </a:lnSpc>
              <a:spcAft>
                <a:spcPts val="612"/>
              </a:spcAft>
            </a:pPr>
            <a:r>
              <a:rPr lang="en-US" sz="1224" kern="0" dirty="0">
                <a:solidFill>
                  <a:srgbClr val="000000"/>
                </a:solidFill>
              </a:rPr>
              <a:t>Note:  Revenue and margin values are based on partner interviews, and will vary by partner, geography, and local market conditions.</a:t>
            </a:r>
          </a:p>
        </p:txBody>
      </p:sp>
    </p:spTree>
    <p:extLst>
      <p:ext uri="{BB962C8B-B14F-4D97-AF65-F5344CB8AC3E}">
        <p14:creationId xmlns:p14="http://schemas.microsoft.com/office/powerpoint/2010/main" val="2409583985"/>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8358" name="think-cell Slide" r:id="rId5" imgW="378" imgH="379" progId="TCLayout.ActiveDocument.1">
                  <p:embed/>
                </p:oleObj>
              </mc:Choice>
              <mc:Fallback>
                <p:oleObj name="think-cell Slide" r:id="rId5" imgW="378" imgH="379"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000" dirty="0">
                <a:solidFill>
                  <a:schemeClr val="tx1"/>
                </a:solidFill>
              </a:rPr>
              <a:t>Partner transformation and profitability resources: </a:t>
            </a:r>
          </a:p>
        </p:txBody>
      </p:sp>
      <p:sp>
        <p:nvSpPr>
          <p:cNvPr id="4" name="Rectangle 1"/>
          <p:cNvSpPr>
            <a:spLocks noChangeArrowheads="1"/>
          </p:cNvSpPr>
          <p:nvPr/>
        </p:nvSpPr>
        <p:spPr bwMode="auto">
          <a:xfrm>
            <a:off x="5794901" y="6456488"/>
            <a:ext cx="656274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hlinkClick r:id="rId7"/>
              </a:rPr>
              <a:t>https://partner.microsoft.com/en-us/solutions/cloud-partner-profitability</a:t>
            </a:r>
            <a:r>
              <a:rPr kumimoji="0" lang="en-US" altLang="en-US" sz="13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t>
            </a:r>
            <a:endParaRPr kumimoji="0" lang="en-US" altLang="en-US" sz="1300" b="0" i="0" u="none" strike="noStrike" cap="none" normalizeH="0" baseline="0" dirty="0">
              <a:ln>
                <a:noFill/>
              </a:ln>
              <a:solidFill>
                <a:schemeClr val="tx1"/>
              </a:solidFill>
              <a:effectLst/>
              <a:latin typeface="Segoe UI" panose="020B0502040204020203" pitchFamily="34" charset="0"/>
            </a:endParaRPr>
          </a:p>
        </p:txBody>
      </p:sp>
      <p:sp>
        <p:nvSpPr>
          <p:cNvPr id="7" name="Rectangle 6"/>
          <p:cNvSpPr/>
          <p:nvPr/>
        </p:nvSpPr>
        <p:spPr>
          <a:xfrm>
            <a:off x="692456" y="6456488"/>
            <a:ext cx="4774405" cy="457200"/>
          </a:xfrm>
          <a:prstGeom prst="rect">
            <a:avLst/>
          </a:prstGeom>
        </p:spPr>
        <p:txBody>
          <a:bodyPr wrap="none" lIns="0" tIns="0" rIns="0" bIns="0" anchor="ctr">
            <a:noAutofit/>
          </a:bodyPr>
          <a:lstStyle/>
          <a:p>
            <a:pPr algn="ctr"/>
            <a:r>
              <a:rPr lang="en-US" sz="1300" dirty="0">
                <a:hlinkClick r:id="rId8"/>
              </a:rPr>
              <a:t>https://partner.microsoft.com/en-US/SureStep</a:t>
            </a:r>
            <a:r>
              <a:rPr lang="en-US" sz="1300" dirty="0"/>
              <a:t> </a:t>
            </a:r>
          </a:p>
        </p:txBody>
      </p:sp>
      <p:pic>
        <p:nvPicPr>
          <p:cNvPr id="10" name="Picture 9"/>
          <p:cNvPicPr>
            <a:picLocks noChangeAspect="1"/>
          </p:cNvPicPr>
          <p:nvPr/>
        </p:nvPicPr>
        <p:blipFill>
          <a:blip r:embed="rId9"/>
          <a:stretch>
            <a:fillRect/>
          </a:stretch>
        </p:blipFill>
        <p:spPr>
          <a:xfrm>
            <a:off x="942248" y="1460941"/>
            <a:ext cx="4274820" cy="4991100"/>
          </a:xfrm>
          <a:prstGeom prst="rect">
            <a:avLst/>
          </a:prstGeom>
        </p:spPr>
      </p:pic>
      <p:pic>
        <p:nvPicPr>
          <p:cNvPr id="11" name="Picture 10"/>
          <p:cNvPicPr>
            <a:picLocks noChangeAspect="1"/>
          </p:cNvPicPr>
          <p:nvPr/>
        </p:nvPicPr>
        <p:blipFill>
          <a:blip r:embed="rId10"/>
          <a:stretch>
            <a:fillRect/>
          </a:stretch>
        </p:blipFill>
        <p:spPr>
          <a:xfrm>
            <a:off x="7236043" y="1460941"/>
            <a:ext cx="3680460" cy="4991100"/>
          </a:xfrm>
          <a:prstGeom prst="rect">
            <a:avLst/>
          </a:prstGeom>
        </p:spPr>
      </p:pic>
      <p:sp>
        <p:nvSpPr>
          <p:cNvPr id="5" name="TextBox 4"/>
          <p:cNvSpPr txBox="1"/>
          <p:nvPr/>
        </p:nvSpPr>
        <p:spPr>
          <a:xfrm>
            <a:off x="1822038" y="959903"/>
            <a:ext cx="2515240" cy="627864"/>
          </a:xfrm>
          <a:prstGeom prst="rect">
            <a:avLst/>
          </a:prstGeom>
        </p:spPr>
        <p:txBody>
          <a:bodyPr wrap="none" lIns="182880" tIns="146304" rIns="182880" bIns="146304" rtlCol="0">
            <a:spAutoFit/>
          </a:bodyPr>
          <a:lstStyle/>
          <a:p>
            <a:pPr algn="ctr">
              <a:lnSpc>
                <a:spcPct val="90000"/>
              </a:lnSpc>
              <a:spcAft>
                <a:spcPts val="600"/>
              </a:spcAft>
            </a:pPr>
            <a:r>
              <a:rPr lang="en-US" sz="2400" b="1" dirty="0">
                <a:solidFill>
                  <a:schemeClr val="accent2"/>
                </a:solidFill>
                <a:latin typeface="Segoe UI Semibold" panose="020B0702040204020203" pitchFamily="34" charset="0"/>
                <a:cs typeface="Segoe UI Semibold" panose="020B0702040204020203" pitchFamily="34" charset="0"/>
              </a:rPr>
              <a:t>Cloud </a:t>
            </a:r>
            <a:r>
              <a:rPr lang="en-US" sz="2400" b="1" dirty="0" err="1">
                <a:solidFill>
                  <a:schemeClr val="accent2"/>
                </a:solidFill>
                <a:latin typeface="Segoe UI Semibold" panose="020B0702040204020203" pitchFamily="34" charset="0"/>
                <a:cs typeface="Segoe UI Semibold" panose="020B0702040204020203" pitchFamily="34" charset="0"/>
              </a:rPr>
              <a:t>SureStep</a:t>
            </a:r>
            <a:endParaRPr lang="en-US" sz="2400" b="1" dirty="0">
              <a:solidFill>
                <a:schemeClr val="accent2"/>
              </a:solidFill>
              <a:latin typeface="Segoe UI Semibold" panose="020B0702040204020203" pitchFamily="34" charset="0"/>
              <a:cs typeface="Segoe UI Semibold" panose="020B0702040204020203" pitchFamily="34" charset="0"/>
            </a:endParaRPr>
          </a:p>
        </p:txBody>
      </p:sp>
      <p:sp>
        <p:nvSpPr>
          <p:cNvPr id="9" name="TextBox 8"/>
          <p:cNvSpPr txBox="1"/>
          <p:nvPr/>
        </p:nvSpPr>
        <p:spPr>
          <a:xfrm>
            <a:off x="7075309" y="959903"/>
            <a:ext cx="4001929" cy="627864"/>
          </a:xfrm>
          <a:prstGeom prst="rect">
            <a:avLst/>
          </a:prstGeom>
        </p:spPr>
        <p:txBody>
          <a:bodyPr wrap="none" lIns="182880" tIns="146304" rIns="182880" bIns="146304" rtlCol="0">
            <a:spAutoFit/>
          </a:bodyPr>
          <a:lstStyle/>
          <a:p>
            <a:pPr algn="ctr">
              <a:lnSpc>
                <a:spcPct val="90000"/>
              </a:lnSpc>
              <a:spcAft>
                <a:spcPts val="600"/>
              </a:spcAft>
            </a:pPr>
            <a:r>
              <a:rPr lang="en-US" sz="2400" b="1" dirty="0">
                <a:solidFill>
                  <a:schemeClr val="accent2"/>
                </a:solidFill>
                <a:latin typeface="Segoe UI Semibold" panose="020B0702040204020203" pitchFamily="34" charset="0"/>
                <a:cs typeface="Segoe UI Semibold" panose="020B0702040204020203" pitchFamily="34" charset="0"/>
              </a:rPr>
              <a:t>Cloud Partner Profitability</a:t>
            </a:r>
          </a:p>
        </p:txBody>
      </p:sp>
    </p:spTree>
    <p:extLst>
      <p:ext uri="{BB962C8B-B14F-4D97-AF65-F5344CB8AC3E}">
        <p14:creationId xmlns:p14="http://schemas.microsoft.com/office/powerpoint/2010/main" val="2653322020"/>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4876830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5640"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p:nvPicPr>
        <p:blipFill>
          <a:blip r:embed="rId7"/>
          <a:stretch>
            <a:fillRect/>
          </a:stretch>
        </p:blipFill>
        <p:spPr>
          <a:xfrm>
            <a:off x="4893360" y="-1"/>
            <a:ext cx="7543115" cy="6994525"/>
          </a:xfrm>
          <a:prstGeom prst="rect">
            <a:avLst/>
          </a:prstGeom>
        </p:spPr>
      </p:pic>
      <p:pic>
        <p:nvPicPr>
          <p:cNvPr id="6" name="Picture 5"/>
          <p:cNvPicPr>
            <a:picLocks noChangeAspect="1"/>
          </p:cNvPicPr>
          <p:nvPr/>
        </p:nvPicPr>
        <p:blipFill>
          <a:blip r:embed="rId8"/>
          <a:stretch>
            <a:fillRect/>
          </a:stretch>
        </p:blipFill>
        <p:spPr>
          <a:xfrm>
            <a:off x="0" y="3733165"/>
            <a:ext cx="4892040" cy="3261360"/>
          </a:xfrm>
          <a:prstGeom prst="rect">
            <a:avLst/>
          </a:prstGeom>
        </p:spPr>
      </p:pic>
      <p:pic>
        <p:nvPicPr>
          <p:cNvPr id="8" name="Picture 7"/>
          <p:cNvPicPr>
            <a:picLocks noChangeAspect="1"/>
          </p:cNvPicPr>
          <p:nvPr/>
        </p:nvPicPr>
        <p:blipFill>
          <a:blip r:embed="rId9"/>
          <a:stretch>
            <a:fillRect/>
          </a:stretch>
        </p:blipFill>
        <p:spPr>
          <a:xfrm>
            <a:off x="0" y="0"/>
            <a:ext cx="4892040" cy="3733800"/>
          </a:xfrm>
          <a:prstGeom prst="rect">
            <a:avLst/>
          </a:prstGeom>
        </p:spPr>
      </p:pic>
      <p:cxnSp>
        <p:nvCxnSpPr>
          <p:cNvPr id="9" name="Straight Connector 8"/>
          <p:cNvCxnSpPr/>
          <p:nvPr/>
        </p:nvCxnSpPr>
        <p:spPr>
          <a:xfrm flipH="1">
            <a:off x="0" y="3733557"/>
            <a:ext cx="4892675"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892675" y="0"/>
            <a:ext cx="0" cy="6994525"/>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bwMode="auto">
          <a:xfrm>
            <a:off x="4902200" y="4792661"/>
            <a:ext cx="5251450" cy="1493839"/>
          </a:xfrm>
          <a:prstGeom prst="rect">
            <a:avLst/>
          </a:prstGeom>
          <a:solidFill>
            <a:schemeClr val="accent2">
              <a:alpha val="8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200" dirty="0"/>
              <a:t>PROGRAMS TO DRIVE PARTNER SUCCESS</a:t>
            </a:r>
          </a:p>
        </p:txBody>
      </p:sp>
    </p:spTree>
    <p:extLst>
      <p:ext uri="{BB962C8B-B14F-4D97-AF65-F5344CB8AC3E}">
        <p14:creationId xmlns:p14="http://schemas.microsoft.com/office/powerpoint/2010/main" val="139955058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8234295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6664"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Title 9"/>
          <p:cNvSpPr>
            <a:spLocks noGrp="1"/>
          </p:cNvSpPr>
          <p:nvPr>
            <p:ph type="title"/>
          </p:nvPr>
        </p:nvSpPr>
        <p:spPr>
          <a:xfrm>
            <a:off x="331006" y="112379"/>
            <a:ext cx="11889564" cy="917575"/>
          </a:xfrm>
        </p:spPr>
        <p:txBody>
          <a:bodyPr/>
          <a:lstStyle/>
          <a:p>
            <a:r>
              <a:rPr lang="en-US" sz="4000" dirty="0">
                <a:solidFill>
                  <a:schemeClr val="tx1"/>
                </a:solidFill>
              </a:rPr>
              <a:t>Many Windows FY17 partner programs and initiatives</a:t>
            </a:r>
          </a:p>
        </p:txBody>
      </p:sp>
      <p:graphicFrame>
        <p:nvGraphicFramePr>
          <p:cNvPr id="25" name="Table 24"/>
          <p:cNvGraphicFramePr>
            <a:graphicFrameLocks noGrp="1"/>
          </p:cNvGraphicFramePr>
          <p:nvPr>
            <p:extLst>
              <p:ext uri="{D42A27DB-BD31-4B8C-83A1-F6EECF244321}">
                <p14:modId xmlns:p14="http://schemas.microsoft.com/office/powerpoint/2010/main" val="270769494"/>
              </p:ext>
            </p:extLst>
          </p:nvPr>
        </p:nvGraphicFramePr>
        <p:xfrm>
          <a:off x="483071" y="892168"/>
          <a:ext cx="7371532" cy="5485623"/>
        </p:xfrm>
        <a:graphic>
          <a:graphicData uri="http://schemas.openxmlformats.org/drawingml/2006/table">
            <a:tbl>
              <a:tblPr firstRow="1">
                <a:tableStyleId>{21E4AEA4-8DFA-4A89-87EB-49C32662AFE0}</a:tableStyleId>
              </a:tblPr>
              <a:tblGrid>
                <a:gridCol w="1191620">
                  <a:extLst>
                    <a:ext uri="{9D8B030D-6E8A-4147-A177-3AD203B41FA5}">
                      <a16:colId xmlns:a16="http://schemas.microsoft.com/office/drawing/2014/main" val="20000"/>
                    </a:ext>
                  </a:extLst>
                </a:gridCol>
                <a:gridCol w="6179912">
                  <a:extLst>
                    <a:ext uri="{9D8B030D-6E8A-4147-A177-3AD203B41FA5}">
                      <a16:colId xmlns:a16="http://schemas.microsoft.com/office/drawing/2014/main" val="20001"/>
                    </a:ext>
                  </a:extLst>
                </a:gridCol>
              </a:tblGrid>
              <a:tr h="498693">
                <a:tc>
                  <a:txBody>
                    <a:bodyPr/>
                    <a:lstStyle/>
                    <a:p>
                      <a:pPr algn="ctr"/>
                      <a:r>
                        <a:rPr lang="en-US" sz="2000" dirty="0">
                          <a:solidFill>
                            <a:schemeClr val="bg1"/>
                          </a:solidFill>
                          <a:latin typeface="Segoe UI Semibold" panose="020B0702040204020203" pitchFamily="34" charset="0"/>
                          <a:cs typeface="Segoe UI Semibold" panose="020B0702040204020203" pitchFamily="34" charset="0"/>
                        </a:rPr>
                        <a:t>TYPE</a:t>
                      </a:r>
                    </a:p>
                  </a:txBody>
                  <a:tcPr marL="0" marR="0" marT="0" marB="0" anchor="ctr">
                    <a:lnR w="6350" cap="flat" cmpd="sng" algn="ctr">
                      <a:solidFill>
                        <a:schemeClr val="bg1">
                          <a:lumMod val="75000"/>
                        </a:schemeClr>
                      </a:solidFill>
                      <a:prstDash val="solid"/>
                      <a:round/>
                      <a:headEnd type="none" w="med" len="med"/>
                      <a:tailEnd type="none" w="med" len="med"/>
                    </a:lnR>
                    <a:lnB w="6350" cap="flat" cmpd="sng" algn="ctr">
                      <a:noFill/>
                      <a:prstDash val="solid"/>
                      <a:round/>
                      <a:headEnd type="none" w="med" len="med"/>
                      <a:tailEnd type="none" w="med" len="med"/>
                    </a:lnB>
                  </a:tcPr>
                </a:tc>
                <a:tc>
                  <a:txBody>
                    <a:bodyPr/>
                    <a:lstStyle/>
                    <a:p>
                      <a:pPr algn="ctr"/>
                      <a:r>
                        <a:rPr lang="en-US" sz="2000" dirty="0">
                          <a:solidFill>
                            <a:schemeClr val="bg1"/>
                          </a:solidFill>
                          <a:latin typeface="Segoe UI Semibold" panose="020B0702040204020203" pitchFamily="34" charset="0"/>
                          <a:cs typeface="Segoe UI Semibold" panose="020B0702040204020203" pitchFamily="34" charset="0"/>
                        </a:rPr>
                        <a:t>PROGRAMS &amp; INITIATIVES</a:t>
                      </a:r>
                    </a:p>
                  </a:txBody>
                  <a:tcPr marL="91427" marR="91427" marT="45713" marB="45713" anchor="ctr">
                    <a:lnL w="6350" cap="flat" cmpd="sng" algn="ctr">
                      <a:solidFill>
                        <a:schemeClr val="bg1">
                          <a:lumMod val="75000"/>
                        </a:schemeClr>
                      </a:solidFill>
                      <a:prstDash val="solid"/>
                      <a:round/>
                      <a:headEnd type="none" w="med" len="med"/>
                      <a:tailEnd type="none" w="med" len="med"/>
                    </a:lnL>
                    <a:lnB w="6350" cap="flat" cmpd="sng" algn="ctr">
                      <a:noFill/>
                      <a:prstDash val="solid"/>
                      <a:round/>
                      <a:headEnd type="none" w="med" len="med"/>
                      <a:tailEnd type="none" w="med" len="med"/>
                    </a:lnB>
                  </a:tcPr>
                </a:tc>
                <a:extLst>
                  <a:ext uri="{0D108BD9-81ED-4DB2-BD59-A6C34878D82A}">
                    <a16:rowId xmlns:a16="http://schemas.microsoft.com/office/drawing/2014/main" val="10000"/>
                  </a:ext>
                </a:extLst>
              </a:tr>
              <a:tr h="498693">
                <a:tc rowSpan="3">
                  <a:txBody>
                    <a:bodyPr/>
                    <a:lstStyle/>
                    <a:p>
                      <a:pPr algn="ctr"/>
                      <a:r>
                        <a:rPr lang="en-US" sz="1800" b="1" dirty="0">
                          <a:solidFill>
                            <a:schemeClr val="tx1"/>
                          </a:solidFill>
                        </a:rPr>
                        <a:t>Events</a:t>
                      </a:r>
                    </a:p>
                  </a:txBody>
                  <a:tcPr marL="91427" marR="91427" marT="45713" marB="45713" vert="vert270" anchor="ct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700" dirty="0">
                          <a:solidFill>
                            <a:schemeClr val="tx1"/>
                          </a:solidFill>
                        </a:rPr>
                        <a:t>Accelerate Your Business events (customer events)</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8693">
                <a:tc vMerge="1">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Device Days events (partner events)</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98693">
                <a:tc vMerge="1">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Tech-series training events (in-person and online)</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8693">
                <a:tc rowSpan="4">
                  <a:txBody>
                    <a:bodyPr/>
                    <a:lstStyle/>
                    <a:p>
                      <a:pPr algn="ctr">
                        <a:lnSpc>
                          <a:spcPct val="90000"/>
                        </a:lnSpc>
                      </a:pPr>
                      <a:r>
                        <a:rPr lang="en-US" sz="1800" b="1" dirty="0">
                          <a:solidFill>
                            <a:schemeClr val="tx1"/>
                          </a:solidFill>
                        </a:rPr>
                        <a:t>Customer Acceleration</a:t>
                      </a:r>
                    </a:p>
                  </a:txBody>
                  <a:tcPr marL="91427" marR="91427" marT="45713" marB="45713" vert="vert27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Windows Accelerate Program</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498693">
                <a:tc vMerge="1">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Windows and Office FastTrack Program</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498693">
                <a:tc vMerge="1">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EMS FastTrack Program</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498693">
                <a:tc vMerge="1">
                  <a:txBody>
                    <a:bodyPr/>
                    <a:lstStyle/>
                    <a:p>
                      <a:pPr algn="ctr">
                        <a:lnSpc>
                          <a:spcPct val="90000"/>
                        </a:lnSpc>
                      </a:pPr>
                      <a:endParaRPr lang="en-US" sz="1800" b="1" dirty="0">
                        <a:solidFill>
                          <a:schemeClr val="tx1"/>
                        </a:solidFill>
                      </a:endParaRPr>
                    </a:p>
                  </a:txBody>
                  <a:tcPr marL="91427" marR="91427" marT="45713" marB="45713" vert="vert27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Application Compatibility</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5374932"/>
                  </a:ext>
                </a:extLst>
              </a:tr>
              <a:tr h="498693">
                <a:tc rowSpan="3">
                  <a:txBody>
                    <a:bodyPr/>
                    <a:lstStyle/>
                    <a:p>
                      <a:pPr algn="ctr"/>
                      <a:r>
                        <a:rPr lang="en-US" sz="1800" b="1" dirty="0">
                          <a:solidFill>
                            <a:schemeClr val="tx1"/>
                          </a:solidFill>
                        </a:rPr>
                        <a:t>Incentives</a:t>
                      </a:r>
                    </a:p>
                  </a:txBody>
                  <a:tcPr marL="91427" marR="91427" marT="45713" marB="45713" vert="vert27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bg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OEM </a:t>
                      </a:r>
                      <a:r>
                        <a:rPr lang="en-US" sz="1700" dirty="0" err="1">
                          <a:solidFill>
                            <a:schemeClr val="tx1"/>
                          </a:solidFill>
                        </a:rPr>
                        <a:t>ProWins</a:t>
                      </a:r>
                      <a:r>
                        <a:rPr lang="en-US" sz="1700" dirty="0">
                          <a:solidFill>
                            <a:schemeClr val="tx1"/>
                          </a:solidFill>
                        </a:rPr>
                        <a:t> partner incentive</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98693">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Partner Discounts,</a:t>
                      </a:r>
                      <a:r>
                        <a:rPr lang="en-US" sz="1700" baseline="0" dirty="0">
                          <a:solidFill>
                            <a:schemeClr val="tx1"/>
                          </a:solidFill>
                        </a:rPr>
                        <a:t> Internal Use Rights</a:t>
                      </a:r>
                      <a:endParaRPr lang="en-US" sz="1700" dirty="0">
                        <a:solidFill>
                          <a:schemeClr val="tx1"/>
                        </a:solidFill>
                      </a:endParaRP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98693">
                <a:tc vMerge="1">
                  <a:txBody>
                    <a:bodyPr/>
                    <a:lstStyle/>
                    <a:p>
                      <a:endParaRPr lang="en-US" dirty="0"/>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solidFill>
                            <a:schemeClr val="tx1"/>
                          </a:solidFill>
                        </a:rPr>
                        <a:t>Windows Defender ATP rebate offer (to-customer)</a:t>
                      </a:r>
                    </a:p>
                  </a:txBody>
                  <a:tcPr marL="91427" marR="91427" marT="45713" marB="45713"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9"/>
                  </a:ext>
                </a:extLst>
              </a:tr>
            </a:tbl>
          </a:graphicData>
        </a:graphic>
      </p:graphicFrame>
      <p:pic>
        <p:nvPicPr>
          <p:cNvPr id="2" name="Picture 1"/>
          <p:cNvPicPr>
            <a:picLocks noChangeAspect="1"/>
          </p:cNvPicPr>
          <p:nvPr/>
        </p:nvPicPr>
        <p:blipFill>
          <a:blip r:embed="rId7"/>
          <a:stretch>
            <a:fillRect/>
          </a:stretch>
        </p:blipFill>
        <p:spPr>
          <a:xfrm>
            <a:off x="7915623" y="891391"/>
            <a:ext cx="4038600" cy="5486400"/>
          </a:xfrm>
          <a:prstGeom prst="rect">
            <a:avLst/>
          </a:prstGeom>
        </p:spPr>
      </p:pic>
      <p:sp>
        <p:nvSpPr>
          <p:cNvPr id="4" name="TextBox 3"/>
          <p:cNvSpPr txBox="1"/>
          <p:nvPr/>
        </p:nvSpPr>
        <p:spPr>
          <a:xfrm>
            <a:off x="576196" y="6507271"/>
            <a:ext cx="10803699" cy="544765"/>
          </a:xfrm>
          <a:prstGeom prst="rect">
            <a:avLst/>
          </a:prstGeom>
          <a:noFill/>
        </p:spPr>
        <p:txBody>
          <a:bodyPr wrap="square" lIns="182880" tIns="146304" rIns="182880" bIns="146304" rtlCol="0">
            <a:spAutoFit/>
          </a:bodyPr>
          <a:lstStyle/>
          <a:p>
            <a:pPr>
              <a:lnSpc>
                <a:spcPct val="90000"/>
              </a:lnSpc>
              <a:spcAft>
                <a:spcPts val="600"/>
              </a:spcAft>
            </a:pPr>
            <a:r>
              <a:rPr lang="en-US" i="1" dirty="0">
                <a:gradFill>
                  <a:gsLst>
                    <a:gs pos="2917">
                      <a:schemeClr val="tx1"/>
                    </a:gs>
                    <a:gs pos="30000">
                      <a:schemeClr val="tx1"/>
                    </a:gs>
                  </a:gsLst>
                  <a:lin ang="5400000" scaled="0"/>
                </a:gradFill>
              </a:rPr>
              <a:t>Contact your Microsoft Account Manager for more information on any of these programs / initiatives</a:t>
            </a:r>
          </a:p>
        </p:txBody>
      </p:sp>
    </p:spTree>
    <p:extLst>
      <p:ext uri="{BB962C8B-B14F-4D97-AF65-F5344CB8AC3E}">
        <p14:creationId xmlns:p14="http://schemas.microsoft.com/office/powerpoint/2010/main" val="2753298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1126349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768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cxnSp>
        <p:nvCxnSpPr>
          <p:cNvPr id="9" name="Straight Connector 8"/>
          <p:cNvCxnSpPr/>
          <p:nvPr/>
        </p:nvCxnSpPr>
        <p:spPr>
          <a:xfrm>
            <a:off x="457200" y="3239219"/>
            <a:ext cx="11522075"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itle 2"/>
          <p:cNvSpPr txBox="1">
            <a:spLocks/>
          </p:cNvSpPr>
          <p:nvPr/>
        </p:nvSpPr>
        <p:spPr>
          <a:xfrm>
            <a:off x="467810" y="1211262"/>
            <a:ext cx="2810411" cy="339961"/>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solidFill>
                  <a:schemeClr val="accent2"/>
                </a:solidFill>
                <a:effectLst/>
                <a:uLnTx/>
                <a:uFillTx/>
                <a:latin typeface="Segoe UI Semibold" panose="020B0702040204020203" pitchFamily="34" charset="0"/>
                <a:ea typeface="+mn-ea"/>
                <a:cs typeface="Segoe UI Semibold" panose="020B0702040204020203" pitchFamily="34" charset="0"/>
              </a:rPr>
              <a:t>OBJECTIVES</a:t>
            </a:r>
          </a:p>
        </p:txBody>
      </p:sp>
      <p:sp>
        <p:nvSpPr>
          <p:cNvPr id="26" name="TextBox 25"/>
          <p:cNvSpPr txBox="1"/>
          <p:nvPr/>
        </p:nvSpPr>
        <p:spPr>
          <a:xfrm>
            <a:off x="3767809" y="3046162"/>
            <a:ext cx="4900856" cy="400110"/>
          </a:xfrm>
          <a:prstGeom prst="rect">
            <a:avLst/>
          </a:prstGeom>
          <a:solidFill>
            <a:srgbClr val="F8F8F8"/>
          </a:solidFill>
        </p:spPr>
        <p:txBody>
          <a:bodyPr wrap="square" rtlCol="0">
            <a:spAutoFit/>
          </a:bodyPr>
          <a:lstStyle/>
          <a:p>
            <a:pPr marL="0" marR="0" lvl="0" indent="0" algn="ctr" defTabSz="914400" eaLnBrk="1" fontAlgn="auto" latinLnBrk="0" hangingPunct="1">
              <a:spcBef>
                <a:spcPct val="0"/>
              </a:spcBef>
              <a:spcAft>
                <a:spcPts val="612"/>
              </a:spcAft>
              <a:buClrTx/>
              <a:buSzTx/>
              <a:buFontTx/>
              <a:buNone/>
              <a:tabLst/>
              <a:defRPr/>
            </a:pPr>
            <a:r>
              <a:rPr kumimoji="0" lang="en-US" sz="2000" b="0" i="0" u="none" strike="noStrike" kern="0" cap="none" spc="0" normalizeH="0" baseline="0" noProof="0" dirty="0">
                <a:solidFill>
                  <a:schemeClr val="accent2"/>
                </a:solidFill>
                <a:effectLst/>
                <a:uLnTx/>
                <a:uFillTx/>
                <a:latin typeface="Segoe UI Semibold" panose="020B0702040204020203" pitchFamily="34" charset="0"/>
                <a:cs typeface="Segoe UI Semibold" panose="020B0702040204020203" pitchFamily="34" charset="0"/>
              </a:rPr>
              <a:t>PROGRAM EXECUTION COMPONENTS</a:t>
            </a:r>
          </a:p>
        </p:txBody>
      </p:sp>
      <p:pic>
        <p:nvPicPr>
          <p:cNvPr id="1026" name="Picture 2" descr="C:\Users\Sarah\Desktop\pics.png"/>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a:stretch/>
        </p:blipFill>
        <p:spPr bwMode="auto">
          <a:xfrm>
            <a:off x="2788100" y="3535677"/>
            <a:ext cx="2224873" cy="1849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88100" y="3525716"/>
            <a:ext cx="2224873" cy="1862074"/>
          </a:xfrm>
          <a:prstGeom prst="rect">
            <a:avLst/>
          </a:prstGeom>
          <a:solidFill>
            <a:schemeClr val="tx1">
              <a:lumMod val="85000"/>
              <a:lumOff val="1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1836" b="0" i="0" u="none" strike="noStrike" kern="0" cap="none" spc="0" normalizeH="0" baseline="0" noProof="0">
              <a:solidFill>
                <a:sysClr val="windowText" lastClr="000000"/>
              </a:solidFill>
              <a:effectLst/>
              <a:uLnTx/>
              <a:uFillTx/>
            </a:endParaRPr>
          </a:p>
        </p:txBody>
      </p:sp>
      <p:sp>
        <p:nvSpPr>
          <p:cNvPr id="6" name="TextBox 5"/>
          <p:cNvSpPr txBox="1"/>
          <p:nvPr/>
        </p:nvSpPr>
        <p:spPr>
          <a:xfrm>
            <a:off x="466912" y="3535676"/>
            <a:ext cx="2225477" cy="1859374"/>
          </a:xfrm>
          <a:prstGeom prst="rect">
            <a:avLst/>
          </a:prstGeom>
          <a:solidFill>
            <a:srgbClr val="0078D7"/>
          </a:solidFill>
          <a:ln w="12700">
            <a:noFill/>
          </a:ln>
        </p:spPr>
        <p:txBody>
          <a:bodyPr wrap="square" lIns="91440" tIns="91440" rIns="91440" bIns="45720" rtlCol="0">
            <a:noAutofit/>
          </a:bodyPr>
          <a:lstStyle/>
          <a:p>
            <a:pPr lvl="0" algn="ctr" defTabSz="914400">
              <a:defRPr/>
            </a:pPr>
            <a:r>
              <a:rPr lang="en-US" sz="1400" kern="0" dirty="0">
                <a:solidFill>
                  <a:schemeClr val="bg1"/>
                </a:solidFill>
                <a:latin typeface="Segoe UI Semibold" panose="020B0702040204020203" pitchFamily="34" charset="0"/>
                <a:cs typeface="Segoe UI Semibold" panose="020B0702040204020203" pitchFamily="34" charset="0"/>
              </a:rPr>
              <a:t>IN PERSON EVENTS</a:t>
            </a:r>
            <a:endParaRPr lang="en-US" sz="1100" kern="0" dirty="0">
              <a:solidFill>
                <a:schemeClr val="bg1"/>
              </a:solidFill>
              <a:latin typeface="Segoe UI Semilight" panose="020B0402040204020203" pitchFamily="34" charset="0"/>
              <a:cs typeface="Segoe UI Semilight" panose="020B0402040204020203" pitchFamily="34" charset="0"/>
            </a:endParaRPr>
          </a:p>
        </p:txBody>
      </p:sp>
      <p:sp>
        <p:nvSpPr>
          <p:cNvPr id="8" name="Rectangle 7"/>
          <p:cNvSpPr/>
          <p:nvPr/>
        </p:nvSpPr>
        <p:spPr>
          <a:xfrm>
            <a:off x="5108079" y="3525716"/>
            <a:ext cx="2225477" cy="1859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noAutofit/>
          </a:bodyPr>
          <a:lstStyle/>
          <a:p>
            <a:pPr lvl="0" algn="ctr" defTabSz="914400">
              <a:defRPr/>
            </a:pPr>
            <a:r>
              <a:rPr lang="en-US" sz="1400" kern="0" dirty="0">
                <a:solidFill>
                  <a:schemeClr val="bg1"/>
                </a:solidFill>
                <a:latin typeface="Segoe UI Semibold" panose="020B0702040204020203" pitchFamily="34" charset="0"/>
                <a:cs typeface="Segoe UI Semibold" panose="020B0702040204020203" pitchFamily="34" charset="0"/>
              </a:rPr>
              <a:t>PR &amp; MEDIA</a:t>
            </a:r>
            <a:endParaRPr lang="en-US" sz="1100" kern="0" dirty="0">
              <a:solidFill>
                <a:schemeClr val="bg1"/>
              </a:solidFill>
              <a:latin typeface="Segoe UI Semilight" panose="020B0402040204020203" pitchFamily="34" charset="0"/>
              <a:cs typeface="Segoe UI Semilight" panose="020B0402040204020203" pitchFamily="34" charset="0"/>
            </a:endParaRPr>
          </a:p>
        </p:txBody>
      </p:sp>
      <p:sp>
        <p:nvSpPr>
          <p:cNvPr id="19" name="TextBox 18"/>
          <p:cNvSpPr txBox="1"/>
          <p:nvPr/>
        </p:nvSpPr>
        <p:spPr>
          <a:xfrm>
            <a:off x="9749244" y="3528417"/>
            <a:ext cx="2225477" cy="1859374"/>
          </a:xfrm>
          <a:prstGeom prst="rect">
            <a:avLst/>
          </a:prstGeom>
          <a:solidFill>
            <a:schemeClr val="accent2"/>
          </a:solidFill>
          <a:ln w="12700">
            <a:noFill/>
          </a:ln>
        </p:spPr>
        <p:txBody>
          <a:bodyPr wrap="square" lIns="91440" tIns="91440" rIns="91440" bIns="45720" rtlCol="0">
            <a:noAutofit/>
          </a:bodyPr>
          <a:lstStyle/>
          <a:p>
            <a:pPr lvl="0" algn="ctr" defTabSz="914400">
              <a:defRPr/>
            </a:pPr>
            <a:r>
              <a:rPr lang="en-US" sz="1400" kern="0" dirty="0">
                <a:solidFill>
                  <a:schemeClr val="bg1"/>
                </a:solidFill>
                <a:latin typeface="Segoe UI Semibold" panose="020B0702040204020203" pitchFamily="34" charset="0"/>
                <a:cs typeface="Segoe UI Semibold" panose="020B0702040204020203" pitchFamily="34" charset="0"/>
              </a:rPr>
              <a:t>CHANNEL AMPLIFICATION</a:t>
            </a:r>
          </a:p>
        </p:txBody>
      </p:sp>
      <p:sp>
        <p:nvSpPr>
          <p:cNvPr id="22" name="Rectangle 21"/>
          <p:cNvSpPr/>
          <p:nvPr/>
        </p:nvSpPr>
        <p:spPr bwMode="auto">
          <a:xfrm>
            <a:off x="1145857" y="4126735"/>
            <a:ext cx="849156" cy="483567"/>
          </a:xfrm>
          <a:prstGeom prst="rect">
            <a:avLst/>
          </a:prstGeom>
          <a:blipFill>
            <a:blip r:embed="rId8"/>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endParaRPr kumimoji="0" lang="en-US" sz="2448" b="0" i="0" u="none" strike="noStrike" kern="0" cap="none" spc="0" normalizeH="0" baseline="0" noProof="0" dirty="0" err="1">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3" name="Rectangle 22"/>
          <p:cNvSpPr/>
          <p:nvPr/>
        </p:nvSpPr>
        <p:spPr bwMode="auto">
          <a:xfrm>
            <a:off x="3476306" y="4213845"/>
            <a:ext cx="785263" cy="414920"/>
          </a:xfrm>
          <a:prstGeom prst="rect">
            <a:avLst/>
          </a:prstGeom>
          <a:blipFill>
            <a:blip r:embed="rId9"/>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endParaRPr kumimoji="0" lang="en-US" sz="2448" b="0" i="0" u="none" strike="noStrike" kern="0" cap="none" spc="0" normalizeH="0" baseline="0" noProof="0" dirty="0" err="1">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Freeform 64"/>
          <p:cNvSpPr>
            <a:spLocks noEditPoints="1"/>
          </p:cNvSpPr>
          <p:nvPr/>
        </p:nvSpPr>
        <p:spPr bwMode="black">
          <a:xfrm>
            <a:off x="5892543" y="4118832"/>
            <a:ext cx="621060" cy="516970"/>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chemeClr val="bg1"/>
          </a:solidFill>
          <a:ln>
            <a:noFill/>
          </a:ln>
        </p:spPr>
        <p:txBody>
          <a:bodyPr vert="horz" wrap="square" lIns="82293" tIns="41147" rIns="82293" bIns="41147" numCol="1" anchor="t" anchorCtr="0" compatLnSpc="1">
            <a:prstTxWarp prst="textNoShape">
              <a:avLst/>
            </a:prstTxWarp>
          </a:bodyPr>
          <a:lstStyle/>
          <a:p>
            <a:pPr marL="0" marR="0" lvl="0" indent="0" defTabSz="914224" eaLnBrk="1" fontAlgn="auto" latinLnBrk="0" hangingPunct="1">
              <a:spcBef>
                <a:spcPts val="0"/>
              </a:spcBef>
              <a:spcAft>
                <a:spcPts val="0"/>
              </a:spcAft>
              <a:buClrTx/>
              <a:buSzTx/>
              <a:buFontTx/>
              <a:buNone/>
              <a:tabLst/>
              <a:defRPr/>
            </a:pPr>
            <a:endParaRPr kumimoji="0" lang="en-US" sz="1800" b="0" i="0" u="none" strike="noStrike" kern="0" cap="none" spc="0" normalizeH="0" baseline="0" noProof="0" dirty="0">
              <a:solidFill>
                <a:srgbClr val="000000"/>
              </a:solidFill>
              <a:effectLst/>
              <a:uLnTx/>
              <a:uFillTx/>
            </a:endParaRPr>
          </a:p>
        </p:txBody>
      </p:sp>
      <p:sp>
        <p:nvSpPr>
          <p:cNvPr id="45" name="Freeform 61"/>
          <p:cNvSpPr>
            <a:spLocks noEditPoints="1"/>
          </p:cNvSpPr>
          <p:nvPr/>
        </p:nvSpPr>
        <p:spPr bwMode="black">
          <a:xfrm>
            <a:off x="10636376" y="4154227"/>
            <a:ext cx="459599" cy="463775"/>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marL="0" marR="0" lvl="0" indent="0" defTabSz="914224" eaLnBrk="1" fontAlgn="auto" latinLnBrk="0" hangingPunct="1">
              <a:spcBef>
                <a:spcPts val="0"/>
              </a:spcBef>
              <a:spcAft>
                <a:spcPts val="0"/>
              </a:spcAft>
              <a:buClrTx/>
              <a:buSzTx/>
              <a:buFontTx/>
              <a:buNone/>
              <a:tabLst/>
              <a:defRPr/>
            </a:pPr>
            <a:endParaRPr kumimoji="0" lang="en-US" sz="1800" b="0" i="0" u="none" strike="noStrike" kern="0" cap="none" spc="0" normalizeH="0" baseline="0" noProof="0" dirty="0">
              <a:solidFill>
                <a:srgbClr val="000000"/>
              </a:solidFill>
              <a:effectLst/>
              <a:uLnTx/>
              <a:uFillTx/>
            </a:endParaRPr>
          </a:p>
        </p:txBody>
      </p:sp>
      <p:pic>
        <p:nvPicPr>
          <p:cNvPr id="33" name="Picture 2" descr="C:\Users\Sarah\Desktop\pics.p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bwMode="auto">
          <a:xfrm>
            <a:off x="7428662" y="3525716"/>
            <a:ext cx="2225477" cy="18593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Rectangle 35"/>
          <p:cNvSpPr/>
          <p:nvPr/>
        </p:nvSpPr>
        <p:spPr>
          <a:xfrm>
            <a:off x="7429267" y="3538378"/>
            <a:ext cx="2224873" cy="1849412"/>
          </a:xfrm>
          <a:prstGeom prst="rect">
            <a:avLst/>
          </a:prstGeom>
          <a:solidFill>
            <a:schemeClr val="tx1">
              <a:lumMod val="85000"/>
              <a:lumOff val="1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1836" b="0" i="0" u="none" strike="noStrike" kern="0" cap="none" spc="0" normalizeH="0" baseline="0" noProof="0">
              <a:solidFill>
                <a:sysClr val="windowText" lastClr="000000"/>
              </a:solidFill>
              <a:effectLst/>
              <a:uLnTx/>
              <a:uFillTx/>
            </a:endParaRPr>
          </a:p>
        </p:txBody>
      </p:sp>
      <p:sp>
        <p:nvSpPr>
          <p:cNvPr id="44" name="Freeform 34">
            <a:hlinkClick r:id="" action="ppaction://noaction"/>
          </p:cNvPr>
          <p:cNvSpPr/>
          <p:nvPr/>
        </p:nvSpPr>
        <p:spPr>
          <a:xfrm>
            <a:off x="8266694" y="4108337"/>
            <a:ext cx="534347" cy="661127"/>
          </a:xfrm>
          <a:custGeom>
            <a:avLst/>
            <a:gdLst/>
            <a:ahLst/>
            <a:cxnLst/>
            <a:rect l="l" t="t" r="r" b="b"/>
            <a:pathLst>
              <a:path w="973986" h="1605756">
                <a:moveTo>
                  <a:pt x="456564" y="628057"/>
                </a:moveTo>
                <a:lnTo>
                  <a:pt x="525533" y="628057"/>
                </a:lnTo>
                <a:lnTo>
                  <a:pt x="525533" y="692348"/>
                </a:lnTo>
                <a:cubicBezTo>
                  <a:pt x="554714" y="693510"/>
                  <a:pt x="586966" y="699654"/>
                  <a:pt x="622090" y="710822"/>
                </a:cubicBezTo>
                <a:lnTo>
                  <a:pt x="601399" y="788987"/>
                </a:lnTo>
                <a:cubicBezTo>
                  <a:pt x="569212" y="766763"/>
                  <a:pt x="454263" y="735345"/>
                  <a:pt x="442769" y="805080"/>
                </a:cubicBezTo>
                <a:cubicBezTo>
                  <a:pt x="443535" y="868687"/>
                  <a:pt x="676499" y="867919"/>
                  <a:pt x="638182" y="1016588"/>
                </a:cubicBezTo>
                <a:cubicBezTo>
                  <a:pt x="630128" y="1039244"/>
                  <a:pt x="609170" y="1101596"/>
                  <a:pt x="525533" y="1117085"/>
                </a:cubicBezTo>
                <a:lnTo>
                  <a:pt x="525533" y="1191223"/>
                </a:lnTo>
                <a:lnTo>
                  <a:pt x="456564" y="1191223"/>
                </a:lnTo>
                <a:lnTo>
                  <a:pt x="456564" y="1119715"/>
                </a:lnTo>
                <a:cubicBezTo>
                  <a:pt x="423182" y="1118606"/>
                  <a:pt x="383772" y="1110436"/>
                  <a:pt x="337016" y="1094753"/>
                </a:cubicBezTo>
                <a:lnTo>
                  <a:pt x="357707" y="1018886"/>
                </a:lnTo>
                <a:cubicBezTo>
                  <a:pt x="412882" y="1042642"/>
                  <a:pt x="516336" y="1070997"/>
                  <a:pt x="537027" y="1000494"/>
                </a:cubicBezTo>
                <a:cubicBezTo>
                  <a:pt x="550821" y="922329"/>
                  <a:pt x="311726" y="954516"/>
                  <a:pt x="343912" y="793586"/>
                </a:cubicBezTo>
                <a:cubicBezTo>
                  <a:pt x="349927" y="747779"/>
                  <a:pt x="389465" y="707840"/>
                  <a:pt x="456564" y="695594"/>
                </a:cubicBezTo>
                <a:close/>
                <a:moveTo>
                  <a:pt x="251903" y="504058"/>
                </a:moveTo>
                <a:lnTo>
                  <a:pt x="251903" y="624512"/>
                </a:lnTo>
                <a:lnTo>
                  <a:pt x="251903" y="874270"/>
                </a:lnTo>
                <a:lnTo>
                  <a:pt x="251903" y="984998"/>
                </a:lnTo>
                <a:lnTo>
                  <a:pt x="51568" y="984998"/>
                </a:lnTo>
                <a:lnTo>
                  <a:pt x="486993" y="1421189"/>
                </a:lnTo>
                <a:lnTo>
                  <a:pt x="922418" y="984998"/>
                </a:lnTo>
                <a:lnTo>
                  <a:pt x="722083" y="984998"/>
                </a:lnTo>
                <a:lnTo>
                  <a:pt x="722083" y="932376"/>
                </a:lnTo>
                <a:lnTo>
                  <a:pt x="722083" y="658051"/>
                </a:lnTo>
                <a:lnTo>
                  <a:pt x="722083" y="504058"/>
                </a:lnTo>
                <a:lnTo>
                  <a:pt x="546953" y="504058"/>
                </a:lnTo>
                <a:lnTo>
                  <a:pt x="332835" y="504058"/>
                </a:lnTo>
                <a:close/>
                <a:moveTo>
                  <a:pt x="671504" y="0"/>
                </a:moveTo>
                <a:lnTo>
                  <a:pt x="551335" y="486326"/>
                </a:lnTo>
                <a:lnTo>
                  <a:pt x="749925" y="486326"/>
                </a:lnTo>
                <a:lnTo>
                  <a:pt x="749925" y="658051"/>
                </a:lnTo>
                <a:lnTo>
                  <a:pt x="893571" y="658051"/>
                </a:lnTo>
                <a:lnTo>
                  <a:pt x="749925" y="887838"/>
                </a:lnTo>
                <a:lnTo>
                  <a:pt x="749925" y="964200"/>
                </a:lnTo>
                <a:lnTo>
                  <a:pt x="973986" y="964200"/>
                </a:lnTo>
                <a:lnTo>
                  <a:pt x="486993" y="1457970"/>
                </a:lnTo>
                <a:lnTo>
                  <a:pt x="429782" y="1399963"/>
                </a:lnTo>
                <a:lnTo>
                  <a:pt x="301135" y="1605756"/>
                </a:lnTo>
                <a:lnTo>
                  <a:pt x="351754" y="1320849"/>
                </a:lnTo>
                <a:lnTo>
                  <a:pt x="0" y="964200"/>
                </a:lnTo>
                <a:lnTo>
                  <a:pt x="224061" y="964200"/>
                </a:lnTo>
                <a:lnTo>
                  <a:pt x="224061" y="874338"/>
                </a:lnTo>
                <a:lnTo>
                  <a:pt x="83819" y="874680"/>
                </a:lnTo>
                <a:lnTo>
                  <a:pt x="224061" y="665951"/>
                </a:lnTo>
                <a:lnTo>
                  <a:pt x="224061" y="486326"/>
                </a:lnTo>
                <a:lnTo>
                  <a:pt x="344749" y="4863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0"/>
              </a:spcAft>
              <a:buClrTx/>
              <a:buSzTx/>
              <a:buFontTx/>
              <a:buNone/>
              <a:tabLst/>
              <a:defRPr/>
            </a:pPr>
            <a:endParaRPr kumimoji="0" lang="en-US" sz="1099" b="0" i="0" u="none" strike="noStrike" kern="0" cap="none" spc="0" normalizeH="0" baseline="0" noProof="0">
              <a:solidFill>
                <a:sysClr val="windowText" lastClr="000000"/>
              </a:solidFill>
              <a:effectLst/>
              <a:uLnTx/>
              <a:uFillTx/>
            </a:endParaRPr>
          </a:p>
        </p:txBody>
      </p:sp>
      <p:sp>
        <p:nvSpPr>
          <p:cNvPr id="34" name="Rectangle 33"/>
          <p:cNvSpPr/>
          <p:nvPr/>
        </p:nvSpPr>
        <p:spPr bwMode="auto">
          <a:xfrm>
            <a:off x="2787495" y="5380830"/>
            <a:ext cx="2225477" cy="559562"/>
          </a:xfrm>
          <a:prstGeom prst="rect">
            <a:avLst/>
          </a:prstGeom>
          <a:solidFill>
            <a:schemeClr val="accent2">
              <a:lumMod val="50000"/>
            </a:schemeClr>
          </a:solidFill>
          <a:ln w="31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marL="111993" marR="0" lvl="0" indent="-111993" algn="ctr" defTabSz="913646"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solidFill>
                  <a:schemeClr val="bg1"/>
                </a:solidFill>
                <a:effectLst/>
                <a:uLnTx/>
                <a:uFillTx/>
              </a:rPr>
              <a:t>1B Impressions</a:t>
            </a:r>
          </a:p>
        </p:txBody>
      </p:sp>
      <p:sp>
        <p:nvSpPr>
          <p:cNvPr id="35" name="Rectangle 34"/>
          <p:cNvSpPr/>
          <p:nvPr/>
        </p:nvSpPr>
        <p:spPr bwMode="auto">
          <a:xfrm>
            <a:off x="466912" y="5380830"/>
            <a:ext cx="2225477" cy="559562"/>
          </a:xfrm>
          <a:prstGeom prst="rect">
            <a:avLst/>
          </a:prstGeom>
          <a:solidFill>
            <a:schemeClr val="accent2">
              <a:lumMod val="50000"/>
            </a:schemeClr>
          </a:solidFill>
          <a:ln w="31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marL="111993" marR="0" lvl="0" indent="-111993" algn="ctr" defTabSz="913646"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solidFill>
                  <a:schemeClr val="bg1"/>
                </a:solidFill>
                <a:effectLst/>
                <a:uLnTx/>
                <a:uFillTx/>
              </a:rPr>
              <a:t>250K Customer Engagements</a:t>
            </a:r>
          </a:p>
        </p:txBody>
      </p:sp>
      <p:sp>
        <p:nvSpPr>
          <p:cNvPr id="37" name="Rectangle 36"/>
          <p:cNvSpPr/>
          <p:nvPr/>
        </p:nvSpPr>
        <p:spPr bwMode="auto">
          <a:xfrm>
            <a:off x="5108079" y="5380830"/>
            <a:ext cx="2225477" cy="559562"/>
          </a:xfrm>
          <a:prstGeom prst="rect">
            <a:avLst/>
          </a:prstGeom>
          <a:solidFill>
            <a:schemeClr val="accent2">
              <a:lumMod val="50000"/>
            </a:schemeClr>
          </a:solidFill>
          <a:ln w="31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marL="111993" marR="0" lvl="0" indent="-111993" algn="ctr" defTabSz="913646"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solidFill>
                  <a:schemeClr val="bg1"/>
                </a:solidFill>
                <a:effectLst/>
                <a:uLnTx/>
                <a:uFillTx/>
              </a:rPr>
              <a:t>250+ Press Coverage</a:t>
            </a:r>
          </a:p>
        </p:txBody>
      </p:sp>
      <p:sp>
        <p:nvSpPr>
          <p:cNvPr id="38" name="Rectangle 37"/>
          <p:cNvSpPr/>
          <p:nvPr/>
        </p:nvSpPr>
        <p:spPr bwMode="auto">
          <a:xfrm>
            <a:off x="7428662" y="5380830"/>
            <a:ext cx="2225477" cy="559562"/>
          </a:xfrm>
          <a:prstGeom prst="rect">
            <a:avLst/>
          </a:prstGeom>
          <a:solidFill>
            <a:schemeClr val="accent2">
              <a:lumMod val="50000"/>
            </a:schemeClr>
          </a:solidFill>
          <a:ln w="31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marL="111993" marR="0" lvl="0" indent="-111993" algn="ctr" defTabSz="913646"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solidFill>
                  <a:schemeClr val="bg1"/>
                </a:solidFill>
                <a:effectLst/>
                <a:uLnTx/>
                <a:uFillTx/>
              </a:rPr>
              <a:t>150k Referrals to OEMs</a:t>
            </a:r>
          </a:p>
        </p:txBody>
      </p:sp>
      <p:sp>
        <p:nvSpPr>
          <p:cNvPr id="39" name="Rectangle 38"/>
          <p:cNvSpPr/>
          <p:nvPr/>
        </p:nvSpPr>
        <p:spPr bwMode="auto">
          <a:xfrm>
            <a:off x="9749244" y="5380830"/>
            <a:ext cx="2225477" cy="559562"/>
          </a:xfrm>
          <a:prstGeom prst="rect">
            <a:avLst/>
          </a:prstGeom>
          <a:solidFill>
            <a:schemeClr val="accent2">
              <a:lumMod val="50000"/>
            </a:schemeClr>
          </a:solidFill>
          <a:ln w="31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ctr" anchorCtr="0" forceAA="0" compatLnSpc="1">
            <a:prstTxWarp prst="textNoShape">
              <a:avLst/>
            </a:prstTxWarp>
            <a:noAutofit/>
          </a:bodyPr>
          <a:lstStyle/>
          <a:p>
            <a:pPr marL="111993" marR="0" lvl="0" indent="-111993" algn="ctr" defTabSz="913646" eaLnBrk="1" fontAlgn="base" latinLnBrk="0" hangingPunct="1">
              <a:spcBef>
                <a:spcPct val="0"/>
              </a:spcBef>
              <a:spcAft>
                <a:spcPct val="0"/>
              </a:spcAft>
              <a:buClrTx/>
              <a:buSzTx/>
              <a:buFontTx/>
              <a:buNone/>
              <a:tabLst/>
              <a:defRPr/>
            </a:pPr>
            <a:r>
              <a:rPr kumimoji="0" lang="en-US" sz="1600" b="0" i="0" u="none" strike="noStrike" kern="0" cap="none" spc="0" normalizeH="0" baseline="0" noProof="0" dirty="0">
                <a:solidFill>
                  <a:schemeClr val="bg1"/>
                </a:solidFill>
                <a:effectLst/>
                <a:uLnTx/>
                <a:uFillTx/>
              </a:rPr>
              <a:t>15k Sellers Trained </a:t>
            </a:r>
          </a:p>
        </p:txBody>
      </p:sp>
      <p:sp>
        <p:nvSpPr>
          <p:cNvPr id="13" name="TextBox 12"/>
          <p:cNvSpPr txBox="1"/>
          <p:nvPr/>
        </p:nvSpPr>
        <p:spPr>
          <a:xfrm>
            <a:off x="2762225" y="3489017"/>
            <a:ext cx="2348660" cy="751552"/>
          </a:xfrm>
          <a:prstGeom prst="rect">
            <a:avLst/>
          </a:prstGeom>
          <a:noFill/>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1428" b="0" i="0" u="none" strike="noStrike" kern="0" cap="none" spc="0" normalizeH="0" baseline="0" noProof="0" dirty="0">
                <a:solidFill>
                  <a:schemeClr val="bg1"/>
                </a:solidFill>
                <a:effectLst/>
                <a:uLnTx/>
                <a:uFillTx/>
                <a:latin typeface="Segoe UI Semibold" panose="020B0702040204020203" pitchFamily="34" charset="0"/>
                <a:cs typeface="Segoe UI Semibold" panose="020B0702040204020203" pitchFamily="34" charset="0"/>
              </a:rPr>
              <a:t>DIGITAL MEDIA &amp; ONLINE CUSTOMER EXPERIENCE</a:t>
            </a:r>
            <a:endParaRPr kumimoji="0" lang="en-US" sz="1122"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endParaRPr>
          </a:p>
        </p:txBody>
      </p:sp>
      <p:sp>
        <p:nvSpPr>
          <p:cNvPr id="20" name="TextBox 19"/>
          <p:cNvSpPr txBox="1"/>
          <p:nvPr/>
        </p:nvSpPr>
        <p:spPr>
          <a:xfrm>
            <a:off x="7364283" y="3593593"/>
            <a:ext cx="2331284" cy="542399"/>
          </a:xfrm>
          <a:prstGeom prst="rect">
            <a:avLst/>
          </a:prstGeom>
          <a:noFill/>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1428" b="0" i="0" u="none" strike="noStrike" kern="0" cap="none" spc="0" normalizeH="0" baseline="0" noProof="0" dirty="0">
                <a:solidFill>
                  <a:schemeClr val="bg1"/>
                </a:solidFill>
                <a:effectLst/>
                <a:uLnTx/>
                <a:uFillTx/>
                <a:latin typeface="Segoe UI Semibold" panose="020B0702040204020203" pitchFamily="34" charset="0"/>
                <a:cs typeface="Segoe UI Semibold" panose="020B0702040204020203" pitchFamily="34" charset="0"/>
              </a:rPr>
              <a:t>DEVICE OFFER &amp; </a:t>
            </a:r>
            <a:br>
              <a:rPr kumimoji="0" lang="en-US" sz="1428" b="0" i="0" u="none" strike="noStrike" kern="0" cap="none" spc="0" normalizeH="0" baseline="0" noProof="0" dirty="0">
                <a:solidFill>
                  <a:schemeClr val="bg1"/>
                </a:solidFill>
                <a:effectLst/>
                <a:uLnTx/>
                <a:uFillTx/>
                <a:latin typeface="Segoe UI Semibold" panose="020B0702040204020203" pitchFamily="34" charset="0"/>
                <a:cs typeface="Segoe UI Semibold" panose="020B0702040204020203" pitchFamily="34" charset="0"/>
              </a:rPr>
            </a:br>
            <a:r>
              <a:rPr kumimoji="0" lang="en-US" sz="1428" b="0" i="0" u="none" strike="noStrike" kern="0" cap="none" spc="0" normalizeH="0" baseline="0" noProof="0" dirty="0">
                <a:solidFill>
                  <a:schemeClr val="bg1"/>
                </a:solidFill>
                <a:effectLst/>
                <a:uLnTx/>
                <a:uFillTx/>
                <a:latin typeface="Segoe UI Semibold" panose="020B0702040204020203" pitchFamily="34" charset="0"/>
                <a:cs typeface="Segoe UI Semibold" panose="020B0702040204020203" pitchFamily="34" charset="0"/>
              </a:rPr>
              <a:t>CONVERSION</a:t>
            </a:r>
            <a:endParaRPr kumimoji="0" lang="en-US" sz="1122"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endParaRPr>
          </a:p>
        </p:txBody>
      </p:sp>
      <p:sp>
        <p:nvSpPr>
          <p:cNvPr id="10" name="Rectangle 9"/>
          <p:cNvSpPr/>
          <p:nvPr/>
        </p:nvSpPr>
        <p:spPr>
          <a:xfrm>
            <a:off x="466503" y="4719057"/>
            <a:ext cx="2225885" cy="622511"/>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1100"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rPr>
              <a:t>Delivering rich content, small business panels, keynote speakers and device experience</a:t>
            </a:r>
          </a:p>
        </p:txBody>
      </p:sp>
      <p:sp>
        <p:nvSpPr>
          <p:cNvPr id="12" name="Rectangle 11"/>
          <p:cNvSpPr/>
          <p:nvPr/>
        </p:nvSpPr>
        <p:spPr>
          <a:xfrm>
            <a:off x="2787492" y="4719057"/>
            <a:ext cx="2235080" cy="622511"/>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1100"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rPr>
              <a:t>Paid Media &amp; Social Customer impressions delivering Windows 10 Pro Value Prop</a:t>
            </a:r>
          </a:p>
        </p:txBody>
      </p:sp>
      <p:sp>
        <p:nvSpPr>
          <p:cNvPr id="15" name="Rectangle 14"/>
          <p:cNvSpPr/>
          <p:nvPr/>
        </p:nvSpPr>
        <p:spPr>
          <a:xfrm>
            <a:off x="5150847" y="4719057"/>
            <a:ext cx="2144435" cy="622511"/>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1100"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rPr>
              <a:t>Driving new stories and editorials for new WIn10 Pro Devices</a:t>
            </a:r>
          </a:p>
        </p:txBody>
      </p:sp>
      <p:sp>
        <p:nvSpPr>
          <p:cNvPr id="18" name="Rectangle 17"/>
          <p:cNvSpPr/>
          <p:nvPr/>
        </p:nvSpPr>
        <p:spPr>
          <a:xfrm>
            <a:off x="7501524" y="4719057"/>
            <a:ext cx="2073687" cy="446397"/>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1100"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rPr>
              <a:t>Providing small business leads to Partners and Resellers</a:t>
            </a:r>
          </a:p>
        </p:txBody>
      </p:sp>
      <p:sp>
        <p:nvSpPr>
          <p:cNvPr id="27" name="Rectangle 26"/>
          <p:cNvSpPr/>
          <p:nvPr/>
        </p:nvSpPr>
        <p:spPr>
          <a:xfrm>
            <a:off x="9850141" y="4719057"/>
            <a:ext cx="1991200" cy="446397"/>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1100"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rPr>
              <a:t>Reseller Demand Generation </a:t>
            </a:r>
          </a:p>
          <a:p>
            <a:pPr marL="0" marR="0" lvl="0" indent="0" algn="ctr" defTabSz="914400" eaLnBrk="1" fontAlgn="auto" latinLnBrk="0" hangingPunct="1">
              <a:spcBef>
                <a:spcPts val="0"/>
              </a:spcBef>
              <a:spcAft>
                <a:spcPts val="0"/>
              </a:spcAft>
              <a:buClrTx/>
              <a:buSzTx/>
              <a:buFontTx/>
              <a:buNone/>
              <a:tabLst/>
              <a:defRPr/>
            </a:pPr>
            <a:r>
              <a:rPr kumimoji="0" lang="en-US" sz="1100" b="0" i="0" u="none" strike="noStrike" kern="0" cap="none" spc="0" normalizeH="0" baseline="0" noProof="0" dirty="0">
                <a:solidFill>
                  <a:schemeClr val="bg1"/>
                </a:solidFill>
                <a:effectLst/>
                <a:uLnTx/>
                <a:uFillTx/>
                <a:latin typeface="Segoe UI Semilight" panose="020B0402040204020203" pitchFamily="34" charset="0"/>
                <a:cs typeface="Segoe UI Semilight" panose="020B0402040204020203" pitchFamily="34" charset="0"/>
              </a:rPr>
              <a:t>&amp; Readiness</a:t>
            </a:r>
          </a:p>
        </p:txBody>
      </p:sp>
      <p:sp>
        <p:nvSpPr>
          <p:cNvPr id="5" name="Title 4"/>
          <p:cNvSpPr>
            <a:spLocks noGrp="1"/>
          </p:cNvSpPr>
          <p:nvPr>
            <p:ph type="title"/>
          </p:nvPr>
        </p:nvSpPr>
        <p:spPr/>
        <p:txBody>
          <a:bodyPr/>
          <a:lstStyle/>
          <a:p>
            <a:r>
              <a:rPr lang="en-US" sz="4400" i="1" dirty="0">
                <a:solidFill>
                  <a:schemeClr val="tx1"/>
                </a:solidFill>
              </a:rPr>
              <a:t>Accelerate Your Business </a:t>
            </a:r>
            <a:r>
              <a:rPr lang="en-US" sz="4400" dirty="0">
                <a:solidFill>
                  <a:schemeClr val="tx1"/>
                </a:solidFill>
              </a:rPr>
              <a:t>adds marketing support</a:t>
            </a:r>
          </a:p>
        </p:txBody>
      </p:sp>
      <p:sp>
        <p:nvSpPr>
          <p:cNvPr id="24" name="Text Placeholder 3"/>
          <p:cNvSpPr txBox="1">
            <a:spLocks/>
          </p:cNvSpPr>
          <p:nvPr/>
        </p:nvSpPr>
        <p:spPr>
          <a:xfrm>
            <a:off x="467809" y="1639388"/>
            <a:ext cx="3793759" cy="120531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500"/>
              </a:spcBef>
              <a:spcAft>
                <a:spcPts val="0"/>
              </a:spcAft>
              <a:buClrTx/>
              <a:buSzTx/>
              <a:buNone/>
              <a:tabLst/>
              <a:defRPr/>
            </a:pPr>
            <a:r>
              <a:rPr kumimoji="0" lang="en-US" sz="2000" b="0" i="0" u="none" strike="noStrike" kern="1200" cap="none" spc="0" normalizeH="0" baseline="0" noProof="0" dirty="0">
                <a:effectLst/>
                <a:uLnTx/>
                <a:uFillTx/>
                <a:latin typeface="Segoe UI" panose="020B0502040204020203" pitchFamily="34" charset="0"/>
                <a:ea typeface="+mn-ea"/>
                <a:cs typeface="Segoe UI" panose="020B0502040204020203" pitchFamily="34" charset="0"/>
              </a:rPr>
              <a:t>Drive small business customer interest in Windows 10 Pro, new form factors and accelerate Pro device refresh</a:t>
            </a:r>
          </a:p>
        </p:txBody>
      </p:sp>
      <p:sp>
        <p:nvSpPr>
          <p:cNvPr id="40" name="Text Placeholder 3"/>
          <p:cNvSpPr txBox="1">
            <a:spLocks/>
          </p:cNvSpPr>
          <p:nvPr/>
        </p:nvSpPr>
        <p:spPr>
          <a:xfrm>
            <a:off x="5068258" y="1639388"/>
            <a:ext cx="3527844" cy="120531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500"/>
              </a:spcBef>
              <a:spcAft>
                <a:spcPts val="0"/>
              </a:spcAft>
              <a:buClrTx/>
              <a:buSzTx/>
              <a:buNone/>
              <a:tabLst/>
              <a:defRPr/>
            </a:pPr>
            <a:r>
              <a:rPr kumimoji="0" lang="en-US" sz="2000" b="0" i="0" u="none" strike="noStrike" kern="1200" cap="none" spc="0" normalizeH="0" baseline="0" noProof="0" dirty="0">
                <a:effectLst/>
                <a:uLnTx/>
                <a:uFillTx/>
                <a:latin typeface="Segoe UI" panose="020B0502040204020203" pitchFamily="34" charset="0"/>
                <a:ea typeface="+mn-ea"/>
                <a:cs typeface="Segoe UI" panose="020B0502040204020203" pitchFamily="34" charset="0"/>
              </a:rPr>
              <a:t>Showcase new productivity technologies, security tools and form factors</a:t>
            </a:r>
          </a:p>
        </p:txBody>
      </p:sp>
      <p:sp>
        <p:nvSpPr>
          <p:cNvPr id="41" name="Text Placeholder 3"/>
          <p:cNvSpPr txBox="1">
            <a:spLocks/>
          </p:cNvSpPr>
          <p:nvPr/>
        </p:nvSpPr>
        <p:spPr>
          <a:xfrm>
            <a:off x="9402791" y="1639388"/>
            <a:ext cx="2576483" cy="120531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500"/>
              </a:spcBef>
              <a:spcAft>
                <a:spcPts val="0"/>
              </a:spcAft>
              <a:buClrTx/>
              <a:buSzTx/>
              <a:buNone/>
              <a:tabLst/>
              <a:defRPr/>
            </a:pPr>
            <a:r>
              <a:rPr kumimoji="0" lang="en-US" sz="2000" b="0" i="0" u="none" strike="noStrike" kern="1200" cap="none" spc="0" normalizeH="0" baseline="0" noProof="0" dirty="0">
                <a:effectLst/>
                <a:uLnTx/>
                <a:uFillTx/>
                <a:latin typeface="Segoe UI" panose="020B0502040204020203" pitchFamily="34" charset="0"/>
                <a:ea typeface="+mn-ea"/>
                <a:cs typeface="Segoe UI" panose="020B0502040204020203" pitchFamily="34" charset="0"/>
              </a:rPr>
              <a:t>Support OEM partners through PR and media coverage</a:t>
            </a:r>
          </a:p>
        </p:txBody>
      </p:sp>
      <p:cxnSp>
        <p:nvCxnSpPr>
          <p:cNvPr id="48" name="Straight Connector 47"/>
          <p:cNvCxnSpPr/>
          <p:nvPr/>
        </p:nvCxnSpPr>
        <p:spPr>
          <a:xfrm>
            <a:off x="457200" y="6284797"/>
            <a:ext cx="11522075"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935141" y="6111330"/>
            <a:ext cx="2449841" cy="406265"/>
          </a:xfrm>
          <a:prstGeom prst="rect">
            <a:avLst/>
          </a:prstGeom>
          <a:solidFill>
            <a:srgbClr val="F8F8F8"/>
          </a:solidFill>
        </p:spPr>
        <p:txBody>
          <a:bodyPr wrap="square" rtlCol="0">
            <a:spAutoFit/>
          </a:bodyPr>
          <a:lstStyle>
            <a:defPPr>
              <a:defRPr lang="en-US"/>
            </a:defPPr>
            <a:lvl1pPr algn="ctr">
              <a:lnSpc>
                <a:spcPct val="90000"/>
              </a:lnSpc>
              <a:spcBef>
                <a:spcPct val="0"/>
              </a:spcBef>
              <a:spcAft>
                <a:spcPts val="612"/>
              </a:spcAft>
              <a:defRPr sz="2040">
                <a:gradFill>
                  <a:gsLst>
                    <a:gs pos="1250">
                      <a:schemeClr val="accent2"/>
                    </a:gs>
                    <a:gs pos="100000">
                      <a:schemeClr val="accent2"/>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914400" eaLnBrk="1" fontAlgn="auto" latinLnBrk="0" hangingPunct="1">
              <a:lnSpc>
                <a:spcPct val="100000"/>
              </a:lnSpc>
              <a:spcBef>
                <a:spcPct val="0"/>
              </a:spcBef>
              <a:spcAft>
                <a:spcPts val="612"/>
              </a:spcAft>
              <a:buClrTx/>
              <a:buSzTx/>
              <a:buFontTx/>
              <a:buNone/>
              <a:tabLst/>
              <a:defRPr/>
            </a:pPr>
            <a:r>
              <a:rPr kumimoji="0" lang="en-US" sz="2040" b="0" i="0" u="none" strike="noStrike" kern="0" cap="none" spc="0" normalizeH="0" baseline="0" noProof="0" dirty="0">
                <a:gradFill>
                  <a:gsLst>
                    <a:gs pos="1250">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rPr>
              <a:t>TARGET GOALS</a:t>
            </a:r>
          </a:p>
        </p:txBody>
      </p:sp>
      <p:sp>
        <p:nvSpPr>
          <p:cNvPr id="46" name="TextBox 45"/>
          <p:cNvSpPr txBox="1"/>
          <p:nvPr/>
        </p:nvSpPr>
        <p:spPr>
          <a:xfrm>
            <a:off x="357354" y="6390290"/>
            <a:ext cx="9063956"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Contact your Microsoft account representative for information on events in your area</a:t>
            </a:r>
          </a:p>
        </p:txBody>
      </p:sp>
    </p:spTree>
    <p:extLst>
      <p:ext uri="{BB962C8B-B14F-4D97-AF65-F5344CB8AC3E}">
        <p14:creationId xmlns:p14="http://schemas.microsoft.com/office/powerpoint/2010/main" val="257655903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7101722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713"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4" name="TextBox 23"/>
          <p:cNvSpPr txBox="1"/>
          <p:nvPr/>
        </p:nvSpPr>
        <p:spPr>
          <a:xfrm>
            <a:off x="457200" y="5788470"/>
            <a:ext cx="11530013" cy="892810"/>
          </a:xfrm>
          <a:prstGeom prst="rect">
            <a:avLst/>
          </a:prstGeom>
          <a:solidFill>
            <a:srgbClr val="F2F2F2"/>
          </a:solidFill>
        </p:spPr>
        <p:txBody>
          <a:bodyPr wrap="square" lIns="91440" tIns="45720" rIns="91440" bIns="45720" rtlCol="0" anchor="ctr">
            <a:no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dirty="0">
                <a:ln>
                  <a:noFill/>
                </a:ln>
                <a:solidFill>
                  <a:schemeClr val="accent2"/>
                </a:solidFill>
                <a:effectLst/>
                <a:uLnTx/>
                <a:uFillTx/>
                <a:latin typeface="Segoe UI Semibold" panose="020B0702040204020203" pitchFamily="34" charset="0"/>
                <a:ea typeface="Arial Unicode MS" pitchFamily="34" charset="-128"/>
                <a:cs typeface="Segoe UI Semibold" panose="020B0702040204020203" pitchFamily="34" charset="0"/>
                <a:sym typeface="Wingdings" panose="05000000000000000000" pitchFamily="2" charset="2"/>
              </a:rPr>
              <a:t>WHEN, WHERE, HOW</a:t>
            </a:r>
          </a:p>
        </p:txBody>
      </p:sp>
      <p:sp>
        <p:nvSpPr>
          <p:cNvPr id="2" name="Title 1"/>
          <p:cNvSpPr>
            <a:spLocks noGrp="1"/>
          </p:cNvSpPr>
          <p:nvPr>
            <p:ph type="title"/>
          </p:nvPr>
        </p:nvSpPr>
        <p:spPr/>
        <p:txBody>
          <a:bodyPr/>
          <a:lstStyle/>
          <a:p>
            <a:r>
              <a:rPr lang="en-US" i="1" dirty="0">
                <a:solidFill>
                  <a:schemeClr val="tx1"/>
                </a:solidFill>
              </a:rPr>
              <a:t>Device Days Plus, </a:t>
            </a:r>
            <a:r>
              <a:rPr lang="en-US" dirty="0">
                <a:solidFill>
                  <a:schemeClr val="tx1"/>
                </a:solidFill>
              </a:rPr>
              <a:t>the sales training you need </a:t>
            </a:r>
            <a:br>
              <a:rPr lang="en-US" sz="4000" dirty="0"/>
            </a:br>
            <a:r>
              <a:rPr lang="en-US" sz="2800" dirty="0">
                <a:solidFill>
                  <a:schemeClr val="accent2"/>
                </a:solidFill>
              </a:rPr>
              <a:t>Train resellers on selling Windows 10 Pro devices and how to increase attach rate </a:t>
            </a:r>
            <a:endParaRPr lang="en-US" sz="4000" dirty="0">
              <a:solidFill>
                <a:schemeClr val="accent2"/>
              </a:solidFill>
            </a:endParaRPr>
          </a:p>
        </p:txBody>
      </p:sp>
      <p:sp>
        <p:nvSpPr>
          <p:cNvPr id="15" name="Text Placeholder 3"/>
          <p:cNvSpPr txBox="1">
            <a:spLocks/>
          </p:cNvSpPr>
          <p:nvPr/>
        </p:nvSpPr>
        <p:spPr>
          <a:xfrm>
            <a:off x="457200" y="1612391"/>
            <a:ext cx="4237037" cy="909639"/>
          </a:xfrm>
          <a:prstGeom prst="rect">
            <a:avLst/>
          </a:prstGeom>
          <a:solidFill>
            <a:srgbClr val="F2F2F2"/>
          </a:solidFill>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00"/>
              </a:spcAft>
              <a:buClrTx/>
              <a:buSzPct val="90000"/>
              <a:buFont typeface="Arial" pitchFamily="34" charset="0"/>
              <a:buNone/>
              <a:tabLst/>
              <a:defRPr/>
            </a:pPr>
            <a:r>
              <a:rPr kumimoji="0" lang="en-US" sz="1600" b="0" i="0" u="none" strike="noStrike" kern="0" cap="none" spc="0" normalizeH="0" baseline="0" noProof="0" dirty="0">
                <a:ln>
                  <a:noFill/>
                </a:ln>
                <a:solidFill>
                  <a:schemeClr val="accent2"/>
                </a:solidFill>
                <a:effectLst/>
                <a:uLnTx/>
                <a:uFillTx/>
                <a:latin typeface="Segoe UI Semibold" panose="020B0702040204020203" pitchFamily="34" charset="0"/>
                <a:ea typeface="Arial Unicode MS" pitchFamily="34" charset="-128"/>
                <a:cs typeface="Segoe UI Semibold" panose="020B0702040204020203" pitchFamily="34" charset="0"/>
                <a:sym typeface="Wingdings" panose="05000000000000000000" pitchFamily="2" charset="2"/>
              </a:rPr>
              <a:t>AUDIENCE</a:t>
            </a:r>
          </a:p>
          <a:p>
            <a:pPr marL="0" marR="0" lvl="0" indent="0" algn="l" defTabSz="914367" rtl="0" eaLnBrk="1" fontAlgn="auto" latinLnBrk="0" hangingPunct="1">
              <a:lnSpc>
                <a:spcPct val="100000"/>
              </a:lnSpc>
              <a:spcBef>
                <a:spcPts val="0"/>
              </a:spcBef>
              <a:spcAft>
                <a:spcPts val="900"/>
              </a:spcAft>
              <a:buClrTx/>
              <a:buSzPct val="90000"/>
              <a:buFont typeface="Arial" pitchFamily="34" charset="0"/>
              <a:buNone/>
              <a:tabLst/>
              <a:defRPr/>
            </a:pPr>
            <a:r>
              <a:rPr kumimoji="0" lang="en-US" sz="1600" b="0" i="0" u="none" strike="noStrike" kern="1200" cap="none" spc="0" normalizeH="0" baseline="0" noProof="0" dirty="0">
                <a:ln>
                  <a:noFill/>
                </a:ln>
                <a:solidFill>
                  <a:schemeClr val="tx1"/>
                </a:solidFill>
                <a:effectLst/>
                <a:uLnTx/>
                <a:uFillTx/>
                <a:latin typeface="Segoe UI"/>
                <a:ea typeface="+mn-ea"/>
                <a:cs typeface="+mn-cs"/>
              </a:rPr>
              <a:t>Top to mid-tier resellers sales teams </a:t>
            </a:r>
            <a:br>
              <a:rPr kumimoji="0" lang="en-US" sz="1600" b="0" i="0" u="none" strike="noStrike" kern="1200" cap="none" spc="0" normalizeH="0" baseline="0" noProof="0" dirty="0">
                <a:ln>
                  <a:noFill/>
                </a:ln>
                <a:solidFill>
                  <a:schemeClr val="tx1"/>
                </a:solidFill>
                <a:effectLst/>
                <a:uLnTx/>
                <a:uFillTx/>
                <a:latin typeface="Segoe UI"/>
                <a:ea typeface="+mn-ea"/>
                <a:cs typeface="+mn-cs"/>
              </a:rPr>
            </a:br>
            <a:r>
              <a:rPr kumimoji="0" lang="en-US" sz="1600" b="0" i="0" u="none" strike="noStrike" kern="1200" cap="none" spc="0" normalizeH="0" baseline="0" noProof="0" dirty="0">
                <a:ln>
                  <a:noFill/>
                </a:ln>
                <a:solidFill>
                  <a:schemeClr val="tx1"/>
                </a:solidFill>
                <a:effectLst/>
                <a:uLnTx/>
                <a:uFillTx/>
                <a:latin typeface="Segoe UI"/>
                <a:ea typeface="+mn-ea"/>
                <a:cs typeface="+mn-cs"/>
              </a:rPr>
              <a:t>selling to SMB/CA space</a:t>
            </a:r>
            <a:endParaRPr kumimoji="0" lang="en-US" sz="1100" b="0" i="0" u="none" strike="noStrike" kern="1200" cap="none" spc="0" normalizeH="0" baseline="0" noProof="0" dirty="0">
              <a:ln>
                <a:noFill/>
              </a:ln>
              <a:solidFill>
                <a:schemeClr val="tx1"/>
              </a:solidFill>
              <a:effectLst/>
              <a:uLnTx/>
              <a:uFillTx/>
              <a:latin typeface="Segoe UI"/>
              <a:ea typeface="+mn-ea"/>
              <a:cs typeface="+mn-cs"/>
            </a:endParaRPr>
          </a:p>
        </p:txBody>
      </p:sp>
      <p:sp>
        <p:nvSpPr>
          <p:cNvPr id="16" name="Text Placeholder 3"/>
          <p:cNvSpPr txBox="1">
            <a:spLocks/>
          </p:cNvSpPr>
          <p:nvPr/>
        </p:nvSpPr>
        <p:spPr>
          <a:xfrm>
            <a:off x="7688579" y="1612390"/>
            <a:ext cx="4298633" cy="2583499"/>
          </a:xfrm>
          <a:prstGeom prst="rect">
            <a:avLst/>
          </a:prstGeom>
          <a:solidFill>
            <a:srgbClr val="F2F2F2"/>
          </a:solidFill>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00"/>
              </a:spcAft>
              <a:buClrTx/>
              <a:buSzPct val="90000"/>
              <a:buFont typeface="Arial" pitchFamily="34" charset="0"/>
              <a:buNone/>
              <a:tabLst/>
              <a:defRPr/>
            </a:pPr>
            <a:r>
              <a:rPr kumimoji="0" lang="en-US" sz="1600" b="0" i="0" u="none" strike="noStrike" kern="0" cap="none" spc="0" normalizeH="0" baseline="0" noProof="0" dirty="0">
                <a:ln>
                  <a:noFill/>
                </a:ln>
                <a:solidFill>
                  <a:schemeClr val="accent2"/>
                </a:solidFill>
                <a:effectLst/>
                <a:uLnTx/>
                <a:uFillTx/>
                <a:latin typeface="Segoe UI Semibold" panose="020B0702040204020203" pitchFamily="34" charset="0"/>
                <a:ea typeface="Arial Unicode MS" pitchFamily="34" charset="-128"/>
                <a:cs typeface="Segoe UI Semibold" panose="020B0702040204020203" pitchFamily="34" charset="0"/>
              </a:rPr>
              <a:t>LIVE EVENT MATERIALS &amp; SPONSORSHIP</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Event-in-a-box materials: Registration website, main presentation deck, demo script, videos, event invite templates, signage design, event hand-outs, eval forms. </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Sponsorships: OEM Partner booth and break out sessions for Silver and Gold sponsors</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Special Incentive Program or Eval units for attendees only</a:t>
            </a:r>
          </a:p>
        </p:txBody>
      </p:sp>
      <p:grpSp>
        <p:nvGrpSpPr>
          <p:cNvPr id="4" name="Group 3"/>
          <p:cNvGrpSpPr/>
          <p:nvPr/>
        </p:nvGrpSpPr>
        <p:grpSpPr>
          <a:xfrm>
            <a:off x="3125639" y="5878259"/>
            <a:ext cx="8792039" cy="713232"/>
            <a:chOff x="3124857" y="5705729"/>
            <a:chExt cx="8530376" cy="713232"/>
          </a:xfrm>
        </p:grpSpPr>
        <p:sp>
          <p:nvSpPr>
            <p:cNvPr id="10" name="Text Placeholder 3"/>
            <p:cNvSpPr txBox="1">
              <a:spLocks/>
            </p:cNvSpPr>
            <p:nvPr/>
          </p:nvSpPr>
          <p:spPr>
            <a:xfrm>
              <a:off x="4879643" y="5705729"/>
              <a:ext cx="3595149" cy="713232"/>
            </a:xfrm>
            <a:prstGeom prst="rect">
              <a:avLst/>
            </a:prstGeom>
            <a:solidFill>
              <a:schemeClr val="accent2"/>
            </a:solidFill>
          </p:spPr>
          <p:txBody>
            <a:bodyPr anchor="ct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120 live Training Events Worldwide, reaching over 10,000 resellers</a:t>
              </a:r>
              <a:endParaRPr kumimoji="0" lang="en-US" sz="10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endParaRPr>
            </a:p>
          </p:txBody>
        </p:sp>
        <p:sp>
          <p:nvSpPr>
            <p:cNvPr id="18" name="Text Placeholder 3"/>
            <p:cNvSpPr txBox="1">
              <a:spLocks/>
            </p:cNvSpPr>
            <p:nvPr/>
          </p:nvSpPr>
          <p:spPr>
            <a:xfrm>
              <a:off x="3124857" y="5705729"/>
              <a:ext cx="1669778" cy="713232"/>
            </a:xfrm>
            <a:prstGeom prst="rect">
              <a:avLst/>
            </a:prstGeom>
            <a:solidFill>
              <a:schemeClr val="accent2"/>
            </a:solidFill>
          </p:spPr>
          <p:txBody>
            <a:bodyPr anchor="ct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August to </a:t>
              </a:r>
              <a:b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b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June</a:t>
              </a:r>
              <a:endParaRPr kumimoji="0" lang="en-US" sz="10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endParaRPr>
            </a:p>
          </p:txBody>
        </p:sp>
        <p:sp>
          <p:nvSpPr>
            <p:cNvPr id="20" name="Text Placeholder 3"/>
            <p:cNvSpPr txBox="1">
              <a:spLocks/>
            </p:cNvSpPr>
            <p:nvPr/>
          </p:nvSpPr>
          <p:spPr>
            <a:xfrm>
              <a:off x="8559800" y="5705729"/>
              <a:ext cx="3095433" cy="713232"/>
            </a:xfrm>
            <a:prstGeom prst="rect">
              <a:avLst/>
            </a:prstGeom>
            <a:solidFill>
              <a:schemeClr val="accent2"/>
            </a:solidFill>
          </p:spPr>
          <p:txBody>
            <a:bodyPr anchor="ct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10 Online-modules</a:t>
              </a:r>
              <a:b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br>
              <a:r>
                <a:rPr kumimoji="0" lang="en-US" sz="14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for Further Scale </a:t>
              </a:r>
              <a:endParaRPr kumimoji="0" lang="en-US" sz="10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endParaRPr>
            </a:p>
          </p:txBody>
        </p:sp>
      </p:grpSp>
      <p:sp>
        <p:nvSpPr>
          <p:cNvPr id="11" name="Text Placeholder 3"/>
          <p:cNvSpPr txBox="1">
            <a:spLocks/>
          </p:cNvSpPr>
          <p:nvPr/>
        </p:nvSpPr>
        <p:spPr>
          <a:xfrm>
            <a:off x="457200" y="2595689"/>
            <a:ext cx="4237037" cy="3131503"/>
          </a:xfrm>
          <a:prstGeom prst="rect">
            <a:avLst/>
          </a:prstGeom>
          <a:solidFill>
            <a:srgbClr val="F2F2F2"/>
          </a:solidFill>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00"/>
              </a:spcAft>
              <a:buClrTx/>
              <a:buSzPct val="90000"/>
              <a:buFont typeface="Arial" pitchFamily="34" charset="0"/>
              <a:buNone/>
              <a:tabLst/>
              <a:defRPr/>
            </a:pPr>
            <a:r>
              <a:rPr kumimoji="0" lang="en-US" sz="1600" b="0" i="0" u="none" strike="noStrike" kern="0" cap="none" spc="0" normalizeH="0" baseline="0" noProof="0" dirty="0">
                <a:ln>
                  <a:noFill/>
                </a:ln>
                <a:solidFill>
                  <a:schemeClr val="accent2"/>
                </a:solidFill>
                <a:effectLst/>
                <a:uLnTx/>
                <a:uFillTx/>
                <a:latin typeface="Segoe UI Semibold" panose="020B0702040204020203" pitchFamily="34" charset="0"/>
                <a:ea typeface="Arial Unicode MS" pitchFamily="34" charset="-128"/>
                <a:cs typeface="Segoe UI Semibold" panose="020B0702040204020203" pitchFamily="34" charset="0"/>
                <a:sym typeface="Wingdings" panose="05000000000000000000" pitchFamily="2" charset="2"/>
              </a:rPr>
              <a:t>EVENT AGENDA</a:t>
            </a:r>
            <a:endParaRPr kumimoji="0" lang="en-US" sz="1600" b="0" i="0" u="none" strike="noStrike" kern="0" cap="none" spc="0" normalizeH="0" baseline="0" noProof="0" dirty="0">
              <a:ln>
                <a:noFill/>
              </a:ln>
              <a:solidFill>
                <a:schemeClr val="accent2"/>
              </a:solidFill>
              <a:effectLst/>
              <a:uLnTx/>
              <a:uFillTx/>
              <a:latin typeface="Segoe UI Semibold" panose="020B0702040204020203" pitchFamily="34" charset="0"/>
              <a:ea typeface="Arial Unicode MS" pitchFamily="34" charset="-128"/>
              <a:cs typeface="Segoe UI Semibold" panose="020B0702040204020203" pitchFamily="34" charset="0"/>
            </a:endParaRP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Windows across devices, Pro right licensing</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Industries and scenarios, testimonial videos</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Device demos, compete, objection handling</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Cross-selling the stack– Office, Servers</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Resources to help drive sales and offers </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30-minute break-out session for Gold Sponsors</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Microsoft Kiosk to showcase Windows 10 Pro hero devices -&gt; Phone continuum, CTE, IOT</a:t>
            </a:r>
            <a:endParaRPr kumimoji="0" lang="en-US" sz="1050" b="0" i="0" u="none" strike="noStrike" kern="1200" cap="none" spc="0" normalizeH="0" baseline="0" noProof="0" dirty="0">
              <a:ln>
                <a:noFill/>
              </a:ln>
              <a:solidFill>
                <a:schemeClr val="tx1"/>
              </a:solidFill>
              <a:effectLst/>
              <a:uLnTx/>
              <a:uFillTx/>
              <a:latin typeface="Segoe UI"/>
              <a:ea typeface="+mn-ea"/>
              <a:cs typeface="+mn-cs"/>
            </a:endParaRPr>
          </a:p>
        </p:txBody>
      </p:sp>
      <p:sp>
        <p:nvSpPr>
          <p:cNvPr id="12" name="Text Placeholder 3"/>
          <p:cNvSpPr txBox="1">
            <a:spLocks/>
          </p:cNvSpPr>
          <p:nvPr/>
        </p:nvSpPr>
        <p:spPr>
          <a:xfrm>
            <a:off x="7688579" y="4274520"/>
            <a:ext cx="4298633" cy="1447800"/>
          </a:xfrm>
          <a:prstGeom prst="rect">
            <a:avLst/>
          </a:prstGeom>
          <a:solidFill>
            <a:srgbClr val="F2F2F2"/>
          </a:solidFill>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00"/>
              </a:spcAft>
              <a:buClrTx/>
              <a:buSzPct val="90000"/>
              <a:buFont typeface="Arial" pitchFamily="34" charset="0"/>
              <a:buNone/>
              <a:tabLst/>
              <a:defRPr/>
            </a:pPr>
            <a:r>
              <a:rPr kumimoji="0" lang="en-US" sz="1600" b="0" i="0" u="none" strike="noStrike" kern="0" cap="none" spc="0" normalizeH="0" baseline="0" noProof="0" dirty="0">
                <a:ln>
                  <a:noFill/>
                </a:ln>
                <a:solidFill>
                  <a:schemeClr val="accent2"/>
                </a:solidFill>
                <a:effectLst/>
                <a:uLnTx/>
                <a:uFillTx/>
                <a:latin typeface="Segoe UI Semibold" panose="020B0702040204020203" pitchFamily="34" charset="0"/>
                <a:ea typeface="Arial Unicode MS" pitchFamily="34" charset="-128"/>
                <a:cs typeface="Segoe UI Semibold" panose="020B0702040204020203" pitchFamily="34" charset="0"/>
              </a:rPr>
              <a:t>DIGITAL DEVICE DAY ONLINE MODULES</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English recorded version delivered in 5-10 minute segments</a:t>
            </a:r>
          </a:p>
          <a:p>
            <a:pPr marL="228600" marR="0" lvl="0" indent="-177800" algn="l" defTabSz="914367" rtl="0" eaLnBrk="1" fontAlgn="auto" latinLnBrk="0" hangingPunct="1">
              <a:lnSpc>
                <a:spcPct val="100000"/>
              </a:lnSpc>
              <a:spcBef>
                <a:spcPts val="200"/>
              </a:spcBef>
              <a:spcAft>
                <a:spcPts val="400"/>
              </a:spcAft>
              <a:buClrTx/>
              <a:buSzPct val="90000"/>
              <a:buFont typeface="Arial" pitchFamily="34" charset="0"/>
              <a:buChar char="•"/>
              <a:tabLst/>
              <a:defRPr/>
            </a:pPr>
            <a:r>
              <a:rPr kumimoji="0" lang="en-US" sz="1400" b="0" i="0" u="none" strike="noStrike" kern="1200" cap="none" spc="0" normalizeH="0" baseline="0" noProof="0" dirty="0">
                <a:ln>
                  <a:noFill/>
                </a:ln>
                <a:solidFill>
                  <a:schemeClr val="tx1"/>
                </a:solidFill>
                <a:effectLst/>
                <a:uLnTx/>
                <a:uFillTx/>
                <a:latin typeface="Segoe UI"/>
                <a:ea typeface="+mn-ea"/>
                <a:cs typeface="+mn-cs"/>
              </a:rPr>
              <a:t>Online delivery through the Device Partner Center online training engine</a:t>
            </a:r>
          </a:p>
        </p:txBody>
      </p:sp>
      <p:pic>
        <p:nvPicPr>
          <p:cNvPr id="5" name="Picture 4"/>
          <p:cNvPicPr>
            <a:picLocks noChangeAspect="1"/>
          </p:cNvPicPr>
          <p:nvPr/>
        </p:nvPicPr>
        <p:blipFill>
          <a:blip r:embed="rId7"/>
          <a:stretch>
            <a:fillRect/>
          </a:stretch>
        </p:blipFill>
        <p:spPr>
          <a:xfrm>
            <a:off x="4765754" y="1612390"/>
            <a:ext cx="2857500" cy="1927860"/>
          </a:xfrm>
          <a:prstGeom prst="rect">
            <a:avLst/>
          </a:prstGeom>
        </p:spPr>
      </p:pic>
      <p:pic>
        <p:nvPicPr>
          <p:cNvPr id="6" name="Picture 5"/>
          <p:cNvPicPr>
            <a:picLocks noChangeAspect="1"/>
          </p:cNvPicPr>
          <p:nvPr/>
        </p:nvPicPr>
        <p:blipFill>
          <a:blip r:embed="rId8"/>
          <a:stretch>
            <a:fillRect/>
          </a:stretch>
        </p:blipFill>
        <p:spPr>
          <a:xfrm>
            <a:off x="4765754" y="3588720"/>
            <a:ext cx="2857500" cy="2133600"/>
          </a:xfrm>
          <a:prstGeom prst="rect">
            <a:avLst/>
          </a:prstGeom>
        </p:spPr>
      </p:pic>
      <p:sp>
        <p:nvSpPr>
          <p:cNvPr id="17" name="TextBox 16"/>
          <p:cNvSpPr txBox="1"/>
          <p:nvPr/>
        </p:nvSpPr>
        <p:spPr>
          <a:xfrm>
            <a:off x="357352" y="6526922"/>
            <a:ext cx="9063956"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Contact your Microsoft account representative for information on events in your area</a:t>
            </a:r>
          </a:p>
        </p:txBody>
      </p:sp>
    </p:spTree>
    <p:extLst>
      <p:ext uri="{BB962C8B-B14F-4D97-AF65-F5344CB8AC3E}">
        <p14:creationId xmlns:p14="http://schemas.microsoft.com/office/powerpoint/2010/main" val="39014988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 t="25467" r="69280" b="25123"/>
          <a:stretch/>
        </p:blipFill>
        <p:spPr>
          <a:xfrm>
            <a:off x="882" y="-1"/>
            <a:ext cx="6518609" cy="6994525"/>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720" r="12855"/>
          <a:stretch/>
        </p:blipFill>
        <p:spPr>
          <a:xfrm>
            <a:off x="6519491" y="-1"/>
            <a:ext cx="5916102" cy="6994525"/>
          </a:xfrm>
          <a:prstGeom prst="rect">
            <a:avLst/>
          </a:prstGeom>
        </p:spPr>
      </p:pic>
      <p:sp>
        <p:nvSpPr>
          <p:cNvPr id="10" name="Title 8"/>
          <p:cNvSpPr txBox="1">
            <a:spLocks/>
          </p:cNvSpPr>
          <p:nvPr/>
        </p:nvSpPr>
        <p:spPr>
          <a:xfrm>
            <a:off x="882" y="-1"/>
            <a:ext cx="6518609" cy="6994526"/>
          </a:xfrm>
          <a:prstGeom prst="rect">
            <a:avLst/>
          </a:prstGeom>
          <a:solidFill>
            <a:srgbClr val="0078D7">
              <a:alpha val="75000"/>
            </a:srgbClr>
          </a:solidFill>
        </p:spPr>
        <p:txBody>
          <a:bodyPr vert="horz" wrap="square" lIns="652822" tIns="186521" rIns="279781" bIns="91440" rtlCol="0" anchor="ctr" anchorCtr="0">
            <a:noAutofit/>
          </a:bodyPr>
          <a:lstStyle>
            <a:lvl1pPr algn="l" defTabSz="932563" rtl="0" eaLnBrk="1" latinLnBrk="0" hangingPunct="1">
              <a:lnSpc>
                <a:spcPct val="90000"/>
              </a:lnSpc>
              <a:spcBef>
                <a:spcPct val="0"/>
              </a:spcBef>
              <a:buNone/>
              <a:defRPr lang="en-US" sz="7198"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ts val="7343"/>
              </a:lnSpc>
              <a:spcBef>
                <a:spcPct val="0"/>
              </a:spcBef>
              <a:spcAft>
                <a:spcPts val="0"/>
              </a:spcAft>
              <a:buClrTx/>
              <a:buSzTx/>
              <a:buFontTx/>
              <a:buNone/>
              <a:tabLst/>
              <a:defRPr/>
            </a:pPr>
            <a:r>
              <a:rPr kumimoji="0" lang="en-US" sz="3672" b="0" i="0" u="none" strike="noStrike" kern="1200" cap="none" spc="-100" normalizeH="0" baseline="0" noProof="0" dirty="0">
                <a:ln w="3175">
                  <a:noFill/>
                </a:ln>
                <a:solidFill>
                  <a:srgbClr val="FFFFFF"/>
                </a:solidFill>
                <a:effectLst/>
                <a:uLnTx/>
                <a:uFillTx/>
                <a:latin typeface="Segoe UI Light"/>
                <a:ea typeface="+mn-ea"/>
                <a:cs typeface="Segoe UI" pitchFamily="34" charset="0"/>
              </a:rPr>
              <a:t>Introducing:</a:t>
            </a:r>
            <a:br>
              <a:rPr kumimoji="0" lang="en-US" sz="3672" b="0" i="0" u="none" strike="noStrike" kern="1200" cap="none" spc="-100" normalizeH="0" baseline="0" noProof="0" dirty="0">
                <a:ln w="3175">
                  <a:noFill/>
                </a:ln>
                <a:solidFill>
                  <a:srgbClr val="FFFFFF"/>
                </a:solidFill>
                <a:effectLst/>
                <a:uLnTx/>
                <a:uFillTx/>
                <a:latin typeface="Segoe UI Light"/>
                <a:ea typeface="+mn-ea"/>
                <a:cs typeface="Segoe UI" pitchFamily="34" charset="0"/>
              </a:rPr>
            </a:br>
            <a:r>
              <a:rPr kumimoji="0" lang="en-US" sz="7198" b="0" i="0" u="none" strike="noStrike" kern="1200" cap="none" spc="-100" normalizeH="0" baseline="0" noProof="0" dirty="0">
                <a:ln w="3175">
                  <a:noFill/>
                </a:ln>
                <a:solidFill>
                  <a:srgbClr val="FFFFFF"/>
                </a:solidFill>
                <a:effectLst/>
                <a:uLnTx/>
                <a:uFillTx/>
                <a:latin typeface="Segoe UI Light"/>
                <a:ea typeface="+mn-ea"/>
                <a:cs typeface="Segoe UI" pitchFamily="34" charset="0"/>
              </a:rPr>
              <a:t>Windows 10 Enterprise</a:t>
            </a:r>
            <a:br>
              <a:rPr kumimoji="0" lang="en-US" sz="7198" b="0" i="0" u="none" strike="noStrike" kern="1200" cap="none" spc="-100" normalizeH="0" baseline="0" noProof="0" dirty="0">
                <a:ln w="3175">
                  <a:noFill/>
                </a:ln>
                <a:solidFill>
                  <a:srgbClr val="FFFFFF"/>
                </a:solidFill>
                <a:effectLst/>
                <a:uLnTx/>
                <a:uFillTx/>
                <a:latin typeface="Segoe UI Light"/>
                <a:ea typeface="+mn-ea"/>
                <a:cs typeface="Segoe UI" pitchFamily="34" charset="0"/>
              </a:rPr>
            </a:br>
            <a:r>
              <a:rPr kumimoji="0" lang="en-US" sz="4896" b="0" i="0" u="none" strike="noStrike" kern="1200" cap="none" spc="-100" normalizeH="0" baseline="0" noProof="0" dirty="0">
                <a:ln w="3175">
                  <a:noFill/>
                </a:ln>
                <a:solidFill>
                  <a:srgbClr val="FFFFFF"/>
                </a:solidFill>
                <a:effectLst/>
                <a:uLnTx/>
                <a:uFillTx/>
                <a:latin typeface="Segoe UI Light"/>
                <a:ea typeface="+mn-ea"/>
                <a:cs typeface="Segoe UI" pitchFamily="34" charset="0"/>
              </a:rPr>
              <a:t>for Cloud Solution Providers (CSP) </a:t>
            </a:r>
            <a:endParaRPr kumimoji="0" lang="en-US" sz="7198" b="0" i="0" u="none" strike="noStrike" kern="1200" cap="none" spc="-100" normalizeH="0" baseline="0" noProof="0" dirty="0">
              <a:ln w="3175">
                <a:noFill/>
              </a:ln>
              <a:solidFill>
                <a:srgbClr val="FFFFFF"/>
              </a:solidFill>
              <a:effectLst/>
              <a:uLnTx/>
              <a:uFillTx/>
              <a:latin typeface="Segoe UI Light"/>
              <a:ea typeface="+mn-ea"/>
              <a:cs typeface="Segoe UI" pitchFamily="34" charset="0"/>
            </a:endParaRPr>
          </a:p>
        </p:txBody>
      </p:sp>
      <p:pic>
        <p:nvPicPr>
          <p:cNvPr id="11" name="Picture 2" descr="C:\Users\Sarah\Documents\_SSD_Business\Client_collateral\MICROSOFT_logos_2016\Windows_10_Pro_white.png"/>
          <p:cNvPicPr>
            <a:picLocks noChangeAspect="1" noChangeArrowheads="1"/>
          </p:cNvPicPr>
          <p:nvPr/>
        </p:nvPicPr>
        <p:blipFill rotWithShape="1">
          <a:blip r:embed="rId4">
            <a:extLst>
              <a:ext uri="{28A0092B-C50C-407E-A947-70E740481C1C}">
                <a14:useLocalDpi xmlns:a14="http://schemas.microsoft.com/office/drawing/2010/main" val="0"/>
              </a:ext>
            </a:extLst>
          </a:blip>
          <a:srcRect r="18057"/>
          <a:stretch/>
        </p:blipFill>
        <p:spPr bwMode="auto">
          <a:xfrm>
            <a:off x="712508" y="519863"/>
            <a:ext cx="2054026" cy="37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84505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5646345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737"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Left Brace 4"/>
          <p:cNvSpPr/>
          <p:nvPr/>
        </p:nvSpPr>
        <p:spPr>
          <a:xfrm rot="16200000">
            <a:off x="2606066" y="2968777"/>
            <a:ext cx="281243" cy="4578974"/>
          </a:xfrm>
          <a:prstGeom prst="leftBrace">
            <a:avLst>
              <a:gd name="adj1" fmla="val 0"/>
              <a:gd name="adj2" fmla="val 50000"/>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itle 11"/>
          <p:cNvSpPr>
            <a:spLocks noGrp="1"/>
          </p:cNvSpPr>
          <p:nvPr>
            <p:ph type="title"/>
          </p:nvPr>
        </p:nvSpPr>
        <p:spPr/>
        <p:txBody>
          <a:bodyPr/>
          <a:lstStyle/>
          <a:p>
            <a:r>
              <a:rPr lang="en-US" dirty="0">
                <a:solidFill>
                  <a:schemeClr val="tx1"/>
                </a:solidFill>
              </a:rPr>
              <a:t>Windows Partner </a:t>
            </a:r>
            <a:r>
              <a:rPr lang="en-US" i="1" dirty="0">
                <a:solidFill>
                  <a:schemeClr val="tx1"/>
                </a:solidFill>
              </a:rPr>
              <a:t>Tech-Series Program</a:t>
            </a:r>
            <a:r>
              <a:rPr lang="en-US" dirty="0">
                <a:solidFill>
                  <a:schemeClr val="tx1"/>
                </a:solidFill>
              </a:rPr>
              <a:t>, FY17</a:t>
            </a:r>
            <a:br>
              <a:rPr lang="en-US" dirty="0"/>
            </a:br>
            <a:r>
              <a:rPr lang="en-US" sz="2800" spc="0" dirty="0">
                <a:solidFill>
                  <a:schemeClr val="accent2"/>
                </a:solidFill>
              </a:rPr>
              <a:t>End-to-end experience (consumption path)</a:t>
            </a:r>
            <a:endParaRPr lang="en-US" sz="2400" spc="0" dirty="0">
              <a:solidFill>
                <a:schemeClr val="accent2"/>
              </a:solidFill>
            </a:endParaRPr>
          </a:p>
        </p:txBody>
      </p:sp>
      <p:sp>
        <p:nvSpPr>
          <p:cNvPr id="11" name="TextBox 10"/>
          <p:cNvSpPr txBox="1"/>
          <p:nvPr/>
        </p:nvSpPr>
        <p:spPr>
          <a:xfrm>
            <a:off x="1022443" y="5111293"/>
            <a:ext cx="3229410" cy="321088"/>
          </a:xfrm>
          <a:prstGeom prst="rect">
            <a:avLst/>
          </a:prstGeom>
          <a:solidFill>
            <a:srgbClr val="F8F8F8"/>
          </a:solidFill>
        </p:spPr>
        <p:txBody>
          <a:bodyPr wrap="none" lIns="45720" tIns="146304" rIns="45720" bIns="146304" rtlCol="0" anchor="ctr">
            <a:noAutofit/>
          </a:bodyPr>
          <a:lstStyle/>
          <a:p>
            <a:pPr marL="0" marR="0" lvl="0" indent="0" algn="ctr" defTabSz="914400" eaLnBrk="1" fontAlgn="auto" latinLnBrk="0" hangingPunct="1">
              <a:spcBef>
                <a:spcPts val="0"/>
              </a:spcBef>
              <a:spcAft>
                <a:spcPts val="600"/>
              </a:spcAft>
              <a:buClrTx/>
              <a:buSzTx/>
              <a:buFontTx/>
              <a:buNone/>
              <a:tabLst/>
              <a:defRPr/>
            </a:pPr>
            <a:r>
              <a:rPr kumimoji="0" lang="en-US" sz="1400" b="1" i="0" u="none" strike="noStrike" kern="0" cap="none" spc="0" normalizeH="0" baseline="0" noProof="0" dirty="0">
                <a:ln>
                  <a:noFill/>
                </a:ln>
                <a:effectLst/>
                <a:uLnTx/>
                <a:uFillTx/>
                <a:ea typeface="Segoe UI" pitchFamily="34" charset="0"/>
                <a:cs typeface="Segoe UI" pitchFamily="34" charset="0"/>
              </a:rPr>
              <a:t>WINDOWS &amp; DEVICES COMPETENCY</a:t>
            </a:r>
          </a:p>
        </p:txBody>
      </p:sp>
      <p:sp>
        <p:nvSpPr>
          <p:cNvPr id="55" name="Right Arrow 54"/>
          <p:cNvSpPr/>
          <p:nvPr/>
        </p:nvSpPr>
        <p:spPr bwMode="auto">
          <a:xfrm>
            <a:off x="5051003" y="5355027"/>
            <a:ext cx="6928274" cy="894577"/>
          </a:xfrm>
          <a:prstGeom prst="rightArrow">
            <a:avLst/>
          </a:prstGeom>
          <a:solidFill>
            <a:schemeClr val="accent2">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Segoe UI" pitchFamily="34" charset="0"/>
                <a:cs typeface="Segoe UI" pitchFamily="34" charset="0"/>
              </a:rPr>
              <a:t>SUBSIDIARY NOMINATED WINDOWS PARTNERS</a:t>
            </a:r>
            <a:endParaRPr kumimoji="0" lang="en-US" sz="1224" b="1"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57" name="Right Arrow 56"/>
          <p:cNvSpPr/>
          <p:nvPr/>
        </p:nvSpPr>
        <p:spPr bwMode="auto">
          <a:xfrm>
            <a:off x="457200" y="5354425"/>
            <a:ext cx="4542456" cy="892484"/>
          </a:xfrm>
          <a:prstGeom prst="rightArrow">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Segoe UI" pitchFamily="34" charset="0"/>
                <a:cs typeface="Segoe UI" pitchFamily="34" charset="0"/>
                <a:sym typeface="Wingdings" panose="05000000000000000000" pitchFamily="2" charset="2"/>
              </a:rPr>
              <a:t>SUBSIDIARY IDENTIFIED</a:t>
            </a:r>
            <a:endParaRPr kumimoji="0" lang="en-US" sz="1224" b="1"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42" name="Rectangle 41"/>
          <p:cNvSpPr/>
          <p:nvPr/>
        </p:nvSpPr>
        <p:spPr bwMode="auto">
          <a:xfrm>
            <a:off x="457200" y="2855455"/>
            <a:ext cx="2264607" cy="853266"/>
          </a:xfrm>
          <a:prstGeom prst="rect">
            <a:avLst/>
          </a:prstGeom>
          <a:solidFill>
            <a:srgbClr val="D4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tx1"/>
                </a:solidFill>
                <a:effectLst/>
                <a:uLnTx/>
                <a:uFillTx/>
                <a:ea typeface="Segoe UI" pitchFamily="34" charset="0"/>
                <a:cs typeface="Segoe UI" pitchFamily="34" charset="0"/>
              </a:rPr>
              <a:t>SELF-SERVE DIGITAL</a:t>
            </a:r>
          </a:p>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tx1"/>
                </a:solidFill>
                <a:effectLst/>
                <a:uLnTx/>
                <a:uFillTx/>
                <a:ea typeface="Segoe UI" pitchFamily="34" charset="0"/>
                <a:cs typeface="Segoe UI" pitchFamily="34" charset="0"/>
              </a:rPr>
              <a:t>PARTNER UNIVERSITY</a:t>
            </a:r>
          </a:p>
        </p:txBody>
      </p:sp>
      <p:sp>
        <p:nvSpPr>
          <p:cNvPr id="46" name="Rectangle 45"/>
          <p:cNvSpPr/>
          <p:nvPr/>
        </p:nvSpPr>
        <p:spPr bwMode="auto">
          <a:xfrm>
            <a:off x="2771567" y="2855455"/>
            <a:ext cx="2264607" cy="853266"/>
          </a:xfrm>
          <a:prstGeom prst="rect">
            <a:avLst/>
          </a:prstGeom>
          <a:solidFill>
            <a:srgbClr val="94B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tx1"/>
                </a:solidFill>
                <a:effectLst/>
                <a:uLnTx/>
                <a:uFillTx/>
                <a:ea typeface="Segoe UI" pitchFamily="34" charset="0"/>
                <a:cs typeface="Segoe UI" pitchFamily="34" charset="0"/>
              </a:rPr>
              <a:t>1:M ONSITE</a:t>
            </a:r>
          </a:p>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tx1"/>
                </a:solidFill>
                <a:effectLst/>
                <a:uLnTx/>
                <a:uFillTx/>
                <a:ea typeface="Segoe UI" pitchFamily="34" charset="0"/>
                <a:cs typeface="Segoe UI" pitchFamily="34" charset="0"/>
              </a:rPr>
              <a:t>TARGETED</a:t>
            </a:r>
          </a:p>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47" name="Rectangle 46"/>
          <p:cNvSpPr/>
          <p:nvPr/>
        </p:nvSpPr>
        <p:spPr bwMode="auto">
          <a:xfrm>
            <a:off x="5085934" y="2855455"/>
            <a:ext cx="2264607" cy="85326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RSC/RTC</a:t>
            </a:r>
          </a:p>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PLANNED</a:t>
            </a:r>
          </a:p>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CALLDOWNS</a:t>
            </a:r>
          </a:p>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bg1"/>
              </a:solidFill>
              <a:effectLst/>
              <a:uLnTx/>
              <a:uFillTx/>
              <a:ea typeface="Segoe UI" pitchFamily="34" charset="0"/>
              <a:cs typeface="Segoe UI" pitchFamily="34" charset="0"/>
            </a:endParaRPr>
          </a:p>
        </p:txBody>
      </p:sp>
      <p:sp>
        <p:nvSpPr>
          <p:cNvPr id="48" name="Rectangle 47"/>
          <p:cNvSpPr/>
          <p:nvPr/>
        </p:nvSpPr>
        <p:spPr bwMode="auto">
          <a:xfrm>
            <a:off x="7400301" y="2855455"/>
            <a:ext cx="2264607" cy="853266"/>
          </a:xfrm>
          <a:prstGeom prst="rect">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WINDOWS 10</a:t>
            </a:r>
          </a:p>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1:1 WINDOWS WORKSHOP</a:t>
            </a:r>
          </a:p>
          <a:p>
            <a:pPr marL="0" marR="0" lvl="0" indent="0" algn="ctr" defTabSz="932472" eaLnBrk="1" fontAlgn="base" latinLnBrk="0" hangingPunct="1">
              <a:spcBef>
                <a:spcPct val="0"/>
              </a:spcBef>
              <a:spcAft>
                <a:spcPct val="0"/>
              </a:spcAft>
              <a:buClrTx/>
              <a:buSzTx/>
              <a:buFontTx/>
              <a:buNone/>
              <a:tabLst/>
              <a:defRPr/>
            </a:pPr>
            <a:endParaRPr kumimoji="0" lang="en-US" sz="2400" b="0" i="0" u="none" strike="noStrike" kern="0" cap="none" spc="0" normalizeH="0" baseline="0" noProof="0" dirty="0" err="1">
              <a:ln>
                <a:noFill/>
              </a:ln>
              <a:solidFill>
                <a:schemeClr val="bg1"/>
              </a:solidFill>
              <a:effectLst/>
              <a:uLnTx/>
              <a:uFillTx/>
              <a:ea typeface="Segoe UI" pitchFamily="34" charset="0"/>
              <a:cs typeface="Segoe UI" pitchFamily="34" charset="0"/>
            </a:endParaRPr>
          </a:p>
        </p:txBody>
      </p:sp>
      <p:sp>
        <p:nvSpPr>
          <p:cNvPr id="50" name="Rectangle 49"/>
          <p:cNvSpPr/>
          <p:nvPr/>
        </p:nvSpPr>
        <p:spPr bwMode="auto">
          <a:xfrm>
            <a:off x="9714669" y="2855455"/>
            <a:ext cx="2264607" cy="853266"/>
          </a:xfrm>
          <a:prstGeom prst="rect">
            <a:avLst/>
          </a:prstGeom>
          <a:solidFill>
            <a:srgbClr val="003C6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1:1</a:t>
            </a:r>
          </a:p>
          <a:p>
            <a:pPr marL="0" marR="0" lvl="0" indent="0" algn="ctr" defTabSz="951028" eaLnBrk="1" fontAlgn="base" latinLnBrk="0" hangingPunct="1">
              <a:spcBef>
                <a:spcPct val="0"/>
              </a:spcBef>
              <a:spcAft>
                <a:spcPct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Segoe UI" pitchFamily="34" charset="0"/>
                <a:cs typeface="Segoe UI" pitchFamily="34" charset="0"/>
              </a:rPr>
              <a:t>DEPLOYMENT SHADOWING</a:t>
            </a:r>
          </a:p>
        </p:txBody>
      </p:sp>
      <p:sp>
        <p:nvSpPr>
          <p:cNvPr id="58" name="Rectangle 57"/>
          <p:cNvSpPr/>
          <p:nvPr/>
        </p:nvSpPr>
        <p:spPr bwMode="auto">
          <a:xfrm>
            <a:off x="457200" y="3743286"/>
            <a:ext cx="2264607" cy="13306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146304" numCol="1" spcCol="0" rtlCol="0" fromWordArt="0" anchor="t" anchorCtr="0" forceAA="0" compatLnSpc="1">
            <a:prstTxWarp prst="textNoShape">
              <a:avLst/>
            </a:prstTxWarp>
            <a:noAutofit/>
          </a:bodyPr>
          <a:lstStyle/>
          <a:p>
            <a:pPr marL="57150" marR="0" lvl="0" indent="-57150" defTabSz="932472" eaLnBrk="1" fontAlgn="base" latinLnBrk="0" hangingPunct="1">
              <a:spcBef>
                <a:spcPts val="500"/>
              </a:spcBef>
              <a:spcAft>
                <a:spcPct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“Provide me with some self-consumption content around Windows and help me obtain the competency”</a:t>
            </a:r>
          </a:p>
        </p:txBody>
      </p:sp>
      <p:sp>
        <p:nvSpPr>
          <p:cNvPr id="59" name="Rectangle 58"/>
          <p:cNvSpPr/>
          <p:nvPr/>
        </p:nvSpPr>
        <p:spPr bwMode="auto">
          <a:xfrm>
            <a:off x="2771567" y="3743286"/>
            <a:ext cx="2264607" cy="13306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146304" numCol="1" spcCol="0" rtlCol="0" fromWordArt="0" anchor="t" anchorCtr="0" forceAA="0" compatLnSpc="1">
            <a:prstTxWarp prst="textNoShape">
              <a:avLst/>
            </a:prstTxWarp>
            <a:noAutofit/>
          </a:bodyPr>
          <a:lstStyle/>
          <a:p>
            <a:pPr marL="57150" marR="0" lvl="0" indent="-57150" defTabSz="932472" eaLnBrk="1" fontAlgn="base" latinLnBrk="0" hangingPunct="1">
              <a:spcBef>
                <a:spcPts val="500"/>
              </a:spcBef>
              <a:spcAft>
                <a:spcPct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“Help identified Partners understand their options and choose the right technology focus area(s) for their needs”</a:t>
            </a:r>
          </a:p>
        </p:txBody>
      </p:sp>
      <p:sp>
        <p:nvSpPr>
          <p:cNvPr id="61" name="Rectangle 60"/>
          <p:cNvSpPr/>
          <p:nvPr/>
        </p:nvSpPr>
        <p:spPr bwMode="auto">
          <a:xfrm>
            <a:off x="5085934" y="3743286"/>
            <a:ext cx="2264607" cy="13306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146304" numCol="1" spcCol="0" rtlCol="0" fromWordArt="0" anchor="t" anchorCtr="0" forceAA="0" compatLnSpc="1">
            <a:prstTxWarp prst="textNoShape">
              <a:avLst/>
            </a:prstTxWarp>
            <a:noAutofit/>
          </a:bodyPr>
          <a:lstStyle/>
          <a:p>
            <a:pPr marL="57150" marR="0" lvl="0" indent="-57150" defTabSz="932472" eaLnBrk="1" fontAlgn="base" latinLnBrk="0" hangingPunct="1">
              <a:spcBef>
                <a:spcPts val="500"/>
              </a:spcBef>
              <a:spcAft>
                <a:spcPct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“Help me understand the next options I have to increase my knowledge”</a:t>
            </a:r>
          </a:p>
        </p:txBody>
      </p:sp>
      <p:sp>
        <p:nvSpPr>
          <p:cNvPr id="62" name="Rectangle 61"/>
          <p:cNvSpPr/>
          <p:nvPr/>
        </p:nvSpPr>
        <p:spPr bwMode="auto">
          <a:xfrm>
            <a:off x="7400301" y="3743286"/>
            <a:ext cx="2264607" cy="13306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146304" numCol="1" spcCol="0" rtlCol="0" fromWordArt="0" anchor="t" anchorCtr="0" forceAA="0" compatLnSpc="1">
            <a:prstTxWarp prst="textNoShape">
              <a:avLst/>
            </a:prstTxWarp>
            <a:noAutofit/>
          </a:bodyPr>
          <a:lstStyle/>
          <a:p>
            <a:pPr marL="57150" marR="0" lvl="0" indent="-57150" defTabSz="932472" eaLnBrk="1" fontAlgn="base" latinLnBrk="0" hangingPunct="1">
              <a:spcBef>
                <a:spcPts val="500"/>
              </a:spcBef>
              <a:spcAft>
                <a:spcPct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“Help me build my Windows Practice…”</a:t>
            </a:r>
          </a:p>
        </p:txBody>
      </p:sp>
      <p:sp>
        <p:nvSpPr>
          <p:cNvPr id="64" name="Rectangle 63"/>
          <p:cNvSpPr/>
          <p:nvPr/>
        </p:nvSpPr>
        <p:spPr bwMode="auto">
          <a:xfrm>
            <a:off x="9714669" y="3743286"/>
            <a:ext cx="2264607" cy="13306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146304" numCol="1" spcCol="0" rtlCol="0" fromWordArt="0" anchor="t" anchorCtr="0" forceAA="0" compatLnSpc="1">
            <a:prstTxWarp prst="textNoShape">
              <a:avLst/>
            </a:prstTxWarp>
            <a:noAutofit/>
          </a:bodyPr>
          <a:lstStyle/>
          <a:p>
            <a:pPr marL="57150" marR="0" lvl="0" indent="-57150" defTabSz="932472" eaLnBrk="1" fontAlgn="base" latinLnBrk="0" hangingPunct="1">
              <a:spcBef>
                <a:spcPts val="500"/>
              </a:spcBef>
              <a:spcAft>
                <a:spcPct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“Help me with my first Windows deployment(s)”</a:t>
            </a:r>
          </a:p>
        </p:txBody>
      </p:sp>
      <p:sp>
        <p:nvSpPr>
          <p:cNvPr id="2" name="Cloud 1"/>
          <p:cNvSpPr/>
          <p:nvPr/>
        </p:nvSpPr>
        <p:spPr bwMode="auto">
          <a:xfrm>
            <a:off x="457200" y="1784621"/>
            <a:ext cx="2588138" cy="1017172"/>
          </a:xfrm>
          <a:prstGeom prst="cloud">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rPr>
              <a:t>Goal: 6000 Partners Trained in FY17</a:t>
            </a:r>
          </a:p>
        </p:txBody>
      </p:sp>
      <p:sp>
        <p:nvSpPr>
          <p:cNvPr id="6" name="TextBox 5"/>
          <p:cNvSpPr txBox="1"/>
          <p:nvPr/>
        </p:nvSpPr>
        <p:spPr>
          <a:xfrm>
            <a:off x="578069" y="6379780"/>
            <a:ext cx="9063956"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Contact your Microsoft account representative for information on events in your area</a:t>
            </a:r>
          </a:p>
        </p:txBody>
      </p:sp>
    </p:spTree>
    <p:extLst>
      <p:ext uri="{BB962C8B-B14F-4D97-AF65-F5344CB8AC3E}">
        <p14:creationId xmlns:p14="http://schemas.microsoft.com/office/powerpoint/2010/main" val="238749500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1786626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0759" name="think-cell Slide" r:id="rId11" imgW="378" imgH="379" progId="TCLayout.ActiveDocument.1">
                  <p:embed/>
                </p:oleObj>
              </mc:Choice>
              <mc:Fallback>
                <p:oleObj name="think-cell Slide" r:id="rId11" imgW="378" imgH="379"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9" name="Title 8"/>
          <p:cNvSpPr>
            <a:spLocks noGrp="1"/>
          </p:cNvSpPr>
          <p:nvPr>
            <p:ph type="title"/>
          </p:nvPr>
        </p:nvSpPr>
        <p:spPr/>
        <p:txBody>
          <a:bodyPr>
            <a:noAutofit/>
          </a:bodyPr>
          <a:lstStyle/>
          <a:p>
            <a:r>
              <a:rPr lang="en-US" sz="4400" i="1" dirty="0">
                <a:solidFill>
                  <a:schemeClr val="tx1"/>
                </a:solidFill>
                <a:latin typeface="Segoe UI Light" panose="020B0502040204020203" pitchFamily="34" charset="0"/>
                <a:cs typeface="Segoe UI Light" panose="020B0502040204020203" pitchFamily="34" charset="0"/>
              </a:rPr>
              <a:t>Windows Accelerate </a:t>
            </a:r>
            <a:r>
              <a:rPr lang="en-US" sz="4400" dirty="0">
                <a:solidFill>
                  <a:schemeClr val="tx1"/>
                </a:solidFill>
                <a:latin typeface="Segoe UI Light" panose="020B0502040204020203" pitchFamily="34" charset="0"/>
                <a:cs typeface="Segoe UI Light" panose="020B0502040204020203" pitchFamily="34" charset="0"/>
              </a:rPr>
              <a:t>puts Windows 10 Enterprise in customers’ hands to drive adoption</a:t>
            </a:r>
            <a:endParaRPr lang="en-US" sz="2400" dirty="0">
              <a:solidFill>
                <a:schemeClr val="tx1"/>
              </a:solidFill>
              <a:latin typeface="Segoe UI Light" panose="020B0502040204020203" pitchFamily="34" charset="0"/>
              <a:cs typeface="Segoe UI Light" panose="020B0502040204020203" pitchFamily="34" charset="0"/>
            </a:endParaRPr>
          </a:p>
        </p:txBody>
      </p:sp>
      <p:sp>
        <p:nvSpPr>
          <p:cNvPr id="3" name="TextBox 2"/>
          <p:cNvSpPr txBox="1"/>
          <p:nvPr/>
        </p:nvSpPr>
        <p:spPr>
          <a:xfrm>
            <a:off x="457200" y="5664663"/>
            <a:ext cx="11521174" cy="852221"/>
          </a:xfrm>
          <a:prstGeom prst="rect">
            <a:avLst/>
          </a:prstGeom>
          <a:solidFill>
            <a:schemeClr val="bg2"/>
          </a:solidFill>
          <a:ln w="19050">
            <a:noFill/>
          </a:ln>
        </p:spPr>
        <p:txBody>
          <a:bodyPr wrap="square" lIns="182829" tIns="146263" rIns="182829" bIns="146263" rtlCol="0" anchor="ctr">
            <a:noAutofit/>
          </a:bodyPr>
          <a:lstStyle/>
          <a:p>
            <a:pPr marL="0" marR="0" lvl="0" indent="0" defTabSz="932433" eaLnBrk="1" fontAlgn="auto" latinLnBrk="0" hangingPunct="1">
              <a:spcBef>
                <a:spcPts val="0"/>
              </a:spcBef>
              <a:spcAft>
                <a:spcPts val="600"/>
              </a:spcAft>
              <a:buClrTx/>
              <a:buSzTx/>
              <a:buFontTx/>
              <a:buNone/>
              <a:tabLst/>
              <a:defRPr/>
            </a:pPr>
            <a:r>
              <a:rPr kumimoji="0" lang="en-US" sz="1500" b="1" i="0" u="none" strike="noStrike" kern="0" cap="none" spc="0" normalizeH="0" baseline="0" noProof="0" dirty="0">
                <a:ln>
                  <a:noFill/>
                </a:ln>
                <a:effectLst/>
                <a:uLnTx/>
                <a:uFillTx/>
                <a:latin typeface="Segoe UI"/>
              </a:rPr>
              <a:t>Proof-of-Concept (</a:t>
            </a:r>
            <a:r>
              <a:rPr kumimoji="0" lang="en-US" sz="1500" b="1" i="0" u="none" strike="noStrike" kern="0" cap="none" spc="0" normalizeH="0" baseline="0" noProof="0" dirty="0" err="1">
                <a:ln>
                  <a:noFill/>
                </a:ln>
                <a:effectLst/>
                <a:uLnTx/>
                <a:uFillTx/>
                <a:latin typeface="Segoe UI"/>
              </a:rPr>
              <a:t>PoC</a:t>
            </a:r>
            <a:r>
              <a:rPr kumimoji="0" lang="en-US" sz="1500" b="1" i="0" u="none" strike="noStrike" kern="0" cap="none" spc="0" normalizeH="0" baseline="0" noProof="0" dirty="0">
                <a:ln>
                  <a:noFill/>
                </a:ln>
                <a:effectLst/>
                <a:uLnTx/>
                <a:uFillTx/>
                <a:latin typeface="Segoe UI"/>
              </a:rPr>
              <a:t>) </a:t>
            </a:r>
            <a:r>
              <a:rPr kumimoji="0" lang="en-US" sz="1500" b="0" i="0" u="none" strike="noStrike" kern="0" cap="none" spc="0" normalizeH="0" baseline="0" noProof="0" dirty="0">
                <a:ln>
                  <a:noFill/>
                </a:ln>
                <a:effectLst/>
                <a:uLnTx/>
                <a:uFillTx/>
                <a:latin typeface="Segoe UI"/>
              </a:rPr>
              <a:t>takes place in a </a:t>
            </a:r>
            <a:r>
              <a:rPr kumimoji="0" lang="en-US" sz="1500" b="1" i="0" u="sng" strike="noStrike" kern="0" cap="none" spc="0" normalizeH="0" baseline="0" noProof="0" dirty="0">
                <a:ln>
                  <a:noFill/>
                </a:ln>
                <a:effectLst/>
                <a:uLnTx/>
                <a:uFillTx/>
                <a:latin typeface="Segoe UI"/>
              </a:rPr>
              <a:t>test environment</a:t>
            </a:r>
            <a:r>
              <a:rPr kumimoji="0" lang="en-US" sz="1500" b="1" i="0" u="none" strike="noStrike" kern="0" cap="none" spc="0" normalizeH="0" baseline="0" noProof="0" dirty="0">
                <a:ln>
                  <a:noFill/>
                </a:ln>
                <a:effectLst/>
                <a:uLnTx/>
                <a:uFillTx/>
                <a:latin typeface="Segoe UI"/>
              </a:rPr>
              <a:t> </a:t>
            </a:r>
            <a:r>
              <a:rPr kumimoji="0" lang="en-US" sz="1500" b="0" i="0" u="none" strike="noStrike" kern="0" cap="none" spc="0" normalizeH="0" baseline="0" noProof="0" dirty="0">
                <a:ln>
                  <a:noFill/>
                </a:ln>
                <a:effectLst/>
                <a:uLnTx/>
                <a:uFillTx/>
                <a:latin typeface="Segoe UI"/>
              </a:rPr>
              <a:t>at the customer location, delivered by MCS or MS certified SI Partners. </a:t>
            </a:r>
          </a:p>
          <a:p>
            <a:pPr marL="0" marR="0" lvl="0" indent="0" defTabSz="932433" eaLnBrk="1" fontAlgn="auto" latinLnBrk="0" hangingPunct="1">
              <a:spcBef>
                <a:spcPts val="0"/>
              </a:spcBef>
              <a:spcAft>
                <a:spcPts val="600"/>
              </a:spcAft>
              <a:buClrTx/>
              <a:buSzTx/>
              <a:buFontTx/>
              <a:buNone/>
              <a:tabLst/>
              <a:defRPr/>
            </a:pPr>
            <a:r>
              <a:rPr kumimoji="0" lang="en-US" sz="1500" b="1" i="0" u="none" strike="noStrike" kern="0" cap="none" spc="0" normalizeH="0" baseline="0" noProof="0" dirty="0">
                <a:ln>
                  <a:noFill/>
                </a:ln>
                <a:effectLst/>
                <a:uLnTx/>
                <a:uFillTx/>
                <a:latin typeface="Segoe UI"/>
              </a:rPr>
              <a:t>Production Pilot</a:t>
            </a:r>
            <a:r>
              <a:rPr kumimoji="0" lang="en-US" sz="1500" b="0" i="0" u="none" strike="noStrike" kern="0" cap="none" spc="0" normalizeH="0" baseline="0" noProof="0" dirty="0">
                <a:ln>
                  <a:noFill/>
                </a:ln>
                <a:effectLst/>
                <a:uLnTx/>
                <a:uFillTx/>
                <a:latin typeface="Segoe UI"/>
              </a:rPr>
              <a:t> takes place in a </a:t>
            </a:r>
            <a:r>
              <a:rPr kumimoji="0" lang="en-US" sz="1500" b="1" i="0" u="sng" strike="noStrike" kern="0" cap="none" spc="0" normalizeH="0" baseline="0" noProof="0" dirty="0">
                <a:ln>
                  <a:noFill/>
                </a:ln>
                <a:effectLst/>
                <a:uLnTx/>
                <a:uFillTx/>
                <a:latin typeface="Segoe UI"/>
              </a:rPr>
              <a:t>production environment</a:t>
            </a:r>
            <a:r>
              <a:rPr kumimoji="0" lang="en-US" sz="1500" b="1" i="0" u="none" strike="noStrike" kern="0" cap="none" spc="0" normalizeH="0" baseline="0" noProof="0" dirty="0">
                <a:ln>
                  <a:noFill/>
                </a:ln>
                <a:effectLst/>
                <a:uLnTx/>
                <a:uFillTx/>
                <a:latin typeface="Segoe UI"/>
              </a:rPr>
              <a:t> </a:t>
            </a:r>
            <a:r>
              <a:rPr kumimoji="0" lang="en-US" sz="1500" b="0" i="0" u="none" strike="noStrike" kern="0" cap="none" spc="0" normalizeH="0" baseline="0" noProof="0" dirty="0">
                <a:ln>
                  <a:noFill/>
                </a:ln>
                <a:effectLst/>
                <a:uLnTx/>
                <a:uFillTx/>
                <a:latin typeface="Segoe UI"/>
              </a:rPr>
              <a:t>at the customer location, delivered by MCS or MS certified SI Partners.</a:t>
            </a:r>
          </a:p>
        </p:txBody>
      </p:sp>
      <p:grpSp>
        <p:nvGrpSpPr>
          <p:cNvPr id="2" name="Group 1"/>
          <p:cNvGrpSpPr/>
          <p:nvPr/>
        </p:nvGrpSpPr>
        <p:grpSpPr>
          <a:xfrm>
            <a:off x="473219" y="3030537"/>
            <a:ext cx="11506056" cy="2564174"/>
            <a:chOff x="433314" y="1799006"/>
            <a:chExt cx="11666431" cy="3652830"/>
          </a:xfrm>
        </p:grpSpPr>
        <p:sp>
          <p:nvSpPr>
            <p:cNvPr id="69" name="Rectangle 68"/>
            <p:cNvSpPr/>
            <p:nvPr>
              <p:custDataLst>
                <p:tags r:id="rId3"/>
              </p:custDataLst>
            </p:nvPr>
          </p:nvSpPr>
          <p:spPr bwMode="auto">
            <a:xfrm>
              <a:off x="4305300" y="4063366"/>
              <a:ext cx="3821060" cy="1388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p:txBody>
        </p:sp>
        <p:sp>
          <p:nvSpPr>
            <p:cNvPr id="68" name="Rectangle 67"/>
            <p:cNvSpPr/>
            <p:nvPr>
              <p:custDataLst>
                <p:tags r:id="rId4"/>
              </p:custDataLst>
            </p:nvPr>
          </p:nvSpPr>
          <p:spPr bwMode="auto">
            <a:xfrm>
              <a:off x="433314" y="2632466"/>
              <a:ext cx="3808485" cy="13571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p:txBody>
        </p:sp>
        <p:sp>
          <p:nvSpPr>
            <p:cNvPr id="66" name="Rectangle 65"/>
            <p:cNvSpPr/>
            <p:nvPr>
              <p:custDataLst>
                <p:tags r:id="rId5"/>
              </p:custDataLst>
            </p:nvPr>
          </p:nvSpPr>
          <p:spPr bwMode="auto">
            <a:xfrm>
              <a:off x="8186113" y="2626408"/>
              <a:ext cx="3913632" cy="1357100"/>
            </a:xfrm>
            <a:prstGeom prst="rect">
              <a:avLst/>
            </a:prstGeom>
            <a:solidFill>
              <a:srgbClr val="A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p:txBody>
        </p:sp>
        <p:sp>
          <p:nvSpPr>
            <p:cNvPr id="84" name="Rectangle 83"/>
            <p:cNvSpPr/>
            <p:nvPr>
              <p:custDataLst>
                <p:tags r:id="rId6"/>
              </p:custDataLst>
            </p:nvPr>
          </p:nvSpPr>
          <p:spPr bwMode="auto">
            <a:xfrm>
              <a:off x="8186113" y="4063366"/>
              <a:ext cx="3913632" cy="1385540"/>
            </a:xfrm>
            <a:prstGeom prst="rect">
              <a:avLst/>
            </a:prstGeom>
            <a:solidFill>
              <a:srgbClr val="AF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p:txBody>
        </p:sp>
        <p:sp>
          <p:nvSpPr>
            <p:cNvPr id="92" name="TextBox 91"/>
            <p:cNvSpPr txBox="1"/>
            <p:nvPr/>
          </p:nvSpPr>
          <p:spPr>
            <a:xfrm>
              <a:off x="8453395" y="4623704"/>
              <a:ext cx="3454847" cy="701517"/>
            </a:xfrm>
            <a:prstGeom prst="rect">
              <a:avLst/>
            </a:prstGeom>
            <a:noFill/>
          </p:spPr>
          <p:txBody>
            <a:bodyPr wrap="square" lIns="0" tIns="0" rIns="0" bIns="0" rtlCol="0" anchor="ctr">
              <a:spAutoFit/>
            </a:bodyPr>
            <a:lstStyle/>
            <a:p>
              <a:pPr marL="93211" marR="0" lvl="0" indent="0" algn="ctr" defTabSz="932254"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WINDOWS 10 ENTERPRISE SECURITY INTEGRATION BRIEFING </a:t>
              </a:r>
            </a:p>
          </p:txBody>
        </p:sp>
        <p:sp>
          <p:nvSpPr>
            <p:cNvPr id="78" name="Rectangle 77"/>
            <p:cNvSpPr/>
            <p:nvPr/>
          </p:nvSpPr>
          <p:spPr>
            <a:xfrm>
              <a:off x="433314" y="2695307"/>
              <a:ext cx="1136723" cy="394603"/>
            </a:xfrm>
            <a:prstGeom prst="rect">
              <a:avLst/>
            </a:prstGeom>
            <a:solidFill>
              <a:schemeClr val="accent2">
                <a:lumMod val="40000"/>
                <a:lumOff val="60000"/>
              </a:schemeClr>
            </a:solidFill>
          </p:spPr>
          <p:txBody>
            <a:bodyPr wrap="square" anchor="ctr">
              <a:spAutoFit/>
            </a:bodyPr>
            <a:lstStyle/>
            <a:p>
              <a:pPr marL="0" marR="0" lvl="0" indent="0" defTabSz="932254" eaLnBrk="1" fontAlgn="auto" latinLnBrk="0" hangingPunct="1">
                <a:spcBef>
                  <a:spcPts val="0"/>
                </a:spcBef>
                <a:spcAft>
                  <a:spcPts val="612"/>
                </a:spcAft>
                <a:buClrTx/>
                <a:buSzTx/>
                <a:buFontTx/>
                <a:buNone/>
                <a:tabLst/>
                <a:defRPr/>
              </a:pPr>
              <a:r>
                <a:rPr kumimoji="0" lang="en-US" sz="1200" b="0" i="0" u="none" strike="noStrike" kern="0" cap="none" spc="0" normalizeH="0" baseline="0" noProof="0" dirty="0">
                  <a:ln>
                    <a:noFill/>
                  </a:ln>
                  <a:effectLst/>
                  <a:uLnTx/>
                  <a:uFillTx/>
                  <a:latin typeface="Segoe UI"/>
                </a:rPr>
                <a:t> </a:t>
              </a: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5+ DAY</a:t>
              </a:r>
            </a:p>
          </p:txBody>
        </p:sp>
        <p:sp>
          <p:nvSpPr>
            <p:cNvPr id="79" name="TextBox 78"/>
            <p:cNvSpPr txBox="1"/>
            <p:nvPr/>
          </p:nvSpPr>
          <p:spPr>
            <a:xfrm>
              <a:off x="780808" y="3318634"/>
              <a:ext cx="3113496" cy="350758"/>
            </a:xfrm>
            <a:prstGeom prst="rect">
              <a:avLst/>
            </a:prstGeom>
            <a:noFill/>
          </p:spPr>
          <p:txBody>
            <a:bodyPr wrap="square" lIns="0" tIns="0" rIns="0" bIns="0" rtlCol="0" anchor="ctr">
              <a:spAutoFit/>
            </a:bodyPr>
            <a:lstStyle/>
            <a:p>
              <a:pPr marL="93211" marR="0" lvl="0" indent="0" algn="ctr" defTabSz="932254"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WINDOWS 10 ENTERPRISE POC</a:t>
              </a:r>
            </a:p>
          </p:txBody>
        </p:sp>
        <p:sp>
          <p:nvSpPr>
            <p:cNvPr id="59" name="TextBox 58"/>
            <p:cNvSpPr txBox="1"/>
            <p:nvPr/>
          </p:nvSpPr>
          <p:spPr>
            <a:xfrm>
              <a:off x="8657930" y="3318634"/>
              <a:ext cx="3024682" cy="350758"/>
            </a:xfrm>
            <a:prstGeom prst="rect">
              <a:avLst/>
            </a:prstGeom>
            <a:noFill/>
          </p:spPr>
          <p:txBody>
            <a:bodyPr wrap="square" lIns="0" tIns="0" rIns="0" bIns="0" rtlCol="0" anchor="ctr">
              <a:spAutoFit/>
            </a:bodyPr>
            <a:lstStyle/>
            <a:p>
              <a:pPr marL="93211" marR="0" lvl="0" indent="0" algn="ctr" defTabSz="932254"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WINDOWS 10 MOBILITY POC</a:t>
              </a:r>
            </a:p>
          </p:txBody>
        </p:sp>
        <p:sp>
          <p:nvSpPr>
            <p:cNvPr id="46" name="Rectangle 45"/>
            <p:cNvSpPr/>
            <p:nvPr/>
          </p:nvSpPr>
          <p:spPr bwMode="auto">
            <a:xfrm>
              <a:off x="433314" y="1802505"/>
              <a:ext cx="7693046" cy="75546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ctr" anchorCtr="0" forceAA="0" compatLnSpc="1">
              <a:prstTxWarp prst="textNoShape">
                <a:avLst/>
              </a:prstTxWarp>
              <a:noAutofit/>
            </a:bodyPr>
            <a:lstStyle/>
            <a:p>
              <a:pPr marL="0" marR="0" lvl="0" indent="0" algn="ctr" defTabSz="932162" eaLnBrk="1" fontAlgn="base" latinLnBrk="0" hangingPunct="1">
                <a:spcBef>
                  <a:spcPct val="0"/>
                </a:spcBef>
                <a:spcAft>
                  <a:spcPts val="612"/>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DEPLOYMENT</a:t>
              </a:r>
            </a:p>
          </p:txBody>
        </p:sp>
        <p:sp>
          <p:nvSpPr>
            <p:cNvPr id="45" name="Rectangle 44"/>
            <p:cNvSpPr/>
            <p:nvPr>
              <p:custDataLst>
                <p:tags r:id="rId7"/>
              </p:custDataLst>
            </p:nvPr>
          </p:nvSpPr>
          <p:spPr bwMode="auto">
            <a:xfrm>
              <a:off x="433314" y="4063366"/>
              <a:ext cx="3808485" cy="1388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Segoe UI"/>
              </a:endParaRPr>
            </a:p>
          </p:txBody>
        </p:sp>
        <p:sp>
          <p:nvSpPr>
            <p:cNvPr id="61" name="TextBox 60"/>
            <p:cNvSpPr txBox="1"/>
            <p:nvPr/>
          </p:nvSpPr>
          <p:spPr>
            <a:xfrm>
              <a:off x="652551" y="4736387"/>
              <a:ext cx="3370011" cy="350758"/>
            </a:xfrm>
            <a:prstGeom prst="rect">
              <a:avLst/>
            </a:prstGeom>
            <a:noFill/>
          </p:spPr>
          <p:txBody>
            <a:bodyPr wrap="square" lIns="0" tIns="0" rIns="0" bIns="0" rtlCol="0" anchor="ctr">
              <a:spAutoFit/>
            </a:bodyPr>
            <a:lstStyle/>
            <a:p>
              <a:pPr marL="93211" marR="0" lvl="0" indent="0" algn="ctr" defTabSz="932254"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WINDOWS 10 ENTERPRISE PILOT </a:t>
              </a:r>
            </a:p>
          </p:txBody>
        </p:sp>
        <p:sp>
          <p:nvSpPr>
            <p:cNvPr id="44" name="TextBox 43"/>
            <p:cNvSpPr txBox="1"/>
            <p:nvPr/>
          </p:nvSpPr>
          <p:spPr>
            <a:xfrm>
              <a:off x="4791306" y="4623704"/>
              <a:ext cx="2849048" cy="701517"/>
            </a:xfrm>
            <a:prstGeom prst="rect">
              <a:avLst/>
            </a:prstGeom>
            <a:noFill/>
            <a:ln>
              <a:noFill/>
            </a:ln>
          </p:spPr>
          <p:txBody>
            <a:bodyPr wrap="square" lIns="0" tIns="0" rIns="0" bIns="0" rtlCol="0" anchor="ctr">
              <a:spAutoFit/>
            </a:bodyPr>
            <a:lstStyle/>
            <a:p>
              <a:pPr marL="93211" marR="0" lvl="0" indent="0" algn="ctr" defTabSz="932254"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WINDOWS 10 ENTERPRISE COMPATIBILITY BRIEFING </a:t>
              </a:r>
            </a:p>
          </p:txBody>
        </p:sp>
        <p:sp>
          <p:nvSpPr>
            <p:cNvPr id="24" name="Rectangle 23"/>
            <p:cNvSpPr/>
            <p:nvPr/>
          </p:nvSpPr>
          <p:spPr bwMode="auto">
            <a:xfrm>
              <a:off x="8186114" y="1799006"/>
              <a:ext cx="3912719" cy="765188"/>
            </a:xfrm>
            <a:prstGeom prst="rect">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ctr" anchorCtr="0" forceAA="0" compatLnSpc="1">
              <a:prstTxWarp prst="textNoShape">
                <a:avLst/>
              </a:prstTxWarp>
              <a:noAutofit/>
            </a:bodyPr>
            <a:lstStyle/>
            <a:p>
              <a:pPr marL="0" marR="0" lvl="0" indent="0" algn="ctr" defTabSz="932162" eaLnBrk="1" fontAlgn="base" latinLnBrk="0" hangingPunct="1">
                <a:spcBef>
                  <a:spcPct val="0"/>
                </a:spcBef>
                <a:spcAft>
                  <a:spcPts val="612"/>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rPr>
                <a:t>SOLUTION</a:t>
              </a:r>
            </a:p>
          </p:txBody>
        </p:sp>
        <p:sp>
          <p:nvSpPr>
            <p:cNvPr id="26" name="Rectangle 25"/>
            <p:cNvSpPr/>
            <p:nvPr>
              <p:custDataLst>
                <p:tags r:id="rId8"/>
              </p:custDataLst>
            </p:nvPr>
          </p:nvSpPr>
          <p:spPr bwMode="auto">
            <a:xfrm>
              <a:off x="4305301" y="2632466"/>
              <a:ext cx="3821060" cy="13571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a:p>
              <a:pPr marL="0" marR="0" lvl="0" indent="0" algn="ctr" defTabSz="932254" eaLnBrk="1" fontAlgn="auto" latinLnBrk="0" hangingPunct="1">
                <a:spcBef>
                  <a:spcPts val="0"/>
                </a:spcBef>
                <a:spcAft>
                  <a:spcPts val="0"/>
                </a:spcAft>
                <a:buClrTx/>
                <a:buSzTx/>
                <a:buFontTx/>
                <a:buNone/>
                <a:tabLst/>
                <a:defRPr/>
              </a:pPr>
              <a:endParaRPr kumimoji="0" lang="en-US" b="0" i="0" u="none" strike="noStrike" kern="0" cap="none" spc="0" normalizeH="0" baseline="0" noProof="0" dirty="0">
                <a:ln>
                  <a:noFill/>
                </a:ln>
                <a:solidFill>
                  <a:schemeClr val="tx1"/>
                </a:solidFill>
                <a:effectLst/>
                <a:uLnTx/>
                <a:uFillTx/>
                <a:latin typeface="Segoe UI"/>
              </a:endParaRPr>
            </a:p>
          </p:txBody>
        </p:sp>
        <p:sp>
          <p:nvSpPr>
            <p:cNvPr id="27" name="TextBox 26"/>
            <p:cNvSpPr txBox="1"/>
            <p:nvPr/>
          </p:nvSpPr>
          <p:spPr>
            <a:xfrm>
              <a:off x="4787340" y="3318634"/>
              <a:ext cx="2856982" cy="350758"/>
            </a:xfrm>
            <a:prstGeom prst="rect">
              <a:avLst/>
            </a:prstGeom>
            <a:noFill/>
          </p:spPr>
          <p:txBody>
            <a:bodyPr wrap="square" lIns="0" tIns="0" rIns="0" bIns="0" rtlCol="0" anchor="ctr">
              <a:spAutoFit/>
            </a:bodyPr>
            <a:lstStyle/>
            <a:p>
              <a:pPr marL="93211" marR="0" lvl="0" indent="0" algn="ctr" defTabSz="932254"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BROWSER MIGRATION POC</a:t>
              </a:r>
            </a:p>
          </p:txBody>
        </p:sp>
        <p:sp>
          <p:nvSpPr>
            <p:cNvPr id="32" name="Rectangle 31"/>
            <p:cNvSpPr/>
            <p:nvPr/>
          </p:nvSpPr>
          <p:spPr>
            <a:xfrm>
              <a:off x="433314" y="4123147"/>
              <a:ext cx="1136723" cy="394603"/>
            </a:xfrm>
            <a:prstGeom prst="rect">
              <a:avLst/>
            </a:prstGeom>
            <a:solidFill>
              <a:schemeClr val="accent2">
                <a:lumMod val="40000"/>
                <a:lumOff val="60000"/>
              </a:schemeClr>
            </a:solidFill>
          </p:spPr>
          <p:txBody>
            <a:bodyPr wrap="square" anchor="ctr">
              <a:spAutoFit/>
            </a:bodyPr>
            <a:lstStyle/>
            <a:p>
              <a:pPr marL="0" marR="0" lvl="0" indent="0" defTabSz="932254" eaLnBrk="1" fontAlgn="auto" latinLnBrk="0" hangingPunct="1">
                <a:spcBef>
                  <a:spcPts val="0"/>
                </a:spcBef>
                <a:spcAft>
                  <a:spcPts val="612"/>
                </a:spcAft>
                <a:buClrTx/>
                <a:buSzTx/>
                <a:buFontTx/>
                <a:buNone/>
                <a:tabLst/>
                <a:defRPr/>
              </a:pPr>
              <a:r>
                <a:rPr kumimoji="0" lang="en-US" sz="1200" b="0" i="0" u="none" strike="noStrike" kern="0" cap="none" spc="0" normalizeH="0" baseline="0" noProof="0" dirty="0">
                  <a:ln>
                    <a:noFill/>
                  </a:ln>
                  <a:effectLst/>
                  <a:uLnTx/>
                  <a:uFillTx/>
                  <a:latin typeface="Segoe UI"/>
                </a:rPr>
                <a:t> </a:t>
              </a: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30–50 DAY</a:t>
              </a:r>
            </a:p>
          </p:txBody>
        </p:sp>
        <p:sp>
          <p:nvSpPr>
            <p:cNvPr id="33" name="Rectangle 32"/>
            <p:cNvSpPr/>
            <p:nvPr/>
          </p:nvSpPr>
          <p:spPr>
            <a:xfrm>
              <a:off x="4305301" y="2695307"/>
              <a:ext cx="1136723" cy="394603"/>
            </a:xfrm>
            <a:prstGeom prst="rect">
              <a:avLst/>
            </a:prstGeom>
            <a:solidFill>
              <a:schemeClr val="accent2">
                <a:lumMod val="40000"/>
                <a:lumOff val="60000"/>
              </a:schemeClr>
            </a:solidFill>
          </p:spPr>
          <p:txBody>
            <a:bodyPr wrap="square" anchor="ctr">
              <a:spAutoFit/>
            </a:bodyPr>
            <a:lstStyle/>
            <a:p>
              <a:pPr marL="0" marR="0" lvl="0" indent="0"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2–3 DAY</a:t>
              </a:r>
            </a:p>
          </p:txBody>
        </p:sp>
        <p:sp>
          <p:nvSpPr>
            <p:cNvPr id="34" name="Rectangle 33"/>
            <p:cNvSpPr/>
            <p:nvPr/>
          </p:nvSpPr>
          <p:spPr>
            <a:xfrm>
              <a:off x="4305301" y="4126208"/>
              <a:ext cx="1136723" cy="394603"/>
            </a:xfrm>
            <a:prstGeom prst="rect">
              <a:avLst/>
            </a:prstGeom>
            <a:solidFill>
              <a:schemeClr val="accent2">
                <a:lumMod val="40000"/>
                <a:lumOff val="60000"/>
              </a:schemeClr>
            </a:solidFill>
          </p:spPr>
          <p:txBody>
            <a:bodyPr wrap="square" anchor="ctr">
              <a:spAutoFit/>
            </a:bodyPr>
            <a:lstStyle/>
            <a:p>
              <a:pPr marL="0" marR="0" lvl="0" indent="0"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4 DAY</a:t>
              </a:r>
            </a:p>
          </p:txBody>
        </p:sp>
        <p:sp>
          <p:nvSpPr>
            <p:cNvPr id="35" name="Rectangle 34"/>
            <p:cNvSpPr/>
            <p:nvPr/>
          </p:nvSpPr>
          <p:spPr>
            <a:xfrm>
              <a:off x="6677447" y="4126208"/>
              <a:ext cx="836188" cy="394603"/>
            </a:xfrm>
            <a:prstGeom prst="rect">
              <a:avLst/>
            </a:prstGeom>
            <a:solidFill>
              <a:schemeClr val="accent2">
                <a:lumMod val="40000"/>
                <a:lumOff val="60000"/>
              </a:schemeClr>
            </a:solidFill>
          </p:spPr>
          <p:txBody>
            <a:bodyPr wrap="square" anchor="ctr">
              <a:spAutoFit/>
            </a:bodyPr>
            <a:lstStyle/>
            <a:p>
              <a:pPr marL="0" marR="0" lvl="0" indent="0" algn="r"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Q1 FY17</a:t>
              </a:r>
            </a:p>
          </p:txBody>
        </p:sp>
        <p:sp>
          <p:nvSpPr>
            <p:cNvPr id="36" name="Rectangle 35"/>
            <p:cNvSpPr/>
            <p:nvPr/>
          </p:nvSpPr>
          <p:spPr>
            <a:xfrm>
              <a:off x="7513636" y="4126208"/>
              <a:ext cx="612723" cy="394603"/>
            </a:xfrm>
            <a:prstGeom prst="rect">
              <a:avLst/>
            </a:prstGeom>
            <a:solidFill>
              <a:schemeClr val="accent5"/>
            </a:solidFill>
          </p:spPr>
          <p:txBody>
            <a:bodyPr wrap="square" anchor="ctr">
              <a:spAutoFit/>
            </a:bodyPr>
            <a:lstStyle/>
            <a:p>
              <a:pPr marL="0" marR="0" lvl="0" indent="0" algn="r"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bold" panose="020B0702040204020203" pitchFamily="34" charset="0"/>
                  <a:cs typeface="Segoe UI Semibold" panose="020B0702040204020203" pitchFamily="34" charset="0"/>
                </a:rPr>
                <a:t>NEW</a:t>
              </a:r>
            </a:p>
          </p:txBody>
        </p:sp>
        <p:sp>
          <p:nvSpPr>
            <p:cNvPr id="37" name="Rectangle 36"/>
            <p:cNvSpPr/>
            <p:nvPr/>
          </p:nvSpPr>
          <p:spPr>
            <a:xfrm>
              <a:off x="10649921" y="4126208"/>
              <a:ext cx="836188" cy="394603"/>
            </a:xfrm>
            <a:prstGeom prst="rect">
              <a:avLst/>
            </a:prstGeom>
            <a:solidFill>
              <a:srgbClr val="82A7F2"/>
            </a:solidFill>
          </p:spPr>
          <p:txBody>
            <a:bodyPr wrap="square" anchor="ctr">
              <a:spAutoFit/>
            </a:bodyPr>
            <a:lstStyle/>
            <a:p>
              <a:pPr marL="0" marR="0" lvl="0" indent="0" algn="r"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Q1 FY17</a:t>
              </a:r>
            </a:p>
          </p:txBody>
        </p:sp>
        <p:sp>
          <p:nvSpPr>
            <p:cNvPr id="38" name="Rectangle 37"/>
            <p:cNvSpPr/>
            <p:nvPr/>
          </p:nvSpPr>
          <p:spPr>
            <a:xfrm>
              <a:off x="11486110" y="4126208"/>
              <a:ext cx="612723" cy="394603"/>
            </a:xfrm>
            <a:prstGeom prst="rect">
              <a:avLst/>
            </a:prstGeom>
            <a:solidFill>
              <a:schemeClr val="accent5"/>
            </a:solidFill>
          </p:spPr>
          <p:txBody>
            <a:bodyPr wrap="square" anchor="ctr">
              <a:spAutoFit/>
            </a:bodyPr>
            <a:lstStyle/>
            <a:p>
              <a:pPr marL="0" marR="0" lvl="0" indent="0" algn="r"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bold" panose="020B0702040204020203" pitchFamily="34" charset="0"/>
                  <a:cs typeface="Segoe UI Semibold" panose="020B0702040204020203" pitchFamily="34" charset="0"/>
                </a:rPr>
                <a:t>NEW</a:t>
              </a:r>
            </a:p>
          </p:txBody>
        </p:sp>
        <p:sp>
          <p:nvSpPr>
            <p:cNvPr id="39" name="Rectangle 38"/>
            <p:cNvSpPr/>
            <p:nvPr/>
          </p:nvSpPr>
          <p:spPr>
            <a:xfrm>
              <a:off x="8186113" y="4126208"/>
              <a:ext cx="1136723" cy="394603"/>
            </a:xfrm>
            <a:prstGeom prst="rect">
              <a:avLst/>
            </a:prstGeom>
            <a:solidFill>
              <a:srgbClr val="82A7F2"/>
            </a:solidFill>
          </p:spPr>
          <p:txBody>
            <a:bodyPr wrap="square" anchor="ctr">
              <a:spAutoFit/>
            </a:bodyPr>
            <a:lstStyle/>
            <a:p>
              <a:pPr marL="0" marR="0" lvl="0" indent="0"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2–4 DAY</a:t>
              </a:r>
            </a:p>
          </p:txBody>
        </p:sp>
        <p:sp>
          <p:nvSpPr>
            <p:cNvPr id="42" name="Rectangle 41"/>
            <p:cNvSpPr/>
            <p:nvPr/>
          </p:nvSpPr>
          <p:spPr>
            <a:xfrm>
              <a:off x="8186113" y="2689250"/>
              <a:ext cx="1136723" cy="394603"/>
            </a:xfrm>
            <a:prstGeom prst="rect">
              <a:avLst/>
            </a:prstGeom>
            <a:solidFill>
              <a:srgbClr val="82A7F2"/>
            </a:solidFill>
          </p:spPr>
          <p:txBody>
            <a:bodyPr wrap="square" anchor="ctr">
              <a:spAutoFit/>
            </a:bodyPr>
            <a:lstStyle/>
            <a:p>
              <a:pPr marL="0" marR="0" lvl="0" indent="0" defTabSz="932254" eaLnBrk="1" fontAlgn="auto" latinLnBrk="0" hangingPunct="1">
                <a:spcBef>
                  <a:spcPts val="0"/>
                </a:spcBef>
                <a:spcAft>
                  <a:spcPts val="612"/>
                </a:spcAft>
                <a:buClrTx/>
                <a:buSzTx/>
                <a:buFontTx/>
                <a:buNone/>
                <a:tabLst/>
                <a:defRPr/>
              </a:pPr>
              <a:r>
                <a:rPr kumimoji="0" lang="en-US" sz="1200" b="1" i="0" u="none" strike="noStrike" kern="0" cap="none" spc="0" normalizeH="0" baseline="0" noProof="0" dirty="0">
                  <a:ln>
                    <a:noFill/>
                  </a:ln>
                  <a:effectLst/>
                  <a:uLnTx/>
                  <a:uFillTx/>
                  <a:latin typeface="Segoe UI Semibold" panose="020B0702040204020203" pitchFamily="34" charset="0"/>
                  <a:cs typeface="Segoe UI Semibold" panose="020B0702040204020203" pitchFamily="34" charset="0"/>
                </a:rPr>
                <a:t>10 DAY</a:t>
              </a:r>
            </a:p>
          </p:txBody>
        </p:sp>
      </p:grpSp>
      <p:sp>
        <p:nvSpPr>
          <p:cNvPr id="29" name="Pentagon 28"/>
          <p:cNvSpPr/>
          <p:nvPr/>
        </p:nvSpPr>
        <p:spPr>
          <a:xfrm>
            <a:off x="3526970" y="1939286"/>
            <a:ext cx="2743200" cy="927763"/>
          </a:xfrm>
          <a:prstGeom prst="homePlate">
            <a:avLst/>
          </a:prstGeom>
          <a:solidFill>
            <a:srgbClr val="94B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PROJECT GUIDANCE AND IP PROVIDED BY MICROSOFT</a:t>
            </a:r>
          </a:p>
        </p:txBody>
      </p:sp>
      <p:sp>
        <p:nvSpPr>
          <p:cNvPr id="30" name="Pentagon 29"/>
          <p:cNvSpPr/>
          <p:nvPr/>
        </p:nvSpPr>
        <p:spPr>
          <a:xfrm>
            <a:off x="783770" y="1939286"/>
            <a:ext cx="2743200" cy="927763"/>
          </a:xfrm>
          <a:prstGeom prst="homePlate">
            <a:avLst/>
          </a:prstGeom>
          <a:solidFill>
            <a:srgbClr val="D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sz="1400" b="1"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CUSTOMER ENGAGEMENT OPPORTUNITY</a:t>
            </a:r>
          </a:p>
        </p:txBody>
      </p:sp>
      <p:sp>
        <p:nvSpPr>
          <p:cNvPr id="31" name="Pentagon 30"/>
          <p:cNvSpPr/>
          <p:nvPr/>
        </p:nvSpPr>
        <p:spPr>
          <a:xfrm>
            <a:off x="6270170" y="1939286"/>
            <a:ext cx="2743200" cy="927763"/>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FUNDING TO DELIVER ENGAGEMENT PROVIDED </a:t>
            </a:r>
            <a:b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b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BY MICROSOFT</a:t>
            </a:r>
          </a:p>
        </p:txBody>
      </p:sp>
      <p:sp>
        <p:nvSpPr>
          <p:cNvPr id="40" name="Rounded Rectangle 39"/>
          <p:cNvSpPr/>
          <p:nvPr/>
        </p:nvSpPr>
        <p:spPr>
          <a:xfrm>
            <a:off x="9013370" y="1939286"/>
            <a:ext cx="2667000" cy="92776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ENTRYWAY TO ADDITIONAL SERVICE REVENUE OPPORTUNITIES</a:t>
            </a:r>
          </a:p>
        </p:txBody>
      </p:sp>
      <p:sp>
        <p:nvSpPr>
          <p:cNvPr id="4" name="12-Point Star 3"/>
          <p:cNvSpPr/>
          <p:nvPr/>
        </p:nvSpPr>
        <p:spPr>
          <a:xfrm>
            <a:off x="9881920" y="914400"/>
            <a:ext cx="2104946" cy="973736"/>
          </a:xfrm>
          <a:prstGeom prst="star12">
            <a:avLst/>
          </a:prstGeom>
          <a:solidFill>
            <a:schemeClr val="accent5"/>
          </a:solidFill>
        </p:spPr>
        <p:txBody>
          <a:bodyPr wrap="square" lIns="0" tIns="0" rIns="0" bIns="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OVER 2,500 </a:t>
            </a:r>
            <a:br>
              <a:rPr kumimoji="0" lang="en-US" sz="1200"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rPr>
            </a:br>
            <a:r>
              <a:rPr kumimoji="0" lang="en-US" sz="1200"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ENGAGEMENTS</a:t>
            </a:r>
          </a:p>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IN FY16</a:t>
            </a:r>
          </a:p>
        </p:txBody>
      </p:sp>
      <p:sp>
        <p:nvSpPr>
          <p:cNvPr id="5" name="Rectangle 4"/>
          <p:cNvSpPr/>
          <p:nvPr/>
        </p:nvSpPr>
        <p:spPr>
          <a:xfrm>
            <a:off x="457200" y="6553586"/>
            <a:ext cx="7540008" cy="338554"/>
          </a:xfrm>
          <a:prstGeom prst="rect">
            <a:avLst/>
          </a:prstGeom>
        </p:spPr>
        <p:txBody>
          <a:bodyPr wrap="square" lIns="0" tIns="0" rIns="0" bIns="0">
            <a:noAutofit/>
          </a:bodyPr>
          <a:lstStyle/>
          <a:p>
            <a:r>
              <a:rPr lang="en-US" sz="1600" dirty="0">
                <a:hlinkClick r:id="rId13"/>
              </a:rPr>
              <a:t>https://partner.microsoft.com/en-US/Solutions/windows-accelerate</a:t>
            </a:r>
            <a:r>
              <a:rPr lang="en-US" sz="1600" dirty="0"/>
              <a:t> </a:t>
            </a:r>
          </a:p>
        </p:txBody>
      </p:sp>
    </p:spTree>
    <p:extLst>
      <p:ext uri="{BB962C8B-B14F-4D97-AF65-F5344CB8AC3E}">
        <p14:creationId xmlns:p14="http://schemas.microsoft.com/office/powerpoint/2010/main" val="338926035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4580962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61"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p:nvPicPr>
        <p:blipFill>
          <a:blip r:embed="rId7"/>
          <a:stretch>
            <a:fillRect/>
          </a:stretch>
        </p:blipFill>
        <p:spPr>
          <a:xfrm>
            <a:off x="-1" y="29845"/>
            <a:ext cx="12436475" cy="6964680"/>
          </a:xfrm>
          <a:prstGeom prst="rect">
            <a:avLst/>
          </a:prstGeom>
        </p:spPr>
      </p:pic>
      <p:sp>
        <p:nvSpPr>
          <p:cNvPr id="43" name="Background"/>
          <p:cNvSpPr/>
          <p:nvPr/>
        </p:nvSpPr>
        <p:spPr bwMode="auto">
          <a:xfrm>
            <a:off x="1523644" y="-922338"/>
            <a:ext cx="9320397" cy="9240683"/>
          </a:xfrm>
          <a:prstGeom prst="ellipse">
            <a:avLst/>
          </a:prstGeom>
          <a:solidFill>
            <a:srgbClr val="FBFBFB">
              <a:alpha val="90000"/>
            </a:srgbClr>
          </a:solidFill>
          <a:ln w="19050"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78" name="Circle: Hollow 77"/>
          <p:cNvSpPr/>
          <p:nvPr/>
        </p:nvSpPr>
        <p:spPr bwMode="auto">
          <a:xfrm>
            <a:off x="3782783" y="1239505"/>
            <a:ext cx="4692315" cy="4692315"/>
          </a:xfrm>
          <a:prstGeom prst="donut">
            <a:avLst>
              <a:gd name="adj" fmla="val 1052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Oval 43"/>
          <p:cNvSpPr/>
          <p:nvPr/>
        </p:nvSpPr>
        <p:spPr bwMode="auto">
          <a:xfrm>
            <a:off x="3497343" y="999706"/>
            <a:ext cx="5218206" cy="5173577"/>
          </a:xfrm>
          <a:prstGeom prst="ellipse">
            <a:avLst/>
          </a:prstGeom>
          <a:noFill/>
          <a:ln w="10000" cap="flat" cmpd="sng" algn="ctr">
            <a:solidFill>
              <a:srgbClr val="635D59"/>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5" name="Oval 44"/>
          <p:cNvSpPr/>
          <p:nvPr/>
        </p:nvSpPr>
        <p:spPr bwMode="auto">
          <a:xfrm>
            <a:off x="3562249" y="2263157"/>
            <a:ext cx="360402" cy="357320"/>
          </a:xfrm>
          <a:prstGeom prst="ellipse">
            <a:avLst/>
          </a:prstGeom>
          <a:solidFill>
            <a:srgbClr val="635D59"/>
          </a:solidFill>
          <a:ln w="100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eaLnBrk="1" fontAlgn="base" latinLnBrk="0" hangingPunct="1">
              <a:spcBef>
                <a:spcPct val="0"/>
              </a:spcBef>
              <a:spcAft>
                <a:spcPct val="0"/>
              </a:spcAft>
              <a:buClrTx/>
              <a:buSzTx/>
              <a:buFontTx/>
              <a:buNone/>
              <a:tabLst/>
              <a:defRPr/>
            </a:pPr>
            <a:endParaRPr kumimoji="0" lang="en-US" sz="1200" b="1" i="0" u="none" strike="noStrike" kern="0" cap="none" spc="-49"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6" name="TextBox 45"/>
          <p:cNvSpPr txBox="1"/>
          <p:nvPr/>
        </p:nvSpPr>
        <p:spPr>
          <a:xfrm>
            <a:off x="1253788" y="2264639"/>
            <a:ext cx="2221249" cy="861774"/>
          </a:xfrm>
          <a:prstGeom prst="rect">
            <a:avLst/>
          </a:prstGeom>
          <a:noFill/>
        </p:spPr>
        <p:txBody>
          <a:bodyPr wrap="square" lIns="0" tIns="0" rIns="0" bIns="0" rtlCol="0">
            <a:spAutoFit/>
          </a:bodyPr>
          <a:lstStyle/>
          <a:p>
            <a:pPr marL="0" marR="0" lvl="0" indent="0" algn="r" defTabSz="914225" eaLnBrk="1" fontAlgn="base" latinLnBrk="0" hangingPunct="1">
              <a:spcBef>
                <a:spcPct val="0"/>
              </a:spcBef>
              <a:spcAft>
                <a:spcPts val="1176"/>
              </a:spcAft>
              <a:buClrTx/>
              <a:buSzTx/>
              <a:buFontTx/>
              <a:buNone/>
              <a:tabLst/>
              <a:defRPr/>
            </a:pP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DEFINE VISION &amp; DEPLOYMENT PLAN </a:t>
            </a:r>
            <a:b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b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FOR A SUCCESSFUL ROLLOUT</a:t>
            </a:r>
          </a:p>
        </p:txBody>
      </p:sp>
      <p:sp>
        <p:nvSpPr>
          <p:cNvPr id="47" name="Oval 46"/>
          <p:cNvSpPr/>
          <p:nvPr/>
        </p:nvSpPr>
        <p:spPr bwMode="auto">
          <a:xfrm>
            <a:off x="5892934" y="5987801"/>
            <a:ext cx="360402" cy="357320"/>
          </a:xfrm>
          <a:prstGeom prst="ellipse">
            <a:avLst/>
          </a:prstGeom>
          <a:solidFill>
            <a:srgbClr val="635D59"/>
          </a:solidFill>
          <a:ln w="100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eaLnBrk="1" fontAlgn="base" latinLnBrk="0" hangingPunct="1">
              <a:spcBef>
                <a:spcPct val="0"/>
              </a:spcBef>
              <a:spcAft>
                <a:spcPct val="0"/>
              </a:spcAft>
              <a:buClrTx/>
              <a:buSzTx/>
              <a:buFontTx/>
              <a:buNone/>
              <a:tabLst/>
              <a:defRPr/>
            </a:pPr>
            <a:endParaRPr kumimoji="0" lang="en-US" sz="1200" b="1" i="0" u="none" strike="noStrike" kern="0" cap="none" spc="-49"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8" name="TextBox 47"/>
          <p:cNvSpPr txBox="1"/>
          <p:nvPr/>
        </p:nvSpPr>
        <p:spPr>
          <a:xfrm>
            <a:off x="3593989" y="6359124"/>
            <a:ext cx="4958292" cy="215444"/>
          </a:xfrm>
          <a:prstGeom prst="rect">
            <a:avLst/>
          </a:prstGeom>
          <a:noFill/>
        </p:spPr>
        <p:txBody>
          <a:bodyPr wrap="square" lIns="0" tIns="0" rIns="0" bIns="0" rtlCol="0">
            <a:spAutoFit/>
          </a:bodyPr>
          <a:lstStyle/>
          <a:p>
            <a:pPr marL="0" marR="0" lvl="0" indent="0" algn="ctr" defTabSz="914225" eaLnBrk="1" fontAlgn="base" latinLnBrk="0" hangingPunct="1">
              <a:spcBef>
                <a:spcPct val="0"/>
              </a:spcBef>
              <a:spcAft>
                <a:spcPts val="1176"/>
              </a:spcAft>
              <a:buClrTx/>
              <a:buSzTx/>
              <a:buFontTx/>
              <a:buNone/>
              <a:tabLst/>
              <a:defRPr/>
            </a:pP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BOOST USER ENGAGEMENT AND MANAGE CHANGE</a:t>
            </a:r>
          </a:p>
        </p:txBody>
      </p:sp>
      <p:sp>
        <p:nvSpPr>
          <p:cNvPr id="49" name="Oval 48"/>
          <p:cNvSpPr/>
          <p:nvPr/>
        </p:nvSpPr>
        <p:spPr bwMode="auto">
          <a:xfrm>
            <a:off x="8247478" y="2237657"/>
            <a:ext cx="360402" cy="357320"/>
          </a:xfrm>
          <a:prstGeom prst="ellipse">
            <a:avLst/>
          </a:prstGeom>
          <a:solidFill>
            <a:srgbClr val="635D59"/>
          </a:solidFill>
          <a:ln w="100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eaLnBrk="1" fontAlgn="base" latinLnBrk="0" hangingPunct="1">
              <a:spcBef>
                <a:spcPct val="0"/>
              </a:spcBef>
              <a:spcAft>
                <a:spcPct val="0"/>
              </a:spcAft>
              <a:buClrTx/>
              <a:buSzTx/>
              <a:buFontTx/>
              <a:buNone/>
              <a:tabLst/>
              <a:defRPr/>
            </a:pPr>
            <a:endParaRPr kumimoji="0" lang="en-US" sz="1200" b="1" i="0" u="none" strike="noStrike" kern="0" cap="none" spc="-49"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0" name="TextBox 49"/>
          <p:cNvSpPr txBox="1"/>
          <p:nvPr/>
        </p:nvSpPr>
        <p:spPr>
          <a:xfrm>
            <a:off x="8777629" y="2146145"/>
            <a:ext cx="2290761" cy="1077218"/>
          </a:xfrm>
          <a:prstGeom prst="rect">
            <a:avLst/>
          </a:prstGeom>
          <a:noFill/>
        </p:spPr>
        <p:txBody>
          <a:bodyPr wrap="square" lIns="0" tIns="0" rIns="0" bIns="0" rtlCol="0">
            <a:spAutoFit/>
          </a:bodyPr>
          <a:lstStyle/>
          <a:p>
            <a:pPr marL="0" marR="0" lvl="0" indent="0" defTabSz="914225" eaLnBrk="1" fontAlgn="base" latinLnBrk="0" hangingPunct="1">
              <a:spcBef>
                <a:spcPct val="0"/>
              </a:spcBef>
              <a:spcAft>
                <a:spcPts val="1176"/>
              </a:spcAft>
              <a:buClrTx/>
              <a:buSzTx/>
              <a:buFontTx/>
              <a:buNone/>
              <a:tabLst/>
              <a:defRPr/>
            </a:pP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MOVE TO</a:t>
            </a:r>
            <a:b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b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 WINDOWS 10 &amp; OFFICE 365 </a:t>
            </a:r>
            <a:r>
              <a:rPr kumimoji="0" lang="en-US" sz="1400" b="1" i="0" u="none" strike="noStrike" kern="900" cap="none" spc="98" normalizeH="0" baseline="0" noProof="0" dirty="0" err="1">
                <a:ln>
                  <a:noFill/>
                </a:ln>
                <a:gradFill>
                  <a:gsLst>
                    <a:gs pos="0">
                      <a:srgbClr val="505050"/>
                    </a:gs>
                    <a:gs pos="100000">
                      <a:srgbClr val="505050"/>
                    </a:gs>
                  </a:gsLst>
                  <a:lin ang="5400000" scaled="0"/>
                </a:gradFill>
                <a:effectLst/>
                <a:uLnTx/>
                <a:uFillTx/>
              </a:rPr>
              <a:t>ProPlus</a:t>
            </a: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 SMOOTHLY AND </a:t>
            </a:r>
            <a:b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br>
            <a:r>
              <a:rPr kumimoji="0" lang="en-US" sz="1400" b="1" i="0" u="none" strike="noStrike" kern="900" cap="none" spc="98" normalizeH="0" baseline="0" noProof="0" dirty="0">
                <a:ln>
                  <a:noFill/>
                </a:ln>
                <a:gradFill>
                  <a:gsLst>
                    <a:gs pos="0">
                      <a:srgbClr val="505050"/>
                    </a:gs>
                    <a:gs pos="100000">
                      <a:srgbClr val="505050"/>
                    </a:gs>
                  </a:gsLst>
                  <a:lin ang="5400000" scaled="0"/>
                </a:gradFill>
                <a:effectLst/>
                <a:uLnTx/>
                <a:uFillTx/>
              </a:rPr>
              <a:t>WITH CONFIDENCE</a:t>
            </a:r>
          </a:p>
        </p:txBody>
      </p:sp>
      <p:grpSp>
        <p:nvGrpSpPr>
          <p:cNvPr id="55" name="Group 54"/>
          <p:cNvGrpSpPr/>
          <p:nvPr/>
        </p:nvGrpSpPr>
        <p:grpSpPr>
          <a:xfrm>
            <a:off x="4220955" y="1734576"/>
            <a:ext cx="3707533" cy="2581976"/>
            <a:chOff x="5832101" y="2020052"/>
            <a:chExt cx="3709775" cy="2605824"/>
          </a:xfrm>
        </p:grpSpPr>
        <p:sp>
          <p:nvSpPr>
            <p:cNvPr id="56" name="Step 1"/>
            <p:cNvSpPr txBox="1"/>
            <p:nvPr/>
          </p:nvSpPr>
          <p:spPr>
            <a:xfrm rot="1425462">
              <a:off x="5832101" y="2292590"/>
              <a:ext cx="1487075" cy="2333286"/>
            </a:xfrm>
            <a:prstGeom prst="rect">
              <a:avLst/>
            </a:prstGeom>
            <a:noFill/>
          </p:spPr>
          <p:txBody>
            <a:bodyPr spcFirstLastPara="1" wrap="square" lIns="179259" tIns="143407" rIns="179259" bIns="143407" numCol="1" rtlCol="0">
              <a:prstTxWarp prst="textArchUp">
                <a:avLst>
                  <a:gd name="adj" fmla="val 9495673"/>
                </a:avLst>
              </a:prstTxWarp>
              <a:spAutoFit/>
            </a:bodyPr>
            <a:lstStyle/>
            <a:p>
              <a:pPr marL="0" marR="0" lvl="0" indent="0" defTabSz="914225" eaLnBrk="1" fontAlgn="auto" latinLnBrk="0" hangingPunct="1">
                <a:spcBef>
                  <a:spcPts val="0"/>
                </a:spcBef>
                <a:spcAft>
                  <a:spcPts val="588"/>
                </a:spcAft>
                <a:buClrTx/>
                <a:buSzTx/>
                <a:buFontTx/>
                <a:buNone/>
                <a:tabLst/>
                <a:defRPr/>
              </a:pPr>
              <a:r>
                <a:rPr kumimoji="0" lang="en-US" b="1" i="0" u="none" strike="noStrike" kern="0" cap="none" spc="0" normalizeH="0" baseline="0" noProof="0" dirty="0">
                  <a:ln>
                    <a:noFill/>
                  </a:ln>
                  <a:gradFill>
                    <a:gsLst>
                      <a:gs pos="2917">
                        <a:srgbClr val="FFFFFF"/>
                      </a:gs>
                      <a:gs pos="30000">
                        <a:srgbClr val="FFFFFF"/>
                      </a:gs>
                    </a:gsLst>
                    <a:lin ang="5400000" scaled="0"/>
                  </a:gradFill>
                  <a:effectLst/>
                  <a:uLnTx/>
                  <a:uFillTx/>
                </a:rPr>
                <a:t>ENVISION</a:t>
              </a:r>
            </a:p>
          </p:txBody>
        </p:sp>
        <p:sp>
          <p:nvSpPr>
            <p:cNvPr id="57" name="Step 2"/>
            <p:cNvSpPr txBox="1"/>
            <p:nvPr/>
          </p:nvSpPr>
          <p:spPr>
            <a:xfrm rot="8785616">
              <a:off x="8054801" y="2020052"/>
              <a:ext cx="1487075" cy="2333286"/>
            </a:xfrm>
            <a:prstGeom prst="rect">
              <a:avLst/>
            </a:prstGeom>
            <a:noFill/>
          </p:spPr>
          <p:txBody>
            <a:bodyPr spcFirstLastPara="1" wrap="square" lIns="179259" tIns="143407" rIns="179259" bIns="143407" numCol="1" rtlCol="0">
              <a:prstTxWarp prst="textArchUp">
                <a:avLst>
                  <a:gd name="adj" fmla="val 9495673"/>
                </a:avLst>
              </a:prstTxWarp>
              <a:spAutoFit/>
            </a:bodyPr>
            <a:lstStyle/>
            <a:p>
              <a:pPr marL="0" marR="0" lvl="0" indent="0" defTabSz="914225" eaLnBrk="1" fontAlgn="auto" latinLnBrk="0" hangingPunct="1">
                <a:spcBef>
                  <a:spcPts val="0"/>
                </a:spcBef>
                <a:spcAft>
                  <a:spcPts val="588"/>
                </a:spcAft>
                <a:buClrTx/>
                <a:buSzTx/>
                <a:buFontTx/>
                <a:buNone/>
                <a:tabLst/>
                <a:defRPr/>
              </a:pPr>
              <a:r>
                <a:rPr kumimoji="0" lang="en-US" b="1" i="0" u="none" strike="noStrike" kern="0" cap="none" spc="0" normalizeH="0" baseline="0" noProof="0" dirty="0">
                  <a:ln>
                    <a:noFill/>
                  </a:ln>
                  <a:gradFill>
                    <a:gsLst>
                      <a:gs pos="2917">
                        <a:srgbClr val="FFFFFF"/>
                      </a:gs>
                      <a:gs pos="30000">
                        <a:srgbClr val="FFFFFF"/>
                      </a:gs>
                    </a:gsLst>
                    <a:lin ang="5400000" scaled="0"/>
                  </a:gradFill>
                  <a:effectLst/>
                  <a:uLnTx/>
                  <a:uFillTx/>
                </a:rPr>
                <a:t>ONBOARD</a:t>
              </a:r>
            </a:p>
          </p:txBody>
        </p:sp>
      </p:grpSp>
      <p:sp>
        <p:nvSpPr>
          <p:cNvPr id="58" name="Oval 57"/>
          <p:cNvSpPr/>
          <p:nvPr/>
        </p:nvSpPr>
        <p:spPr bwMode="auto">
          <a:xfrm>
            <a:off x="4337848" y="1810042"/>
            <a:ext cx="3595315" cy="3564565"/>
          </a:xfrm>
          <a:prstGeom prst="ellipse">
            <a:avLst/>
          </a:prstGeom>
          <a:noFill/>
          <a:ln w="127000" cap="flat" cmpd="sng" algn="ctr">
            <a:solidFill>
              <a:srgbClr val="FBFBFB"/>
            </a:solid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ea typeface="+mn-ea"/>
              <a:cs typeface="+mn-cs"/>
            </a:endParaRPr>
          </a:p>
        </p:txBody>
      </p:sp>
      <p:grpSp>
        <p:nvGrpSpPr>
          <p:cNvPr id="59" name="Group 58"/>
          <p:cNvGrpSpPr/>
          <p:nvPr/>
        </p:nvGrpSpPr>
        <p:grpSpPr>
          <a:xfrm>
            <a:off x="4688408" y="2307411"/>
            <a:ext cx="2873420" cy="1566639"/>
            <a:chOff x="6299837" y="2871651"/>
            <a:chExt cx="2875158" cy="1581109"/>
          </a:xfrm>
        </p:grpSpPr>
        <p:grpSp>
          <p:nvGrpSpPr>
            <p:cNvPr id="60" name="Group 59"/>
            <p:cNvGrpSpPr/>
            <p:nvPr/>
          </p:nvGrpSpPr>
          <p:grpSpPr>
            <a:xfrm>
              <a:off x="7445539" y="3576639"/>
              <a:ext cx="546217" cy="650738"/>
              <a:chOff x="7490925" y="3444659"/>
              <a:chExt cx="519254" cy="618616"/>
            </a:xfrm>
            <a:solidFill>
              <a:srgbClr val="505050"/>
            </a:solidFill>
          </p:grpSpPr>
          <p:sp>
            <p:nvSpPr>
              <p:cNvPr id="67" name="Freeform 8"/>
              <p:cNvSpPr>
                <a:spLocks noEditPoints="1"/>
              </p:cNvSpPr>
              <p:nvPr/>
            </p:nvSpPr>
            <p:spPr bwMode="auto">
              <a:xfrm>
                <a:off x="7490925" y="3444659"/>
                <a:ext cx="247708" cy="618616"/>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grpFill/>
              <a:ln>
                <a:noFill/>
              </a:ln>
              <a:extLst/>
            </p:spPr>
            <p:txBody>
              <a:bodyPr vert="horz" wrap="square" lIns="89642" tIns="44821" rIns="89642" bIns="44821" numCol="1" anchor="t" anchorCtr="0" compatLnSpc="1">
                <a:prstTxWarp prst="textNoShape">
                  <a:avLst/>
                </a:prstTxWarp>
              </a:bodyPr>
              <a:lstStyle/>
              <a:p>
                <a:pPr marL="0" marR="0" lvl="0" indent="0" defTabSz="896175" eaLnBrk="1" fontAlgn="auto" latinLnBrk="0" hangingPunct="1">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endParaRPr>
              </a:p>
            </p:txBody>
          </p:sp>
          <p:sp>
            <p:nvSpPr>
              <p:cNvPr id="68" name="Freeform 8"/>
              <p:cNvSpPr>
                <a:spLocks noEditPoints="1"/>
              </p:cNvSpPr>
              <p:nvPr/>
            </p:nvSpPr>
            <p:spPr bwMode="auto">
              <a:xfrm>
                <a:off x="7762471" y="3444659"/>
                <a:ext cx="247708" cy="618616"/>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grpFill/>
              <a:ln>
                <a:noFill/>
              </a:ln>
              <a:extLst/>
            </p:spPr>
            <p:txBody>
              <a:bodyPr vert="horz" wrap="square" lIns="89642" tIns="44821" rIns="89642" bIns="44821" numCol="1" anchor="t" anchorCtr="0" compatLnSpc="1">
                <a:prstTxWarp prst="textNoShape">
                  <a:avLst/>
                </a:prstTxWarp>
              </a:bodyPr>
              <a:lstStyle/>
              <a:p>
                <a:pPr marL="0" marR="0" lvl="0" indent="0" defTabSz="896175" eaLnBrk="1" fontAlgn="auto" latinLnBrk="0" hangingPunct="1">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endParaRPr>
              </a:p>
            </p:txBody>
          </p:sp>
          <p:sp>
            <p:nvSpPr>
              <p:cNvPr id="69" name="Oval 68"/>
              <p:cNvSpPr/>
              <p:nvPr/>
            </p:nvSpPr>
            <p:spPr bwMode="auto">
              <a:xfrm>
                <a:off x="7616552" y="3639246"/>
                <a:ext cx="269659" cy="269657"/>
              </a:xfrm>
              <a:prstGeom prst="ellipse">
                <a:avLst/>
              </a:prstGeom>
              <a:grpFill/>
              <a:ln w="12700">
                <a:solidFill>
                  <a:srgbClr val="E4DED8"/>
                </a:solidFill>
              </a:ln>
              <a:extLst/>
            </p:spPr>
            <p:txBody>
              <a:bodyPr vert="horz" wrap="square" lIns="0" tIns="0" rIns="0" bIns="0" numCol="1" rtlCol="0" anchor="ctr" anchorCtr="0" compatLnSpc="1">
                <a:prstTxWarp prst="textNoShape">
                  <a:avLst/>
                </a:prstTxWarp>
              </a:bodyPr>
              <a:lstStyle/>
              <a:p>
                <a:pPr marL="0" marR="0" lvl="0" indent="0" algn="ctr" defTabSz="914367" eaLnBrk="1" fontAlgn="auto" latinLnBrk="0" hangingPunct="1">
                  <a:spcBef>
                    <a:spcPts val="0"/>
                  </a:spcBef>
                  <a:spcAft>
                    <a:spcPts val="0"/>
                  </a:spcAft>
                  <a:buClrTx/>
                  <a:buSzTx/>
                  <a:buFontTx/>
                  <a:buNone/>
                  <a:tabLst/>
                  <a:defRPr/>
                </a:pPr>
                <a:endParaRPr kumimoji="0" lang="en-US" sz="700" b="1" i="0" u="none" strike="noStrike" kern="0" cap="none" spc="0" normalizeH="0" baseline="0" noProof="0" dirty="0">
                  <a:ln>
                    <a:noFill/>
                  </a:ln>
                  <a:gradFill>
                    <a:gsLst>
                      <a:gs pos="0">
                        <a:srgbClr val="FFFFFF"/>
                      </a:gs>
                      <a:gs pos="100000">
                        <a:srgbClr val="FFFFFF"/>
                      </a:gs>
                    </a:gsLst>
                    <a:lin ang="5400000" scaled="1"/>
                  </a:gradFill>
                  <a:effectLst/>
                  <a:uLnTx/>
                  <a:uFillTx/>
                </a:endParaRPr>
              </a:p>
            </p:txBody>
          </p:sp>
          <p:sp>
            <p:nvSpPr>
              <p:cNvPr id="70" name="Freeform 12"/>
              <p:cNvSpPr>
                <a:spLocks noEditPoints="1"/>
              </p:cNvSpPr>
              <p:nvPr/>
            </p:nvSpPr>
            <p:spPr bwMode="auto">
              <a:xfrm>
                <a:off x="7672242" y="3707783"/>
                <a:ext cx="156620" cy="129798"/>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solidFill>
                <a:srgbClr val="E4DED8"/>
              </a:solidFill>
              <a:ln>
                <a:noFill/>
              </a:ln>
            </p:spPr>
            <p:txBody>
              <a:bodyPr vert="horz" wrap="square" lIns="89642" tIns="44821" rIns="89642" bIns="44821" numCol="1" anchor="t" anchorCtr="0" compatLnSpc="1">
                <a:prstTxWarp prst="textNoShape">
                  <a:avLst/>
                </a:prstTxWarp>
              </a:bodyPr>
              <a:lstStyle/>
              <a:p>
                <a:pPr marL="0" marR="0" lvl="0" indent="0" defTabSz="896175" eaLnBrk="1" fontAlgn="auto" latinLnBrk="0" hangingPunct="1">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endParaRPr>
              </a:p>
            </p:txBody>
          </p:sp>
        </p:grpSp>
        <p:sp>
          <p:nvSpPr>
            <p:cNvPr id="61" name="Freeform 60"/>
            <p:cNvSpPr>
              <a:spLocks noEditPoints="1"/>
            </p:cNvSpPr>
            <p:nvPr/>
          </p:nvSpPr>
          <p:spPr bwMode="auto">
            <a:xfrm>
              <a:off x="8421344" y="3690726"/>
              <a:ext cx="508100" cy="456729"/>
            </a:xfrm>
            <a:custGeom>
              <a:avLst/>
              <a:gdLst>
                <a:gd name="T0" fmla="*/ 112 w 268"/>
                <a:gd name="T1" fmla="*/ 130 h 241"/>
                <a:gd name="T2" fmla="*/ 112 w 268"/>
                <a:gd name="T3" fmla="*/ 78 h 241"/>
                <a:gd name="T4" fmla="*/ 134 w 268"/>
                <a:gd name="T5" fmla="*/ 78 h 241"/>
                <a:gd name="T6" fmla="*/ 134 w 268"/>
                <a:gd name="T7" fmla="*/ 130 h 241"/>
                <a:gd name="T8" fmla="*/ 112 w 268"/>
                <a:gd name="T9" fmla="*/ 130 h 241"/>
                <a:gd name="T10" fmla="*/ 103 w 268"/>
                <a:gd name="T11" fmla="*/ 102 h 241"/>
                <a:gd name="T12" fmla="*/ 0 w 268"/>
                <a:gd name="T13" fmla="*/ 102 h 241"/>
                <a:gd name="T14" fmla="*/ 0 w 268"/>
                <a:gd name="T15" fmla="*/ 38 h 241"/>
                <a:gd name="T16" fmla="*/ 63 w 268"/>
                <a:gd name="T17" fmla="*/ 38 h 241"/>
                <a:gd name="T18" fmla="*/ 63 w 268"/>
                <a:gd name="T19" fmla="*/ 22 h 241"/>
                <a:gd name="T20" fmla="*/ 86 w 268"/>
                <a:gd name="T21" fmla="*/ 0 h 241"/>
                <a:gd name="T22" fmla="*/ 170 w 268"/>
                <a:gd name="T23" fmla="*/ 0 h 241"/>
                <a:gd name="T24" fmla="*/ 192 w 268"/>
                <a:gd name="T25" fmla="*/ 22 h 241"/>
                <a:gd name="T26" fmla="*/ 192 w 268"/>
                <a:gd name="T27" fmla="*/ 38 h 241"/>
                <a:gd name="T28" fmla="*/ 255 w 268"/>
                <a:gd name="T29" fmla="*/ 38 h 241"/>
                <a:gd name="T30" fmla="*/ 255 w 268"/>
                <a:gd name="T31" fmla="*/ 102 h 241"/>
                <a:gd name="T32" fmla="*/ 234 w 268"/>
                <a:gd name="T33" fmla="*/ 102 h 241"/>
                <a:gd name="T34" fmla="*/ 233 w 268"/>
                <a:gd name="T35" fmla="*/ 76 h 241"/>
                <a:gd name="T36" fmla="*/ 210 w 268"/>
                <a:gd name="T37" fmla="*/ 54 h 241"/>
                <a:gd name="T38" fmla="*/ 192 w 268"/>
                <a:gd name="T39" fmla="*/ 48 h 241"/>
                <a:gd name="T40" fmla="*/ 206 w 268"/>
                <a:gd name="T41" fmla="*/ 83 h 241"/>
                <a:gd name="T42" fmla="*/ 186 w 268"/>
                <a:gd name="T43" fmla="*/ 91 h 241"/>
                <a:gd name="T44" fmla="*/ 172 w 268"/>
                <a:gd name="T45" fmla="*/ 56 h 241"/>
                <a:gd name="T46" fmla="*/ 163 w 268"/>
                <a:gd name="T47" fmla="*/ 73 h 241"/>
                <a:gd name="T48" fmla="*/ 160 w 268"/>
                <a:gd name="T49" fmla="*/ 102 h 241"/>
                <a:gd name="T50" fmla="*/ 142 w 268"/>
                <a:gd name="T51" fmla="*/ 102 h 241"/>
                <a:gd name="T52" fmla="*/ 142 w 268"/>
                <a:gd name="T53" fmla="*/ 70 h 241"/>
                <a:gd name="T54" fmla="*/ 103 w 268"/>
                <a:gd name="T55" fmla="*/ 70 h 241"/>
                <a:gd name="T56" fmla="*/ 103 w 268"/>
                <a:gd name="T57" fmla="*/ 102 h 241"/>
                <a:gd name="T58" fmla="*/ 79 w 268"/>
                <a:gd name="T59" fmla="*/ 38 h 241"/>
                <a:gd name="T60" fmla="*/ 176 w 268"/>
                <a:gd name="T61" fmla="*/ 38 h 241"/>
                <a:gd name="T62" fmla="*/ 176 w 268"/>
                <a:gd name="T63" fmla="*/ 22 h 241"/>
                <a:gd name="T64" fmla="*/ 170 w 268"/>
                <a:gd name="T65" fmla="*/ 16 h 241"/>
                <a:gd name="T66" fmla="*/ 86 w 268"/>
                <a:gd name="T67" fmla="*/ 16 h 241"/>
                <a:gd name="T68" fmla="*/ 79 w 268"/>
                <a:gd name="T69" fmla="*/ 22 h 241"/>
                <a:gd name="T70" fmla="*/ 79 w 268"/>
                <a:gd name="T71" fmla="*/ 38 h 241"/>
                <a:gd name="T72" fmla="*/ 255 w 268"/>
                <a:gd name="T73" fmla="*/ 172 h 241"/>
                <a:gd name="T74" fmla="*/ 255 w 268"/>
                <a:gd name="T75" fmla="*/ 112 h 241"/>
                <a:gd name="T76" fmla="*/ 232 w 268"/>
                <a:gd name="T77" fmla="*/ 112 h 241"/>
                <a:gd name="T78" fmla="*/ 255 w 268"/>
                <a:gd name="T79" fmla="*/ 172 h 241"/>
                <a:gd name="T80" fmla="*/ 166 w 268"/>
                <a:gd name="T81" fmla="*/ 112 h 241"/>
                <a:gd name="T82" fmla="*/ 142 w 268"/>
                <a:gd name="T83" fmla="*/ 112 h 241"/>
                <a:gd name="T84" fmla="*/ 142 w 268"/>
                <a:gd name="T85" fmla="*/ 139 h 241"/>
                <a:gd name="T86" fmla="*/ 103 w 268"/>
                <a:gd name="T87" fmla="*/ 139 h 241"/>
                <a:gd name="T88" fmla="*/ 103 w 268"/>
                <a:gd name="T89" fmla="*/ 112 h 241"/>
                <a:gd name="T90" fmla="*/ 0 w 268"/>
                <a:gd name="T91" fmla="*/ 112 h 241"/>
                <a:gd name="T92" fmla="*/ 0 w 268"/>
                <a:gd name="T93" fmla="*/ 203 h 241"/>
                <a:gd name="T94" fmla="*/ 216 w 268"/>
                <a:gd name="T95" fmla="*/ 203 h 241"/>
                <a:gd name="T96" fmla="*/ 186 w 268"/>
                <a:gd name="T97" fmla="*/ 127 h 241"/>
                <a:gd name="T98" fmla="*/ 166 w 268"/>
                <a:gd name="T99" fmla="*/ 112 h 241"/>
                <a:gd name="T100" fmla="*/ 266 w 268"/>
                <a:gd name="T101" fmla="*/ 222 h 241"/>
                <a:gd name="T102" fmla="*/ 221 w 268"/>
                <a:gd name="T103" fmla="*/ 108 h 241"/>
                <a:gd name="T104" fmla="*/ 225 w 268"/>
                <a:gd name="T105" fmla="*/ 79 h 241"/>
                <a:gd name="T106" fmla="*/ 207 w 268"/>
                <a:gd name="T107" fmla="*/ 62 h 241"/>
                <a:gd name="T108" fmla="*/ 217 w 268"/>
                <a:gd name="T109" fmla="*/ 88 h 241"/>
                <a:gd name="T110" fmla="*/ 181 w 268"/>
                <a:gd name="T111" fmla="*/ 103 h 241"/>
                <a:gd name="T112" fmla="*/ 171 w 268"/>
                <a:gd name="T113" fmla="*/ 77 h 241"/>
                <a:gd name="T114" fmla="*/ 170 w 268"/>
                <a:gd name="T115" fmla="*/ 101 h 241"/>
                <a:gd name="T116" fmla="*/ 192 w 268"/>
                <a:gd name="T117" fmla="*/ 120 h 241"/>
                <a:gd name="T118" fmla="*/ 238 w 268"/>
                <a:gd name="T119" fmla="*/ 233 h 241"/>
                <a:gd name="T120" fmla="*/ 250 w 268"/>
                <a:gd name="T121" fmla="*/ 239 h 241"/>
                <a:gd name="T122" fmla="*/ 261 w 268"/>
                <a:gd name="T123" fmla="*/ 235 h 241"/>
                <a:gd name="T124" fmla="*/ 266 w 268"/>
                <a:gd name="T125" fmla="*/ 22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241">
                  <a:moveTo>
                    <a:pt x="112" y="130"/>
                  </a:moveTo>
                  <a:cubicBezTo>
                    <a:pt x="112" y="78"/>
                    <a:pt x="112" y="78"/>
                    <a:pt x="112" y="78"/>
                  </a:cubicBezTo>
                  <a:cubicBezTo>
                    <a:pt x="134" y="78"/>
                    <a:pt x="134" y="78"/>
                    <a:pt x="134" y="78"/>
                  </a:cubicBezTo>
                  <a:cubicBezTo>
                    <a:pt x="134" y="130"/>
                    <a:pt x="134" y="130"/>
                    <a:pt x="134" y="130"/>
                  </a:cubicBezTo>
                  <a:lnTo>
                    <a:pt x="112" y="130"/>
                  </a:lnTo>
                  <a:close/>
                  <a:moveTo>
                    <a:pt x="103" y="102"/>
                  </a:moveTo>
                  <a:cubicBezTo>
                    <a:pt x="0" y="102"/>
                    <a:pt x="0" y="102"/>
                    <a:pt x="0" y="102"/>
                  </a:cubicBezTo>
                  <a:cubicBezTo>
                    <a:pt x="0" y="38"/>
                    <a:pt x="0" y="38"/>
                    <a:pt x="0" y="38"/>
                  </a:cubicBezTo>
                  <a:cubicBezTo>
                    <a:pt x="63" y="38"/>
                    <a:pt x="63" y="38"/>
                    <a:pt x="63" y="38"/>
                  </a:cubicBezTo>
                  <a:cubicBezTo>
                    <a:pt x="63" y="22"/>
                    <a:pt x="63" y="22"/>
                    <a:pt x="63" y="22"/>
                  </a:cubicBezTo>
                  <a:cubicBezTo>
                    <a:pt x="63" y="10"/>
                    <a:pt x="73" y="0"/>
                    <a:pt x="86" y="0"/>
                  </a:cubicBezTo>
                  <a:cubicBezTo>
                    <a:pt x="170" y="0"/>
                    <a:pt x="170" y="0"/>
                    <a:pt x="170" y="0"/>
                  </a:cubicBezTo>
                  <a:cubicBezTo>
                    <a:pt x="182" y="0"/>
                    <a:pt x="192" y="10"/>
                    <a:pt x="192" y="22"/>
                  </a:cubicBezTo>
                  <a:cubicBezTo>
                    <a:pt x="192" y="38"/>
                    <a:pt x="192" y="38"/>
                    <a:pt x="192" y="38"/>
                  </a:cubicBezTo>
                  <a:cubicBezTo>
                    <a:pt x="255" y="38"/>
                    <a:pt x="255" y="38"/>
                    <a:pt x="255" y="38"/>
                  </a:cubicBezTo>
                  <a:cubicBezTo>
                    <a:pt x="255" y="102"/>
                    <a:pt x="255" y="102"/>
                    <a:pt x="255" y="102"/>
                  </a:cubicBezTo>
                  <a:cubicBezTo>
                    <a:pt x="234" y="102"/>
                    <a:pt x="234" y="102"/>
                    <a:pt x="234" y="102"/>
                  </a:cubicBezTo>
                  <a:cubicBezTo>
                    <a:pt x="236" y="93"/>
                    <a:pt x="236" y="84"/>
                    <a:pt x="233" y="76"/>
                  </a:cubicBezTo>
                  <a:cubicBezTo>
                    <a:pt x="229" y="66"/>
                    <a:pt x="220" y="58"/>
                    <a:pt x="210" y="54"/>
                  </a:cubicBezTo>
                  <a:cubicBezTo>
                    <a:pt x="192" y="48"/>
                    <a:pt x="192" y="48"/>
                    <a:pt x="192" y="48"/>
                  </a:cubicBezTo>
                  <a:cubicBezTo>
                    <a:pt x="206" y="83"/>
                    <a:pt x="206" y="83"/>
                    <a:pt x="206" y="83"/>
                  </a:cubicBezTo>
                  <a:cubicBezTo>
                    <a:pt x="186" y="91"/>
                    <a:pt x="186" y="91"/>
                    <a:pt x="186" y="91"/>
                  </a:cubicBezTo>
                  <a:cubicBezTo>
                    <a:pt x="172" y="56"/>
                    <a:pt x="172" y="56"/>
                    <a:pt x="172" y="56"/>
                  </a:cubicBezTo>
                  <a:cubicBezTo>
                    <a:pt x="163" y="73"/>
                    <a:pt x="163" y="73"/>
                    <a:pt x="163" y="73"/>
                  </a:cubicBezTo>
                  <a:cubicBezTo>
                    <a:pt x="158" y="82"/>
                    <a:pt x="158" y="92"/>
                    <a:pt x="160" y="102"/>
                  </a:cubicBezTo>
                  <a:cubicBezTo>
                    <a:pt x="142" y="102"/>
                    <a:pt x="142" y="102"/>
                    <a:pt x="142" y="102"/>
                  </a:cubicBezTo>
                  <a:cubicBezTo>
                    <a:pt x="142" y="70"/>
                    <a:pt x="142" y="70"/>
                    <a:pt x="142" y="70"/>
                  </a:cubicBezTo>
                  <a:cubicBezTo>
                    <a:pt x="103" y="70"/>
                    <a:pt x="103" y="70"/>
                    <a:pt x="103" y="70"/>
                  </a:cubicBezTo>
                  <a:lnTo>
                    <a:pt x="103" y="102"/>
                  </a:lnTo>
                  <a:close/>
                  <a:moveTo>
                    <a:pt x="79" y="38"/>
                  </a:moveTo>
                  <a:cubicBezTo>
                    <a:pt x="176" y="38"/>
                    <a:pt x="176" y="38"/>
                    <a:pt x="176" y="38"/>
                  </a:cubicBezTo>
                  <a:cubicBezTo>
                    <a:pt x="176" y="22"/>
                    <a:pt x="176" y="22"/>
                    <a:pt x="176" y="22"/>
                  </a:cubicBezTo>
                  <a:cubicBezTo>
                    <a:pt x="176" y="19"/>
                    <a:pt x="173" y="16"/>
                    <a:pt x="170" y="16"/>
                  </a:cubicBezTo>
                  <a:cubicBezTo>
                    <a:pt x="86" y="16"/>
                    <a:pt x="86" y="16"/>
                    <a:pt x="86" y="16"/>
                  </a:cubicBezTo>
                  <a:cubicBezTo>
                    <a:pt x="82" y="16"/>
                    <a:pt x="79" y="19"/>
                    <a:pt x="79" y="22"/>
                  </a:cubicBezTo>
                  <a:lnTo>
                    <a:pt x="79" y="38"/>
                  </a:lnTo>
                  <a:close/>
                  <a:moveTo>
                    <a:pt x="255" y="172"/>
                  </a:moveTo>
                  <a:cubicBezTo>
                    <a:pt x="255" y="112"/>
                    <a:pt x="255" y="112"/>
                    <a:pt x="255" y="112"/>
                  </a:cubicBezTo>
                  <a:cubicBezTo>
                    <a:pt x="232" y="112"/>
                    <a:pt x="232" y="112"/>
                    <a:pt x="232" y="112"/>
                  </a:cubicBezTo>
                  <a:lnTo>
                    <a:pt x="255" y="172"/>
                  </a:lnTo>
                  <a:close/>
                  <a:moveTo>
                    <a:pt x="166" y="112"/>
                  </a:moveTo>
                  <a:cubicBezTo>
                    <a:pt x="142" y="112"/>
                    <a:pt x="142" y="112"/>
                    <a:pt x="142" y="112"/>
                  </a:cubicBezTo>
                  <a:cubicBezTo>
                    <a:pt x="142" y="139"/>
                    <a:pt x="142" y="139"/>
                    <a:pt x="142" y="139"/>
                  </a:cubicBezTo>
                  <a:cubicBezTo>
                    <a:pt x="103" y="139"/>
                    <a:pt x="103" y="139"/>
                    <a:pt x="103" y="139"/>
                  </a:cubicBezTo>
                  <a:cubicBezTo>
                    <a:pt x="103" y="112"/>
                    <a:pt x="103" y="112"/>
                    <a:pt x="103" y="112"/>
                  </a:cubicBezTo>
                  <a:cubicBezTo>
                    <a:pt x="0" y="112"/>
                    <a:pt x="0" y="112"/>
                    <a:pt x="0" y="112"/>
                  </a:cubicBezTo>
                  <a:cubicBezTo>
                    <a:pt x="0" y="203"/>
                    <a:pt x="0" y="203"/>
                    <a:pt x="0" y="203"/>
                  </a:cubicBezTo>
                  <a:cubicBezTo>
                    <a:pt x="216" y="203"/>
                    <a:pt x="216" y="203"/>
                    <a:pt x="216" y="203"/>
                  </a:cubicBezTo>
                  <a:cubicBezTo>
                    <a:pt x="186" y="127"/>
                    <a:pt x="186" y="127"/>
                    <a:pt x="186" y="127"/>
                  </a:cubicBezTo>
                  <a:cubicBezTo>
                    <a:pt x="178" y="124"/>
                    <a:pt x="171" y="119"/>
                    <a:pt x="166" y="112"/>
                  </a:cubicBezTo>
                  <a:close/>
                  <a:moveTo>
                    <a:pt x="266" y="222"/>
                  </a:moveTo>
                  <a:cubicBezTo>
                    <a:pt x="221" y="108"/>
                    <a:pt x="221" y="108"/>
                    <a:pt x="221" y="108"/>
                  </a:cubicBezTo>
                  <a:cubicBezTo>
                    <a:pt x="227" y="100"/>
                    <a:pt x="229" y="89"/>
                    <a:pt x="225" y="79"/>
                  </a:cubicBezTo>
                  <a:cubicBezTo>
                    <a:pt x="221" y="71"/>
                    <a:pt x="215" y="65"/>
                    <a:pt x="207" y="62"/>
                  </a:cubicBezTo>
                  <a:cubicBezTo>
                    <a:pt x="217" y="88"/>
                    <a:pt x="217" y="88"/>
                    <a:pt x="217" y="88"/>
                  </a:cubicBezTo>
                  <a:cubicBezTo>
                    <a:pt x="181" y="103"/>
                    <a:pt x="181" y="103"/>
                    <a:pt x="181" y="103"/>
                  </a:cubicBezTo>
                  <a:cubicBezTo>
                    <a:pt x="171" y="77"/>
                    <a:pt x="171" y="77"/>
                    <a:pt x="171" y="77"/>
                  </a:cubicBezTo>
                  <a:cubicBezTo>
                    <a:pt x="167" y="84"/>
                    <a:pt x="166" y="93"/>
                    <a:pt x="170" y="101"/>
                  </a:cubicBezTo>
                  <a:cubicBezTo>
                    <a:pt x="174" y="111"/>
                    <a:pt x="182" y="118"/>
                    <a:pt x="192" y="120"/>
                  </a:cubicBezTo>
                  <a:cubicBezTo>
                    <a:pt x="238" y="233"/>
                    <a:pt x="238" y="233"/>
                    <a:pt x="238" y="233"/>
                  </a:cubicBezTo>
                  <a:cubicBezTo>
                    <a:pt x="240" y="238"/>
                    <a:pt x="245" y="241"/>
                    <a:pt x="250" y="239"/>
                  </a:cubicBezTo>
                  <a:cubicBezTo>
                    <a:pt x="261" y="235"/>
                    <a:pt x="261" y="235"/>
                    <a:pt x="261" y="235"/>
                  </a:cubicBezTo>
                  <a:cubicBezTo>
                    <a:pt x="266" y="233"/>
                    <a:pt x="268" y="227"/>
                    <a:pt x="266" y="222"/>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marL="0" marR="0" lvl="0" indent="0" defTabSz="896175" eaLnBrk="1" fontAlgn="auto" latinLnBrk="0" hangingPunct="1">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endParaRPr>
            </a:p>
          </p:txBody>
        </p:sp>
        <p:sp>
          <p:nvSpPr>
            <p:cNvPr id="62" name="Center"/>
            <p:cNvSpPr txBox="1"/>
            <p:nvPr/>
          </p:nvSpPr>
          <p:spPr>
            <a:xfrm>
              <a:off x="7073513" y="2871651"/>
              <a:ext cx="1315846" cy="577711"/>
            </a:xfrm>
            <a:prstGeom prst="rect">
              <a:avLst/>
            </a:prstGeom>
            <a:noFill/>
          </p:spPr>
          <p:txBody>
            <a:bodyPr wrap="none" lIns="182854" tIns="146284" rIns="182854" bIns="146284" rtlCol="0">
              <a:spAutoFit/>
            </a:bodyPr>
            <a:lstStyle/>
            <a:p>
              <a:pPr marL="0" marR="0" lvl="0" indent="0" algn="ctr" defTabSz="914225" eaLnBrk="1" fontAlgn="auto" latinLnBrk="0" hangingPunct="1">
                <a:spcBef>
                  <a:spcPts val="0"/>
                </a:spcBef>
                <a:spcAft>
                  <a:spcPts val="600"/>
                </a:spcAft>
                <a:buClrTx/>
                <a:buSzTx/>
                <a:buFontTx/>
                <a:buNone/>
                <a:tabLst/>
                <a:defRPr/>
              </a:pPr>
              <a:r>
                <a:rPr kumimoji="0" lang="en-US" b="0" i="0" u="none" strike="noStrike" kern="0" cap="none" spc="0" normalizeH="0" baseline="0" noProof="0" dirty="0">
                  <a:ln>
                    <a:noFill/>
                  </a:ln>
                  <a:gradFill>
                    <a:gsLst>
                      <a:gs pos="2917">
                        <a:srgbClr val="505050"/>
                      </a:gs>
                      <a:gs pos="30000">
                        <a:srgbClr val="505050"/>
                      </a:gs>
                    </a:gsLst>
                    <a:lin ang="5400000" scaled="0"/>
                  </a:gradFill>
                  <a:effectLst/>
                  <a:uLnTx/>
                  <a:uFillTx/>
                </a:rPr>
                <a:t>FastTrack</a:t>
              </a:r>
            </a:p>
          </p:txBody>
        </p:sp>
        <p:grpSp>
          <p:nvGrpSpPr>
            <p:cNvPr id="63" name="Group 351"/>
            <p:cNvGrpSpPr>
              <a:grpSpLocks noChangeAspect="1"/>
            </p:cNvGrpSpPr>
            <p:nvPr/>
          </p:nvGrpSpPr>
          <p:grpSpPr bwMode="auto">
            <a:xfrm>
              <a:off x="6628484" y="3595956"/>
              <a:ext cx="366441" cy="602650"/>
              <a:chOff x="-6274" y="469"/>
              <a:chExt cx="574" cy="944"/>
            </a:xfrm>
            <a:solidFill>
              <a:srgbClr val="505050"/>
            </a:solidFill>
          </p:grpSpPr>
          <p:sp>
            <p:nvSpPr>
              <p:cNvPr id="65" name="Freeform 352"/>
              <p:cNvSpPr>
                <a:spLocks/>
              </p:cNvSpPr>
              <p:nvPr/>
            </p:nvSpPr>
            <p:spPr bwMode="auto">
              <a:xfrm>
                <a:off x="-6274" y="648"/>
                <a:ext cx="574" cy="765"/>
              </a:xfrm>
              <a:custGeom>
                <a:avLst/>
                <a:gdLst>
                  <a:gd name="T0" fmla="*/ 210 w 243"/>
                  <a:gd name="T1" fmla="*/ 143 h 324"/>
                  <a:gd name="T2" fmla="*/ 131 w 243"/>
                  <a:gd name="T3" fmla="*/ 135 h 324"/>
                  <a:gd name="T4" fmla="*/ 128 w 243"/>
                  <a:gd name="T5" fmla="*/ 21 h 324"/>
                  <a:gd name="T6" fmla="*/ 107 w 243"/>
                  <a:gd name="T7" fmla="*/ 0 h 324"/>
                  <a:gd name="T8" fmla="*/ 91 w 243"/>
                  <a:gd name="T9" fmla="*/ 21 h 324"/>
                  <a:gd name="T10" fmla="*/ 91 w 243"/>
                  <a:gd name="T11" fmla="*/ 181 h 324"/>
                  <a:gd name="T12" fmla="*/ 60 w 243"/>
                  <a:gd name="T13" fmla="*/ 146 h 324"/>
                  <a:gd name="T14" fmla="*/ 11 w 243"/>
                  <a:gd name="T15" fmla="*/ 136 h 324"/>
                  <a:gd name="T16" fmla="*/ 28 w 243"/>
                  <a:gd name="T17" fmla="*/ 169 h 324"/>
                  <a:gd name="T18" fmla="*/ 111 w 243"/>
                  <a:gd name="T19" fmla="*/ 289 h 324"/>
                  <a:gd name="T20" fmla="*/ 125 w 243"/>
                  <a:gd name="T21" fmla="*/ 307 h 324"/>
                  <a:gd name="T22" fmla="*/ 134 w 243"/>
                  <a:gd name="T23" fmla="*/ 314 h 324"/>
                  <a:gd name="T24" fmla="*/ 168 w 243"/>
                  <a:gd name="T25" fmla="*/ 324 h 324"/>
                  <a:gd name="T26" fmla="*/ 232 w 243"/>
                  <a:gd name="T27" fmla="*/ 265 h 324"/>
                  <a:gd name="T28" fmla="*/ 232 w 243"/>
                  <a:gd name="T29" fmla="*/ 262 h 324"/>
                  <a:gd name="T30" fmla="*/ 243 w 243"/>
                  <a:gd name="T31" fmla="*/ 168 h 324"/>
                  <a:gd name="T32" fmla="*/ 210 w 243"/>
                  <a:gd name="T33" fmla="*/ 1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324">
                    <a:moveTo>
                      <a:pt x="210" y="143"/>
                    </a:moveTo>
                    <a:cubicBezTo>
                      <a:pt x="131" y="135"/>
                      <a:pt x="131" y="135"/>
                      <a:pt x="131" y="135"/>
                    </a:cubicBezTo>
                    <a:cubicBezTo>
                      <a:pt x="131" y="97"/>
                      <a:pt x="128" y="59"/>
                      <a:pt x="128" y="21"/>
                    </a:cubicBezTo>
                    <a:cubicBezTo>
                      <a:pt x="128" y="10"/>
                      <a:pt x="118" y="0"/>
                      <a:pt x="107" y="0"/>
                    </a:cubicBezTo>
                    <a:cubicBezTo>
                      <a:pt x="95" y="0"/>
                      <a:pt x="91" y="10"/>
                      <a:pt x="91" y="21"/>
                    </a:cubicBezTo>
                    <a:cubicBezTo>
                      <a:pt x="91" y="71"/>
                      <a:pt x="91" y="131"/>
                      <a:pt x="91" y="181"/>
                    </a:cubicBezTo>
                    <a:cubicBezTo>
                      <a:pt x="85" y="172"/>
                      <a:pt x="60" y="146"/>
                      <a:pt x="60" y="146"/>
                    </a:cubicBezTo>
                    <a:cubicBezTo>
                      <a:pt x="52" y="135"/>
                      <a:pt x="24" y="128"/>
                      <a:pt x="11" y="136"/>
                    </a:cubicBezTo>
                    <a:cubicBezTo>
                      <a:pt x="0" y="142"/>
                      <a:pt x="20" y="158"/>
                      <a:pt x="28" y="169"/>
                    </a:cubicBezTo>
                    <a:cubicBezTo>
                      <a:pt x="58" y="209"/>
                      <a:pt x="81" y="249"/>
                      <a:pt x="111" y="289"/>
                    </a:cubicBezTo>
                    <a:cubicBezTo>
                      <a:pt x="115" y="296"/>
                      <a:pt x="119" y="302"/>
                      <a:pt x="125" y="307"/>
                    </a:cubicBezTo>
                    <a:cubicBezTo>
                      <a:pt x="128" y="310"/>
                      <a:pt x="131" y="313"/>
                      <a:pt x="134" y="314"/>
                    </a:cubicBezTo>
                    <a:cubicBezTo>
                      <a:pt x="144" y="320"/>
                      <a:pt x="156" y="324"/>
                      <a:pt x="168" y="324"/>
                    </a:cubicBezTo>
                    <a:cubicBezTo>
                      <a:pt x="202" y="324"/>
                      <a:pt x="229" y="298"/>
                      <a:pt x="232" y="265"/>
                    </a:cubicBezTo>
                    <a:cubicBezTo>
                      <a:pt x="232" y="264"/>
                      <a:pt x="232" y="263"/>
                      <a:pt x="232" y="262"/>
                    </a:cubicBezTo>
                    <a:cubicBezTo>
                      <a:pt x="243" y="168"/>
                      <a:pt x="243" y="168"/>
                      <a:pt x="243" y="168"/>
                    </a:cubicBezTo>
                    <a:cubicBezTo>
                      <a:pt x="243" y="156"/>
                      <a:pt x="222" y="143"/>
                      <a:pt x="210"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50" eaLnBrk="1" fontAlgn="auto" latinLnBrk="0" hangingPunct="1">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ndParaRPr>
              </a:p>
            </p:txBody>
          </p:sp>
          <p:sp>
            <p:nvSpPr>
              <p:cNvPr id="66" name="Freeform 353"/>
              <p:cNvSpPr>
                <a:spLocks/>
              </p:cNvSpPr>
              <p:nvPr/>
            </p:nvSpPr>
            <p:spPr bwMode="auto">
              <a:xfrm>
                <a:off x="-6258" y="469"/>
                <a:ext cx="459" cy="451"/>
              </a:xfrm>
              <a:custGeom>
                <a:avLst/>
                <a:gdLst>
                  <a:gd name="T0" fmla="*/ 72 w 194"/>
                  <a:gd name="T1" fmla="*/ 191 h 191"/>
                  <a:gd name="T2" fmla="*/ 72 w 194"/>
                  <a:gd name="T3" fmla="*/ 168 h 191"/>
                  <a:gd name="T4" fmla="*/ 22 w 194"/>
                  <a:gd name="T5" fmla="*/ 97 h 191"/>
                  <a:gd name="T6" fmla="*/ 97 w 194"/>
                  <a:gd name="T7" fmla="*/ 22 h 191"/>
                  <a:gd name="T8" fmla="*/ 173 w 194"/>
                  <a:gd name="T9" fmla="*/ 97 h 191"/>
                  <a:gd name="T10" fmla="*/ 136 w 194"/>
                  <a:gd name="T11" fmla="*/ 162 h 191"/>
                  <a:gd name="T12" fmla="*/ 137 w 194"/>
                  <a:gd name="T13" fmla="*/ 186 h 191"/>
                  <a:gd name="T14" fmla="*/ 194 w 194"/>
                  <a:gd name="T15" fmla="*/ 97 h 191"/>
                  <a:gd name="T16" fmla="*/ 97 w 194"/>
                  <a:gd name="T17" fmla="*/ 0 h 191"/>
                  <a:gd name="T18" fmla="*/ 0 w 194"/>
                  <a:gd name="T19" fmla="*/ 97 h 191"/>
                  <a:gd name="T20" fmla="*/ 72 w 194"/>
                  <a:gd name="T2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191">
                    <a:moveTo>
                      <a:pt x="72" y="191"/>
                    </a:moveTo>
                    <a:cubicBezTo>
                      <a:pt x="72" y="183"/>
                      <a:pt x="72" y="176"/>
                      <a:pt x="72" y="168"/>
                    </a:cubicBezTo>
                    <a:cubicBezTo>
                      <a:pt x="43" y="158"/>
                      <a:pt x="22" y="130"/>
                      <a:pt x="22" y="97"/>
                    </a:cubicBezTo>
                    <a:cubicBezTo>
                      <a:pt x="22" y="55"/>
                      <a:pt x="56" y="22"/>
                      <a:pt x="97" y="22"/>
                    </a:cubicBezTo>
                    <a:cubicBezTo>
                      <a:pt x="139" y="22"/>
                      <a:pt x="173" y="55"/>
                      <a:pt x="173" y="97"/>
                    </a:cubicBezTo>
                    <a:cubicBezTo>
                      <a:pt x="173" y="125"/>
                      <a:pt x="158" y="149"/>
                      <a:pt x="136" y="162"/>
                    </a:cubicBezTo>
                    <a:cubicBezTo>
                      <a:pt x="136" y="170"/>
                      <a:pt x="136" y="178"/>
                      <a:pt x="137" y="186"/>
                    </a:cubicBezTo>
                    <a:cubicBezTo>
                      <a:pt x="171" y="171"/>
                      <a:pt x="194" y="137"/>
                      <a:pt x="194" y="97"/>
                    </a:cubicBezTo>
                    <a:cubicBezTo>
                      <a:pt x="194" y="44"/>
                      <a:pt x="151" y="0"/>
                      <a:pt x="97" y="0"/>
                    </a:cubicBezTo>
                    <a:cubicBezTo>
                      <a:pt x="44" y="0"/>
                      <a:pt x="0" y="44"/>
                      <a:pt x="0" y="97"/>
                    </a:cubicBezTo>
                    <a:cubicBezTo>
                      <a:pt x="0" y="142"/>
                      <a:pt x="31" y="179"/>
                      <a:pt x="72"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50" eaLnBrk="1" fontAlgn="auto" latinLnBrk="0" hangingPunct="1">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ndParaRPr>
              </a:p>
            </p:txBody>
          </p:sp>
        </p:grpSp>
        <p:sp>
          <p:nvSpPr>
            <p:cNvPr id="64" name="Freeform 63"/>
            <p:cNvSpPr/>
            <p:nvPr/>
          </p:nvSpPr>
          <p:spPr bwMode="auto">
            <a:xfrm>
              <a:off x="6299837" y="3373323"/>
              <a:ext cx="2875158" cy="1079437"/>
            </a:xfrm>
            <a:custGeom>
              <a:avLst/>
              <a:gdLst>
                <a:gd name="connsiteX0" fmla="*/ 2335440 w 2875158"/>
                <a:gd name="connsiteY0" fmla="*/ 60951 h 1079437"/>
                <a:gd name="connsiteX1" fmla="*/ 1938438 w 2875158"/>
                <a:gd name="connsiteY1" fmla="*/ 272035 h 1079437"/>
                <a:gd name="connsiteX2" fmla="*/ 1910528 w 2875158"/>
                <a:gd name="connsiteY2" fmla="*/ 323456 h 1079437"/>
                <a:gd name="connsiteX3" fmla="*/ 1913882 w 2875158"/>
                <a:gd name="connsiteY3" fmla="*/ 329636 h 1079437"/>
                <a:gd name="connsiteX4" fmla="*/ 1956296 w 2875158"/>
                <a:gd name="connsiteY4" fmla="*/ 539719 h 1079437"/>
                <a:gd name="connsiteX5" fmla="*/ 1913882 w 2875158"/>
                <a:gd name="connsiteY5" fmla="*/ 749802 h 1079437"/>
                <a:gd name="connsiteX6" fmla="*/ 1910528 w 2875158"/>
                <a:gd name="connsiteY6" fmla="*/ 755981 h 1079437"/>
                <a:gd name="connsiteX7" fmla="*/ 1938438 w 2875158"/>
                <a:gd name="connsiteY7" fmla="*/ 807402 h 1079437"/>
                <a:gd name="connsiteX8" fmla="*/ 2335440 w 2875158"/>
                <a:gd name="connsiteY8" fmla="*/ 1018486 h 1079437"/>
                <a:gd name="connsiteX9" fmla="*/ 2814207 w 2875158"/>
                <a:gd name="connsiteY9" fmla="*/ 539719 h 1079437"/>
                <a:gd name="connsiteX10" fmla="*/ 2335440 w 2875158"/>
                <a:gd name="connsiteY10" fmla="*/ 60951 h 1079437"/>
                <a:gd name="connsiteX11" fmla="*/ 1416578 w 2875158"/>
                <a:gd name="connsiteY11" fmla="*/ 60951 h 1079437"/>
                <a:gd name="connsiteX12" fmla="*/ 1019576 w 2875158"/>
                <a:gd name="connsiteY12" fmla="*/ 272035 h 1079437"/>
                <a:gd name="connsiteX13" fmla="*/ 1012667 w 2875158"/>
                <a:gd name="connsiteY13" fmla="*/ 284764 h 1079437"/>
                <a:gd name="connsiteX14" fmla="*/ 978148 w 2875158"/>
                <a:gd name="connsiteY14" fmla="*/ 348361 h 1079437"/>
                <a:gd name="connsiteX15" fmla="*/ 975434 w 2875158"/>
                <a:gd name="connsiteY15" fmla="*/ 353361 h 1079437"/>
                <a:gd name="connsiteX16" fmla="*/ 937810 w 2875158"/>
                <a:gd name="connsiteY16" fmla="*/ 539719 h 1079437"/>
                <a:gd name="connsiteX17" fmla="*/ 975434 w 2875158"/>
                <a:gd name="connsiteY17" fmla="*/ 726076 h 1079437"/>
                <a:gd name="connsiteX18" fmla="*/ 978148 w 2875158"/>
                <a:gd name="connsiteY18" fmla="*/ 731076 h 1079437"/>
                <a:gd name="connsiteX19" fmla="*/ 1012667 w 2875158"/>
                <a:gd name="connsiteY19" fmla="*/ 794674 h 1079437"/>
                <a:gd name="connsiteX20" fmla="*/ 1019576 w 2875158"/>
                <a:gd name="connsiteY20" fmla="*/ 807402 h 1079437"/>
                <a:gd name="connsiteX21" fmla="*/ 1416578 w 2875158"/>
                <a:gd name="connsiteY21" fmla="*/ 1018486 h 1079437"/>
                <a:gd name="connsiteX22" fmla="*/ 1813579 w 2875158"/>
                <a:gd name="connsiteY22" fmla="*/ 807402 h 1079437"/>
                <a:gd name="connsiteX23" fmla="*/ 1841489 w 2875158"/>
                <a:gd name="connsiteY23" fmla="*/ 755981 h 1079437"/>
                <a:gd name="connsiteX24" fmla="*/ 1857721 w 2875158"/>
                <a:gd name="connsiteY24" fmla="*/ 726076 h 1079437"/>
                <a:gd name="connsiteX25" fmla="*/ 1876009 w 2875158"/>
                <a:gd name="connsiteY25" fmla="*/ 667164 h 1079437"/>
                <a:gd name="connsiteX26" fmla="*/ 1885618 w 2875158"/>
                <a:gd name="connsiteY26" fmla="*/ 636207 h 1079437"/>
                <a:gd name="connsiteX27" fmla="*/ 1895345 w 2875158"/>
                <a:gd name="connsiteY27" fmla="*/ 539719 h 1079437"/>
                <a:gd name="connsiteX28" fmla="*/ 1885618 w 2875158"/>
                <a:gd name="connsiteY28" fmla="*/ 443231 h 1079437"/>
                <a:gd name="connsiteX29" fmla="*/ 1876009 w 2875158"/>
                <a:gd name="connsiteY29" fmla="*/ 412274 h 1079437"/>
                <a:gd name="connsiteX30" fmla="*/ 1857721 w 2875158"/>
                <a:gd name="connsiteY30" fmla="*/ 353361 h 1079437"/>
                <a:gd name="connsiteX31" fmla="*/ 1841490 w 2875158"/>
                <a:gd name="connsiteY31" fmla="*/ 323456 h 1079437"/>
                <a:gd name="connsiteX32" fmla="*/ 1813579 w 2875158"/>
                <a:gd name="connsiteY32" fmla="*/ 272035 h 1079437"/>
                <a:gd name="connsiteX33" fmla="*/ 1416578 w 2875158"/>
                <a:gd name="connsiteY33" fmla="*/ 60951 h 1079437"/>
                <a:gd name="connsiteX34" fmla="*/ 539719 w 2875158"/>
                <a:gd name="connsiteY34" fmla="*/ 60951 h 1079437"/>
                <a:gd name="connsiteX35" fmla="*/ 60951 w 2875158"/>
                <a:gd name="connsiteY35" fmla="*/ 539719 h 1079437"/>
                <a:gd name="connsiteX36" fmla="*/ 539719 w 2875158"/>
                <a:gd name="connsiteY36" fmla="*/ 1018486 h 1079437"/>
                <a:gd name="connsiteX37" fmla="*/ 936720 w 2875158"/>
                <a:gd name="connsiteY37" fmla="*/ 807402 h 1079437"/>
                <a:gd name="connsiteX38" fmla="*/ 943628 w 2875158"/>
                <a:gd name="connsiteY38" fmla="*/ 794674 h 1079437"/>
                <a:gd name="connsiteX39" fmla="*/ 919273 w 2875158"/>
                <a:gd name="connsiteY39" fmla="*/ 749802 h 1079437"/>
                <a:gd name="connsiteX40" fmla="*/ 876859 w 2875158"/>
                <a:gd name="connsiteY40" fmla="*/ 539719 h 1079437"/>
                <a:gd name="connsiteX41" fmla="*/ 919273 w 2875158"/>
                <a:gd name="connsiteY41" fmla="*/ 329636 h 1079437"/>
                <a:gd name="connsiteX42" fmla="*/ 943628 w 2875158"/>
                <a:gd name="connsiteY42" fmla="*/ 284764 h 1079437"/>
                <a:gd name="connsiteX43" fmla="*/ 936720 w 2875158"/>
                <a:gd name="connsiteY43" fmla="*/ 272035 h 1079437"/>
                <a:gd name="connsiteX44" fmla="*/ 539719 w 2875158"/>
                <a:gd name="connsiteY44" fmla="*/ 60951 h 1079437"/>
                <a:gd name="connsiteX45" fmla="*/ 539719 w 2875158"/>
                <a:gd name="connsiteY45" fmla="*/ 0 h 1079437"/>
                <a:gd name="connsiteX46" fmla="*/ 921357 w 2875158"/>
                <a:gd name="connsiteY46" fmla="*/ 158080 h 1079437"/>
                <a:gd name="connsiteX47" fmla="*/ 978148 w 2875158"/>
                <a:gd name="connsiteY47" fmla="*/ 226911 h 1079437"/>
                <a:gd name="connsiteX48" fmla="*/ 1034939 w 2875158"/>
                <a:gd name="connsiteY48" fmla="*/ 158080 h 1079437"/>
                <a:gd name="connsiteX49" fmla="*/ 1416578 w 2875158"/>
                <a:gd name="connsiteY49" fmla="*/ 0 h 1079437"/>
                <a:gd name="connsiteX50" fmla="*/ 1864121 w 2875158"/>
                <a:gd name="connsiteY50" fmla="*/ 237957 h 1079437"/>
                <a:gd name="connsiteX51" fmla="*/ 1876009 w 2875158"/>
                <a:gd name="connsiteY51" fmla="*/ 259858 h 1079437"/>
                <a:gd name="connsiteX52" fmla="*/ 1887896 w 2875158"/>
                <a:gd name="connsiteY52" fmla="*/ 237957 h 1079437"/>
                <a:gd name="connsiteX53" fmla="*/ 2335440 w 2875158"/>
                <a:gd name="connsiteY53" fmla="*/ 0 h 1079437"/>
                <a:gd name="connsiteX54" fmla="*/ 2875158 w 2875158"/>
                <a:gd name="connsiteY54" fmla="*/ 539719 h 1079437"/>
                <a:gd name="connsiteX55" fmla="*/ 2335440 w 2875158"/>
                <a:gd name="connsiteY55" fmla="*/ 1079437 h 1079437"/>
                <a:gd name="connsiteX56" fmla="*/ 1887896 w 2875158"/>
                <a:gd name="connsiteY56" fmla="*/ 841480 h 1079437"/>
                <a:gd name="connsiteX57" fmla="*/ 1876009 w 2875158"/>
                <a:gd name="connsiteY57" fmla="*/ 819579 h 1079437"/>
                <a:gd name="connsiteX58" fmla="*/ 1864121 w 2875158"/>
                <a:gd name="connsiteY58" fmla="*/ 841480 h 1079437"/>
                <a:gd name="connsiteX59" fmla="*/ 1416578 w 2875158"/>
                <a:gd name="connsiteY59" fmla="*/ 1079437 h 1079437"/>
                <a:gd name="connsiteX60" fmla="*/ 1034939 w 2875158"/>
                <a:gd name="connsiteY60" fmla="*/ 921357 h 1079437"/>
                <a:gd name="connsiteX61" fmla="*/ 978148 w 2875158"/>
                <a:gd name="connsiteY61" fmla="*/ 852526 h 1079437"/>
                <a:gd name="connsiteX62" fmla="*/ 921357 w 2875158"/>
                <a:gd name="connsiteY62" fmla="*/ 921357 h 1079437"/>
                <a:gd name="connsiteX63" fmla="*/ 539719 w 2875158"/>
                <a:gd name="connsiteY63" fmla="*/ 1079437 h 1079437"/>
                <a:gd name="connsiteX64" fmla="*/ 0 w 2875158"/>
                <a:gd name="connsiteY64" fmla="*/ 539719 h 1079437"/>
                <a:gd name="connsiteX65" fmla="*/ 539719 w 2875158"/>
                <a:gd name="connsiteY65" fmla="*/ 0 h 107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75158" h="1079437">
                  <a:moveTo>
                    <a:pt x="2335440" y="60951"/>
                  </a:moveTo>
                  <a:cubicBezTo>
                    <a:pt x="2170180" y="60951"/>
                    <a:pt x="2024476" y="144682"/>
                    <a:pt x="1938438" y="272035"/>
                  </a:cubicBezTo>
                  <a:lnTo>
                    <a:pt x="1910528" y="323456"/>
                  </a:lnTo>
                  <a:lnTo>
                    <a:pt x="1913882" y="329636"/>
                  </a:lnTo>
                  <a:cubicBezTo>
                    <a:pt x="1941194" y="394207"/>
                    <a:pt x="1956296" y="465199"/>
                    <a:pt x="1956296" y="539719"/>
                  </a:cubicBezTo>
                  <a:cubicBezTo>
                    <a:pt x="1956296" y="614239"/>
                    <a:pt x="1941194" y="685231"/>
                    <a:pt x="1913882" y="749802"/>
                  </a:cubicBezTo>
                  <a:lnTo>
                    <a:pt x="1910528" y="755981"/>
                  </a:lnTo>
                  <a:lnTo>
                    <a:pt x="1938438" y="807402"/>
                  </a:lnTo>
                  <a:cubicBezTo>
                    <a:pt x="2024476" y="934755"/>
                    <a:pt x="2170180" y="1018486"/>
                    <a:pt x="2335440" y="1018486"/>
                  </a:cubicBezTo>
                  <a:cubicBezTo>
                    <a:pt x="2599855" y="1018486"/>
                    <a:pt x="2814207" y="804134"/>
                    <a:pt x="2814207" y="539719"/>
                  </a:cubicBezTo>
                  <a:cubicBezTo>
                    <a:pt x="2814207" y="275303"/>
                    <a:pt x="2599855" y="60951"/>
                    <a:pt x="2335440" y="60951"/>
                  </a:cubicBezTo>
                  <a:close/>
                  <a:moveTo>
                    <a:pt x="1416578" y="60951"/>
                  </a:moveTo>
                  <a:cubicBezTo>
                    <a:pt x="1251318" y="60951"/>
                    <a:pt x="1105614" y="144682"/>
                    <a:pt x="1019576" y="272035"/>
                  </a:cubicBezTo>
                  <a:lnTo>
                    <a:pt x="1012667" y="284764"/>
                  </a:lnTo>
                  <a:lnTo>
                    <a:pt x="978148" y="348361"/>
                  </a:lnTo>
                  <a:lnTo>
                    <a:pt x="975434" y="353361"/>
                  </a:lnTo>
                  <a:cubicBezTo>
                    <a:pt x="951207" y="410640"/>
                    <a:pt x="937810" y="473615"/>
                    <a:pt x="937810" y="539719"/>
                  </a:cubicBezTo>
                  <a:cubicBezTo>
                    <a:pt x="937810" y="605823"/>
                    <a:pt x="951207" y="668798"/>
                    <a:pt x="975434" y="726076"/>
                  </a:cubicBezTo>
                  <a:lnTo>
                    <a:pt x="978148" y="731076"/>
                  </a:lnTo>
                  <a:lnTo>
                    <a:pt x="1012667" y="794674"/>
                  </a:lnTo>
                  <a:lnTo>
                    <a:pt x="1019576" y="807402"/>
                  </a:lnTo>
                  <a:cubicBezTo>
                    <a:pt x="1105614" y="934755"/>
                    <a:pt x="1251318" y="1018486"/>
                    <a:pt x="1416578" y="1018486"/>
                  </a:cubicBezTo>
                  <a:cubicBezTo>
                    <a:pt x="1581837" y="1018486"/>
                    <a:pt x="1727541" y="934755"/>
                    <a:pt x="1813579" y="807402"/>
                  </a:cubicBezTo>
                  <a:lnTo>
                    <a:pt x="1841489" y="755981"/>
                  </a:lnTo>
                  <a:lnTo>
                    <a:pt x="1857721" y="726076"/>
                  </a:lnTo>
                  <a:lnTo>
                    <a:pt x="1876009" y="667164"/>
                  </a:lnTo>
                  <a:lnTo>
                    <a:pt x="1885618" y="636207"/>
                  </a:lnTo>
                  <a:cubicBezTo>
                    <a:pt x="1891996" y="605041"/>
                    <a:pt x="1895345" y="572771"/>
                    <a:pt x="1895345" y="539719"/>
                  </a:cubicBezTo>
                  <a:cubicBezTo>
                    <a:pt x="1895345" y="506667"/>
                    <a:pt x="1891996" y="474397"/>
                    <a:pt x="1885618" y="443231"/>
                  </a:cubicBezTo>
                  <a:lnTo>
                    <a:pt x="1876009" y="412274"/>
                  </a:lnTo>
                  <a:lnTo>
                    <a:pt x="1857721" y="353361"/>
                  </a:lnTo>
                  <a:lnTo>
                    <a:pt x="1841490" y="323456"/>
                  </a:lnTo>
                  <a:lnTo>
                    <a:pt x="1813579" y="272035"/>
                  </a:lnTo>
                  <a:cubicBezTo>
                    <a:pt x="1727541" y="144682"/>
                    <a:pt x="1581837" y="60951"/>
                    <a:pt x="1416578" y="60951"/>
                  </a:cubicBezTo>
                  <a:close/>
                  <a:moveTo>
                    <a:pt x="539719" y="60951"/>
                  </a:moveTo>
                  <a:cubicBezTo>
                    <a:pt x="275303" y="60951"/>
                    <a:pt x="60951" y="275303"/>
                    <a:pt x="60951" y="539719"/>
                  </a:cubicBezTo>
                  <a:cubicBezTo>
                    <a:pt x="60951" y="804134"/>
                    <a:pt x="275303" y="1018486"/>
                    <a:pt x="539719" y="1018486"/>
                  </a:cubicBezTo>
                  <a:cubicBezTo>
                    <a:pt x="704978" y="1018486"/>
                    <a:pt x="850682" y="934755"/>
                    <a:pt x="936720" y="807402"/>
                  </a:cubicBezTo>
                  <a:lnTo>
                    <a:pt x="943628" y="794674"/>
                  </a:lnTo>
                  <a:lnTo>
                    <a:pt x="919273" y="749802"/>
                  </a:lnTo>
                  <a:cubicBezTo>
                    <a:pt x="891961" y="685231"/>
                    <a:pt x="876859" y="614239"/>
                    <a:pt x="876859" y="539719"/>
                  </a:cubicBezTo>
                  <a:cubicBezTo>
                    <a:pt x="876859" y="465199"/>
                    <a:pt x="891961" y="394207"/>
                    <a:pt x="919273" y="329636"/>
                  </a:cubicBezTo>
                  <a:lnTo>
                    <a:pt x="943628" y="284764"/>
                  </a:lnTo>
                  <a:lnTo>
                    <a:pt x="936720" y="272035"/>
                  </a:lnTo>
                  <a:cubicBezTo>
                    <a:pt x="850682" y="144682"/>
                    <a:pt x="704978" y="60951"/>
                    <a:pt x="539719" y="60951"/>
                  </a:cubicBezTo>
                  <a:close/>
                  <a:moveTo>
                    <a:pt x="539719" y="0"/>
                  </a:moveTo>
                  <a:cubicBezTo>
                    <a:pt x="688758" y="0"/>
                    <a:pt x="823687" y="60410"/>
                    <a:pt x="921357" y="158080"/>
                  </a:cubicBezTo>
                  <a:lnTo>
                    <a:pt x="978148" y="226911"/>
                  </a:lnTo>
                  <a:lnTo>
                    <a:pt x="1034939" y="158080"/>
                  </a:lnTo>
                  <a:cubicBezTo>
                    <a:pt x="1132609" y="60410"/>
                    <a:pt x="1267538" y="0"/>
                    <a:pt x="1416578" y="0"/>
                  </a:cubicBezTo>
                  <a:cubicBezTo>
                    <a:pt x="1602877" y="0"/>
                    <a:pt x="1767129" y="94391"/>
                    <a:pt x="1864121" y="237957"/>
                  </a:cubicBezTo>
                  <a:lnTo>
                    <a:pt x="1876009" y="259858"/>
                  </a:lnTo>
                  <a:lnTo>
                    <a:pt x="1887896" y="237957"/>
                  </a:lnTo>
                  <a:cubicBezTo>
                    <a:pt x="1984888" y="94391"/>
                    <a:pt x="2149141" y="0"/>
                    <a:pt x="2335440" y="0"/>
                  </a:cubicBezTo>
                  <a:cubicBezTo>
                    <a:pt x="2633518" y="0"/>
                    <a:pt x="2875158" y="241640"/>
                    <a:pt x="2875158" y="539719"/>
                  </a:cubicBezTo>
                  <a:cubicBezTo>
                    <a:pt x="2875158" y="837797"/>
                    <a:pt x="2633518" y="1079437"/>
                    <a:pt x="2335440" y="1079437"/>
                  </a:cubicBezTo>
                  <a:cubicBezTo>
                    <a:pt x="2149141" y="1079437"/>
                    <a:pt x="1984888" y="985047"/>
                    <a:pt x="1887896" y="841480"/>
                  </a:cubicBezTo>
                  <a:lnTo>
                    <a:pt x="1876009" y="819579"/>
                  </a:lnTo>
                  <a:lnTo>
                    <a:pt x="1864121" y="841480"/>
                  </a:lnTo>
                  <a:cubicBezTo>
                    <a:pt x="1767129" y="985047"/>
                    <a:pt x="1602877" y="1079437"/>
                    <a:pt x="1416578" y="1079437"/>
                  </a:cubicBezTo>
                  <a:cubicBezTo>
                    <a:pt x="1267538" y="1079437"/>
                    <a:pt x="1132609" y="1019027"/>
                    <a:pt x="1034939" y="921357"/>
                  </a:cubicBezTo>
                  <a:lnTo>
                    <a:pt x="978148" y="852526"/>
                  </a:lnTo>
                  <a:lnTo>
                    <a:pt x="921357" y="921357"/>
                  </a:lnTo>
                  <a:cubicBezTo>
                    <a:pt x="823687" y="1019027"/>
                    <a:pt x="688758" y="1079437"/>
                    <a:pt x="539719" y="1079437"/>
                  </a:cubicBezTo>
                  <a:cubicBezTo>
                    <a:pt x="241640" y="1079437"/>
                    <a:pt x="0" y="837797"/>
                    <a:pt x="0" y="539719"/>
                  </a:cubicBezTo>
                  <a:cubicBezTo>
                    <a:pt x="0" y="241640"/>
                    <a:pt x="241640" y="0"/>
                    <a:pt x="539719" y="0"/>
                  </a:cubicBezTo>
                  <a:close/>
                </a:path>
              </a:pathLst>
            </a:custGeom>
            <a:solidFill>
              <a:srgbClr val="635D59"/>
            </a:solidFill>
            <a:ln w="100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71" name="Center"/>
          <p:cNvSpPr txBox="1"/>
          <p:nvPr/>
        </p:nvSpPr>
        <p:spPr>
          <a:xfrm>
            <a:off x="5896212" y="4012196"/>
            <a:ext cx="475643" cy="305961"/>
          </a:xfrm>
          <a:prstGeom prst="rect">
            <a:avLst/>
          </a:prstGeom>
          <a:noFill/>
        </p:spPr>
        <p:txBody>
          <a:bodyPr wrap="none" lIns="0" tIns="44821" rIns="0" bIns="44821"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t>PARTNER</a:t>
            </a:r>
            <a:b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br>
            <a: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t>SERVICES</a:t>
            </a:r>
          </a:p>
        </p:txBody>
      </p:sp>
      <p:sp>
        <p:nvSpPr>
          <p:cNvPr id="72" name="Center"/>
          <p:cNvSpPr txBox="1"/>
          <p:nvPr/>
        </p:nvSpPr>
        <p:spPr>
          <a:xfrm>
            <a:off x="4803959" y="4013071"/>
            <a:ext cx="827278" cy="305961"/>
          </a:xfrm>
          <a:prstGeom prst="rect">
            <a:avLst/>
          </a:prstGeom>
          <a:noFill/>
        </p:spPr>
        <p:txBody>
          <a:bodyPr wrap="none" lIns="0" tIns="44821" rIns="0" bIns="44821"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t>METHODOLOGY </a:t>
            </a:r>
            <a:b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br>
            <a: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t>&amp; RESOURCES</a:t>
            </a:r>
          </a:p>
        </p:txBody>
      </p:sp>
      <p:sp>
        <p:nvSpPr>
          <p:cNvPr id="73" name="Center"/>
          <p:cNvSpPr txBox="1"/>
          <p:nvPr/>
        </p:nvSpPr>
        <p:spPr>
          <a:xfrm>
            <a:off x="6708073" y="4013071"/>
            <a:ext cx="604974" cy="305961"/>
          </a:xfrm>
          <a:prstGeom prst="rect">
            <a:avLst/>
          </a:prstGeom>
          <a:noFill/>
        </p:spPr>
        <p:txBody>
          <a:bodyPr wrap="none" lIns="0" tIns="44821" rIns="0" bIns="44821"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t>TOOLS </a:t>
            </a:r>
            <a:b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br>
            <a:r>
              <a:rPr kumimoji="0" lang="en-US" sz="700" b="0" i="0" u="none" strike="noStrike" kern="0" cap="none" spc="98" normalizeH="0" baseline="0" noProof="0" dirty="0">
                <a:ln>
                  <a:noFill/>
                </a:ln>
                <a:gradFill>
                  <a:gsLst>
                    <a:gs pos="0">
                      <a:srgbClr val="505050"/>
                    </a:gs>
                    <a:gs pos="74000">
                      <a:srgbClr val="505050"/>
                    </a:gs>
                  </a:gsLst>
                  <a:lin ang="5400000" scaled="1"/>
                </a:gradFill>
                <a:effectLst/>
                <a:uLnTx/>
                <a:uFillTx/>
              </a:rPr>
              <a:t>&amp; INSIGHTS</a:t>
            </a:r>
          </a:p>
        </p:txBody>
      </p:sp>
      <p:sp>
        <p:nvSpPr>
          <p:cNvPr id="74" name="TextBox 73"/>
          <p:cNvSpPr txBox="1"/>
          <p:nvPr/>
        </p:nvSpPr>
        <p:spPr>
          <a:xfrm>
            <a:off x="5016237" y="4944239"/>
            <a:ext cx="2273037" cy="184666"/>
          </a:xfrm>
          <a:prstGeom prst="rect">
            <a:avLst/>
          </a:prstGeom>
          <a:noFill/>
        </p:spPr>
        <p:txBody>
          <a:bodyPr wrap="square" lIns="0" tIns="0" rIns="0" bIns="0" rtlCol="0">
            <a:spAutoFit/>
          </a:bodyPr>
          <a:lstStyle/>
          <a:p>
            <a:pPr marL="0" marR="0" lvl="0" indent="0" algn="ctr" defTabSz="914225" eaLnBrk="1" fontAlgn="auto" latinLnBrk="0" hangingPunct="1">
              <a:spcBef>
                <a:spcPts val="0"/>
              </a:spcBef>
              <a:spcAft>
                <a:spcPts val="600"/>
              </a:spcAft>
              <a:buClrTx/>
              <a:buSzTx/>
              <a:buFontTx/>
              <a:buNone/>
              <a:tabLst/>
              <a:defRPr/>
            </a:pPr>
            <a:r>
              <a:rPr kumimoji="0" lang="en-US" sz="1200" b="1" i="0" u="none" strike="noStrike" kern="900" cap="none" spc="98" normalizeH="0" baseline="0" noProof="0" dirty="0">
                <a:ln>
                  <a:noFill/>
                </a:ln>
                <a:gradFill>
                  <a:gsLst>
                    <a:gs pos="0">
                      <a:srgbClr val="505050"/>
                    </a:gs>
                    <a:gs pos="100000">
                      <a:srgbClr val="505050"/>
                    </a:gs>
                  </a:gsLst>
                  <a:lin ang="5400000" scaled="0"/>
                </a:gradFill>
                <a:effectLst/>
                <a:uLnTx/>
                <a:uFillTx/>
              </a:rPr>
              <a:t>CUSTOMER | PARTNER</a:t>
            </a:r>
          </a:p>
        </p:txBody>
      </p:sp>
      <p:sp>
        <p:nvSpPr>
          <p:cNvPr id="75" name="TextBox 74"/>
          <p:cNvSpPr txBox="1"/>
          <p:nvPr/>
        </p:nvSpPr>
        <p:spPr>
          <a:xfrm>
            <a:off x="5195750" y="4559823"/>
            <a:ext cx="1910196" cy="446236"/>
          </a:xfrm>
          <a:prstGeom prst="rect">
            <a:avLst/>
          </a:prstGeom>
          <a:noFill/>
        </p:spPr>
        <p:txBody>
          <a:bodyPr wrap="square" lIns="182854" tIns="146284" rIns="182854" bIns="146284" rtlCol="0">
            <a:spAutoFit/>
          </a:bodyPr>
          <a:lstStyle/>
          <a:p>
            <a:pPr marL="0" marR="0" lvl="0" indent="0" algn="ctr" defTabSz="914225" eaLnBrk="1" fontAlgn="auto" latinLnBrk="0" hangingPunct="1">
              <a:spcBef>
                <a:spcPts val="0"/>
              </a:spcBef>
              <a:spcAft>
                <a:spcPts val="588"/>
              </a:spcAft>
              <a:buClrTx/>
              <a:buSzTx/>
              <a:buFontTx/>
              <a:buNone/>
              <a:tabLst/>
              <a:defRPr/>
            </a:pPr>
            <a:r>
              <a:rPr kumimoji="0" lang="en-US" sz="900" b="1" i="0" u="none" strike="noStrike" kern="0" cap="none" spc="0" normalizeH="0" baseline="0" noProof="0" dirty="0">
                <a:ln>
                  <a:noFill/>
                </a:ln>
                <a:gradFill>
                  <a:gsLst>
                    <a:gs pos="2917">
                      <a:srgbClr val="505050"/>
                    </a:gs>
                    <a:gs pos="30000">
                      <a:srgbClr val="505050"/>
                    </a:gs>
                  </a:gsLst>
                  <a:lin ang="5400000" scaled="0"/>
                </a:gradFill>
                <a:effectLst/>
                <a:uLnTx/>
                <a:uFillTx/>
              </a:rPr>
              <a:t>FastTrack.microsoft.com</a:t>
            </a:r>
          </a:p>
        </p:txBody>
      </p:sp>
      <p:cxnSp>
        <p:nvCxnSpPr>
          <p:cNvPr id="76" name="Straight Connector 75"/>
          <p:cNvCxnSpPr/>
          <p:nvPr/>
        </p:nvCxnSpPr>
        <p:spPr>
          <a:xfrm>
            <a:off x="4810569" y="4521798"/>
            <a:ext cx="2652607" cy="0"/>
          </a:xfrm>
          <a:prstGeom prst="line">
            <a:avLst/>
          </a:prstGeom>
          <a:noFill/>
          <a:ln w="10000" cap="flat" cmpd="sng" algn="ctr">
            <a:solidFill>
              <a:srgbClr val="EBE7E3">
                <a:lumMod val="50000"/>
              </a:srgbClr>
            </a:solidFill>
            <a:prstDash val="solid"/>
            <a:headEnd type="none"/>
            <a:tailEnd type="none"/>
          </a:ln>
          <a:effectLst/>
        </p:spPr>
      </p:cxnSp>
      <p:sp>
        <p:nvSpPr>
          <p:cNvPr id="77" name="Step 3"/>
          <p:cNvSpPr txBox="1"/>
          <p:nvPr/>
        </p:nvSpPr>
        <p:spPr>
          <a:xfrm rot="10634173">
            <a:off x="4722763" y="3720061"/>
            <a:ext cx="3112034" cy="2054151"/>
          </a:xfrm>
          <a:prstGeom prst="rect">
            <a:avLst/>
          </a:prstGeom>
          <a:noFill/>
        </p:spPr>
        <p:txBody>
          <a:bodyPr spcFirstLastPara="1" wrap="square" lIns="179259" tIns="143407" rIns="179259" bIns="143407" numCol="1" rtlCol="0">
            <a:prstTxWarp prst="textArchDown">
              <a:avLst>
                <a:gd name="adj" fmla="val 13925010"/>
              </a:avLst>
            </a:prstTxWarp>
            <a:spAutoFit/>
          </a:bodyPr>
          <a:lstStyle/>
          <a:p>
            <a:pPr marL="0" marR="0" lvl="0" indent="0" defTabSz="914225" eaLnBrk="1" fontAlgn="auto" latinLnBrk="0" hangingPunct="1">
              <a:spcBef>
                <a:spcPts val="0"/>
              </a:spcBef>
              <a:spcAft>
                <a:spcPts val="588"/>
              </a:spcAft>
              <a:buClrTx/>
              <a:buSzTx/>
              <a:buFontTx/>
              <a:buNone/>
              <a:tabLst/>
              <a:defRPr/>
            </a:pPr>
            <a:r>
              <a:rPr kumimoji="0" lang="en-US" b="1" i="0" u="none" strike="noStrike" kern="0" cap="none" spc="0" normalizeH="0" baseline="0" noProof="0" dirty="0">
                <a:ln>
                  <a:noFill/>
                </a:ln>
                <a:gradFill>
                  <a:gsLst>
                    <a:gs pos="2917">
                      <a:srgbClr val="FFFFFF"/>
                    </a:gs>
                    <a:gs pos="30000">
                      <a:srgbClr val="FFFFFF"/>
                    </a:gs>
                  </a:gsLst>
                  <a:lin ang="5400000" scaled="0"/>
                </a:gradFill>
                <a:effectLst/>
                <a:uLnTx/>
                <a:uFillTx/>
              </a:rPr>
              <a:t>DRIVE VALUE</a:t>
            </a:r>
          </a:p>
        </p:txBody>
      </p:sp>
      <p:sp>
        <p:nvSpPr>
          <p:cNvPr id="79" name="Rectangle 6"/>
          <p:cNvSpPr/>
          <p:nvPr/>
        </p:nvSpPr>
        <p:spPr bwMode="auto">
          <a:xfrm>
            <a:off x="8692776" y="4600918"/>
            <a:ext cx="3210581" cy="1289503"/>
          </a:xfrm>
          <a:prstGeom prst="rect">
            <a:avLst/>
          </a:prstGeom>
          <a:solidFill>
            <a:schemeClr val="accent5">
              <a:alpha val="81961"/>
            </a:schemeClr>
          </a:solidFill>
          <a:ln w="10000" cap="flat" cmpd="sng" algn="ctr">
            <a:noFill/>
            <a:prstDash val="solid"/>
            <a:headEnd type="none" w="med" len="med"/>
            <a:tailEnd type="none" w="med" len="med"/>
          </a:ln>
          <a:effectLst/>
        </p:spPr>
        <p:txBody>
          <a:bodyPr rot="0" spcFirstLastPara="0" vertOverflow="overflow" horzOverflow="overflow" vert="horz" wrap="square" lIns="91440" tIns="44812" rIns="91440" bIns="44812" numCol="1" spcCol="0" rtlCol="0" fromWordArt="0" anchor="ctr" anchorCtr="0" forceAA="0" compatLnSpc="1">
            <a:prstTxWarp prst="textNoShape">
              <a:avLst/>
            </a:prstTxWarp>
            <a:noAutofit/>
          </a:bodyPr>
          <a:lstStyle/>
          <a:p>
            <a:pPr marL="0" marR="0" lvl="1" indent="0" defTabSz="913927" eaLnBrk="1" fontAlgn="base" latinLnBrk="0" hangingPunct="1">
              <a:spcBef>
                <a:spcPts val="588"/>
              </a:spcBef>
              <a:spcAft>
                <a:spcPct val="0"/>
              </a:spcAft>
              <a:buClrTx/>
              <a:buSzTx/>
              <a:buFontTx/>
              <a:buNone/>
              <a:tabLst/>
              <a:defRPr/>
            </a:pPr>
            <a:r>
              <a:rPr kumimoji="0" lang="en-US" b="1" i="0" u="none" strike="noStrike" kern="0" cap="none" spc="49" normalizeH="0" baseline="0" noProof="0" dirty="0">
                <a:ln>
                  <a:noFill/>
                </a:ln>
                <a:solidFill>
                  <a:srgbClr val="FBFBFB"/>
                </a:solidFill>
                <a:effectLst/>
                <a:uLnTx/>
                <a:uFillTx/>
                <a:ea typeface="+mn-ea"/>
                <a:cs typeface="Segoe UI Semibold" panose="020B0702040204020203" pitchFamily="34" charset="0"/>
              </a:rPr>
              <a:t>Partner Benefits</a:t>
            </a:r>
          </a:p>
          <a:p>
            <a:pPr marL="0" marR="0" lvl="1" indent="0" defTabSz="913927" eaLnBrk="1" fontAlgn="base" latinLnBrk="0" hangingPunct="1">
              <a:spcBef>
                <a:spcPts val="588"/>
              </a:spcBef>
              <a:spcAft>
                <a:spcPct val="0"/>
              </a:spcAft>
              <a:buClrTx/>
              <a:buSzTx/>
              <a:buFontTx/>
              <a:buNone/>
              <a:tabLst/>
              <a:defRPr/>
            </a:pPr>
            <a:r>
              <a:rPr kumimoji="0" lang="en-US" sz="1400" b="1" i="0" u="none" strike="noStrike" kern="0" cap="none" spc="49" normalizeH="0" baseline="0" noProof="0" dirty="0">
                <a:ln>
                  <a:noFill/>
                </a:ln>
                <a:solidFill>
                  <a:srgbClr val="FBFBFB"/>
                </a:solidFill>
                <a:effectLst/>
                <a:uLnTx/>
                <a:uFillTx/>
                <a:ea typeface="+mn-ea"/>
                <a:cs typeface="Segoe UI Semibold" panose="020B0702040204020203" pitchFamily="34" charset="0"/>
              </a:rPr>
              <a:t>Qualified deployment leads</a:t>
            </a:r>
          </a:p>
          <a:p>
            <a:pPr marL="0" marR="0" lvl="1" indent="0" defTabSz="913927" eaLnBrk="1" fontAlgn="base" latinLnBrk="0" hangingPunct="1">
              <a:spcBef>
                <a:spcPts val="588"/>
              </a:spcBef>
              <a:spcAft>
                <a:spcPct val="0"/>
              </a:spcAft>
              <a:buClrTx/>
              <a:buSzTx/>
              <a:buFontTx/>
              <a:buNone/>
              <a:tabLst/>
              <a:defRPr/>
            </a:pPr>
            <a:r>
              <a:rPr kumimoji="0" lang="en-US" sz="1400" b="1" i="0" u="none" strike="noStrike" kern="0" cap="none" spc="49" normalizeH="0" baseline="0" noProof="0" dirty="0">
                <a:ln>
                  <a:noFill/>
                </a:ln>
                <a:solidFill>
                  <a:srgbClr val="FBFBFB"/>
                </a:solidFill>
                <a:effectLst/>
                <a:uLnTx/>
                <a:uFillTx/>
                <a:ea typeface="+mn-ea"/>
                <a:cs typeface="Segoe UI Semibold" panose="020B0702040204020203" pitchFamily="34" charset="0"/>
              </a:rPr>
              <a:t>Leverage deployment offers</a:t>
            </a:r>
          </a:p>
          <a:p>
            <a:pPr marL="0" marR="0" lvl="1" indent="0" defTabSz="913927" eaLnBrk="1" fontAlgn="base" latinLnBrk="0" hangingPunct="1">
              <a:spcBef>
                <a:spcPts val="588"/>
              </a:spcBef>
              <a:spcAft>
                <a:spcPct val="0"/>
              </a:spcAft>
              <a:buClrTx/>
              <a:buSzTx/>
              <a:buFontTx/>
              <a:buNone/>
              <a:tabLst/>
              <a:defRPr/>
            </a:pPr>
            <a:r>
              <a:rPr kumimoji="0" lang="en-US" sz="1400" b="1" i="0" u="none" strike="noStrike" kern="0" cap="none" spc="49" normalizeH="0" baseline="0" noProof="0" dirty="0">
                <a:ln>
                  <a:noFill/>
                </a:ln>
                <a:solidFill>
                  <a:srgbClr val="FBFBFB"/>
                </a:solidFill>
                <a:effectLst/>
                <a:uLnTx/>
                <a:uFillTx/>
                <a:ea typeface="+mn-ea"/>
                <a:cs typeface="Segoe UI Semibold" panose="020B0702040204020203" pitchFamily="34" charset="0"/>
              </a:rPr>
              <a:t>Lead deployment engagements</a:t>
            </a:r>
          </a:p>
        </p:txBody>
      </p:sp>
      <p:sp>
        <p:nvSpPr>
          <p:cNvPr id="80" name="Rectangle 6"/>
          <p:cNvSpPr/>
          <p:nvPr/>
        </p:nvSpPr>
        <p:spPr bwMode="auto">
          <a:xfrm>
            <a:off x="328988" y="4589698"/>
            <a:ext cx="3210581" cy="1289503"/>
          </a:xfrm>
          <a:prstGeom prst="rect">
            <a:avLst/>
          </a:prstGeom>
          <a:solidFill>
            <a:schemeClr val="accent5">
              <a:alpha val="81961"/>
            </a:schemeClr>
          </a:solidFill>
          <a:ln w="10000" cap="flat" cmpd="sng" algn="ctr">
            <a:noFill/>
            <a:prstDash val="solid"/>
            <a:headEnd type="none" w="med" len="med"/>
            <a:tailEnd type="none" w="med" len="med"/>
          </a:ln>
          <a:effectLst/>
        </p:spPr>
        <p:txBody>
          <a:bodyPr rot="0" spcFirstLastPara="0" vertOverflow="overflow" horzOverflow="overflow" vert="horz" wrap="square" lIns="91440" tIns="44812" rIns="91440" bIns="44812" numCol="1" spcCol="0" rtlCol="0" fromWordArt="0" anchor="ctr" anchorCtr="0" forceAA="0" compatLnSpc="1">
            <a:prstTxWarp prst="textNoShape">
              <a:avLst/>
            </a:prstTxWarp>
            <a:noAutofit/>
          </a:bodyPr>
          <a:lstStyle/>
          <a:p>
            <a:pPr marL="0" marR="0" lvl="1" indent="0" defTabSz="913927" eaLnBrk="1" fontAlgn="base" latinLnBrk="0" hangingPunct="1">
              <a:spcBef>
                <a:spcPts val="588"/>
              </a:spcBef>
              <a:spcAft>
                <a:spcPct val="0"/>
              </a:spcAft>
              <a:buClrTx/>
              <a:buSzTx/>
              <a:buFontTx/>
              <a:buNone/>
              <a:tabLst/>
              <a:defRPr/>
            </a:pPr>
            <a:r>
              <a:rPr kumimoji="0" lang="en-US" b="1" i="0" u="none" strike="noStrike" kern="0" cap="none" spc="49" normalizeH="0" baseline="0" noProof="0" dirty="0">
                <a:ln>
                  <a:noFill/>
                </a:ln>
                <a:solidFill>
                  <a:srgbClr val="FBFBFB"/>
                </a:solidFill>
                <a:effectLst/>
                <a:uLnTx/>
                <a:uFillTx/>
                <a:ea typeface="+mn-ea"/>
                <a:cs typeface="Segoe UI Semibold" panose="020B0702040204020203" pitchFamily="34" charset="0"/>
              </a:rPr>
              <a:t>Customer Benefits</a:t>
            </a:r>
          </a:p>
          <a:p>
            <a:pPr marL="0" marR="0" lvl="1" indent="0" defTabSz="913927" eaLnBrk="1" fontAlgn="base" latinLnBrk="0" hangingPunct="1">
              <a:spcBef>
                <a:spcPts val="588"/>
              </a:spcBef>
              <a:spcAft>
                <a:spcPct val="0"/>
              </a:spcAft>
              <a:buClrTx/>
              <a:buSzTx/>
              <a:buFontTx/>
              <a:buNone/>
              <a:tabLst/>
              <a:defRPr/>
            </a:pPr>
            <a:r>
              <a:rPr kumimoji="0" lang="en-US" sz="1400" b="1" i="0" u="none" strike="noStrike" kern="0" cap="none" spc="49" normalizeH="0" baseline="0" noProof="0" dirty="0">
                <a:ln>
                  <a:noFill/>
                </a:ln>
                <a:solidFill>
                  <a:srgbClr val="FBFBFB"/>
                </a:solidFill>
                <a:effectLst/>
                <a:uLnTx/>
                <a:uFillTx/>
                <a:ea typeface="+mn-ea"/>
                <a:cs typeface="Segoe UI Semibold" panose="020B0702040204020203" pitchFamily="34" charset="0"/>
              </a:rPr>
              <a:t>Reliable deployments at less risk</a:t>
            </a:r>
          </a:p>
          <a:p>
            <a:pPr marL="0" marR="0" lvl="1" indent="0" defTabSz="913927" eaLnBrk="1" fontAlgn="base" latinLnBrk="0" hangingPunct="1">
              <a:spcBef>
                <a:spcPts val="588"/>
              </a:spcBef>
              <a:spcAft>
                <a:spcPct val="0"/>
              </a:spcAft>
              <a:buClrTx/>
              <a:buSzTx/>
              <a:buFontTx/>
              <a:buNone/>
              <a:tabLst/>
              <a:defRPr/>
            </a:pPr>
            <a:r>
              <a:rPr kumimoji="0" lang="en-US" sz="1400" b="1" i="0" u="none" strike="noStrike" kern="0" cap="none" spc="49" normalizeH="0" baseline="0" noProof="0" dirty="0">
                <a:ln>
                  <a:noFill/>
                </a:ln>
                <a:solidFill>
                  <a:srgbClr val="FBFBFB"/>
                </a:solidFill>
                <a:effectLst/>
                <a:uLnTx/>
                <a:uFillTx/>
                <a:ea typeface="+mn-ea"/>
                <a:cs typeface="Segoe UI Semibold" panose="020B0702040204020203" pitchFamily="34" charset="0"/>
              </a:rPr>
              <a:t>Realize business value faster</a:t>
            </a:r>
          </a:p>
          <a:p>
            <a:pPr marL="0" marR="0" lvl="1" indent="0" defTabSz="913927" eaLnBrk="1" fontAlgn="base" latinLnBrk="0" hangingPunct="1">
              <a:spcBef>
                <a:spcPts val="588"/>
              </a:spcBef>
              <a:spcAft>
                <a:spcPct val="0"/>
              </a:spcAft>
              <a:buClrTx/>
              <a:buSzTx/>
              <a:buFontTx/>
              <a:buNone/>
              <a:tabLst/>
              <a:defRPr/>
            </a:pPr>
            <a:r>
              <a:rPr kumimoji="0" lang="en-US" sz="1400" b="1" i="0" u="none" strike="noStrike" kern="0" cap="none" spc="49" normalizeH="0" baseline="0" noProof="0" dirty="0">
                <a:ln>
                  <a:noFill/>
                </a:ln>
                <a:solidFill>
                  <a:srgbClr val="FBFBFB"/>
                </a:solidFill>
                <a:effectLst/>
                <a:uLnTx/>
                <a:uFillTx/>
                <a:ea typeface="+mn-ea"/>
                <a:cs typeface="Segoe UI Semibold" panose="020B0702040204020203" pitchFamily="34" charset="0"/>
              </a:rPr>
              <a:t>Maximize Microsoft investment</a:t>
            </a:r>
          </a:p>
        </p:txBody>
      </p:sp>
      <p:sp>
        <p:nvSpPr>
          <p:cNvPr id="82" name="Title 1"/>
          <p:cNvSpPr txBox="1">
            <a:spLocks/>
          </p:cNvSpPr>
          <p:nvPr/>
        </p:nvSpPr>
        <p:spPr>
          <a:xfrm>
            <a:off x="0" y="-7938"/>
            <a:ext cx="12436475" cy="732649"/>
          </a:xfrm>
          <a:prstGeom prst="rect">
            <a:avLst/>
          </a:prstGeom>
          <a:solidFill>
            <a:schemeClr val="bg1">
              <a:lumMod val="95000"/>
            </a:schemeClr>
          </a:solidFill>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228600">
              <a:lnSpc>
                <a:spcPct val="100000"/>
              </a:lnSpc>
            </a:pPr>
            <a:r>
              <a:rPr lang="en-US" sz="4000" dirty="0">
                <a:solidFill>
                  <a:schemeClr val="tx1"/>
                </a:solidFill>
              </a:rPr>
              <a:t>Microsoft FastTrack for Windows 10 and Office 365 Pro Plus</a:t>
            </a:r>
          </a:p>
        </p:txBody>
      </p:sp>
      <p:sp>
        <p:nvSpPr>
          <p:cNvPr id="5" name="Arrow: Chevron 4"/>
          <p:cNvSpPr/>
          <p:nvPr/>
        </p:nvSpPr>
        <p:spPr bwMode="auto">
          <a:xfrm>
            <a:off x="6050156" y="1211263"/>
            <a:ext cx="201384" cy="556478"/>
          </a:xfrm>
          <a:prstGeom prst="chevron">
            <a:avLst>
              <a:gd name="adj" fmla="val 6472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1" name="Arrow: Chevron 80"/>
          <p:cNvSpPr/>
          <p:nvPr/>
        </p:nvSpPr>
        <p:spPr bwMode="auto">
          <a:xfrm rot="7229131">
            <a:off x="7811469" y="4401165"/>
            <a:ext cx="201384" cy="556478"/>
          </a:xfrm>
          <a:prstGeom prst="chevron">
            <a:avLst>
              <a:gd name="adj" fmla="val 6472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3" name="Arrow: Chevron 82"/>
          <p:cNvSpPr/>
          <p:nvPr/>
        </p:nvSpPr>
        <p:spPr bwMode="auto">
          <a:xfrm rot="14011077">
            <a:off x="4247777" y="4408272"/>
            <a:ext cx="201384" cy="556478"/>
          </a:xfrm>
          <a:prstGeom prst="chevron">
            <a:avLst>
              <a:gd name="adj" fmla="val 6472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a:xfrm>
            <a:off x="4393124" y="6518457"/>
            <a:ext cx="3360022" cy="369332"/>
          </a:xfrm>
          <a:prstGeom prst="rect">
            <a:avLst/>
          </a:prstGeom>
        </p:spPr>
        <p:txBody>
          <a:bodyPr wrap="none">
            <a:spAutoFit/>
          </a:bodyPr>
          <a:lstStyle/>
          <a:p>
            <a:r>
              <a:rPr lang="en-US" dirty="0">
                <a:hlinkClick r:id="rId8"/>
              </a:rPr>
              <a:t>http://fasttrack.microsoft.com/</a:t>
            </a:r>
            <a:r>
              <a:rPr lang="en-US" dirty="0"/>
              <a:t> </a:t>
            </a:r>
          </a:p>
        </p:txBody>
      </p:sp>
    </p:spTree>
    <p:extLst>
      <p:ext uri="{BB962C8B-B14F-4D97-AF65-F5344CB8AC3E}">
        <p14:creationId xmlns:p14="http://schemas.microsoft.com/office/powerpoint/2010/main" val="349953105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i="1" dirty="0"/>
              <a:t>R</a:t>
            </a:r>
            <a:r>
              <a:rPr lang="en-US" sz="4400" i="1" dirty="0">
                <a:solidFill>
                  <a:schemeClr val="tx2"/>
                </a:solidFill>
              </a:rPr>
              <a:t>e</a:t>
            </a:r>
            <a:r>
              <a:rPr lang="en-US" sz="4400" i="1" dirty="0"/>
              <a:t>ady for Windows </a:t>
            </a:r>
            <a:r>
              <a:rPr lang="en-US" sz="4400" dirty="0"/>
              <a:t>program helps ISVs succeed with Windows 10 AND </a:t>
            </a:r>
            <a:r>
              <a:rPr lang="en-US" sz="4400" dirty="0" err="1"/>
              <a:t>WaaS</a:t>
            </a:r>
            <a:r>
              <a:rPr lang="en-US" sz="4400" dirty="0"/>
              <a:t> </a:t>
            </a:r>
          </a:p>
        </p:txBody>
      </p:sp>
      <p:sp>
        <p:nvSpPr>
          <p:cNvPr id="40" name="Rectangle 39"/>
          <p:cNvSpPr/>
          <p:nvPr/>
        </p:nvSpPr>
        <p:spPr bwMode="auto">
          <a:xfrm>
            <a:off x="292785" y="1781045"/>
            <a:ext cx="2285676" cy="4706435"/>
          </a:xfrm>
          <a:prstGeom prst="rect">
            <a:avLst/>
          </a:prstGeom>
          <a:solidFill>
            <a:schemeClr val="bg2"/>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90" y="1946056"/>
            <a:ext cx="1941067" cy="1941068"/>
          </a:xfrm>
          <a:prstGeom prst="rect">
            <a:avLst/>
          </a:prstGeom>
        </p:spPr>
      </p:pic>
      <p:sp>
        <p:nvSpPr>
          <p:cNvPr id="42" name="TextBox 41"/>
          <p:cNvSpPr txBox="1"/>
          <p:nvPr/>
        </p:nvSpPr>
        <p:spPr>
          <a:xfrm>
            <a:off x="469675" y="3956080"/>
            <a:ext cx="1954574" cy="988143"/>
          </a:xfrm>
          <a:prstGeom prst="rect">
            <a:avLst/>
          </a:prstGeom>
          <a:noFill/>
        </p:spPr>
        <p:txBody>
          <a:bodyPr wrap="square" lIns="0" tIns="0" rIns="0" bIns="0" rtlCol="0">
            <a:spAutoFit/>
          </a:bodyPr>
          <a:lstStyle/>
          <a:p>
            <a:pPr marL="0" marR="0" lvl="0" indent="0" defTabSz="932597" eaLnBrk="1" fontAlgn="auto" latinLnBrk="0" hangingPunct="1">
              <a:lnSpc>
                <a:spcPct val="90000"/>
              </a:lnSpc>
              <a:spcBef>
                <a:spcPts val="0"/>
              </a:spcBef>
              <a:spcAft>
                <a:spcPts val="600"/>
              </a:spcAft>
              <a:buClrTx/>
              <a:buSzTx/>
              <a:buFontTx/>
              <a:buNone/>
              <a:tabLst/>
              <a:defRPr/>
            </a:pPr>
            <a:r>
              <a:rPr kumimoji="0" lang="en-US" sz="1399" b="0" i="0" u="none" strike="noStrike" kern="0" cap="none" spc="0" normalizeH="0" baseline="0" noProof="0" dirty="0">
                <a:ln>
                  <a:noFill/>
                </a:ln>
                <a:solidFill>
                  <a:sysClr val="windowText" lastClr="000000"/>
                </a:solidFill>
                <a:effectLst/>
                <a:uLnTx/>
                <a:uFillTx/>
                <a:latin typeface="Calibri" panose="020F0502020204030204"/>
              </a:rPr>
              <a:t>Join the Windows Insiders Program community to help shape the future of Windows, get early releases and more.</a:t>
            </a:r>
          </a:p>
        </p:txBody>
      </p:sp>
      <p:sp>
        <p:nvSpPr>
          <p:cNvPr id="43" name="TextBox 42"/>
          <p:cNvSpPr txBox="1"/>
          <p:nvPr/>
        </p:nvSpPr>
        <p:spPr>
          <a:xfrm>
            <a:off x="469675" y="5309087"/>
            <a:ext cx="2014172" cy="627807"/>
          </a:xfrm>
          <a:prstGeom prst="rect">
            <a:avLst/>
          </a:prstGeom>
          <a:noFill/>
        </p:spPr>
        <p:txBody>
          <a:bodyPr wrap="square" lIns="0" tIns="0" rIns="0"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libri" panose="020F0502020204030204"/>
                <a:hlinkClick r:id="rId4"/>
              </a:rPr>
              <a:t>Download</a:t>
            </a:r>
            <a:r>
              <a:rPr kumimoji="0" lang="en-US" sz="1000" b="0" i="0" u="none" strike="noStrike" kern="0" cap="none" spc="0" normalizeH="0" baseline="0" noProof="0" dirty="0">
                <a:ln>
                  <a:noFill/>
                </a:ln>
                <a:solidFill>
                  <a:sysClr val="windowText" lastClr="000000"/>
                </a:solidFill>
                <a:effectLst/>
                <a:uLnTx/>
                <a:uFillTx/>
                <a:latin typeface="Calibri" panose="020F0502020204030204"/>
              </a:rPr>
              <a:t> a preview build of the latest Windows SDK and Emulator to explore what's new in building apps. for Windows.</a:t>
            </a:r>
          </a:p>
        </p:txBody>
      </p:sp>
      <p:sp>
        <p:nvSpPr>
          <p:cNvPr id="44" name="TextBox 43"/>
          <p:cNvSpPr txBox="1"/>
          <p:nvPr/>
        </p:nvSpPr>
        <p:spPr>
          <a:xfrm>
            <a:off x="1682756" y="5690864"/>
            <a:ext cx="881024" cy="903912"/>
          </a:xfrm>
          <a:prstGeom prst="rect">
            <a:avLst/>
          </a:prstGeom>
          <a:noFill/>
        </p:spPr>
        <p:txBody>
          <a:bodyPr wrap="square" lIns="0" tIns="0" rIns="0" bIns="0" rtlCol="0" anchor="b">
            <a:spAutoFit/>
          </a:bodyPr>
          <a:lstStyle/>
          <a:p>
            <a:pPr marL="0" marR="0" lvl="0" indent="0" algn="r" defTabSz="932597" eaLnBrk="1" fontAlgn="auto" latinLnBrk="0" hangingPunct="1">
              <a:lnSpc>
                <a:spcPct val="90000"/>
              </a:lnSpc>
              <a:spcBef>
                <a:spcPts val="0"/>
              </a:spcBef>
              <a:spcAft>
                <a:spcPts val="600"/>
              </a:spcAft>
              <a:buClrTx/>
              <a:buSzTx/>
              <a:buFontTx/>
              <a:buNone/>
              <a:tabLst/>
              <a:defRPr/>
            </a:pPr>
            <a:r>
              <a:rPr kumimoji="0" lang="en-US" sz="6399" b="0" i="0" u="none" strike="noStrike" kern="0" cap="none" spc="0" normalizeH="0" baseline="0" noProof="0" dirty="0">
                <a:ln>
                  <a:noFill/>
                </a:ln>
                <a:solidFill>
                  <a:srgbClr val="E7E6E6">
                    <a:lumMod val="75000"/>
                  </a:srgbClr>
                </a:solidFill>
                <a:effectLst/>
                <a:uLnTx/>
                <a:uFillTx/>
                <a:latin typeface="Calibri" panose="020F0502020204030204"/>
              </a:rPr>
              <a:t>1</a:t>
            </a:r>
          </a:p>
        </p:txBody>
      </p:sp>
      <p:sp>
        <p:nvSpPr>
          <p:cNvPr id="46" name="Rectangle 45"/>
          <p:cNvSpPr/>
          <p:nvPr/>
        </p:nvSpPr>
        <p:spPr bwMode="auto">
          <a:xfrm>
            <a:off x="5080061" y="1779168"/>
            <a:ext cx="2285676" cy="4708226"/>
          </a:xfrm>
          <a:prstGeom prst="rect">
            <a:avLst/>
          </a:prstGeom>
          <a:solidFill>
            <a:schemeClr val="bg2"/>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47" name="TextBox 46"/>
          <p:cNvSpPr txBox="1"/>
          <p:nvPr/>
        </p:nvSpPr>
        <p:spPr>
          <a:xfrm>
            <a:off x="5231629" y="3948565"/>
            <a:ext cx="2186898" cy="1098009"/>
          </a:xfrm>
          <a:prstGeom prst="rect">
            <a:avLst/>
          </a:prstGeom>
          <a:noFill/>
        </p:spPr>
        <p:txBody>
          <a:bodyPr wrap="square" lIns="0" tIns="0" rIns="0"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rgbClr val="505050"/>
                </a:solidFill>
                <a:effectLst/>
                <a:uLnTx/>
                <a:uFillTx/>
                <a:latin typeface="Calibri" panose="020F0502020204030204"/>
              </a:rPr>
              <a:t>Get your application in front of  Microsoft’s global </a:t>
            </a:r>
            <a:r>
              <a:rPr kumimoji="0" lang="en-US" sz="1399" b="0" i="0" u="none" strike="noStrike" kern="0" cap="none" spc="0" normalizeH="0" baseline="0" noProof="0" dirty="0">
                <a:ln>
                  <a:noFill/>
                </a:ln>
                <a:solidFill>
                  <a:srgbClr val="0078D7"/>
                </a:solidFill>
                <a:effectLst/>
                <a:uLnTx/>
                <a:uFillTx/>
                <a:latin typeface="Calibri" panose="020F0502020204030204"/>
                <a:hlinkClick r:id="rId5"/>
              </a:rPr>
              <a:t>Ready for Windows Directory </a:t>
            </a:r>
            <a:r>
              <a:rPr kumimoji="0" lang="en-US" sz="1399" b="0" i="0" u="none" strike="noStrike" kern="0" cap="none" spc="0" normalizeH="0" baseline="0" noProof="0" dirty="0">
                <a:ln>
                  <a:noFill/>
                </a:ln>
                <a:solidFill>
                  <a:srgbClr val="505050"/>
                </a:solidFill>
                <a:effectLst/>
                <a:uLnTx/>
                <a:uFillTx/>
                <a:latin typeface="Calibri" panose="020F0502020204030204"/>
              </a:rPr>
              <a:t>for IT decision makers around the world.</a:t>
            </a:r>
          </a:p>
        </p:txBody>
      </p:sp>
      <p:sp>
        <p:nvSpPr>
          <p:cNvPr id="48" name="TextBox 47"/>
          <p:cNvSpPr txBox="1"/>
          <p:nvPr/>
        </p:nvSpPr>
        <p:spPr>
          <a:xfrm>
            <a:off x="5231629" y="5301572"/>
            <a:ext cx="2130428" cy="313904"/>
          </a:xfrm>
          <a:prstGeom prst="rect">
            <a:avLst/>
          </a:prstGeom>
          <a:noFill/>
        </p:spPr>
        <p:txBody>
          <a:bodyPr wrap="square" lIns="0" tIns="0" rIns="91427"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libri" panose="020F0502020204030204"/>
                <a:hlinkClick r:id="rId6"/>
              </a:rPr>
              <a:t>Submit</a:t>
            </a:r>
            <a:r>
              <a:rPr kumimoji="0" lang="en-US" sz="1000" b="0" i="0" u="none" strike="noStrike" kern="0" cap="none" spc="0" normalizeH="0" baseline="0" noProof="0" dirty="0">
                <a:ln>
                  <a:noFill/>
                </a:ln>
                <a:solidFill>
                  <a:sysClr val="windowText" lastClr="000000"/>
                </a:solidFill>
                <a:effectLst/>
                <a:uLnTx/>
                <a:uFillTx/>
                <a:latin typeface="Calibri" panose="020F0502020204030204"/>
              </a:rPr>
              <a:t> your compatible application to the Ready for Windows Directory.</a:t>
            </a:r>
          </a:p>
        </p:txBody>
      </p:sp>
      <p:pic>
        <p:nvPicPr>
          <p:cNvPr id="49" name="Picture 48"/>
          <p:cNvPicPr>
            <a:picLocks noChangeAspect="1"/>
          </p:cNvPicPr>
          <p:nvPr/>
        </p:nvPicPr>
        <p:blipFill rotWithShape="1">
          <a:blip r:embed="rId7" cstate="print">
            <a:extLst>
              <a:ext uri="{28A0092B-C50C-407E-A947-70E740481C1C}">
                <a14:useLocalDpi xmlns:a14="http://schemas.microsoft.com/office/drawing/2010/main" val="0"/>
              </a:ext>
            </a:extLst>
          </a:blip>
          <a:srcRect r="8407"/>
          <a:stretch/>
        </p:blipFill>
        <p:spPr>
          <a:xfrm>
            <a:off x="5055079" y="2384129"/>
            <a:ext cx="2333355" cy="1292682"/>
          </a:xfrm>
          <a:prstGeom prst="rect">
            <a:avLst/>
          </a:prstGeom>
        </p:spPr>
      </p:pic>
      <p:sp>
        <p:nvSpPr>
          <p:cNvPr id="50" name="TextBox 49"/>
          <p:cNvSpPr txBox="1"/>
          <p:nvPr/>
        </p:nvSpPr>
        <p:spPr>
          <a:xfrm>
            <a:off x="6471520" y="5690864"/>
            <a:ext cx="881024" cy="903912"/>
          </a:xfrm>
          <a:prstGeom prst="rect">
            <a:avLst/>
          </a:prstGeom>
          <a:noFill/>
        </p:spPr>
        <p:txBody>
          <a:bodyPr wrap="square" lIns="0" tIns="0" rIns="0" bIns="0" rtlCol="0" anchor="b">
            <a:spAutoFit/>
          </a:bodyPr>
          <a:lstStyle/>
          <a:p>
            <a:pPr marL="0" marR="0" lvl="0" indent="0" algn="r" defTabSz="932597" eaLnBrk="1" fontAlgn="auto" latinLnBrk="0" hangingPunct="1">
              <a:lnSpc>
                <a:spcPct val="90000"/>
              </a:lnSpc>
              <a:spcBef>
                <a:spcPts val="0"/>
              </a:spcBef>
              <a:spcAft>
                <a:spcPts val="600"/>
              </a:spcAft>
              <a:buClrTx/>
              <a:buSzTx/>
              <a:buFontTx/>
              <a:buNone/>
              <a:tabLst/>
              <a:defRPr/>
            </a:pPr>
            <a:r>
              <a:rPr kumimoji="0" lang="en-US" sz="6399" b="0" i="0" u="none" strike="noStrike" kern="0" cap="none" spc="0" normalizeH="0" baseline="0" noProof="0" dirty="0">
                <a:ln>
                  <a:noFill/>
                </a:ln>
                <a:solidFill>
                  <a:srgbClr val="E7E6E6">
                    <a:lumMod val="75000"/>
                  </a:srgbClr>
                </a:solidFill>
                <a:effectLst/>
                <a:uLnTx/>
                <a:uFillTx/>
                <a:latin typeface="Calibri" panose="020F0502020204030204"/>
              </a:rPr>
              <a:t>3</a:t>
            </a:r>
          </a:p>
        </p:txBody>
      </p:sp>
      <p:sp>
        <p:nvSpPr>
          <p:cNvPr id="52" name="Rectangle 51"/>
          <p:cNvSpPr/>
          <p:nvPr/>
        </p:nvSpPr>
        <p:spPr bwMode="auto">
          <a:xfrm>
            <a:off x="7430059" y="1776119"/>
            <a:ext cx="2285676" cy="4708226"/>
          </a:xfrm>
          <a:prstGeom prst="rect">
            <a:avLst/>
          </a:prstGeom>
          <a:solidFill>
            <a:schemeClr val="bg2"/>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3" name="TextBox 52"/>
          <p:cNvSpPr txBox="1"/>
          <p:nvPr/>
        </p:nvSpPr>
        <p:spPr>
          <a:xfrm>
            <a:off x="7581414" y="3959583"/>
            <a:ext cx="1946020" cy="1098009"/>
          </a:xfrm>
          <a:prstGeom prst="rect">
            <a:avLst/>
          </a:prstGeom>
          <a:noFill/>
        </p:spPr>
        <p:txBody>
          <a:bodyPr wrap="square" lIns="0" tIns="0" rIns="0"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rgbClr val="505050"/>
                </a:solidFill>
                <a:effectLst/>
                <a:uLnTx/>
                <a:uFillTx/>
                <a:latin typeface="Calibri" panose="020F0502020204030204"/>
              </a:rPr>
              <a:t>Use the new Windows </a:t>
            </a:r>
            <a:r>
              <a:rPr kumimoji="0" lang="en-US" sz="1399" b="0" i="0" u="none" strike="noStrike" kern="0" cap="none" spc="0" normalizeH="0" baseline="0" noProof="0" dirty="0">
                <a:ln>
                  <a:noFill/>
                </a:ln>
                <a:solidFill>
                  <a:srgbClr val="0078D7"/>
                </a:solidFill>
                <a:effectLst/>
                <a:uLnTx/>
                <a:uFillTx/>
                <a:latin typeface="Calibri" panose="020F0502020204030204"/>
                <a:hlinkClick r:id="rId5"/>
              </a:rPr>
              <a:t>Compatible Logo </a:t>
            </a:r>
            <a:r>
              <a:rPr kumimoji="0" lang="en-US" sz="1399" b="0" i="0" u="none" strike="noStrike" kern="0" cap="none" spc="0" normalizeH="0" baseline="0" noProof="0" dirty="0">
                <a:ln>
                  <a:noFill/>
                </a:ln>
                <a:solidFill>
                  <a:srgbClr val="505050"/>
                </a:solidFill>
                <a:effectLst/>
                <a:uLnTx/>
                <a:uFillTx/>
                <a:latin typeface="Calibri" panose="020F0502020204030204"/>
              </a:rPr>
              <a:t>in your marketing materials and websites to grow sales opportunities.</a:t>
            </a:r>
          </a:p>
        </p:txBody>
      </p:sp>
      <p:sp>
        <p:nvSpPr>
          <p:cNvPr id="54" name="TextBox 53"/>
          <p:cNvSpPr txBox="1"/>
          <p:nvPr/>
        </p:nvSpPr>
        <p:spPr>
          <a:xfrm>
            <a:off x="7581414" y="5312590"/>
            <a:ext cx="1826849" cy="627807"/>
          </a:xfrm>
          <a:prstGeom prst="rect">
            <a:avLst/>
          </a:prstGeom>
          <a:noFill/>
        </p:spPr>
        <p:txBody>
          <a:bodyPr wrap="square" lIns="0" tIns="0" rIns="0"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libri" panose="020F0502020204030204"/>
                <a:hlinkClick r:id="rId8"/>
              </a:rPr>
              <a:t>Register</a:t>
            </a:r>
            <a:r>
              <a:rPr kumimoji="0" lang="en-US" sz="1000" b="0" i="0" u="none" strike="noStrike" kern="0" cap="none" spc="0" normalizeH="0" baseline="0" noProof="0" dirty="0">
                <a:ln>
                  <a:noFill/>
                </a:ln>
                <a:solidFill>
                  <a:sysClr val="windowText" lastClr="000000"/>
                </a:solidFill>
                <a:effectLst/>
                <a:uLnTx/>
                <a:uFillTx/>
                <a:latin typeface="Calibri" panose="020F0502020204030204"/>
              </a:rPr>
              <a:t> for the Windows 10 Compatible Logo Program and assure your customers of quality and compatibility.</a:t>
            </a:r>
          </a:p>
        </p:txBody>
      </p:sp>
      <p:pic>
        <p:nvPicPr>
          <p:cNvPr id="55" name="Picture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8071" y="2367692"/>
            <a:ext cx="1214717" cy="1516790"/>
          </a:xfrm>
          <a:prstGeom prst="rect">
            <a:avLst/>
          </a:prstGeom>
        </p:spPr>
      </p:pic>
      <p:sp>
        <p:nvSpPr>
          <p:cNvPr id="56" name="TextBox 55"/>
          <p:cNvSpPr txBox="1"/>
          <p:nvPr/>
        </p:nvSpPr>
        <p:spPr>
          <a:xfrm>
            <a:off x="8825268" y="5690864"/>
            <a:ext cx="881024" cy="903912"/>
          </a:xfrm>
          <a:prstGeom prst="rect">
            <a:avLst/>
          </a:prstGeom>
          <a:noFill/>
        </p:spPr>
        <p:txBody>
          <a:bodyPr wrap="square" lIns="0" tIns="0" rIns="0" bIns="0" rtlCol="0" anchor="b">
            <a:spAutoFit/>
          </a:bodyPr>
          <a:lstStyle/>
          <a:p>
            <a:pPr marL="0" marR="0" lvl="0" indent="0" algn="r" defTabSz="932597" eaLnBrk="1" fontAlgn="auto" latinLnBrk="0" hangingPunct="1">
              <a:lnSpc>
                <a:spcPct val="90000"/>
              </a:lnSpc>
              <a:spcBef>
                <a:spcPts val="0"/>
              </a:spcBef>
              <a:spcAft>
                <a:spcPts val="600"/>
              </a:spcAft>
              <a:buClrTx/>
              <a:buSzTx/>
              <a:buFontTx/>
              <a:buNone/>
              <a:tabLst/>
              <a:defRPr/>
            </a:pPr>
            <a:r>
              <a:rPr kumimoji="0" lang="en-US" sz="6399" b="0" i="0" u="none" strike="noStrike" kern="0" cap="none" spc="0" normalizeH="0" baseline="0" noProof="0" dirty="0">
                <a:ln>
                  <a:noFill/>
                </a:ln>
                <a:solidFill>
                  <a:srgbClr val="E7E6E6">
                    <a:lumMod val="75000"/>
                  </a:srgbClr>
                </a:solidFill>
                <a:effectLst/>
                <a:uLnTx/>
                <a:uFillTx/>
                <a:latin typeface="Calibri" panose="020F0502020204030204"/>
              </a:rPr>
              <a:t>4</a:t>
            </a:r>
          </a:p>
        </p:txBody>
      </p:sp>
      <p:sp>
        <p:nvSpPr>
          <p:cNvPr id="58" name="Rectangle 57"/>
          <p:cNvSpPr/>
          <p:nvPr/>
        </p:nvSpPr>
        <p:spPr bwMode="auto">
          <a:xfrm>
            <a:off x="9792275" y="1788994"/>
            <a:ext cx="2285676" cy="4708227"/>
          </a:xfrm>
          <a:prstGeom prst="rect">
            <a:avLst/>
          </a:prstGeom>
          <a:solidFill>
            <a:schemeClr val="bg2"/>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9" name="TextBox 58"/>
          <p:cNvSpPr txBox="1"/>
          <p:nvPr/>
        </p:nvSpPr>
        <p:spPr>
          <a:xfrm>
            <a:off x="9929797" y="3965040"/>
            <a:ext cx="2186898" cy="878406"/>
          </a:xfrm>
          <a:prstGeom prst="rect">
            <a:avLst/>
          </a:prstGeom>
          <a:noFill/>
        </p:spPr>
        <p:txBody>
          <a:bodyPr wrap="square" lIns="0" tIns="0" rIns="0" bIns="0"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rgbClr val="505050"/>
                </a:solidFill>
                <a:effectLst/>
                <a:uLnTx/>
                <a:uFillTx/>
                <a:latin typeface="Calibri" panose="020F0502020204030204"/>
              </a:rPr>
              <a:t>Use the Desktop Bridge to bring your existing desktop apps to the Universal Windows Platform</a:t>
            </a:r>
          </a:p>
        </p:txBody>
      </p:sp>
      <p:sp>
        <p:nvSpPr>
          <p:cNvPr id="60" name="TextBox 59"/>
          <p:cNvSpPr txBox="1"/>
          <p:nvPr/>
        </p:nvSpPr>
        <p:spPr>
          <a:xfrm>
            <a:off x="9929797" y="5318047"/>
            <a:ext cx="2196130" cy="563174"/>
          </a:xfrm>
          <a:prstGeom prst="rect">
            <a:avLst/>
          </a:prstGeom>
          <a:noFill/>
        </p:spPr>
        <p:txBody>
          <a:bodyPr wrap="square" lIns="0" tIns="0" rIns="91427" bIns="91427"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libri" panose="020F0502020204030204"/>
                <a:hlinkClick r:id="rId10"/>
              </a:rPr>
              <a:t>Download Desktop Application Converter</a:t>
            </a:r>
            <a:r>
              <a:rPr kumimoji="0" lang="en-US" sz="1000" b="0" i="0" u="none" strike="noStrike" kern="0" cap="none" spc="0" normalizeH="0" baseline="0" noProof="0" dirty="0">
                <a:ln>
                  <a:noFill/>
                </a:ln>
                <a:solidFill>
                  <a:sysClr val="windowText" lastClr="000000"/>
                </a:solidFill>
                <a:effectLst/>
                <a:uLnTx/>
                <a:uFillTx/>
                <a:latin typeface="Calibri" panose="020F0502020204030204"/>
              </a:rPr>
              <a:t> to make your applications available in the Windows Store. </a:t>
            </a:r>
          </a:p>
        </p:txBody>
      </p:sp>
      <p:grpSp>
        <p:nvGrpSpPr>
          <p:cNvPr id="61" name="Group 60"/>
          <p:cNvGrpSpPr/>
          <p:nvPr/>
        </p:nvGrpSpPr>
        <p:grpSpPr>
          <a:xfrm>
            <a:off x="9925030" y="1951684"/>
            <a:ext cx="1961391" cy="1938254"/>
            <a:chOff x="10017605" y="2313394"/>
            <a:chExt cx="1961669" cy="1938529"/>
          </a:xfrm>
        </p:grpSpPr>
        <p:pic>
          <p:nvPicPr>
            <p:cNvPr id="64" name="Picture 63"/>
            <p:cNvPicPr>
              <a:picLocks noChangeAspect="1"/>
            </p:cNvPicPr>
            <p:nvPr/>
          </p:nvPicPr>
          <p:blipFill rotWithShape="1">
            <a:blip r:embed="rId11" cstate="print">
              <a:extLst>
                <a:ext uri="{28A0092B-C50C-407E-A947-70E740481C1C}">
                  <a14:useLocalDpi xmlns:a14="http://schemas.microsoft.com/office/drawing/2010/main" val="0"/>
                </a:ext>
              </a:extLst>
            </a:blip>
            <a:srcRect l="31597" t="2490" r="30581" b="31066"/>
            <a:stretch/>
          </p:blipFill>
          <p:spPr>
            <a:xfrm>
              <a:off x="10017605" y="2313394"/>
              <a:ext cx="1961669" cy="1938529"/>
            </a:xfrm>
            <a:prstGeom prst="rect">
              <a:avLst/>
            </a:prstGeom>
          </p:spPr>
        </p:pic>
        <p:sp>
          <p:nvSpPr>
            <p:cNvPr id="65" name="Rectangle 64"/>
            <p:cNvSpPr/>
            <p:nvPr/>
          </p:nvSpPr>
          <p:spPr bwMode="auto">
            <a:xfrm>
              <a:off x="10481701" y="2345040"/>
              <a:ext cx="1095938" cy="210758"/>
            </a:xfrm>
            <a:prstGeom prst="rect">
              <a:avLst/>
            </a:pr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62" name="TextBox 61"/>
          <p:cNvSpPr txBox="1"/>
          <p:nvPr/>
        </p:nvSpPr>
        <p:spPr>
          <a:xfrm>
            <a:off x="11180594" y="5690865"/>
            <a:ext cx="881024" cy="903911"/>
          </a:xfrm>
          <a:prstGeom prst="rect">
            <a:avLst/>
          </a:prstGeom>
          <a:noFill/>
        </p:spPr>
        <p:txBody>
          <a:bodyPr wrap="square" lIns="0" tIns="0" rIns="0" bIns="0" rtlCol="0" anchor="b">
            <a:spAutoFit/>
          </a:bodyPr>
          <a:lstStyle/>
          <a:p>
            <a:pPr marL="0" marR="0" lvl="0" indent="0" algn="r" defTabSz="932597" eaLnBrk="1" fontAlgn="auto" latinLnBrk="0" hangingPunct="1">
              <a:lnSpc>
                <a:spcPct val="90000"/>
              </a:lnSpc>
              <a:spcBef>
                <a:spcPts val="0"/>
              </a:spcBef>
              <a:spcAft>
                <a:spcPts val="600"/>
              </a:spcAft>
              <a:buClrTx/>
              <a:buSzTx/>
              <a:buFontTx/>
              <a:buNone/>
              <a:tabLst/>
              <a:defRPr/>
            </a:pPr>
            <a:r>
              <a:rPr kumimoji="0" lang="en-US" sz="6399" b="0" i="0" u="none" strike="noStrike" kern="0" cap="none" spc="0" normalizeH="0" baseline="0" noProof="0" dirty="0">
                <a:ln>
                  <a:noFill/>
                </a:ln>
                <a:solidFill>
                  <a:srgbClr val="E7E6E6">
                    <a:lumMod val="75000"/>
                  </a:srgbClr>
                </a:solidFill>
                <a:effectLst/>
                <a:uLnTx/>
                <a:uFillTx/>
                <a:latin typeface="Calibri" panose="020F0502020204030204"/>
              </a:rPr>
              <a:t>5</a:t>
            </a:r>
          </a:p>
        </p:txBody>
      </p:sp>
      <p:sp>
        <p:nvSpPr>
          <p:cNvPr id="63" name="TextBox 62"/>
          <p:cNvSpPr txBox="1"/>
          <p:nvPr/>
        </p:nvSpPr>
        <p:spPr>
          <a:xfrm>
            <a:off x="10008040" y="1988891"/>
            <a:ext cx="1837729" cy="410519"/>
          </a:xfrm>
          <a:prstGeom prst="rect">
            <a:avLst/>
          </a:prstGeom>
          <a:solidFill>
            <a:sysClr val="window" lastClr="FFFFFF"/>
          </a:solidFill>
        </p:spPr>
        <p:txBody>
          <a:bodyPr wrap="square" lIns="91427" tIns="91427" rIns="91427" bIns="91427" rtlCol="0">
            <a:spAutoFit/>
          </a:bodyPr>
          <a:lstStyle/>
          <a:p>
            <a:pPr marL="0" marR="0" lvl="0" indent="0" algn="ctr" defTabSz="932597"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rgbClr val="44546A"/>
                </a:solidFill>
                <a:effectLst/>
                <a:uLnTx/>
                <a:uFillTx/>
                <a:latin typeface="Calibri" panose="020F0502020204030204"/>
              </a:rPr>
              <a:t>Desktop Bridge</a:t>
            </a:r>
          </a:p>
        </p:txBody>
      </p:sp>
      <p:sp>
        <p:nvSpPr>
          <p:cNvPr id="66" name="Rectangle 65"/>
          <p:cNvSpPr/>
          <p:nvPr/>
        </p:nvSpPr>
        <p:spPr bwMode="auto">
          <a:xfrm>
            <a:off x="2730062" y="1779168"/>
            <a:ext cx="2285676" cy="4708226"/>
          </a:xfrm>
          <a:prstGeom prst="rect">
            <a:avLst/>
          </a:prstGeom>
          <a:solidFill>
            <a:schemeClr val="bg2"/>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67" name="TextBox 66"/>
          <p:cNvSpPr txBox="1"/>
          <p:nvPr/>
        </p:nvSpPr>
        <p:spPr>
          <a:xfrm>
            <a:off x="2860809" y="3959581"/>
            <a:ext cx="2104898" cy="1317610"/>
          </a:xfrm>
          <a:prstGeom prst="rect">
            <a:avLst/>
          </a:prstGeom>
          <a:noFill/>
        </p:spPr>
        <p:txBody>
          <a:bodyPr wrap="square" lIns="0" tIns="0" rIns="0" bIns="0" rtlCol="0">
            <a:spAutoFit/>
          </a:bodyPr>
          <a:lstStyle/>
          <a:p>
            <a:pPr defTabSz="932563"/>
            <a:r>
              <a:rPr lang="en-US" sz="1399" kern="0" dirty="0">
                <a:solidFill>
                  <a:srgbClr val="505050"/>
                </a:solidFill>
                <a:latin typeface="Calibri" panose="020F0502020204030204"/>
              </a:rPr>
              <a:t>Leverage  the </a:t>
            </a:r>
            <a:r>
              <a:rPr lang="en-US" sz="1399" kern="0" dirty="0">
                <a:solidFill>
                  <a:srgbClr val="0078D7"/>
                </a:solidFill>
                <a:latin typeface="Calibri" panose="020F0502020204030204"/>
              </a:rPr>
              <a:t>Application Compatibility Cookbook </a:t>
            </a:r>
            <a:r>
              <a:rPr lang="en-US" sz="1399" kern="0" dirty="0">
                <a:solidFill>
                  <a:srgbClr val="505050"/>
                </a:solidFill>
                <a:latin typeface="Calibri" panose="020F0502020204030204"/>
              </a:rPr>
              <a:t>for guidance in verifying compatibility of existing and planned apps for Windows 10. </a:t>
            </a:r>
          </a:p>
        </p:txBody>
      </p:sp>
      <p:sp>
        <p:nvSpPr>
          <p:cNvPr id="68" name="TextBox 67"/>
          <p:cNvSpPr txBox="1"/>
          <p:nvPr/>
        </p:nvSpPr>
        <p:spPr>
          <a:xfrm>
            <a:off x="2860810" y="5312589"/>
            <a:ext cx="2119229" cy="470856"/>
          </a:xfrm>
          <a:prstGeom prst="rect">
            <a:avLst/>
          </a:prstGeom>
          <a:noFill/>
        </p:spPr>
        <p:txBody>
          <a:bodyPr wrap="square" lIns="0" tIns="0" rIns="91427" bIns="0" rtlCol="0">
            <a:spAutoFit/>
          </a:bodyPr>
          <a:lstStyle/>
          <a:p>
            <a:pPr defTabSz="932563"/>
            <a:r>
              <a:rPr lang="en-US" sz="1000" kern="0" dirty="0">
                <a:solidFill>
                  <a:sysClr val="windowText" lastClr="000000"/>
                </a:solidFill>
                <a:latin typeface="Calibri" panose="020F0502020204030204"/>
                <a:hlinkClick r:id="rId12"/>
              </a:rPr>
              <a:t>Download</a:t>
            </a:r>
            <a:r>
              <a:rPr lang="en-US" sz="1000" kern="0" dirty="0">
                <a:solidFill>
                  <a:sysClr val="windowText" lastClr="000000"/>
                </a:solidFill>
                <a:latin typeface="Calibri" panose="020F0502020204030204"/>
              </a:rPr>
              <a:t> the Application Compatibility Cookbook for Windows 10.</a:t>
            </a:r>
          </a:p>
        </p:txBody>
      </p:sp>
      <p:sp>
        <p:nvSpPr>
          <p:cNvPr id="69" name="TextBox 68"/>
          <p:cNvSpPr txBox="1"/>
          <p:nvPr/>
        </p:nvSpPr>
        <p:spPr>
          <a:xfrm>
            <a:off x="4133656" y="5690865"/>
            <a:ext cx="881024" cy="903911"/>
          </a:xfrm>
          <a:prstGeom prst="rect">
            <a:avLst/>
          </a:prstGeom>
          <a:noFill/>
        </p:spPr>
        <p:txBody>
          <a:bodyPr wrap="square" lIns="0" tIns="0" rIns="0" bIns="0" rtlCol="0" anchor="b">
            <a:spAutoFit/>
          </a:bodyPr>
          <a:lstStyle/>
          <a:p>
            <a:pPr algn="r" defTabSz="932597">
              <a:lnSpc>
                <a:spcPct val="90000"/>
              </a:lnSpc>
              <a:spcAft>
                <a:spcPts val="600"/>
              </a:spcAft>
            </a:pPr>
            <a:r>
              <a:rPr lang="en-US" sz="6399" kern="0" dirty="0">
                <a:solidFill>
                  <a:srgbClr val="E7E6E6">
                    <a:lumMod val="75000"/>
                  </a:srgbClr>
                </a:solidFill>
                <a:latin typeface="Calibri" panose="020F0502020204030204"/>
              </a:rPr>
              <a:t>2</a:t>
            </a:r>
          </a:p>
        </p:txBody>
      </p:sp>
      <p:pic>
        <p:nvPicPr>
          <p:cNvPr id="70" name="Picture 69"/>
          <p:cNvPicPr>
            <a:picLocks noChangeAspect="1"/>
          </p:cNvPicPr>
          <p:nvPr/>
        </p:nvPicPr>
        <p:blipFill>
          <a:blip r:embed="rId13"/>
          <a:stretch>
            <a:fillRect/>
          </a:stretch>
        </p:blipFill>
        <p:spPr>
          <a:xfrm>
            <a:off x="3110871" y="2610688"/>
            <a:ext cx="1577731" cy="1226049"/>
          </a:xfrm>
          <a:prstGeom prst="rect">
            <a:avLst/>
          </a:prstGeom>
        </p:spPr>
      </p:pic>
      <p:pic>
        <p:nvPicPr>
          <p:cNvPr id="71" name="Picture 7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08144" y="2015566"/>
            <a:ext cx="1553941" cy="287479"/>
          </a:xfrm>
          <a:prstGeom prst="rect">
            <a:avLst/>
          </a:prstGeom>
        </p:spPr>
      </p:pic>
      <p:sp>
        <p:nvSpPr>
          <p:cNvPr id="72" name="TextBox 71"/>
          <p:cNvSpPr txBox="1"/>
          <p:nvPr/>
        </p:nvSpPr>
        <p:spPr>
          <a:xfrm>
            <a:off x="3269026" y="2131997"/>
            <a:ext cx="1687504" cy="572383"/>
          </a:xfrm>
          <a:prstGeom prst="rect">
            <a:avLst/>
          </a:prstGeom>
          <a:noFill/>
        </p:spPr>
        <p:txBody>
          <a:bodyPr wrap="square" lIns="182854" tIns="146283" rIns="182854" bIns="146283" rtlCol="0">
            <a:spAutoFit/>
          </a:bodyPr>
          <a:lstStyle/>
          <a:p>
            <a:pPr defTabSz="932597">
              <a:lnSpc>
                <a:spcPct val="90000"/>
              </a:lnSpc>
              <a:spcAft>
                <a:spcPts val="600"/>
              </a:spcAft>
            </a:pPr>
            <a:r>
              <a:rPr lang="en-US" sz="2000" kern="0" dirty="0">
                <a:solidFill>
                  <a:srgbClr val="44546A"/>
                </a:solidFill>
                <a:latin typeface="Calibri" panose="020F0502020204030204"/>
              </a:rPr>
              <a:t>Cookbook</a:t>
            </a:r>
          </a:p>
        </p:txBody>
      </p:sp>
      <p:sp>
        <p:nvSpPr>
          <p:cNvPr id="73" name="TextBox 72"/>
          <p:cNvSpPr txBox="1"/>
          <p:nvPr/>
        </p:nvSpPr>
        <p:spPr>
          <a:xfrm>
            <a:off x="4938992" y="1854948"/>
            <a:ext cx="2772173" cy="572383"/>
          </a:xfrm>
          <a:prstGeom prst="rect">
            <a:avLst/>
          </a:prstGeom>
          <a:noFill/>
        </p:spPr>
        <p:txBody>
          <a:bodyPr wrap="square" lIns="182854" tIns="146283" rIns="182854" bIns="146283" rtlCol="0">
            <a:spAutoFit/>
          </a:bodyPr>
          <a:lstStyle/>
          <a:p>
            <a:pPr defTabSz="932597">
              <a:lnSpc>
                <a:spcPct val="90000"/>
              </a:lnSpc>
              <a:spcAft>
                <a:spcPts val="600"/>
              </a:spcAft>
            </a:pPr>
            <a:r>
              <a:rPr lang="en-US" sz="2000" kern="0" dirty="0">
                <a:solidFill>
                  <a:srgbClr val="44546A"/>
                </a:solidFill>
                <a:latin typeface="Calibri" panose="020F0502020204030204"/>
              </a:rPr>
              <a:t>Ready For Windows</a:t>
            </a:r>
          </a:p>
        </p:txBody>
      </p:sp>
      <p:sp>
        <p:nvSpPr>
          <p:cNvPr id="74" name="TextBox 73"/>
          <p:cNvSpPr txBox="1"/>
          <p:nvPr/>
        </p:nvSpPr>
        <p:spPr>
          <a:xfrm>
            <a:off x="7352545" y="1811746"/>
            <a:ext cx="2720111" cy="572383"/>
          </a:xfrm>
          <a:prstGeom prst="rect">
            <a:avLst/>
          </a:prstGeom>
          <a:noFill/>
        </p:spPr>
        <p:txBody>
          <a:bodyPr wrap="square" lIns="182854" tIns="146283" rIns="182854" bIns="146283" rtlCol="0">
            <a:spAutoFit/>
          </a:bodyPr>
          <a:lstStyle/>
          <a:p>
            <a:pPr defTabSz="932597">
              <a:lnSpc>
                <a:spcPct val="90000"/>
              </a:lnSpc>
              <a:spcAft>
                <a:spcPts val="600"/>
              </a:spcAft>
            </a:pPr>
            <a:r>
              <a:rPr lang="en-US" sz="2000" kern="0" dirty="0" err="1">
                <a:solidFill>
                  <a:srgbClr val="44546A"/>
                </a:solidFill>
                <a:latin typeface="Calibri" panose="020F0502020204030204"/>
              </a:rPr>
              <a:t>WaaS</a:t>
            </a:r>
            <a:r>
              <a:rPr lang="en-US" sz="2000" kern="0" dirty="0">
                <a:solidFill>
                  <a:srgbClr val="44546A"/>
                </a:solidFill>
                <a:latin typeface="Calibri" panose="020F0502020204030204"/>
              </a:rPr>
              <a:t> Logo Program</a:t>
            </a:r>
          </a:p>
        </p:txBody>
      </p:sp>
      <p:sp>
        <p:nvSpPr>
          <p:cNvPr id="3" name="Rectangle 2"/>
          <p:cNvSpPr/>
          <p:nvPr/>
        </p:nvSpPr>
        <p:spPr>
          <a:xfrm>
            <a:off x="260736" y="6497222"/>
            <a:ext cx="3863558" cy="369332"/>
          </a:xfrm>
          <a:prstGeom prst="rect">
            <a:avLst/>
          </a:prstGeom>
        </p:spPr>
        <p:txBody>
          <a:bodyPr wrap="none">
            <a:spAutoFit/>
          </a:bodyPr>
          <a:lstStyle/>
          <a:p>
            <a:r>
              <a:rPr lang="en-US" dirty="0">
                <a:hlinkClick r:id="rId6"/>
              </a:rPr>
              <a:t>https://www.readyforwindows.com/</a:t>
            </a:r>
            <a:r>
              <a:rPr lang="en-US" dirty="0"/>
              <a:t> </a:t>
            </a:r>
          </a:p>
        </p:txBody>
      </p:sp>
    </p:spTree>
    <p:extLst>
      <p:ext uri="{BB962C8B-B14F-4D97-AF65-F5344CB8AC3E}">
        <p14:creationId xmlns:p14="http://schemas.microsoft.com/office/powerpoint/2010/main" val="115550319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5288" name="think-cell Slide" r:id="rId5" imgW="378" imgH="379" progId="TCLayout.ActiveDocument.1">
                  <p:embed/>
                </p:oleObj>
              </mc:Choice>
              <mc:Fallback>
                <p:oleObj name="think-cell Slide" r:id="rId5" imgW="378" imgH="379"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200" i="1" dirty="0" err="1"/>
              <a:t>ProWins</a:t>
            </a:r>
            <a:r>
              <a:rPr lang="en-US" sz="4200" dirty="0"/>
              <a:t> program adds device incentives and support</a:t>
            </a:r>
          </a:p>
        </p:txBody>
      </p:sp>
      <p:sp>
        <p:nvSpPr>
          <p:cNvPr id="27" name="Rectangle 26"/>
          <p:cNvSpPr/>
          <p:nvPr/>
        </p:nvSpPr>
        <p:spPr bwMode="auto">
          <a:xfrm>
            <a:off x="2262748" y="4098454"/>
            <a:ext cx="3089910" cy="43523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2400" b="1" i="0" u="none" strike="noStrike" kern="0" cap="none" spc="0" normalizeH="0" baseline="0" noProof="0" dirty="0">
                <a:ln>
                  <a:noFill/>
                </a:ln>
                <a:solidFill>
                  <a:schemeClr val="bg1"/>
                </a:solidFill>
                <a:effectLst/>
                <a:uLnTx/>
                <a:uFillTx/>
              </a:rPr>
              <a:t>$15M</a:t>
            </a:r>
          </a:p>
        </p:txBody>
      </p:sp>
      <p:sp>
        <p:nvSpPr>
          <p:cNvPr id="4" name="TextBox 3"/>
          <p:cNvSpPr txBox="1"/>
          <p:nvPr/>
        </p:nvSpPr>
        <p:spPr>
          <a:xfrm>
            <a:off x="468665" y="1973442"/>
            <a:ext cx="11510610" cy="519838"/>
          </a:xfrm>
          <a:prstGeom prst="rect">
            <a:avLst/>
          </a:prstGeom>
          <a:solidFill>
            <a:schemeClr val="bg2"/>
          </a:solidFill>
          <a:ln>
            <a:noFill/>
          </a:ln>
        </p:spPr>
        <p:txBody>
          <a:bodyPr wrap="square" lIns="182854" tIns="146283" rIns="182854" bIns="146283" rtlCol="0" anchor="ctr">
            <a:noAutofit/>
          </a:bodyPr>
          <a:lstStyle/>
          <a:p>
            <a:pPr marL="0" marR="0" lvl="0" indent="0" defTabSz="932563" eaLnBrk="1" fontAlgn="auto" latinLnBrk="0" hangingPunct="1">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PROGRAM</a:t>
            </a:r>
          </a:p>
        </p:txBody>
      </p:sp>
      <p:sp>
        <p:nvSpPr>
          <p:cNvPr id="5" name="TextBox 4"/>
          <p:cNvSpPr txBox="1"/>
          <p:nvPr/>
        </p:nvSpPr>
        <p:spPr>
          <a:xfrm>
            <a:off x="468665" y="2531406"/>
            <a:ext cx="11510610" cy="970985"/>
          </a:xfrm>
          <a:prstGeom prst="rect">
            <a:avLst/>
          </a:prstGeom>
          <a:solidFill>
            <a:schemeClr val="bg2"/>
          </a:solidFill>
          <a:ln>
            <a:noFill/>
          </a:ln>
        </p:spPr>
        <p:txBody>
          <a:bodyPr wrap="square" lIns="182854" tIns="146283" rIns="182854" bIns="146283" rtlCol="0" anchor="ctr">
            <a:noAutofit/>
          </a:bodyPr>
          <a:lstStyle/>
          <a:p>
            <a:pPr marL="0" marR="0" lvl="0" indent="0" defTabSz="932563" eaLnBrk="1" fontAlgn="auto" latinLnBrk="0" hangingPunct="1">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DETAILS</a:t>
            </a:r>
          </a:p>
        </p:txBody>
      </p:sp>
      <p:sp>
        <p:nvSpPr>
          <p:cNvPr id="6" name="TextBox 5"/>
          <p:cNvSpPr txBox="1"/>
          <p:nvPr/>
        </p:nvSpPr>
        <p:spPr>
          <a:xfrm>
            <a:off x="468665" y="3540517"/>
            <a:ext cx="11510610" cy="519813"/>
          </a:xfrm>
          <a:prstGeom prst="rect">
            <a:avLst/>
          </a:prstGeom>
          <a:solidFill>
            <a:schemeClr val="bg2"/>
          </a:solidFill>
          <a:ln>
            <a:noFill/>
          </a:ln>
        </p:spPr>
        <p:txBody>
          <a:bodyPr wrap="square" lIns="182854" tIns="146283" rIns="182854" bIns="146283" rtlCol="0" anchor="ctr">
            <a:noAutofit/>
          </a:bodyPr>
          <a:lstStyle/>
          <a:p>
            <a:pPr marL="0" marR="0" lvl="0" indent="0" defTabSz="932563" eaLnBrk="1" fontAlgn="auto" latinLnBrk="0" hangingPunct="1">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GOALS</a:t>
            </a:r>
          </a:p>
        </p:txBody>
      </p:sp>
      <p:sp>
        <p:nvSpPr>
          <p:cNvPr id="7" name="Rectangle 6"/>
          <p:cNvSpPr/>
          <p:nvPr/>
        </p:nvSpPr>
        <p:spPr>
          <a:xfrm>
            <a:off x="2225297" y="1970977"/>
            <a:ext cx="3077591" cy="519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err="1">
                <a:ln>
                  <a:noFill/>
                </a:ln>
                <a:solidFill>
                  <a:schemeClr val="accent2"/>
                </a:solidFill>
                <a:effectLst/>
                <a:uLnTx/>
                <a:uFillTx/>
                <a:latin typeface="Segoe UI Semibold" panose="020B0702040204020203" pitchFamily="34" charset="0"/>
                <a:cs typeface="Segoe UI Semibold" panose="020B0702040204020203" pitchFamily="34" charset="0"/>
              </a:rPr>
              <a:t>ProWins</a:t>
            </a:r>
            <a:r>
              <a:rPr kumimoji="0" lang="en-US" sz="1600" b="1" i="0" u="none" strike="noStrike" kern="0" cap="none" spc="0" normalizeH="0" baseline="0" noProof="0" dirty="0">
                <a:ln>
                  <a:noFill/>
                </a:ln>
                <a:solidFill>
                  <a:schemeClr val="accent2"/>
                </a:solidFill>
                <a:effectLst/>
                <a:uLnTx/>
                <a:uFillTx/>
                <a:latin typeface="Segoe UI Semibold" panose="020B0702040204020203" pitchFamily="34" charset="0"/>
                <a:cs typeface="Segoe UI Semibold" panose="020B0702040204020203" pitchFamily="34" charset="0"/>
              </a:rPr>
              <a:t> Per Unit Incentive</a:t>
            </a:r>
          </a:p>
        </p:txBody>
      </p:sp>
      <p:sp>
        <p:nvSpPr>
          <p:cNvPr id="8" name="Rectangle 7"/>
          <p:cNvSpPr/>
          <p:nvPr/>
        </p:nvSpPr>
        <p:spPr>
          <a:xfrm>
            <a:off x="5547553" y="1970977"/>
            <a:ext cx="3077591" cy="519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err="1">
                <a:ln>
                  <a:noFill/>
                </a:ln>
                <a:solidFill>
                  <a:schemeClr val="accent2"/>
                </a:solidFill>
                <a:effectLst/>
                <a:uLnTx/>
                <a:uFillTx/>
                <a:latin typeface="Segoe UI Semibold" panose="020B0702040204020203" pitchFamily="34" charset="0"/>
                <a:cs typeface="Segoe UI Semibold" panose="020B0702040204020203" pitchFamily="34" charset="0"/>
              </a:rPr>
              <a:t>ProWins</a:t>
            </a:r>
            <a:r>
              <a:rPr kumimoji="0" lang="en-US" sz="1600" b="1" i="0" u="none" strike="noStrike" kern="0" cap="none" spc="0" normalizeH="0" baseline="0" noProof="0" dirty="0">
                <a:ln>
                  <a:noFill/>
                </a:ln>
                <a:solidFill>
                  <a:schemeClr val="accent2"/>
                </a:solidFill>
                <a:effectLst/>
                <a:uLnTx/>
                <a:uFillTx/>
                <a:latin typeface="Segoe UI Semibold" panose="020B0702040204020203" pitchFamily="34" charset="0"/>
                <a:cs typeface="Segoe UI Semibold" panose="020B0702040204020203" pitchFamily="34" charset="0"/>
              </a:rPr>
              <a:t> Accelerator</a:t>
            </a:r>
          </a:p>
        </p:txBody>
      </p:sp>
      <p:sp>
        <p:nvSpPr>
          <p:cNvPr id="9" name="Rectangle 8"/>
          <p:cNvSpPr/>
          <p:nvPr/>
        </p:nvSpPr>
        <p:spPr>
          <a:xfrm>
            <a:off x="8869808" y="1970977"/>
            <a:ext cx="3077591" cy="519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err="1">
                <a:ln>
                  <a:noFill/>
                </a:ln>
                <a:solidFill>
                  <a:schemeClr val="accent2"/>
                </a:solidFill>
                <a:effectLst/>
                <a:uLnTx/>
                <a:uFillTx/>
                <a:latin typeface="Segoe UI Semibold" panose="020B0702040204020203" pitchFamily="34" charset="0"/>
                <a:cs typeface="Segoe UI Semibold" panose="020B0702040204020203" pitchFamily="34" charset="0"/>
              </a:rPr>
              <a:t>ProWins</a:t>
            </a:r>
            <a:r>
              <a:rPr kumimoji="0" lang="en-US" sz="1600" b="1" i="0" u="none" strike="noStrike" kern="0" cap="none" spc="0" normalizeH="0" baseline="0" noProof="0" dirty="0">
                <a:ln>
                  <a:noFill/>
                </a:ln>
                <a:solidFill>
                  <a:schemeClr val="accent2"/>
                </a:solidFill>
                <a:effectLst/>
                <a:uLnTx/>
                <a:uFillTx/>
                <a:latin typeface="Segoe UI Semibold" panose="020B0702040204020203" pitchFamily="34" charset="0"/>
                <a:cs typeface="Segoe UI Semibold" panose="020B0702040204020203" pitchFamily="34" charset="0"/>
              </a:rPr>
              <a:t> CMI</a:t>
            </a:r>
          </a:p>
        </p:txBody>
      </p:sp>
      <p:sp>
        <p:nvSpPr>
          <p:cNvPr id="10" name="Rectangle 9"/>
          <p:cNvSpPr/>
          <p:nvPr/>
        </p:nvSpPr>
        <p:spPr>
          <a:xfrm>
            <a:off x="2187591" y="1219197"/>
            <a:ext cx="9791684" cy="716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spcBef>
                <a:spcPts val="0"/>
              </a:spcBef>
              <a:spcAft>
                <a:spcPts val="0"/>
              </a:spcAft>
              <a:buClrTx/>
              <a:buSzTx/>
              <a:buFontTx/>
              <a:buNone/>
              <a:tabLst/>
              <a:defRPr/>
            </a:pPr>
            <a:r>
              <a:rPr kumimoji="0" lang="en-US" b="1" i="0" u="none" strike="noStrike" kern="0" cap="none" spc="0" normalizeH="0" baseline="0" noProof="0" dirty="0" err="1">
                <a:ln>
                  <a:noFill/>
                </a:ln>
                <a:solidFill>
                  <a:schemeClr val="bg1"/>
                </a:solidFill>
                <a:effectLst/>
                <a:uLnTx/>
                <a:uFillTx/>
              </a:rPr>
              <a:t>ProWins</a:t>
            </a:r>
            <a:br>
              <a:rPr kumimoji="0" lang="en-US" b="0" i="0" u="none" strike="noStrike" kern="0" cap="none" spc="0" normalizeH="0" baseline="0" noProof="0" dirty="0">
                <a:ln>
                  <a:noFill/>
                </a:ln>
                <a:solidFill>
                  <a:schemeClr val="bg1"/>
                </a:solidFill>
                <a:effectLst/>
                <a:uLnTx/>
                <a:uFillTx/>
              </a:rPr>
            </a:br>
            <a:r>
              <a:rPr kumimoji="0" lang="en-US" b="0" i="0" u="none" strike="noStrike" kern="0" cap="none" spc="0" normalizeH="0" baseline="0" noProof="0" dirty="0">
                <a:ln>
                  <a:noFill/>
                </a:ln>
                <a:solidFill>
                  <a:schemeClr val="bg1"/>
                </a:solidFill>
                <a:effectLst/>
                <a:uLnTx/>
                <a:uFillTx/>
              </a:rPr>
              <a:t>Channel incentive design to incentivize sales of commercial devices with Windows Pro</a:t>
            </a:r>
          </a:p>
        </p:txBody>
      </p:sp>
      <p:sp>
        <p:nvSpPr>
          <p:cNvPr id="11" name="Rectangle 10"/>
          <p:cNvSpPr/>
          <p:nvPr/>
        </p:nvSpPr>
        <p:spPr>
          <a:xfrm>
            <a:off x="2234724" y="2545475"/>
            <a:ext cx="3077591" cy="959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73041" rIns="373041"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err="1">
                <a:ln>
                  <a:noFill/>
                </a:ln>
                <a:solidFill>
                  <a:schemeClr val="tx1"/>
                </a:solidFill>
                <a:effectLst/>
                <a:uLnTx/>
                <a:uFillTx/>
              </a:rPr>
              <a:t>Disti</a:t>
            </a:r>
            <a:r>
              <a:rPr kumimoji="0" lang="en-US" sz="1600" b="0" i="0" u="none" strike="noStrike" kern="0" cap="none" spc="0" normalizeH="0" baseline="0" noProof="0" dirty="0">
                <a:ln>
                  <a:noFill/>
                </a:ln>
                <a:solidFill>
                  <a:schemeClr val="tx1"/>
                </a:solidFill>
                <a:effectLst/>
                <a:uLnTx/>
                <a:uFillTx/>
              </a:rPr>
              <a:t> and Reseller payment for all Windows Pro devices sold*</a:t>
            </a:r>
          </a:p>
        </p:txBody>
      </p:sp>
      <p:sp>
        <p:nvSpPr>
          <p:cNvPr id="12" name="Rectangle 11"/>
          <p:cNvSpPr/>
          <p:nvPr/>
        </p:nvSpPr>
        <p:spPr>
          <a:xfrm>
            <a:off x="5575834" y="2545475"/>
            <a:ext cx="3077591" cy="959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73041" rIns="373041"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rPr>
              <a:t>Marketing and training funds to grow Pro devices sales**</a:t>
            </a:r>
          </a:p>
        </p:txBody>
      </p:sp>
      <p:sp>
        <p:nvSpPr>
          <p:cNvPr id="13" name="Rectangle 12"/>
          <p:cNvSpPr/>
          <p:nvPr/>
        </p:nvSpPr>
        <p:spPr>
          <a:xfrm>
            <a:off x="8916943" y="2545475"/>
            <a:ext cx="3077591" cy="959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73041" rIns="373041"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rPr>
              <a:t>Up to $25 per hero device, for commercial marketing investment* </a:t>
            </a:r>
          </a:p>
        </p:txBody>
      </p:sp>
      <p:sp>
        <p:nvSpPr>
          <p:cNvPr id="14" name="Rectangle 13"/>
          <p:cNvSpPr/>
          <p:nvPr/>
        </p:nvSpPr>
        <p:spPr>
          <a:xfrm>
            <a:off x="2291028" y="3546156"/>
            <a:ext cx="6418701" cy="528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2"/>
                </a:solidFill>
                <a:effectLst/>
                <a:uLnTx/>
                <a:uFillTx/>
                <a:latin typeface="Segoe UI Semibold" panose="020B0702040204020203" pitchFamily="34" charset="0"/>
                <a:cs typeface="Segoe UI Semibold" panose="020B0702040204020203" pitchFamily="34" charset="0"/>
              </a:rPr>
              <a:t>Mix Shift To Commercial/Pro</a:t>
            </a:r>
          </a:p>
        </p:txBody>
      </p:sp>
      <p:sp>
        <p:nvSpPr>
          <p:cNvPr id="15" name="Rectangle 14"/>
          <p:cNvSpPr/>
          <p:nvPr/>
        </p:nvSpPr>
        <p:spPr>
          <a:xfrm>
            <a:off x="8869808" y="3546156"/>
            <a:ext cx="3077591" cy="528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eaLnBrk="1" fontAlgn="auto" latinLnBrk="0" hangingPunct="1">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2"/>
                </a:solidFill>
                <a:effectLst/>
                <a:uLnTx/>
                <a:uFillTx/>
                <a:latin typeface="Segoe UI Semibold" panose="020B0702040204020203" pitchFamily="34" charset="0"/>
                <a:cs typeface="Segoe UI Semibold" panose="020B0702040204020203" pitchFamily="34" charset="0"/>
              </a:rPr>
              <a:t>Sell-through Growth</a:t>
            </a:r>
          </a:p>
        </p:txBody>
      </p:sp>
      <p:cxnSp>
        <p:nvCxnSpPr>
          <p:cNvPr id="20" name="Straight Connector 19"/>
          <p:cNvCxnSpPr/>
          <p:nvPr/>
        </p:nvCxnSpPr>
        <p:spPr>
          <a:xfrm>
            <a:off x="2185988" y="1984098"/>
            <a:ext cx="1600" cy="2724533"/>
          </a:xfrm>
          <a:prstGeom prst="line">
            <a:avLst/>
          </a:prstGeom>
          <a:ln w="57150">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841088" y="1984098"/>
            <a:ext cx="0" cy="2724533"/>
          </a:xfrm>
          <a:prstGeom prst="line">
            <a:avLst/>
          </a:prstGeom>
          <a:ln w="57150">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74898" y="1970977"/>
            <a:ext cx="0" cy="1540474"/>
          </a:xfrm>
          <a:prstGeom prst="line">
            <a:avLst/>
          </a:prstGeom>
          <a:ln w="57150">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auto">
          <a:xfrm>
            <a:off x="5412984" y="4098454"/>
            <a:ext cx="3397249" cy="43523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2400" b="1" i="0" u="none" strike="noStrike" kern="0" cap="none" spc="0" normalizeH="0" baseline="0" noProof="0" dirty="0">
                <a:ln>
                  <a:noFill/>
                </a:ln>
                <a:solidFill>
                  <a:schemeClr val="bg1"/>
                </a:solidFill>
                <a:effectLst/>
                <a:uLnTx/>
                <a:uFillTx/>
              </a:rPr>
              <a:t>$5M</a:t>
            </a:r>
          </a:p>
        </p:txBody>
      </p:sp>
      <p:sp>
        <p:nvSpPr>
          <p:cNvPr id="29" name="Rectangle 28"/>
          <p:cNvSpPr/>
          <p:nvPr/>
        </p:nvSpPr>
        <p:spPr bwMode="auto">
          <a:xfrm>
            <a:off x="8870560" y="4098454"/>
            <a:ext cx="3114548" cy="43523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spcBef>
                <a:spcPct val="0"/>
              </a:spcBef>
              <a:spcAft>
                <a:spcPct val="0"/>
              </a:spcAft>
              <a:buClrTx/>
              <a:buSzTx/>
              <a:buFontTx/>
              <a:buNone/>
              <a:tabLst/>
              <a:defRPr/>
            </a:pPr>
            <a:r>
              <a:rPr kumimoji="0" lang="en-US" sz="2400" b="1" i="0" u="none" strike="noStrike" kern="0" cap="none" spc="0" normalizeH="0" baseline="0" noProof="0" dirty="0">
                <a:ln>
                  <a:noFill/>
                </a:ln>
                <a:solidFill>
                  <a:schemeClr val="bg1"/>
                </a:solidFill>
                <a:effectLst/>
                <a:uLnTx/>
                <a:uFillTx/>
              </a:rPr>
              <a:t>$25M</a:t>
            </a:r>
          </a:p>
        </p:txBody>
      </p:sp>
      <p:sp>
        <p:nvSpPr>
          <p:cNvPr id="25" name="TextBox 24"/>
          <p:cNvSpPr txBox="1"/>
          <p:nvPr/>
        </p:nvSpPr>
        <p:spPr>
          <a:xfrm>
            <a:off x="468665" y="6153730"/>
            <a:ext cx="3432143" cy="377154"/>
          </a:xfrm>
          <a:prstGeom prst="rect">
            <a:avLst/>
          </a:prstGeom>
          <a:noFill/>
        </p:spPr>
        <p:txBody>
          <a:bodyPr wrap="none" lIns="0" tIns="0" rIns="0" bIns="0" rtlCol="0">
            <a:noAutofit/>
          </a:bodyPr>
          <a:lstStyle/>
          <a:p>
            <a:pPr marL="0" marR="0" lvl="0" indent="0" defTabSz="914400" eaLnBrk="1" fontAlgn="auto" latinLnBrk="0" hangingPunct="1">
              <a:spcBef>
                <a:spcPts val="0"/>
              </a:spcBef>
              <a:buClrTx/>
              <a:buSzTx/>
              <a:buFontTx/>
              <a:buNone/>
              <a:tabLst/>
              <a:defRPr/>
            </a:pPr>
            <a:r>
              <a:rPr kumimoji="0" lang="en-US" sz="1200" b="0" i="0" u="none" strike="noStrike" kern="0" cap="none" spc="0" normalizeH="0" baseline="0" noProof="0" dirty="0">
                <a:ln>
                  <a:noFill/>
                </a:ln>
                <a:effectLst/>
                <a:uLnTx/>
                <a:uFillTx/>
              </a:rPr>
              <a:t>*Based on </a:t>
            </a:r>
            <a:r>
              <a:rPr kumimoji="0" lang="en-US" sz="1200" b="0" i="0" u="none" strike="noStrike" kern="0" cap="none" spc="0" normalizeH="0" baseline="0" noProof="0" dirty="0" err="1">
                <a:ln>
                  <a:noFill/>
                </a:ln>
                <a:effectLst/>
                <a:uLnTx/>
                <a:uFillTx/>
              </a:rPr>
              <a:t>Disti</a:t>
            </a:r>
            <a:r>
              <a:rPr kumimoji="0" lang="en-US" sz="1200" b="0" i="0" u="none" strike="noStrike" kern="0" cap="none" spc="0" normalizeH="0" baseline="0" noProof="0" dirty="0">
                <a:ln>
                  <a:noFill/>
                </a:ln>
                <a:effectLst/>
                <a:uLnTx/>
                <a:uFillTx/>
              </a:rPr>
              <a:t> reporting data</a:t>
            </a:r>
          </a:p>
          <a:p>
            <a:pPr marL="0" marR="0" lvl="0" indent="0" defTabSz="914400" eaLnBrk="1" fontAlgn="auto" latinLnBrk="0" hangingPunct="1">
              <a:spcBef>
                <a:spcPts val="0"/>
              </a:spcBef>
              <a:buClrTx/>
              <a:buSzTx/>
              <a:buFontTx/>
              <a:buNone/>
              <a:tabLst/>
              <a:defRPr/>
            </a:pPr>
            <a:r>
              <a:rPr kumimoji="0" lang="en-US" sz="1200" b="0" i="0" u="none" strike="noStrike" kern="0" cap="none" spc="0" normalizeH="0" baseline="0" noProof="0" dirty="0">
                <a:ln>
                  <a:noFill/>
                </a:ln>
                <a:effectLst/>
                <a:uLnTx/>
                <a:uFillTx/>
              </a:rPr>
              <a:t>**Select Distributors and Resellers only</a:t>
            </a:r>
          </a:p>
          <a:p>
            <a:pPr defTabSz="914400">
              <a:defRPr/>
            </a:pPr>
            <a:r>
              <a:rPr lang="en-US" sz="1400" dirty="0">
                <a:hlinkClick r:id="rId7"/>
              </a:rPr>
              <a:t>https://</a:t>
            </a:r>
            <a:r>
              <a:rPr lang="en-US" sz="1600" dirty="0">
                <a:hlinkClick r:id="rId7"/>
              </a:rPr>
              <a:t>www.microsoft.com/OEM/en/SALESMARKETING/Pages/OEM-reseller-incentives.aspx#fbid=WmHmdIfX77M</a:t>
            </a:r>
            <a:r>
              <a:rPr lang="en-US" sz="1400" dirty="0"/>
              <a:t> </a:t>
            </a:r>
          </a:p>
        </p:txBody>
      </p:sp>
      <p:sp>
        <p:nvSpPr>
          <p:cNvPr id="17" name="Rectangle 16"/>
          <p:cNvSpPr/>
          <p:nvPr/>
        </p:nvSpPr>
        <p:spPr>
          <a:xfrm>
            <a:off x="538369" y="4802085"/>
            <a:ext cx="11409030" cy="1138773"/>
          </a:xfrm>
          <a:prstGeom prst="rect">
            <a:avLst/>
          </a:prstGeom>
          <a:solidFill>
            <a:srgbClr val="EAEAEA"/>
          </a:solidFill>
        </p:spPr>
        <p:txBody>
          <a:bodyPr wrap="square">
            <a:spAutoFit/>
          </a:bodyPr>
          <a:lstStyle/>
          <a:p>
            <a:pPr marR="0" lvl="0">
              <a:spcBef>
                <a:spcPts val="0"/>
              </a:spcBef>
              <a:spcAft>
                <a:spcPts val="0"/>
              </a:spcAft>
            </a:pPr>
            <a:r>
              <a:rPr lang="en-US" sz="2000" b="1" dirty="0">
                <a:solidFill>
                  <a:schemeClr val="accent2"/>
                </a:solidFill>
                <a:ea typeface="Calibri" panose="020F0502020204030204" pitchFamily="34" charset="0"/>
                <a:cs typeface="Times New Roman" panose="02020603050405020304" pitchFamily="18" charset="0"/>
              </a:rPr>
              <a:t>To Enroll:</a:t>
            </a:r>
          </a:p>
          <a:p>
            <a:pPr marL="285750" marR="0" lvl="0" indent="-285750">
              <a:spcBef>
                <a:spcPts val="0"/>
              </a:spcBef>
              <a:spcAft>
                <a:spcPts val="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Go to the </a:t>
            </a:r>
            <a:r>
              <a:rPr lang="en-US" sz="1600" u="sng" dirty="0">
                <a:solidFill>
                  <a:srgbClr val="0563C1"/>
                </a:solidFill>
                <a:ea typeface="Calibri" panose="020F0502020204030204" pitchFamily="34" charset="0"/>
                <a:cs typeface="Times New Roman" panose="02020603050405020304" pitchFamily="18" charset="0"/>
                <a:hlinkClick r:id="rId8"/>
              </a:rPr>
              <a:t>OEM Reseller Incentives Page</a:t>
            </a:r>
            <a:endParaRPr lang="en-US" sz="1600" dirty="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Check the How to Become Eligible and Incentives Eligibility Criteria sections</a:t>
            </a:r>
          </a:p>
          <a:p>
            <a:pPr marL="285750" marR="0" lvl="0" indent="-285750">
              <a:spcBef>
                <a:spcPts val="0"/>
              </a:spcBef>
              <a:spcAft>
                <a:spcPts val="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Email your MPN ID to </a:t>
            </a:r>
            <a:r>
              <a:rPr lang="en-US" sz="1600" u="sng" dirty="0">
                <a:solidFill>
                  <a:srgbClr val="0563C1"/>
                </a:solidFill>
                <a:ea typeface="Calibri" panose="020F0502020204030204" pitchFamily="34" charset="0"/>
                <a:cs typeface="Times New Roman" panose="02020603050405020304" pitchFamily="18" charset="0"/>
                <a:hlinkClick r:id="rId9"/>
              </a:rPr>
              <a:t>oemincentives@microsoft.com</a:t>
            </a:r>
            <a:r>
              <a:rPr lang="en-US" sz="1600" dirty="0">
                <a:ea typeface="Calibri" panose="020F0502020204030204" pitchFamily="34" charset="0"/>
                <a:cs typeface="Times New Roman" panose="02020603050405020304" pitchFamily="18" charset="0"/>
              </a:rPr>
              <a:t> to confirm your eligibility and initiate the enrollment process.</a:t>
            </a:r>
          </a:p>
        </p:txBody>
      </p:sp>
    </p:spTree>
    <p:extLst>
      <p:ext uri="{BB962C8B-B14F-4D97-AF65-F5344CB8AC3E}">
        <p14:creationId xmlns:p14="http://schemas.microsoft.com/office/powerpoint/2010/main" val="218079234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3311985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2807"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z="4000" dirty="0">
                <a:solidFill>
                  <a:schemeClr val="tx1"/>
                </a:solidFill>
              </a:rPr>
              <a:t>Get proactive security with the Windows Defender ATP </a:t>
            </a:r>
            <a:r>
              <a:rPr lang="en-US" sz="4000" i="1" dirty="0">
                <a:solidFill>
                  <a:schemeClr val="tx1"/>
                </a:solidFill>
              </a:rPr>
              <a:t>Customer Rebate Offer</a:t>
            </a:r>
          </a:p>
        </p:txBody>
      </p:sp>
      <p:graphicFrame>
        <p:nvGraphicFramePr>
          <p:cNvPr id="4" name="Table 3"/>
          <p:cNvGraphicFramePr>
            <a:graphicFrameLocks noGrp="1"/>
          </p:cNvGraphicFramePr>
          <p:nvPr>
            <p:extLst>
              <p:ext uri="{D42A27DB-BD31-4B8C-83A1-F6EECF244321}">
                <p14:modId xmlns:p14="http://schemas.microsoft.com/office/powerpoint/2010/main" val="2746438707"/>
              </p:ext>
            </p:extLst>
          </p:nvPr>
        </p:nvGraphicFramePr>
        <p:xfrm>
          <a:off x="465137" y="1552983"/>
          <a:ext cx="11514138" cy="4539488"/>
        </p:xfrm>
        <a:graphic>
          <a:graphicData uri="http://schemas.openxmlformats.org/drawingml/2006/table">
            <a:tbl>
              <a:tblPr firstRow="1" bandRow="1">
                <a:tableStyleId>{5C22544A-7EE6-4342-B048-85BDC9FD1C3A}</a:tableStyleId>
              </a:tblPr>
              <a:tblGrid>
                <a:gridCol w="1310553">
                  <a:extLst>
                    <a:ext uri="{9D8B030D-6E8A-4147-A177-3AD203B41FA5}">
                      <a16:colId xmlns:a16="http://schemas.microsoft.com/office/drawing/2014/main" val="2580945330"/>
                    </a:ext>
                  </a:extLst>
                </a:gridCol>
                <a:gridCol w="10203585">
                  <a:extLst>
                    <a:ext uri="{9D8B030D-6E8A-4147-A177-3AD203B41FA5}">
                      <a16:colId xmlns:a16="http://schemas.microsoft.com/office/drawing/2014/main" val="3969870914"/>
                    </a:ext>
                  </a:extLst>
                </a:gridCol>
              </a:tblGrid>
              <a:tr h="659384">
                <a:tc gridSpan="2">
                  <a:txBody>
                    <a:bodyPr/>
                    <a:lstStyle/>
                    <a:p>
                      <a:pPr algn="ctr"/>
                      <a:r>
                        <a:rPr lang="en-US" sz="2000" dirty="0">
                          <a:solidFill>
                            <a:schemeClr val="bg1"/>
                          </a:solidFill>
                        </a:rPr>
                        <a:t>WINDOWS DEFENDER ATP REBATE OFFER</a:t>
                      </a:r>
                    </a:p>
                  </a:txBody>
                  <a:tcPr marL="182880" marT="182880" marB="182880">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sz="2000" dirty="0">
                        <a:gradFill>
                          <a:gsLst>
                            <a:gs pos="1250">
                              <a:schemeClr val="bg1"/>
                            </a:gs>
                            <a:gs pos="100000">
                              <a:schemeClr val="bg1"/>
                            </a:gs>
                          </a:gsLst>
                          <a:lin ang="0" scaled="0"/>
                        </a:gradFill>
                      </a:endParaRPr>
                    </a:p>
                  </a:txBody>
                  <a:tcPr marL="182880" marT="182880" marB="182880">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14813899"/>
                  </a:ext>
                </a:extLst>
              </a:tr>
              <a:tr h="959104">
                <a:tc>
                  <a:txBody>
                    <a:bodyPr/>
                    <a:lstStyle/>
                    <a:p>
                      <a:pPr algn="ctr"/>
                      <a:r>
                        <a:rPr lang="en-US" sz="2000" b="1" dirty="0">
                          <a:solidFill>
                            <a:schemeClr val="tx1"/>
                          </a:solidFill>
                        </a:rPr>
                        <a:t>BUY</a:t>
                      </a:r>
                    </a:p>
                  </a:txBody>
                  <a:tcPr marL="182880" marT="182880" marB="182880"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defTabSz="914400">
                        <a:lnSpc>
                          <a:spcPct val="100000"/>
                        </a:lnSpc>
                        <a:spcBef>
                          <a:spcPts val="1800"/>
                        </a:spcBef>
                        <a:buSzTx/>
                        <a:defRPr/>
                      </a:pPr>
                      <a:r>
                        <a:rPr lang="en-US" sz="2000" dirty="0">
                          <a:solidFill>
                            <a:schemeClr val="tx1"/>
                          </a:solidFill>
                        </a:rPr>
                        <a:t>Purchase a minimum of 500 seats of Windows Defender ATP between August 1, 2016 and December 31, 2016</a:t>
                      </a:r>
                    </a:p>
                  </a:txBody>
                  <a:tcPr marL="182880" marT="182880" marB="182880"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1142913"/>
                  </a:ext>
                </a:extLst>
              </a:tr>
              <a:tr h="959104">
                <a:tc>
                  <a:txBody>
                    <a:bodyPr/>
                    <a:lstStyle/>
                    <a:p>
                      <a:pPr algn="ctr"/>
                      <a:r>
                        <a:rPr lang="en-US" sz="2000" b="1" dirty="0">
                          <a:solidFill>
                            <a:schemeClr val="tx1"/>
                          </a:solidFill>
                        </a:rPr>
                        <a:t>GET</a:t>
                      </a:r>
                    </a:p>
                  </a:txBody>
                  <a:tcPr marL="182880" marT="182880" marB="18288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defTabSz="914400">
                        <a:lnSpc>
                          <a:spcPct val="100000"/>
                        </a:lnSpc>
                        <a:spcBef>
                          <a:spcPts val="1800"/>
                        </a:spcBef>
                        <a:buSzTx/>
                        <a:defRPr/>
                      </a:pPr>
                      <a:r>
                        <a:rPr lang="en-US" sz="2000" dirty="0">
                          <a:solidFill>
                            <a:schemeClr val="tx1"/>
                          </a:solidFill>
                        </a:rPr>
                        <a:t>Receive 6 month rebate on Windows Defender ATP (up to a maximum of 10,000 seats)</a:t>
                      </a:r>
                    </a:p>
                  </a:txBody>
                  <a:tcPr marL="182880" marT="182880" marB="18288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959104">
                <a:tc>
                  <a:txBody>
                    <a:bodyPr/>
                    <a:lstStyle/>
                    <a:p>
                      <a:pPr algn="ctr"/>
                      <a:r>
                        <a:rPr lang="en-US" sz="2000" b="1" dirty="0">
                          <a:solidFill>
                            <a:schemeClr val="tx1"/>
                          </a:solidFill>
                        </a:rPr>
                        <a:t>DEPLOY</a:t>
                      </a:r>
                    </a:p>
                  </a:txBody>
                  <a:tcPr marL="182880" marT="182880" marB="18288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defTabSz="914400">
                        <a:lnSpc>
                          <a:spcPct val="100000"/>
                        </a:lnSpc>
                        <a:spcBef>
                          <a:spcPts val="1800"/>
                        </a:spcBef>
                        <a:buSzTx/>
                        <a:defRPr/>
                      </a:pPr>
                      <a:r>
                        <a:rPr lang="en-US" sz="2000" dirty="0">
                          <a:solidFill>
                            <a:schemeClr val="tx1"/>
                          </a:solidFill>
                        </a:rPr>
                        <a:t>Must deploy a minimum 500 devices on Windows 10 Anniversary Update</a:t>
                      </a:r>
                      <a:r>
                        <a:rPr lang="en-US" sz="2000" baseline="0" dirty="0">
                          <a:solidFill>
                            <a:schemeClr val="tx1"/>
                          </a:solidFill>
                        </a:rPr>
                        <a:t> </a:t>
                      </a:r>
                      <a:r>
                        <a:rPr lang="en-US" sz="2000" dirty="0">
                          <a:solidFill>
                            <a:schemeClr val="tx1"/>
                          </a:solidFill>
                        </a:rPr>
                        <a:t>by 6/30/2017</a:t>
                      </a:r>
                    </a:p>
                  </a:txBody>
                  <a:tcPr marL="182880" marT="182880" marB="18288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3252714"/>
                  </a:ext>
                </a:extLst>
              </a:tr>
              <a:tr h="959104">
                <a:tc>
                  <a:txBody>
                    <a:bodyPr/>
                    <a:lstStyle/>
                    <a:p>
                      <a:pPr algn="ctr"/>
                      <a:r>
                        <a:rPr lang="en-US" sz="2000" b="1" dirty="0">
                          <a:solidFill>
                            <a:schemeClr val="tx1"/>
                          </a:solidFill>
                        </a:rPr>
                        <a:t>ASK</a:t>
                      </a:r>
                    </a:p>
                  </a:txBody>
                  <a:tcPr marL="182880" marT="182880" marB="18288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defTabSz="914400">
                        <a:lnSpc>
                          <a:spcPct val="100000"/>
                        </a:lnSpc>
                        <a:spcBef>
                          <a:spcPts val="1800"/>
                        </a:spcBef>
                        <a:buSzTx/>
                        <a:defRPr/>
                      </a:pPr>
                      <a:r>
                        <a:rPr lang="en-US" sz="2000" dirty="0">
                          <a:solidFill>
                            <a:schemeClr val="tx1"/>
                          </a:solidFill>
                        </a:rPr>
                        <a:t>Customers asked to provide updated plan to deploy at least 10% of installed base on Windows 10 (not condition of rebate)</a:t>
                      </a:r>
                    </a:p>
                  </a:txBody>
                  <a:tcPr marL="182880" marT="182880" marB="18288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7862235"/>
                  </a:ext>
                </a:extLst>
              </a:tr>
            </a:tbl>
          </a:graphicData>
        </a:graphic>
      </p:graphicFrame>
      <p:sp>
        <p:nvSpPr>
          <p:cNvPr id="3" name="Rectangle 2"/>
          <p:cNvSpPr/>
          <p:nvPr/>
        </p:nvSpPr>
        <p:spPr>
          <a:xfrm>
            <a:off x="465137" y="6524839"/>
            <a:ext cx="4436801" cy="243606"/>
          </a:xfrm>
          <a:prstGeom prst="rect">
            <a:avLst/>
          </a:prstGeom>
        </p:spPr>
        <p:txBody>
          <a:bodyPr wrap="none" lIns="0" tIns="0" rIns="0" bIns="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Offer Excludes phone, </a:t>
            </a:r>
            <a:r>
              <a:rPr kumimoji="0" lang="en-US" sz="1400" b="0" i="0" u="none" strike="noStrike" kern="0" cap="none" spc="0" normalizeH="0" baseline="0" noProof="0" dirty="0" err="1">
                <a:ln>
                  <a:noFill/>
                </a:ln>
                <a:effectLst/>
                <a:uLnTx/>
                <a:uFillTx/>
              </a:rPr>
              <a:t>IoT</a:t>
            </a:r>
            <a:r>
              <a:rPr kumimoji="0" lang="en-US" sz="1400" b="0" i="0" u="none" strike="noStrike" kern="0" cap="none" spc="0" normalizeH="0" baseline="0" noProof="0" dirty="0">
                <a:ln>
                  <a:noFill/>
                </a:ln>
                <a:effectLst/>
                <a:uLnTx/>
                <a:uFillTx/>
              </a:rPr>
              <a:t>, server, and virtual machines.</a:t>
            </a:r>
          </a:p>
        </p:txBody>
      </p:sp>
    </p:spTree>
    <p:extLst>
      <p:ext uri="{BB962C8B-B14F-4D97-AF65-F5344CB8AC3E}">
        <p14:creationId xmlns:p14="http://schemas.microsoft.com/office/powerpoint/2010/main" val="3950655779"/>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Start using Windows 10 – Six steps to activate Internal Use Rights</a:t>
            </a:r>
          </a:p>
        </p:txBody>
      </p:sp>
      <p:grpSp>
        <p:nvGrpSpPr>
          <p:cNvPr id="15" name="Group 14"/>
          <p:cNvGrpSpPr/>
          <p:nvPr/>
        </p:nvGrpSpPr>
        <p:grpSpPr>
          <a:xfrm>
            <a:off x="427037" y="1058862"/>
            <a:ext cx="11737166" cy="2817162"/>
            <a:chOff x="659191" y="1213500"/>
            <a:chExt cx="16039181" cy="5499872"/>
          </a:xfrm>
          <a:effectLst/>
        </p:grpSpPr>
        <p:sp>
          <p:nvSpPr>
            <p:cNvPr id="5" name="Rectangle 4"/>
            <p:cNvSpPr/>
            <p:nvPr/>
          </p:nvSpPr>
          <p:spPr bwMode="auto">
            <a:xfrm>
              <a:off x="659191" y="1213500"/>
              <a:ext cx="5232178" cy="5499872"/>
            </a:xfrm>
            <a:prstGeom prst="rect">
              <a:avLst/>
            </a:prstGeom>
            <a:solidFill>
              <a:srgbClr val="EAEAE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6" name="Rectangle 5"/>
            <p:cNvSpPr/>
            <p:nvPr/>
          </p:nvSpPr>
          <p:spPr>
            <a:xfrm>
              <a:off x="659191" y="1375613"/>
              <a:ext cx="5204736" cy="1862678"/>
            </a:xfrm>
            <a:prstGeom prst="rect">
              <a:avLst/>
            </a:prstGeom>
          </p:spPr>
          <p:txBody>
            <a:bodyPr wrap="square">
              <a:spAutoFit/>
            </a:bodyPr>
            <a:lstStyle/>
            <a:p>
              <a:pPr marL="233363" marR="0" lvl="0" indent="-233363" defTabSz="91440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sysClr val="windowText" lastClr="000000"/>
                  </a:solidFill>
                  <a:effectLst/>
                  <a:uLnTx/>
                  <a:uFillTx/>
                </a:rPr>
                <a:t>Go to the Partner Digital Download Portal </a:t>
              </a:r>
              <a:r>
                <a:rPr kumimoji="0" lang="en-US" sz="1400" b="0" i="0" u="none" strike="noStrike" kern="0" cap="none" spc="0" normalizeH="0" baseline="0" noProof="0" dirty="0">
                  <a:ln>
                    <a:noFill/>
                  </a:ln>
                  <a:solidFill>
                    <a:sysClr val="windowText" lastClr="000000"/>
                  </a:solidFill>
                  <a:effectLst/>
                  <a:uLnTx/>
                  <a:uFillTx/>
                  <a:hlinkClick r:id="rId3"/>
                </a:rPr>
                <a:t>http://aka.ms/activateIUR</a:t>
              </a:r>
              <a:r>
                <a:rPr kumimoji="0" lang="en-US" sz="1400" b="0" i="0" u="none" strike="noStrike" kern="0" cap="none" spc="0" normalizeH="0" baseline="0" noProof="0" dirty="0">
                  <a:ln>
                    <a:noFill/>
                  </a:ln>
                  <a:solidFill>
                    <a:sysClr val="windowText" lastClr="000000"/>
                  </a:solidFill>
                  <a:effectLst/>
                  <a:uLnTx/>
                  <a:uFillTx/>
                </a:rPr>
                <a:t> and sign in with your Microsoft Account with admin right (formerly Windows Live ID)</a:t>
              </a:r>
            </a:p>
          </p:txBody>
        </p:sp>
        <p:sp>
          <p:nvSpPr>
            <p:cNvPr id="7" name="Rectangle 6"/>
            <p:cNvSpPr/>
            <p:nvPr/>
          </p:nvSpPr>
          <p:spPr bwMode="auto">
            <a:xfrm>
              <a:off x="6011671" y="1213500"/>
              <a:ext cx="5232178" cy="5499872"/>
            </a:xfrm>
            <a:prstGeom prst="rect">
              <a:avLst/>
            </a:prstGeom>
            <a:solidFill>
              <a:srgbClr val="EAEAE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pic>
          <p:nvPicPr>
            <p:cNvPr id="8" name="Picture 7"/>
            <p:cNvPicPr>
              <a:picLocks noChangeAspect="1"/>
            </p:cNvPicPr>
            <p:nvPr/>
          </p:nvPicPr>
          <p:blipFill rotWithShape="1">
            <a:blip r:embed="rId4"/>
            <a:srcRect l="10101" t="433" r="17260" b="22934"/>
            <a:stretch/>
          </p:blipFill>
          <p:spPr>
            <a:xfrm>
              <a:off x="1742656" y="3238291"/>
              <a:ext cx="2920902" cy="3177554"/>
            </a:xfrm>
            <a:prstGeom prst="rect">
              <a:avLst/>
            </a:prstGeom>
            <a:ln>
              <a:noFill/>
            </a:ln>
            <a:effectLst/>
          </p:spPr>
        </p:pic>
        <p:sp>
          <p:nvSpPr>
            <p:cNvPr id="9" name="Rectangle 8"/>
            <p:cNvSpPr/>
            <p:nvPr/>
          </p:nvSpPr>
          <p:spPr>
            <a:xfrm>
              <a:off x="6004666" y="1375613"/>
              <a:ext cx="5225558" cy="600865"/>
            </a:xfrm>
            <a:prstGeom prst="rect">
              <a:avLst/>
            </a:prstGeom>
          </p:spPr>
          <p:txBody>
            <a:bodyPr wrap="none">
              <a:spAutoFit/>
            </a:bodyPr>
            <a:lstStyle/>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2.	Click at the first tile (Software Download)</a:t>
              </a:r>
            </a:p>
          </p:txBody>
        </p:sp>
        <p:pic>
          <p:nvPicPr>
            <p:cNvPr id="10" name="Picture 9"/>
            <p:cNvPicPr>
              <a:picLocks noChangeAspect="1"/>
            </p:cNvPicPr>
            <p:nvPr/>
          </p:nvPicPr>
          <p:blipFill>
            <a:blip r:embed="rId5"/>
            <a:stretch>
              <a:fillRect/>
            </a:stretch>
          </p:blipFill>
          <p:spPr>
            <a:xfrm>
              <a:off x="6374578" y="2699671"/>
              <a:ext cx="4428647" cy="3496681"/>
            </a:xfrm>
            <a:prstGeom prst="rect">
              <a:avLst/>
            </a:prstGeom>
          </p:spPr>
        </p:pic>
        <p:sp>
          <p:nvSpPr>
            <p:cNvPr id="11" name="Oval 10"/>
            <p:cNvSpPr/>
            <p:nvPr/>
          </p:nvSpPr>
          <p:spPr bwMode="auto">
            <a:xfrm>
              <a:off x="6243554" y="3654114"/>
              <a:ext cx="1724757" cy="1724758"/>
            </a:xfrm>
            <a:prstGeom prst="ellipse">
              <a:avLst/>
            </a:prstGeom>
            <a:noFill/>
            <a:ln w="381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12" name="Rectangle 11"/>
            <p:cNvSpPr/>
            <p:nvPr/>
          </p:nvSpPr>
          <p:spPr bwMode="auto">
            <a:xfrm>
              <a:off x="11349259" y="1213500"/>
              <a:ext cx="5232178" cy="5499872"/>
            </a:xfrm>
            <a:prstGeom prst="rect">
              <a:avLst/>
            </a:prstGeom>
            <a:solidFill>
              <a:srgbClr val="EAEAE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13" name="Rectangle 12"/>
            <p:cNvSpPr/>
            <p:nvPr/>
          </p:nvSpPr>
          <p:spPr>
            <a:xfrm>
              <a:off x="11306019" y="1375613"/>
              <a:ext cx="5392353" cy="600865"/>
            </a:xfrm>
            <a:prstGeom prst="rect">
              <a:avLst/>
            </a:prstGeom>
          </p:spPr>
          <p:txBody>
            <a:bodyPr wrap="none">
              <a:spAutoFit/>
            </a:bodyPr>
            <a:lstStyle/>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3.	Search for “Windows 10” in the search bar.</a:t>
              </a:r>
            </a:p>
          </p:txBody>
        </p:sp>
        <p:pic>
          <p:nvPicPr>
            <p:cNvPr id="14" name="Picture 13"/>
            <p:cNvPicPr>
              <a:picLocks noChangeAspect="1"/>
            </p:cNvPicPr>
            <p:nvPr/>
          </p:nvPicPr>
          <p:blipFill rotWithShape="1">
            <a:blip r:embed="rId6"/>
            <a:srcRect l="20009" t="21885" r="2670"/>
            <a:stretch/>
          </p:blipFill>
          <p:spPr>
            <a:xfrm>
              <a:off x="11922819" y="2574252"/>
              <a:ext cx="4220965" cy="3059520"/>
            </a:xfrm>
            <a:prstGeom prst="rect">
              <a:avLst/>
            </a:prstGeom>
            <a:ln>
              <a:noFill/>
            </a:ln>
            <a:effectLst/>
          </p:spPr>
        </p:pic>
      </p:grpSp>
      <p:grpSp>
        <p:nvGrpSpPr>
          <p:cNvPr id="30" name="Group 29"/>
          <p:cNvGrpSpPr/>
          <p:nvPr/>
        </p:nvGrpSpPr>
        <p:grpSpPr>
          <a:xfrm>
            <a:off x="427037" y="3959062"/>
            <a:ext cx="11651596" cy="2599672"/>
            <a:chOff x="-4830763" y="1213500"/>
            <a:chExt cx="15900178" cy="5499872"/>
          </a:xfrm>
        </p:grpSpPr>
        <p:grpSp>
          <p:nvGrpSpPr>
            <p:cNvPr id="24" name="Group 23"/>
            <p:cNvGrpSpPr/>
            <p:nvPr/>
          </p:nvGrpSpPr>
          <p:grpSpPr>
            <a:xfrm>
              <a:off x="503237" y="1213500"/>
              <a:ext cx="10566178" cy="5499872"/>
              <a:chOff x="503237" y="1213500"/>
              <a:chExt cx="10566178" cy="5499872"/>
            </a:xfrm>
          </p:grpSpPr>
          <p:sp>
            <p:nvSpPr>
              <p:cNvPr id="16" name="Rectangle 15"/>
              <p:cNvSpPr/>
              <p:nvPr/>
            </p:nvSpPr>
            <p:spPr bwMode="auto">
              <a:xfrm>
                <a:off x="503237" y="1213500"/>
                <a:ext cx="5232178" cy="5499872"/>
              </a:xfrm>
              <a:prstGeom prst="rect">
                <a:avLst/>
              </a:prstGeom>
              <a:solidFill>
                <a:srgbClr val="EAEAE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17" name="Rectangle 16"/>
              <p:cNvSpPr/>
              <p:nvPr/>
            </p:nvSpPr>
            <p:spPr>
              <a:xfrm>
                <a:off x="512042" y="1375612"/>
                <a:ext cx="5223372" cy="1562719"/>
              </a:xfrm>
              <a:prstGeom prst="rect">
                <a:avLst/>
              </a:prstGeom>
            </p:spPr>
            <p:txBody>
              <a:bodyPr wrap="square">
                <a:spAutoFit/>
              </a:bodyPr>
              <a:lstStyle/>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5.	Choose a language and OS Type (either 32-bit or 64 bit), then click one of the download options.</a:t>
                </a:r>
              </a:p>
            </p:txBody>
          </p:sp>
          <p:sp>
            <p:nvSpPr>
              <p:cNvPr id="18" name="Rectangle 17"/>
              <p:cNvSpPr/>
              <p:nvPr/>
            </p:nvSpPr>
            <p:spPr bwMode="auto">
              <a:xfrm>
                <a:off x="5837237" y="1213500"/>
                <a:ext cx="5232178" cy="5499872"/>
              </a:xfrm>
              <a:prstGeom prst="rect">
                <a:avLst/>
              </a:prstGeom>
              <a:solidFill>
                <a:srgbClr val="EAEAE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19" name="Rectangle 18"/>
              <p:cNvSpPr/>
              <p:nvPr/>
            </p:nvSpPr>
            <p:spPr>
              <a:xfrm>
                <a:off x="5845369" y="1375612"/>
                <a:ext cx="5224043" cy="1106925"/>
              </a:xfrm>
              <a:prstGeom prst="rect">
                <a:avLst/>
              </a:prstGeom>
            </p:spPr>
            <p:txBody>
              <a:bodyPr wrap="square">
                <a:spAutoFit/>
              </a:bodyPr>
              <a:lstStyle/>
              <a:p>
                <a:pPr marL="233363" marR="0" lvl="0" indent="-233363"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6.	Make sure to copy a product key to use during the Windows 10 installation.</a:t>
                </a:r>
              </a:p>
            </p:txBody>
          </p:sp>
          <p:pic>
            <p:nvPicPr>
              <p:cNvPr id="20" name="Picture 19"/>
              <p:cNvPicPr>
                <a:picLocks noChangeAspect="1"/>
              </p:cNvPicPr>
              <p:nvPr/>
            </p:nvPicPr>
            <p:blipFill rotWithShape="1">
              <a:blip r:embed="rId7"/>
              <a:srcRect l="1614"/>
              <a:stretch/>
            </p:blipFill>
            <p:spPr>
              <a:xfrm>
                <a:off x="1006442" y="2938331"/>
                <a:ext cx="4329447" cy="3483339"/>
              </a:xfrm>
              <a:prstGeom prst="rect">
                <a:avLst/>
              </a:prstGeom>
              <a:ln>
                <a:noFill/>
              </a:ln>
              <a:effectLst/>
            </p:spPr>
          </p:pic>
          <p:pic>
            <p:nvPicPr>
              <p:cNvPr id="21" name="Picture 20"/>
              <p:cNvPicPr>
                <a:picLocks noChangeAspect="1"/>
              </p:cNvPicPr>
              <p:nvPr/>
            </p:nvPicPr>
            <p:blipFill rotWithShape="1">
              <a:blip r:embed="rId8"/>
              <a:srcRect r="5500"/>
              <a:stretch/>
            </p:blipFill>
            <p:spPr>
              <a:xfrm>
                <a:off x="6237377" y="2656013"/>
                <a:ext cx="4576564" cy="1122363"/>
              </a:xfrm>
              <a:prstGeom prst="rect">
                <a:avLst/>
              </a:prstGeom>
            </p:spPr>
          </p:pic>
          <p:sp>
            <p:nvSpPr>
              <p:cNvPr id="22" name="Oval 21"/>
              <p:cNvSpPr/>
              <p:nvPr/>
            </p:nvSpPr>
            <p:spPr bwMode="auto">
              <a:xfrm>
                <a:off x="8815172" y="2857911"/>
                <a:ext cx="1898636" cy="786731"/>
              </a:xfrm>
              <a:prstGeom prst="ellipse">
                <a:avLst/>
              </a:prstGeom>
              <a:noFill/>
              <a:ln w="381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23" name="Rectangle 22"/>
              <p:cNvSpPr/>
              <p:nvPr/>
            </p:nvSpPr>
            <p:spPr>
              <a:xfrm>
                <a:off x="5954310" y="4416913"/>
                <a:ext cx="5093918" cy="6511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And now, you can happily use Windows 10</a:t>
                </a:r>
              </a:p>
            </p:txBody>
          </p:sp>
        </p:grpSp>
        <p:sp>
          <p:nvSpPr>
            <p:cNvPr id="25" name="Rectangle 24"/>
            <p:cNvSpPr/>
            <p:nvPr/>
          </p:nvSpPr>
          <p:spPr bwMode="auto">
            <a:xfrm>
              <a:off x="-4830763" y="1213500"/>
              <a:ext cx="5232178" cy="5499872"/>
            </a:xfrm>
            <a:prstGeom prst="rect">
              <a:avLst/>
            </a:prstGeom>
            <a:solidFill>
              <a:srgbClr val="EAEAEA"/>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sp>
          <p:nvSpPr>
            <p:cNvPr id="26" name="Rectangle 25"/>
            <p:cNvSpPr/>
            <p:nvPr/>
          </p:nvSpPr>
          <p:spPr>
            <a:xfrm>
              <a:off x="-4802940" y="1375612"/>
              <a:ext cx="5204354" cy="1562719"/>
            </a:xfrm>
            <a:prstGeom prst="rect">
              <a:avLst/>
            </a:prstGeom>
          </p:spPr>
          <p:txBody>
            <a:bodyPr wrap="square">
              <a:spAutoFit/>
            </a:bodyPr>
            <a:lstStyle/>
            <a:p>
              <a:pPr marL="233363" marR="0" lvl="0" indent="-233363" defTabSz="914400" eaLnBrk="1" fontAlgn="auto" latinLnBrk="0" hangingPunct="1">
                <a:lnSpc>
                  <a:spcPct val="100000"/>
                </a:lnSpc>
                <a:spcBef>
                  <a:spcPts val="0"/>
                </a:spcBef>
                <a:spcAft>
                  <a:spcPts val="0"/>
                </a:spcAft>
                <a:buClrTx/>
                <a:buSzTx/>
                <a:buFontTx/>
                <a:buAutoNum type="arabicPeriod" startAt="4"/>
                <a:tabLst/>
                <a:defRPr/>
              </a:pPr>
              <a:r>
                <a:rPr kumimoji="0" lang="en-US" sz="1400" b="0" i="0" u="none" strike="noStrike" kern="0" cap="none" spc="0" normalizeH="0" baseline="0" noProof="0" dirty="0">
                  <a:ln>
                    <a:noFill/>
                  </a:ln>
                  <a:solidFill>
                    <a:sysClr val="windowText" lastClr="000000"/>
                  </a:solidFill>
                  <a:effectLst/>
                  <a:uLnTx/>
                  <a:uFillTx/>
                </a:rPr>
                <a:t>Choose the Windows 10 edition you would like to use. In this example, Windows 10 Enterprise is chosen.</a:t>
              </a:r>
            </a:p>
          </p:txBody>
        </p:sp>
        <p:pic>
          <p:nvPicPr>
            <p:cNvPr id="27" name="Picture 26"/>
            <p:cNvPicPr>
              <a:picLocks noChangeAspect="1"/>
            </p:cNvPicPr>
            <p:nvPr/>
          </p:nvPicPr>
          <p:blipFill rotWithShape="1">
            <a:blip r:embed="rId9"/>
            <a:srcRect t="36874" r="63965"/>
            <a:stretch/>
          </p:blipFill>
          <p:spPr>
            <a:xfrm>
              <a:off x="-3817145" y="3228408"/>
              <a:ext cx="3126107" cy="2968101"/>
            </a:xfrm>
            <a:prstGeom prst="rect">
              <a:avLst/>
            </a:prstGeom>
          </p:spPr>
        </p:pic>
        <p:sp>
          <p:nvSpPr>
            <p:cNvPr id="28" name="Oval 27"/>
            <p:cNvSpPr/>
            <p:nvPr/>
          </p:nvSpPr>
          <p:spPr bwMode="auto">
            <a:xfrm>
              <a:off x="-3798249" y="3643974"/>
              <a:ext cx="1898636" cy="603450"/>
            </a:xfrm>
            <a:prstGeom prst="ellipse">
              <a:avLst/>
            </a:prstGeom>
            <a:noFill/>
            <a:ln w="381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err="1">
                <a:ln>
                  <a:noFill/>
                </a:ln>
                <a:solidFill>
                  <a:schemeClr val="tx1"/>
                </a:solidFill>
                <a:effectLst/>
                <a:uLnTx/>
                <a:uFillTx/>
                <a:ea typeface="Segoe UI" pitchFamily="34" charset="0"/>
                <a:cs typeface="Segoe UI" pitchFamily="34" charset="0"/>
              </a:endParaRPr>
            </a:p>
          </p:txBody>
        </p:sp>
      </p:grpSp>
      <p:sp>
        <p:nvSpPr>
          <p:cNvPr id="3" name="Rectangle 2"/>
          <p:cNvSpPr/>
          <p:nvPr/>
        </p:nvSpPr>
        <p:spPr>
          <a:xfrm>
            <a:off x="350837" y="6581094"/>
            <a:ext cx="5978684" cy="338554"/>
          </a:xfrm>
          <a:prstGeom prst="rect">
            <a:avLst/>
          </a:prstGeom>
        </p:spPr>
        <p:txBody>
          <a:bodyPr wrap="square">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100" normalizeH="0" baseline="0" noProof="0" dirty="0">
                <a:ln>
                  <a:noFill/>
                </a:ln>
                <a:solidFill>
                  <a:srgbClr val="505050"/>
                </a:solidFill>
                <a:effectLst/>
                <a:uLnTx/>
                <a:uFillTx/>
                <a:cs typeface="Segoe UI Semibold" panose="020B0702040204020203" pitchFamily="34" charset="0"/>
              </a:rPr>
              <a:t>For more information visit the Internal Use Rights site: </a:t>
            </a:r>
            <a:r>
              <a:rPr kumimoji="0" lang="en-US" sz="1600" b="0" i="0" u="none" strike="noStrike" kern="0" cap="none" spc="-100" normalizeH="0" baseline="0" noProof="0" dirty="0">
                <a:ln>
                  <a:noFill/>
                </a:ln>
                <a:solidFill>
                  <a:srgbClr val="505050"/>
                </a:solidFill>
                <a:effectLst/>
                <a:uLnTx/>
                <a:uFillTx/>
                <a:cs typeface="Segoe UI Semibold" panose="020B0702040204020203" pitchFamily="34" charset="0"/>
                <a:hlinkClick r:id="rId10"/>
              </a:rPr>
              <a:t>http://aka.ms/iur</a:t>
            </a:r>
            <a:r>
              <a:rPr kumimoji="0" lang="en-US" sz="1600" b="0" i="0" u="none" strike="noStrike" kern="0" cap="none" spc="-100" normalizeH="0" baseline="0" noProof="0" dirty="0">
                <a:ln>
                  <a:noFill/>
                </a:ln>
                <a:solidFill>
                  <a:srgbClr val="505050"/>
                </a:solidFill>
                <a:effectLst/>
                <a:uLnTx/>
                <a:uFillTx/>
                <a:cs typeface="Segoe UI Semibold" panose="020B0702040204020203" pitchFamily="34" charset="0"/>
              </a:rPr>
              <a:t> </a:t>
            </a:r>
          </a:p>
        </p:txBody>
      </p:sp>
    </p:spTree>
    <p:extLst>
      <p:ext uri="{BB962C8B-B14F-4D97-AF65-F5344CB8AC3E}">
        <p14:creationId xmlns:p14="http://schemas.microsoft.com/office/powerpoint/2010/main" val="320014080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3875234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4855"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274638" y="65087"/>
            <a:ext cx="6835773" cy="917575"/>
          </a:xfrm>
        </p:spPr>
        <p:txBody>
          <a:bodyPr/>
          <a:lstStyle/>
          <a:p>
            <a:r>
              <a:rPr lang="en-US" sz="4400" dirty="0"/>
              <a:t>Next steps for you to win with Windows 10</a:t>
            </a:r>
          </a:p>
        </p:txBody>
      </p:sp>
      <p:sp>
        <p:nvSpPr>
          <p:cNvPr id="3" name="Text Placeholder 2"/>
          <p:cNvSpPr>
            <a:spLocks noGrp="1"/>
          </p:cNvSpPr>
          <p:nvPr>
            <p:ph type="body" sz="quarter" idx="4294967295"/>
          </p:nvPr>
        </p:nvSpPr>
        <p:spPr>
          <a:xfrm>
            <a:off x="439947" y="1544925"/>
            <a:ext cx="6653211" cy="5047536"/>
          </a:xfrm>
        </p:spPr>
        <p:txBody>
          <a:bodyPr lIns="0"/>
          <a:lstStyle/>
          <a:p>
            <a:pPr>
              <a:lnSpc>
                <a:spcPct val="100000"/>
              </a:lnSpc>
              <a:spcBef>
                <a:spcPts val="900"/>
              </a:spcBef>
              <a:buSzPct val="100000"/>
              <a:buFont typeface="+mj-lt"/>
              <a:buAutoNum type="arabicPeriod"/>
            </a:pPr>
            <a:r>
              <a:rPr lang="en-US" sz="2000" dirty="0">
                <a:solidFill>
                  <a:schemeClr val="tx1"/>
                </a:solidFill>
                <a:latin typeface="+mn-lt"/>
              </a:rPr>
              <a:t>Leverage your internal use rights to adopt Windows 10 Enterprise—using it is the best way to sell it</a:t>
            </a:r>
          </a:p>
          <a:p>
            <a:pPr>
              <a:lnSpc>
                <a:spcPct val="100000"/>
              </a:lnSpc>
              <a:spcBef>
                <a:spcPts val="900"/>
              </a:spcBef>
              <a:buSzPct val="100000"/>
              <a:buFont typeface="+mj-lt"/>
              <a:buAutoNum type="arabicPeriod"/>
            </a:pPr>
            <a:r>
              <a:rPr lang="en-US" sz="2000" dirty="0">
                <a:solidFill>
                  <a:schemeClr val="tx1"/>
                </a:solidFill>
                <a:latin typeface="+mn-lt"/>
              </a:rPr>
              <a:t>Get training and other resources available on MPN Windows</a:t>
            </a:r>
          </a:p>
          <a:p>
            <a:pPr>
              <a:lnSpc>
                <a:spcPct val="100000"/>
              </a:lnSpc>
              <a:spcBef>
                <a:spcPts val="900"/>
              </a:spcBef>
              <a:buSzPct val="100000"/>
              <a:buFont typeface="+mj-lt"/>
              <a:buAutoNum type="arabicPeriod"/>
            </a:pPr>
            <a:r>
              <a:rPr lang="en-US" sz="2000" dirty="0">
                <a:solidFill>
                  <a:schemeClr val="tx1"/>
                </a:solidFill>
                <a:latin typeface="+mn-lt"/>
              </a:rPr>
              <a:t>Enroll in a Windows Tech Series Training Event</a:t>
            </a:r>
          </a:p>
          <a:p>
            <a:pPr>
              <a:lnSpc>
                <a:spcPct val="100000"/>
              </a:lnSpc>
              <a:spcBef>
                <a:spcPts val="900"/>
              </a:spcBef>
              <a:buSzPct val="100000"/>
              <a:buFont typeface="+mj-lt"/>
              <a:buAutoNum type="arabicPeriod"/>
            </a:pPr>
            <a:r>
              <a:rPr lang="en-US" sz="2000" dirty="0">
                <a:solidFill>
                  <a:schemeClr val="tx1"/>
                </a:solidFill>
                <a:latin typeface="+mn-lt"/>
              </a:rPr>
              <a:t>Leverage Windows Accelerate to extend POCs &amp; Pilots</a:t>
            </a:r>
          </a:p>
          <a:p>
            <a:pPr>
              <a:lnSpc>
                <a:spcPct val="100000"/>
              </a:lnSpc>
              <a:spcBef>
                <a:spcPts val="900"/>
              </a:spcBef>
              <a:buSzPct val="100000"/>
              <a:buFont typeface="+mj-lt"/>
              <a:buAutoNum type="arabicPeriod"/>
            </a:pPr>
            <a:r>
              <a:rPr lang="en-US" sz="2000" dirty="0">
                <a:solidFill>
                  <a:schemeClr val="tx1"/>
                </a:solidFill>
                <a:latin typeface="+mn-lt"/>
              </a:rPr>
              <a:t>Prioritize Customer Targets for New POCs and Pilots</a:t>
            </a:r>
          </a:p>
          <a:p>
            <a:pPr marL="635000" lvl="1" indent="-231775">
              <a:lnSpc>
                <a:spcPct val="100000"/>
              </a:lnSpc>
              <a:spcBef>
                <a:spcPts val="900"/>
              </a:spcBef>
            </a:pPr>
            <a:r>
              <a:rPr lang="en-US" sz="1800" dirty="0">
                <a:solidFill>
                  <a:schemeClr val="tx1"/>
                </a:solidFill>
              </a:rPr>
              <a:t>Early Windows 7 Adopters with device renewal needs</a:t>
            </a:r>
          </a:p>
          <a:p>
            <a:pPr marL="635000" lvl="1" indent="-231775">
              <a:lnSpc>
                <a:spcPct val="100000"/>
              </a:lnSpc>
              <a:spcBef>
                <a:spcPts val="900"/>
              </a:spcBef>
            </a:pPr>
            <a:r>
              <a:rPr lang="en-US" sz="1800" dirty="0">
                <a:solidFill>
                  <a:schemeClr val="tx1"/>
                </a:solidFill>
              </a:rPr>
              <a:t>Security motivated customers</a:t>
            </a:r>
          </a:p>
          <a:p>
            <a:pPr>
              <a:lnSpc>
                <a:spcPct val="100000"/>
              </a:lnSpc>
              <a:spcBef>
                <a:spcPts val="900"/>
              </a:spcBef>
              <a:buSzPct val="100000"/>
              <a:buFont typeface="+mj-lt"/>
              <a:buAutoNum type="arabicPeriod"/>
            </a:pPr>
            <a:r>
              <a:rPr lang="en-US" sz="2000" dirty="0">
                <a:solidFill>
                  <a:schemeClr val="tx1"/>
                </a:solidFill>
                <a:latin typeface="+mn-lt"/>
              </a:rPr>
              <a:t>Build a Managed Services Business model into your offerings</a:t>
            </a:r>
          </a:p>
          <a:p>
            <a:pPr>
              <a:lnSpc>
                <a:spcPct val="100000"/>
              </a:lnSpc>
              <a:spcBef>
                <a:spcPts val="900"/>
              </a:spcBef>
              <a:buSzPct val="100000"/>
              <a:buFont typeface="+mj-lt"/>
              <a:buAutoNum type="arabicPeriod"/>
            </a:pPr>
            <a:r>
              <a:rPr lang="en-US" sz="2000" dirty="0">
                <a:solidFill>
                  <a:schemeClr val="tx1"/>
                </a:solidFill>
                <a:latin typeface="+mn-lt"/>
              </a:rPr>
              <a:t>Capture the service revenues that build on Windows 10 Enterprise</a:t>
            </a:r>
          </a:p>
        </p:txBody>
      </p:sp>
      <p:sp>
        <p:nvSpPr>
          <p:cNvPr id="6" name="Rectangle 5"/>
          <p:cNvSpPr/>
          <p:nvPr/>
        </p:nvSpPr>
        <p:spPr bwMode="auto">
          <a:xfrm>
            <a:off x="0" y="1680289"/>
            <a:ext cx="457200" cy="5314236"/>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4" name="Picture 3"/>
          <p:cNvPicPr>
            <a:picLocks noChangeAspect="1"/>
          </p:cNvPicPr>
          <p:nvPr/>
        </p:nvPicPr>
        <p:blipFill>
          <a:blip r:embed="rId7"/>
          <a:stretch>
            <a:fillRect/>
          </a:stretch>
        </p:blipFill>
        <p:spPr>
          <a:xfrm>
            <a:off x="7110095" y="0"/>
            <a:ext cx="5326380" cy="6995160"/>
          </a:xfrm>
          <a:prstGeom prst="rect">
            <a:avLst/>
          </a:prstGeom>
        </p:spPr>
      </p:pic>
    </p:spTree>
    <p:extLst>
      <p:ext uri="{BB962C8B-B14F-4D97-AF65-F5344CB8AC3E}">
        <p14:creationId xmlns:p14="http://schemas.microsoft.com/office/powerpoint/2010/main" val="3150543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decel="10000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decel="10000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7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decel="10000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7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decel="10000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7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75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75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75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75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7" fill="hold">
                            <p:stCondLst>
                              <p:cond delay="3750"/>
                            </p:stCondLst>
                            <p:childTnLst>
                              <p:par>
                                <p:cTn id="38" presetID="2" presetClass="entr" presetSubtype="8" decel="100000" fill="hold"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75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1" dur="75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2" fill="hold">
                            <p:stCondLst>
                              <p:cond delay="4500"/>
                            </p:stCondLst>
                            <p:childTnLst>
                              <p:par>
                                <p:cTn id="43" presetID="2" presetClass="entr" presetSubtype="8" decel="100000" fill="hold"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75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6" dur="75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1575150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5880"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p:cNvSpPr/>
          <p:nvPr/>
        </p:nvSpPr>
        <p:spPr bwMode="auto">
          <a:xfrm>
            <a:off x="274637" y="3210785"/>
            <a:ext cx="11887199" cy="24021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Programs and Content</a:t>
            </a:r>
          </a:p>
        </p:txBody>
      </p:sp>
      <p:sp>
        <p:nvSpPr>
          <p:cNvPr id="2" name="Title 1"/>
          <p:cNvSpPr>
            <a:spLocks noGrp="1"/>
          </p:cNvSpPr>
          <p:nvPr>
            <p:ph type="title"/>
          </p:nvPr>
        </p:nvSpPr>
        <p:spPr/>
        <p:txBody>
          <a:bodyPr/>
          <a:lstStyle/>
          <a:p>
            <a:r>
              <a:rPr lang="en-US" sz="3800" spc="0" dirty="0"/>
              <a:t>Partner resources pave your path to </a:t>
            </a:r>
            <a:r>
              <a:rPr lang="en-US" sz="3800" spc="0" dirty="0">
                <a:hlinkClick r:id="rId7"/>
              </a:rPr>
              <a:t>Windows 10 success</a:t>
            </a:r>
            <a:endParaRPr lang="en-US" sz="3800" spc="0" dirty="0"/>
          </a:p>
        </p:txBody>
      </p:sp>
      <p:sp>
        <p:nvSpPr>
          <p:cNvPr id="93" name="Rectangle 92" hidden="1"/>
          <p:cNvSpPr/>
          <p:nvPr/>
        </p:nvSpPr>
        <p:spPr bwMode="auto">
          <a:xfrm>
            <a:off x="457200" y="1791587"/>
            <a:ext cx="3714750" cy="3866340"/>
          </a:xfrm>
          <a:prstGeom prst="rect">
            <a:avLst/>
          </a:prstGeom>
          <a:solidFill>
            <a:srgbClr val="EAEAEA">
              <a:alpha val="9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8" name="Rectangle 27"/>
          <p:cNvSpPr/>
          <p:nvPr/>
        </p:nvSpPr>
        <p:spPr bwMode="auto">
          <a:xfrm>
            <a:off x="274638" y="2164273"/>
            <a:ext cx="11887200" cy="24021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People</a:t>
            </a:r>
          </a:p>
        </p:txBody>
      </p:sp>
      <p:grpSp>
        <p:nvGrpSpPr>
          <p:cNvPr id="11" name="Group 10"/>
          <p:cNvGrpSpPr/>
          <p:nvPr/>
        </p:nvGrpSpPr>
        <p:grpSpPr>
          <a:xfrm>
            <a:off x="274638" y="5508639"/>
            <a:ext cx="11887197" cy="237744"/>
            <a:chOff x="274638" y="5508639"/>
            <a:chExt cx="11887197" cy="237744"/>
          </a:xfrm>
        </p:grpSpPr>
        <p:sp>
          <p:nvSpPr>
            <p:cNvPr id="35" name="Rectangle 34"/>
            <p:cNvSpPr/>
            <p:nvPr/>
          </p:nvSpPr>
          <p:spPr bwMode="auto">
            <a:xfrm>
              <a:off x="4284221" y="5508639"/>
              <a:ext cx="7877614" cy="23774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Funds</a:t>
              </a:r>
            </a:p>
          </p:txBody>
        </p:sp>
        <p:sp>
          <p:nvSpPr>
            <p:cNvPr id="29" name="Rectangle 28"/>
            <p:cNvSpPr/>
            <p:nvPr/>
          </p:nvSpPr>
          <p:spPr bwMode="auto">
            <a:xfrm>
              <a:off x="274638" y="5508639"/>
              <a:ext cx="3844013" cy="23774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a:t>
              </a:r>
            </a:p>
          </p:txBody>
        </p:sp>
      </p:grpSp>
      <p:grpSp>
        <p:nvGrpSpPr>
          <p:cNvPr id="8" name="Group 7"/>
          <p:cNvGrpSpPr/>
          <p:nvPr/>
        </p:nvGrpSpPr>
        <p:grpSpPr>
          <a:xfrm>
            <a:off x="274638" y="1081535"/>
            <a:ext cx="4009583" cy="5778053"/>
            <a:chOff x="274638" y="1081535"/>
            <a:chExt cx="4009583" cy="5778053"/>
          </a:xfrm>
        </p:grpSpPr>
        <p:sp>
          <p:nvSpPr>
            <p:cNvPr id="135" name="Rectangle 134"/>
            <p:cNvSpPr/>
            <p:nvPr/>
          </p:nvSpPr>
          <p:spPr>
            <a:xfrm>
              <a:off x="274638" y="3482872"/>
              <a:ext cx="3844013" cy="1993899"/>
            </a:xfrm>
            <a:prstGeom prst="rect">
              <a:avLst/>
            </a:prstGeom>
            <a:solidFill>
              <a:schemeClr val="bg2"/>
            </a:solidFill>
            <a:ln w="28575">
              <a:noFill/>
            </a:ln>
          </p:spPr>
          <p:txBody>
            <a:bodyPr wrap="square" lIns="54864" tIns="45720" rIns="54864" bIns="0" anchor="t">
              <a:noAutofit/>
            </a:bodyPr>
            <a:lstStyle/>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rPr>
                <a:t>Windows Tech Series – Contact your PSE </a:t>
              </a:r>
              <a:endParaRPr kumimoji="0" lang="en-US" sz="1200" b="0" i="0" u="none" strike="noStrike" kern="0" cap="none" spc="0" normalizeH="0" baseline="0" noProof="0" dirty="0">
                <a:ln>
                  <a:noFill/>
                </a:ln>
                <a:effectLst/>
                <a:uLnTx/>
                <a:uFillTx/>
                <a:ea typeface="Segoe UI" pitchFamily="34" charset="0"/>
                <a:cs typeface="Segoe UI" pitchFamily="34" charset="0"/>
                <a:hlinkClick r:id="rId8"/>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9"/>
                </a:rPr>
                <a:t>Microsoft Partner Learning Paths</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10"/>
                </a:rPr>
                <a:t>Windows Roadmap</a:t>
              </a:r>
              <a:r>
                <a:rPr kumimoji="0" lang="en-US" sz="1200" b="0" i="0" u="none" strike="noStrike" kern="0" cap="none" spc="0" normalizeH="0" baseline="0" noProof="0" dirty="0">
                  <a:ln>
                    <a:noFill/>
                  </a:ln>
                  <a:effectLst/>
                  <a:uLnTx/>
                  <a:uFillTx/>
                  <a:ea typeface="Segoe UI" pitchFamily="34" charset="0"/>
                  <a:cs typeface="Segoe UI" pitchFamily="34" charset="0"/>
                </a:rPr>
                <a:t>, </a:t>
              </a:r>
              <a:r>
                <a:rPr kumimoji="0" lang="en-US" sz="1200" b="0" i="0" u="none" strike="noStrike" kern="0" cap="none" spc="0" normalizeH="0" baseline="0" noProof="0" dirty="0">
                  <a:ln>
                    <a:noFill/>
                  </a:ln>
                  <a:effectLst/>
                  <a:uLnTx/>
                  <a:uFillTx/>
                  <a:hlinkClick r:id="rId11"/>
                </a:rPr>
                <a:t>Windows 10 Security </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8"/>
                </a:rPr>
                <a:t>Drumbeat Start</a:t>
              </a:r>
              <a:r>
                <a:rPr kumimoji="0" lang="en-US" sz="1200" b="0" i="0" u="none" strike="noStrike" kern="0" cap="none" spc="0" normalizeH="0" baseline="0" noProof="0" dirty="0">
                  <a:ln>
                    <a:noFill/>
                  </a:ln>
                  <a:effectLst/>
                  <a:uLnTx/>
                  <a:uFillTx/>
                  <a:ea typeface="Segoe UI" pitchFamily="34" charset="0"/>
                  <a:cs typeface="Segoe UI" pitchFamily="34" charset="0"/>
                </a:rPr>
                <a:t>, </a:t>
              </a:r>
              <a:r>
                <a:rPr kumimoji="0" lang="en-US" sz="1200" b="0" i="0" u="none" strike="noStrike" kern="0" cap="none" spc="0" normalizeH="0" baseline="0" noProof="0" dirty="0">
                  <a:ln>
                    <a:noFill/>
                  </a:ln>
                  <a:effectLst/>
                  <a:uLnTx/>
                  <a:uFillTx/>
                  <a:ea typeface="Segoe UI" pitchFamily="34" charset="0"/>
                  <a:cs typeface="Segoe UI" pitchFamily="34" charset="0"/>
                  <a:hlinkClick r:id="rId8"/>
                </a:rPr>
                <a:t>Drumbeat Grow </a:t>
              </a: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12"/>
                </a:rPr>
                <a:t>Windows 10 Commercial Campaign</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13"/>
                </a:rPr>
                <a:t>Windows 10 &amp; Devices Campaign</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14"/>
                </a:rPr>
                <a:t>Smart Partner Marketing</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15"/>
                </a:rPr>
                <a:t>Microsoft Marketing Resources</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16"/>
                </a:rPr>
                <a:t>Windows &amp; Devices Competency </a:t>
              </a:r>
              <a:endParaRPr kumimoji="0" lang="en-US" sz="1200" b="0" i="0" u="none" strike="noStrike" kern="0" cap="none" spc="0" normalizeH="0" baseline="0" noProof="0" dirty="0">
                <a:ln>
                  <a:noFill/>
                </a:ln>
                <a:effectLst/>
                <a:uLnTx/>
                <a:uFillTx/>
                <a:ea typeface="Segoe UI" pitchFamily="34" charset="0"/>
                <a:cs typeface="Segoe UI" pitchFamily="34" charset="0"/>
              </a:endParaRPr>
            </a:p>
          </p:txBody>
        </p:sp>
        <p:sp>
          <p:nvSpPr>
            <p:cNvPr id="30" name="Rectangle 29"/>
            <p:cNvSpPr/>
            <p:nvPr/>
          </p:nvSpPr>
          <p:spPr>
            <a:xfrm>
              <a:off x="274638" y="2436360"/>
              <a:ext cx="3844013" cy="742557"/>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Partner Sales Executive (PSE)</a:t>
              </a:r>
            </a:p>
            <a:p>
              <a:pPr marL="173038" marR="0" lvl="0" indent="-173038" defTabSz="914400" eaLnBrk="1" fontAlgn="auto" latinLnBrk="0" hangingPunct="1">
                <a:lnSpc>
                  <a:spcPct val="100000"/>
                </a:lnSpc>
                <a:spcBef>
                  <a:spcPts val="100"/>
                </a:spcBef>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Partner Learning &amp; Development Specialist (PLDS)</a:t>
              </a:r>
            </a:p>
          </p:txBody>
        </p:sp>
        <p:sp>
          <p:nvSpPr>
            <p:cNvPr id="39" name="Rectangle 38"/>
            <p:cNvSpPr/>
            <p:nvPr/>
          </p:nvSpPr>
          <p:spPr>
            <a:xfrm>
              <a:off x="274638" y="5778249"/>
              <a:ext cx="3844013" cy="1081339"/>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b" latinLnBrk="0" hangingPunct="1">
                <a:spcBef>
                  <a:spcPts val="100"/>
                </a:spcBef>
                <a:spcAft>
                  <a:spcPts val="0"/>
                </a:spcAft>
                <a:buClr>
                  <a:schemeClr val="tx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17"/>
                </a:rPr>
                <a:t>New Content from WPC July 2016</a:t>
              </a:r>
              <a:endParaRPr kumimoji="0" lang="en-US" sz="1200" b="0" i="0" u="none" strike="noStrike" kern="0" cap="none" spc="0" normalizeH="0" baseline="0" noProof="0" dirty="0">
                <a:ln>
                  <a:noFill/>
                </a:ln>
                <a:effectLst/>
                <a:uLnTx/>
                <a:uFillTx/>
              </a:endParaRPr>
            </a:p>
            <a:p>
              <a:pPr marL="171450" marR="0" lvl="0" indent="-171450" defTabSz="914400" eaLnBrk="1" fontAlgn="auto" latinLnBrk="0" hangingPunct="1">
                <a:spcBef>
                  <a:spcPts val="100"/>
                </a:spcBef>
                <a:spcAft>
                  <a:spcPts val="0"/>
                </a:spcAft>
                <a:buClr>
                  <a:schemeClr val="tx2"/>
                </a:buClr>
                <a:buSzTx/>
                <a:buFont typeface="Wingdings" panose="05000000000000000000" pitchFamily="2" charset="2"/>
                <a:buChar char="§"/>
                <a:tabLst/>
                <a:defRPr/>
              </a:pPr>
              <a:r>
                <a:rPr kumimoji="0" lang="en-US" sz="1200" b="0" i="0" u="sng" strike="noStrike" kern="0" cap="none" spc="0" normalizeH="0" baseline="0" noProof="0" dirty="0">
                  <a:ln>
                    <a:noFill/>
                  </a:ln>
                  <a:effectLst/>
                  <a:uLnTx/>
                  <a:uFillTx/>
                  <a:hlinkClick r:id="rId18"/>
                </a:rPr>
                <a:t>Windows Blog</a:t>
              </a:r>
              <a:endParaRPr kumimoji="0" lang="en-US" sz="1200" b="0" i="0" u="none" strike="noStrike" kern="0" cap="none" spc="0" normalizeH="0" baseline="0" noProof="0" dirty="0">
                <a:ln>
                  <a:noFill/>
                </a:ln>
                <a:effectLst/>
                <a:uLnTx/>
                <a:uFillTx/>
              </a:endParaRPr>
            </a:p>
            <a:p>
              <a:pPr marL="171450" marR="0" lvl="0" indent="-171450" defTabSz="914400" eaLnBrk="1" fontAlgn="auto" latinLnBrk="0" hangingPunct="1">
                <a:spcBef>
                  <a:spcPts val="100"/>
                </a:spcBef>
                <a:spcAft>
                  <a:spcPts val="0"/>
                </a:spcAft>
                <a:buClr>
                  <a:schemeClr val="tx2"/>
                </a:buClr>
                <a:buSzTx/>
                <a:buFont typeface="Wingdings" panose="05000000000000000000" pitchFamily="2" charset="2"/>
                <a:buChar char="§"/>
                <a:tabLst/>
                <a:defRPr/>
              </a:pPr>
              <a:r>
                <a:rPr kumimoji="0" lang="en-US" sz="1200" b="0" i="0" u="sng" strike="noStrike" kern="0" cap="none" spc="0" normalizeH="0" baseline="0" noProof="0" dirty="0">
                  <a:ln>
                    <a:noFill/>
                  </a:ln>
                  <a:effectLst/>
                  <a:uLnTx/>
                  <a:uFillTx/>
                  <a:hlinkClick r:id="rId19"/>
                </a:rPr>
                <a:t>OEM Featured Devices</a:t>
              </a:r>
              <a:endParaRPr kumimoji="0" lang="en-US" sz="1200" b="0" i="0" u="sng" strike="noStrike" kern="0" cap="none" spc="0" normalizeH="0" baseline="0" noProof="0" dirty="0">
                <a:ln>
                  <a:noFill/>
                </a:ln>
                <a:effectLst/>
                <a:uLnTx/>
                <a:uFillTx/>
              </a:endParaRPr>
            </a:p>
            <a:p>
              <a:pPr marL="171450" marR="0" lvl="0" indent="-171450" defTabSz="914400" eaLnBrk="1" fontAlgn="auto" latinLnBrk="0" hangingPunct="1">
                <a:spcBef>
                  <a:spcPts val="100"/>
                </a:spcBef>
                <a:spcAft>
                  <a:spcPts val="0"/>
                </a:spcAft>
                <a:buClr>
                  <a:schemeClr val="tx2"/>
                </a:buClr>
                <a:buSzTx/>
                <a:buFont typeface="Wingdings" panose="05000000000000000000" pitchFamily="2" charset="2"/>
                <a:buChar char="§"/>
                <a:tabLst/>
                <a:defRPr/>
              </a:pPr>
              <a:r>
                <a:rPr kumimoji="0" lang="en-US" sz="1200" b="0" i="0" u="sng" strike="noStrike" kern="0" cap="none" spc="0" normalizeH="0" baseline="0" noProof="0" dirty="0">
                  <a:ln>
                    <a:noFill/>
                  </a:ln>
                  <a:effectLst/>
                  <a:uLnTx/>
                  <a:uFillTx/>
                  <a:hlinkClick r:id="rId20"/>
                </a:rPr>
                <a:t>Window 10 Enterprise Internal Use Rights</a:t>
              </a:r>
              <a:r>
                <a:rPr kumimoji="0" lang="en-US" sz="1200" b="0" i="0" u="none" strike="noStrike" kern="0" cap="none" spc="0" normalizeH="0" baseline="0" noProof="0" dirty="0">
                  <a:ln>
                    <a:noFill/>
                  </a:ln>
                  <a:effectLst/>
                  <a:uLnTx/>
                  <a:uFillTx/>
                </a:rPr>
                <a:t> and </a:t>
              </a:r>
              <a:r>
                <a:rPr kumimoji="0" lang="en-US" sz="1200" b="0" i="0" u="sng" strike="noStrike" kern="0" cap="none" spc="0" normalizeH="0" baseline="0" noProof="0" dirty="0">
                  <a:ln>
                    <a:noFill/>
                  </a:ln>
                  <a:effectLst/>
                  <a:uLnTx/>
                  <a:uFillTx/>
                  <a:hlinkClick r:id="rId21"/>
                </a:rPr>
                <a:t>Partner Rights Activation</a:t>
              </a:r>
              <a:endParaRPr kumimoji="0" lang="en-US" sz="1200" b="0" i="0" u="none" strike="noStrike" kern="0" cap="none" spc="0" normalizeH="0" baseline="0" noProof="0" dirty="0">
                <a:ln>
                  <a:noFill/>
                </a:ln>
                <a:effectLst/>
                <a:uLnTx/>
                <a:uFillTx/>
              </a:endParaRPr>
            </a:p>
          </p:txBody>
        </p:sp>
        <p:grpSp>
          <p:nvGrpSpPr>
            <p:cNvPr id="5" name="Group 4"/>
            <p:cNvGrpSpPr/>
            <p:nvPr/>
          </p:nvGrpSpPr>
          <p:grpSpPr>
            <a:xfrm>
              <a:off x="274638" y="1081535"/>
              <a:ext cx="4009583" cy="1048410"/>
              <a:chOff x="274638" y="982662"/>
              <a:chExt cx="4009583" cy="1048410"/>
            </a:xfrm>
          </p:grpSpPr>
          <p:sp>
            <p:nvSpPr>
              <p:cNvPr id="34" name="Rectangle 33"/>
              <p:cNvSpPr/>
              <p:nvPr/>
            </p:nvSpPr>
            <p:spPr bwMode="auto">
              <a:xfrm>
                <a:off x="274638" y="982662"/>
                <a:ext cx="3849958" cy="4409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PLAN</a:t>
                </a:r>
                <a:r>
                  <a:rPr kumimoji="0" lang="en-US" sz="1400" b="1" i="0" u="none" strike="noStrike" kern="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600" b="0" i="0" u="none" strike="noStrike" kern="0" cap="none" spc="0" normalizeH="0" baseline="0" noProof="0" dirty="0">
                    <a:ln>
                      <a:noFill/>
                    </a:ln>
                    <a:gradFill>
                      <a:gsLst>
                        <a:gs pos="1250">
                          <a:schemeClr val="bg1"/>
                        </a:gs>
                        <a:gs pos="100000">
                          <a:schemeClr val="bg1"/>
                        </a:gs>
                      </a:gsLst>
                      <a:lin ang="5400000" scaled="0"/>
                    </a:gradFill>
                    <a:effectLst/>
                    <a:uLnTx/>
                    <a:uFillTx/>
                    <a:ea typeface="Segoe UI" pitchFamily="34" charset="0"/>
                    <a:cs typeface="Segoe UI" pitchFamily="34" charset="0"/>
                  </a:rPr>
                  <a:t>your path for growth</a:t>
                </a:r>
              </a:p>
            </p:txBody>
          </p:sp>
          <p:sp>
            <p:nvSpPr>
              <p:cNvPr id="56" name="Isosceles Triangle 55"/>
              <p:cNvSpPr/>
              <p:nvPr/>
            </p:nvSpPr>
            <p:spPr bwMode="auto">
              <a:xfrm rot="5400000">
                <a:off x="3987859" y="1653476"/>
                <a:ext cx="427154" cy="165570"/>
              </a:xfrm>
              <a:prstGeom prst="triangle">
                <a:avLst/>
              </a:prstGeom>
              <a:solidFill>
                <a:schemeClr val="tx2">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7" name="Rectangle 56"/>
              <p:cNvSpPr/>
              <p:nvPr/>
            </p:nvSpPr>
            <p:spPr bwMode="auto">
              <a:xfrm>
                <a:off x="2062141" y="1441450"/>
                <a:ext cx="2062456" cy="589622"/>
              </a:xfrm>
              <a:prstGeom prst="rect">
                <a:avLst/>
              </a:prstGeom>
              <a:solidFill>
                <a:schemeClr val="tx2">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91440" bIns="91440"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Plan your </a:t>
                </a:r>
                <a:b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b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business</a:t>
                </a:r>
              </a:p>
            </p:txBody>
          </p:sp>
          <p:sp>
            <p:nvSpPr>
              <p:cNvPr id="61" name="Rectangle 60"/>
              <p:cNvSpPr/>
              <p:nvPr/>
            </p:nvSpPr>
            <p:spPr bwMode="auto">
              <a:xfrm>
                <a:off x="274638" y="1441450"/>
                <a:ext cx="1770433" cy="589622"/>
              </a:xfrm>
              <a:prstGeom prst="rect">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91440" bIns="91440"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Enable </a:t>
                </a:r>
              </a:p>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your team</a:t>
                </a:r>
              </a:p>
            </p:txBody>
          </p:sp>
        </p:grpSp>
      </p:grpSp>
      <p:grpSp>
        <p:nvGrpSpPr>
          <p:cNvPr id="9" name="Group 8"/>
          <p:cNvGrpSpPr/>
          <p:nvPr/>
        </p:nvGrpSpPr>
        <p:grpSpPr>
          <a:xfrm>
            <a:off x="4284221" y="1081535"/>
            <a:ext cx="4018620" cy="5778053"/>
            <a:chOff x="4284221" y="1081535"/>
            <a:chExt cx="4018620" cy="5778053"/>
          </a:xfrm>
        </p:grpSpPr>
        <p:sp>
          <p:nvSpPr>
            <p:cNvPr id="40" name="Rectangle 39"/>
            <p:cNvSpPr/>
            <p:nvPr/>
          </p:nvSpPr>
          <p:spPr>
            <a:xfrm>
              <a:off x="4284221" y="5778249"/>
              <a:ext cx="3858996" cy="1081339"/>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b"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22"/>
                </a:rPr>
                <a:t>Partner Incentives</a:t>
              </a:r>
              <a:r>
                <a:rPr kumimoji="0" lang="en-US" sz="1200" b="0" i="0" u="none" strike="noStrike" kern="0" cap="none" spc="0" normalizeH="0" baseline="0" noProof="0" dirty="0">
                  <a:ln>
                    <a:noFill/>
                  </a:ln>
                  <a:effectLst/>
                  <a:uLnTx/>
                  <a:uFillTx/>
                  <a:ea typeface="Segoe UI" pitchFamily="34" charset="0"/>
                  <a:cs typeface="Segoe UI" pitchFamily="34" charset="0"/>
                </a:rPr>
                <a:t>: Online Services Advisor Web-Direct, Enterprise, Managed Reseller, Commercial Distributor</a:t>
              </a:r>
            </a:p>
            <a:p>
              <a:pPr marL="173038" marR="0" lvl="0" indent="-173038" defTabSz="914400" eaLnBrk="1" fontAlgn="b"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hlinkClick r:id="rId23"/>
                </a:rPr>
                <a:t>Business Investment Funds (BIF)</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b"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rPr>
                <a:t>Cloud Jumpstart – Invitation only, contact PSE </a:t>
              </a:r>
              <a:endParaRPr kumimoji="0" lang="en-US" sz="1200" b="1" i="0" u="none" strike="noStrike" kern="0" cap="none" spc="0" normalizeH="0" baseline="0" noProof="0" dirty="0">
                <a:ln>
                  <a:noFill/>
                </a:ln>
                <a:effectLst/>
                <a:uLnTx/>
                <a:uFillTx/>
              </a:endParaRPr>
            </a:p>
          </p:txBody>
        </p:sp>
        <p:sp>
          <p:nvSpPr>
            <p:cNvPr id="25" name="Rectangle 24"/>
            <p:cNvSpPr/>
            <p:nvPr/>
          </p:nvSpPr>
          <p:spPr>
            <a:xfrm>
              <a:off x="4293259" y="2436360"/>
              <a:ext cx="3849958" cy="742557"/>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auto" latinLnBrk="0" hangingPunct="1">
                <a:lnSpc>
                  <a:spcPct val="100000"/>
                </a:lnSpc>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Windows Technical Sales Professional (TSP) </a:t>
              </a:r>
            </a:p>
            <a:p>
              <a:pPr marL="173038" marR="0" lvl="0" indent="-173038" defTabSz="914400" eaLnBrk="1" fontAlgn="auto" latinLnBrk="0" hangingPunct="1">
                <a:lnSpc>
                  <a:spcPct val="100000"/>
                </a:lnSpc>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Account Executive (AE), Inside Sales Executive (ISE)</a:t>
              </a:r>
            </a:p>
            <a:p>
              <a:pPr marL="173038" marR="0" lvl="0" indent="-173038" defTabSz="914400" eaLnBrk="1" fontAlgn="auto" latinLnBrk="0" hangingPunct="1">
                <a:lnSpc>
                  <a:spcPct val="100000"/>
                </a:lnSpc>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Partner Channel Marketing Manager (PCMM – CA) </a:t>
              </a:r>
            </a:p>
          </p:txBody>
        </p:sp>
        <p:sp>
          <p:nvSpPr>
            <p:cNvPr id="24" name="Rectangle 23"/>
            <p:cNvSpPr/>
            <p:nvPr/>
          </p:nvSpPr>
          <p:spPr>
            <a:xfrm>
              <a:off x="4284221" y="3482872"/>
              <a:ext cx="3858996" cy="1993899"/>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4"/>
                </a:rPr>
                <a:t>Deployment Planning Services (DDPS) vouchers</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5"/>
                </a:rPr>
                <a:t>Technical Pre-sales and Advisory Services</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6"/>
                </a:rPr>
                <a:t>Windows for Your Business Content</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7"/>
                </a:rPr>
                <a:t>TechNet Library for Windows 10</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8"/>
                </a:rPr>
                <a:t>IT Showcase Windows 10 Use Cases</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9"/>
                </a:rPr>
                <a:t>IT Showcase Windows 10 Productivity Guide</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30"/>
                </a:rPr>
                <a:t>Windows 10 Gartner Whitepaper on digital workplace strategy </a:t>
              </a:r>
              <a:endParaRPr kumimoji="0" lang="en-US" sz="1200" b="0" i="0" u="none" strike="noStrike" kern="0" cap="none" spc="0" normalizeH="0" baseline="0" noProof="0" dirty="0">
                <a:ln>
                  <a:noFill/>
                </a:ln>
                <a:effectLst/>
                <a:uLnTx/>
                <a:uFillTx/>
              </a:endParaRP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Forrester Total Economic Impact Of Windows 10</a:t>
              </a:r>
            </a:p>
            <a:p>
              <a:pPr marL="173038" marR="0" lvl="0" indent="-173038" defTabSz="914400" eaLnBrk="1" fontAlgn="auto" latinLnBrk="0" hangingPunct="1">
                <a:spcBef>
                  <a:spcPts val="100"/>
                </a:spcBef>
                <a:buClr>
                  <a:schemeClr val="accent2"/>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TCO Calculator</a:t>
              </a:r>
            </a:p>
          </p:txBody>
        </p:sp>
        <p:grpSp>
          <p:nvGrpSpPr>
            <p:cNvPr id="6" name="Group 5"/>
            <p:cNvGrpSpPr/>
            <p:nvPr/>
          </p:nvGrpSpPr>
          <p:grpSpPr>
            <a:xfrm>
              <a:off x="4293259" y="1081535"/>
              <a:ext cx="4009582" cy="1048410"/>
              <a:chOff x="4270276" y="982662"/>
              <a:chExt cx="4009582" cy="1048410"/>
            </a:xfrm>
          </p:grpSpPr>
          <p:sp>
            <p:nvSpPr>
              <p:cNvPr id="31" name="Rectangle 30"/>
              <p:cNvSpPr/>
              <p:nvPr/>
            </p:nvSpPr>
            <p:spPr bwMode="auto">
              <a:xfrm>
                <a:off x="4270276" y="982662"/>
                <a:ext cx="3849958" cy="4409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1250">
                          <a:schemeClr val="bg1"/>
                        </a:gs>
                        <a:gs pos="100000">
                          <a:schemeClr val="bg1"/>
                        </a:gs>
                      </a:gsLst>
                    </a:gradFill>
                    <a:effectLst/>
                    <a:uLnTx/>
                    <a:uFillTx/>
                    <a:latin typeface="Segoe UI" panose="020B0502040204020203" pitchFamily="34" charset="0"/>
                    <a:ea typeface="Segoe UI" panose="020B0502040204020203" pitchFamily="34" charset="0"/>
                    <a:cs typeface="Segoe UI" panose="020B0502040204020203" pitchFamily="34" charset="0"/>
                  </a:rPr>
                  <a:t>SELL</a:t>
                </a:r>
                <a:r>
                  <a:rPr kumimoji="0" lang="en-US" sz="1400" b="1" i="0" u="none" strike="noStrike" kern="0" cap="none" spc="0" normalizeH="0" baseline="0" noProof="0" dirty="0">
                    <a:ln>
                      <a:noFill/>
                    </a:ln>
                    <a:gradFill>
                      <a:gsLst>
                        <a:gs pos="1250">
                          <a:schemeClr val="bg1"/>
                        </a:gs>
                        <a:gs pos="100000">
                          <a:schemeClr val="bg1"/>
                        </a:gs>
                      </a:gsLst>
                    </a:gra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600" b="0" i="0" u="none" strike="noStrike" kern="0" cap="none" spc="-3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effectively, to the right customers</a:t>
                </a:r>
                <a:endParaRPr kumimoji="0" lang="en-US" sz="2000" b="0" i="0" u="none" strike="noStrike" kern="0" cap="none" spc="-30" normalizeH="0" baseline="0" noProof="0" dirty="0">
                  <a:ln>
                    <a:noFill/>
                  </a:ln>
                  <a:gradFill>
                    <a:gsLst>
                      <a:gs pos="1250">
                        <a:schemeClr val="bg1"/>
                      </a:gs>
                      <a:gs pos="100000">
                        <a:schemeClr val="bg1"/>
                      </a:gs>
                    </a:gsLst>
                  </a:gradFill>
                  <a:effectLst/>
                  <a:uLnTx/>
                  <a:uFillTx/>
                  <a:ea typeface="Segoe UI" pitchFamily="34" charset="0"/>
                  <a:cs typeface="Segoe UI" pitchFamily="34" charset="0"/>
                </a:endParaRPr>
              </a:p>
            </p:txBody>
          </p:sp>
          <p:sp>
            <p:nvSpPr>
              <p:cNvPr id="32" name="Isosceles Triangle 31"/>
              <p:cNvSpPr/>
              <p:nvPr/>
            </p:nvSpPr>
            <p:spPr bwMode="auto">
              <a:xfrm rot="5400000">
                <a:off x="7986469" y="1656448"/>
                <a:ext cx="427154" cy="159625"/>
              </a:xfrm>
              <a:prstGeom prst="triangle">
                <a:avLst/>
              </a:prstGeom>
              <a:solidFill>
                <a:srgbClr val="005AA1"/>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 name="Rectangle 35"/>
              <p:cNvSpPr/>
              <p:nvPr/>
            </p:nvSpPr>
            <p:spPr bwMode="auto">
              <a:xfrm>
                <a:off x="6057779" y="1441450"/>
                <a:ext cx="2062456" cy="589622"/>
              </a:xfrm>
              <a:prstGeom prst="rect">
                <a:avLst/>
              </a:prstGeom>
              <a:solidFill>
                <a:srgbClr val="005AA1"/>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91440" bIns="91440"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Sell advise, </a:t>
                </a:r>
                <a:b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b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and transact</a:t>
                </a:r>
              </a:p>
            </p:txBody>
          </p:sp>
          <p:sp>
            <p:nvSpPr>
              <p:cNvPr id="37" name="Rectangle 36"/>
              <p:cNvSpPr/>
              <p:nvPr/>
            </p:nvSpPr>
            <p:spPr bwMode="auto">
              <a:xfrm>
                <a:off x="4270276" y="1441450"/>
                <a:ext cx="1770433" cy="58962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91440" bIns="91440"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Create customer demand</a:t>
                </a:r>
              </a:p>
            </p:txBody>
          </p:sp>
        </p:grpSp>
      </p:grpSp>
      <p:grpSp>
        <p:nvGrpSpPr>
          <p:cNvPr id="10" name="Group 9"/>
          <p:cNvGrpSpPr/>
          <p:nvPr/>
        </p:nvGrpSpPr>
        <p:grpSpPr>
          <a:xfrm>
            <a:off x="8311877" y="1081535"/>
            <a:ext cx="3849961" cy="5783066"/>
            <a:chOff x="8311877" y="1081535"/>
            <a:chExt cx="3849961" cy="5783066"/>
          </a:xfrm>
        </p:grpSpPr>
        <p:sp>
          <p:nvSpPr>
            <p:cNvPr id="41" name="Rectangle 40"/>
            <p:cNvSpPr/>
            <p:nvPr/>
          </p:nvSpPr>
          <p:spPr>
            <a:xfrm>
              <a:off x="8311877" y="5778249"/>
              <a:ext cx="3849957" cy="1086352"/>
            </a:xfrm>
            <a:prstGeom prst="rect">
              <a:avLst/>
            </a:prstGeom>
            <a:solidFill>
              <a:schemeClr val="bg2"/>
            </a:solidFill>
            <a:ln w="28575">
              <a:noFill/>
            </a:ln>
          </p:spPr>
          <p:txBody>
            <a:bodyPr wrap="square" lIns="54864" tIns="45720" rIns="54864" bIns="0" anchor="t">
              <a:noAutofit/>
            </a:bodyPr>
            <a:lstStyle/>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23"/>
                </a:rPr>
                <a:t>Business Investment Funds (BIF)</a:t>
              </a: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31"/>
                </a:rPr>
                <a:t>Windows Accelerate </a:t>
              </a:r>
              <a:endParaRPr kumimoji="0" lang="en-US" sz="1200" b="0" i="0" u="none" strike="noStrike" kern="0" cap="none" spc="0" normalizeH="0" baseline="0" noProof="0" dirty="0">
                <a:ln>
                  <a:noFill/>
                </a:ln>
                <a:effectLst/>
                <a:uLnTx/>
                <a:uFillTx/>
              </a:endParaRP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Deployment Planning Services (DPS) vouchers</a:t>
              </a:r>
            </a:p>
          </p:txBody>
        </p:sp>
        <p:sp>
          <p:nvSpPr>
            <p:cNvPr id="26" name="Rectangle 25"/>
            <p:cNvSpPr/>
            <p:nvPr/>
          </p:nvSpPr>
          <p:spPr>
            <a:xfrm>
              <a:off x="8311878" y="3482872"/>
              <a:ext cx="3849959" cy="1993899"/>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1" i="0" u="none" strike="noStrike" kern="0" cap="none" spc="0" normalizeH="0" baseline="0" noProof="0" dirty="0">
                  <a:ln>
                    <a:noFill/>
                  </a:ln>
                  <a:effectLst/>
                  <a:uLnTx/>
                  <a:uFillTx/>
                  <a:hlinkClick r:id="rId32"/>
                </a:rPr>
                <a:t>Windows 10 Deployment Options</a:t>
              </a:r>
              <a:endParaRPr kumimoji="0" lang="en-US" sz="1200" b="1" i="0" u="none" strike="noStrike" kern="0" cap="none" spc="0" normalizeH="0" baseline="0" noProof="0" dirty="0">
                <a:ln>
                  <a:noFill/>
                </a:ln>
                <a:effectLst/>
                <a:uLnTx/>
                <a:uFillTx/>
              </a:endParaRP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sng" strike="noStrike" kern="0" cap="none" spc="0" normalizeH="0" baseline="0" noProof="0" dirty="0">
                  <a:ln>
                    <a:noFill/>
                  </a:ln>
                  <a:effectLst/>
                  <a:uLnTx/>
                  <a:uFillTx/>
                  <a:hlinkClick r:id="rId33"/>
                </a:rPr>
                <a:t>Windows 10 Self-Serve POC</a:t>
              </a:r>
              <a:r>
                <a:rPr kumimoji="0" lang="en-US" sz="1200" b="0" i="0" u="sng" strike="noStrike" kern="0" cap="none" spc="0" normalizeH="0" baseline="0" noProof="0" dirty="0">
                  <a:ln>
                    <a:noFill/>
                  </a:ln>
                  <a:effectLst/>
                  <a:uLnTx/>
                  <a:uFillTx/>
                </a:rPr>
                <a:t> </a:t>
              </a:r>
              <a:endParaRPr kumimoji="0" lang="en-US" sz="1200" b="0" i="0" u="none" strike="noStrike" kern="0" cap="none" spc="0" normalizeH="0" baseline="0" noProof="0" dirty="0">
                <a:ln>
                  <a:noFill/>
                </a:ln>
                <a:effectLst/>
                <a:uLnTx/>
                <a:uFillTx/>
              </a:endParaRP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ea typeface="Segoe UI" pitchFamily="34" charset="0"/>
                  <a:cs typeface="Segoe UI" pitchFamily="34" charset="0"/>
                </a:rPr>
                <a:t>For ISVs: Post Win 10 support statements on </a:t>
              </a:r>
              <a:r>
                <a:rPr kumimoji="0" lang="en-US" sz="1200" b="0" i="0" u="none" strike="noStrike" kern="0" cap="none" spc="0" normalizeH="0" baseline="0" noProof="0" dirty="0">
                  <a:ln>
                    <a:noFill/>
                  </a:ln>
                  <a:effectLst/>
                  <a:uLnTx/>
                  <a:uFillTx/>
                  <a:ea typeface="Segoe UI" pitchFamily="34" charset="0"/>
                  <a:cs typeface="Segoe UI" pitchFamily="34" charset="0"/>
                  <a:hlinkClick r:id="rId34"/>
                </a:rPr>
                <a:t>Ready for Windows</a:t>
              </a:r>
              <a:endParaRPr kumimoji="0" lang="en-US" sz="1200" b="0" i="0" u="none" strike="noStrike" kern="0" cap="none" spc="0" normalizeH="0" baseline="0" noProof="0" dirty="0">
                <a:ln>
                  <a:noFill/>
                </a:ln>
                <a:effectLst/>
                <a:uLnTx/>
                <a:uFillTx/>
                <a:ea typeface="Segoe UI" pitchFamily="34" charset="0"/>
                <a:cs typeface="Segoe UI" pitchFamily="34" charset="0"/>
              </a:endParaRP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31"/>
                </a:rPr>
                <a:t>Windows Accelerate</a:t>
              </a: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35"/>
                </a:rPr>
                <a:t>Advisory services and Break-fix support</a:t>
              </a:r>
              <a:r>
                <a:rPr kumimoji="0" lang="en-US" sz="1200" b="0" i="0" u="none" strike="noStrike" kern="0" cap="none" spc="0" normalizeH="0" baseline="0" noProof="0" dirty="0">
                  <a:ln>
                    <a:noFill/>
                  </a:ln>
                  <a:effectLst/>
                  <a:uLnTx/>
                  <a:uFillTx/>
                  <a:hlinkClick r:id="rId31"/>
                </a:rPr>
                <a:t> </a:t>
              </a:r>
              <a:endParaRPr kumimoji="0" lang="en-US" sz="1200" b="0" i="0" u="none" strike="noStrike" kern="0" cap="none" spc="0" normalizeH="0" baseline="0" noProof="0" dirty="0">
                <a:ln>
                  <a:noFill/>
                </a:ln>
                <a:effectLst/>
                <a:uLnTx/>
                <a:uFillTx/>
                <a:hlinkClick r:id="rId36"/>
              </a:endParaRP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36"/>
                </a:rPr>
                <a:t>Premier Support for Partners</a:t>
              </a:r>
              <a:endParaRPr kumimoji="0" lang="en-US" sz="1200" b="0" i="0" u="none" strike="noStrike" kern="0" cap="none" spc="0" normalizeH="0" baseline="0" noProof="0" dirty="0">
                <a:ln>
                  <a:noFill/>
                </a:ln>
                <a:effectLst/>
                <a:uLnTx/>
                <a:uFillTx/>
              </a:endParaRPr>
            </a:p>
            <a:p>
              <a:pPr marL="173038" marR="0" lvl="0" indent="-173038" defTabSz="914400" eaLnBrk="1" fontAlgn="b" latinLnBrk="0" hangingPunct="1">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hlinkClick r:id="rId37"/>
                </a:rPr>
                <a:t>Signature Support for Partners</a:t>
              </a:r>
              <a:endParaRPr kumimoji="0" lang="en-US" sz="1200" b="0" i="0" u="none" strike="noStrike" kern="0" cap="none" spc="0" normalizeH="0" baseline="0" noProof="0" dirty="0">
                <a:ln>
                  <a:noFill/>
                </a:ln>
                <a:effectLst/>
                <a:uLnTx/>
                <a:uFillTx/>
              </a:endParaRPr>
            </a:p>
          </p:txBody>
        </p:sp>
        <p:sp>
          <p:nvSpPr>
            <p:cNvPr id="27" name="Rectangle 26"/>
            <p:cNvSpPr/>
            <p:nvPr/>
          </p:nvSpPr>
          <p:spPr>
            <a:xfrm>
              <a:off x="8311878" y="2436360"/>
              <a:ext cx="3849957" cy="742557"/>
            </a:xfrm>
            <a:prstGeom prst="rect">
              <a:avLst/>
            </a:prstGeom>
            <a:solidFill>
              <a:schemeClr val="bg2"/>
            </a:solidFill>
            <a:ln w="28575">
              <a:noFill/>
            </a:ln>
          </p:spPr>
          <p:txBody>
            <a:bodyPr wrap="square" lIns="54864" tIns="45720" rIns="54864" bIns="45720" anchor="t">
              <a:noAutofit/>
            </a:bodyPr>
            <a:lstStyle/>
            <a:p>
              <a:pPr marL="173038" marR="0" lvl="0" indent="-173038" defTabSz="914400" eaLnBrk="1" fontAlgn="auto" latinLnBrk="0" hangingPunct="1">
                <a:lnSpc>
                  <a:spcPct val="100000"/>
                </a:lnSpc>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Account Technology Strategist (ATS) – (EPG only)</a:t>
              </a:r>
            </a:p>
            <a:p>
              <a:pPr marL="173038" marR="0" lvl="0" indent="-173038" defTabSz="914400" eaLnBrk="1" fontAlgn="auto" latinLnBrk="0" hangingPunct="1">
                <a:lnSpc>
                  <a:spcPct val="100000"/>
                </a:lnSpc>
                <a:spcBef>
                  <a:spcPts val="100"/>
                </a:spcBef>
                <a:buClr>
                  <a:schemeClr val="accent5"/>
                </a:buClr>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rPr>
                <a:t>Partner Technology Strategist – (CA only)</a:t>
              </a:r>
            </a:p>
          </p:txBody>
        </p:sp>
        <p:grpSp>
          <p:nvGrpSpPr>
            <p:cNvPr id="7" name="Group 6"/>
            <p:cNvGrpSpPr/>
            <p:nvPr/>
          </p:nvGrpSpPr>
          <p:grpSpPr>
            <a:xfrm>
              <a:off x="8311879" y="1081535"/>
              <a:ext cx="3849959" cy="1048410"/>
              <a:chOff x="8311879" y="982662"/>
              <a:chExt cx="3849959" cy="1048410"/>
            </a:xfrm>
          </p:grpSpPr>
          <p:sp>
            <p:nvSpPr>
              <p:cNvPr id="38" name="Rectangle 37"/>
              <p:cNvSpPr/>
              <p:nvPr/>
            </p:nvSpPr>
            <p:spPr bwMode="auto">
              <a:xfrm>
                <a:off x="8311879" y="982662"/>
                <a:ext cx="3849958" cy="440908"/>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dirty="0">
                    <a:ln>
                      <a:noFill/>
                    </a:ln>
                    <a:gradFill>
                      <a:gsLst>
                        <a:gs pos="1250">
                          <a:schemeClr val="bg1"/>
                        </a:gs>
                        <a:gs pos="100000">
                          <a:schemeClr val="bg1"/>
                        </a:gs>
                      </a:gsLst>
                    </a:gradFill>
                    <a:effectLst/>
                    <a:uLnTx/>
                    <a:uFillTx/>
                    <a:latin typeface="Segoe UI" panose="020B0502040204020203" pitchFamily="34" charset="0"/>
                    <a:ea typeface="Segoe UI" panose="020B0502040204020203" pitchFamily="34" charset="0"/>
                    <a:cs typeface="Segoe UI" panose="020B0502040204020203" pitchFamily="34" charset="0"/>
                  </a:rPr>
                  <a:t>DELIVER</a:t>
                </a:r>
                <a:r>
                  <a:rPr kumimoji="0" lang="en-US" sz="1400" b="1" i="0" u="none" strike="noStrike" kern="0" cap="none" spc="0" normalizeH="0" baseline="0" noProof="0" dirty="0">
                    <a:ln>
                      <a:noFill/>
                    </a:ln>
                    <a:gradFill>
                      <a:gsLst>
                        <a:gs pos="1250">
                          <a:schemeClr val="bg1"/>
                        </a:gs>
                        <a:gs pos="100000">
                          <a:schemeClr val="bg1"/>
                        </a:gs>
                      </a:gsLst>
                    </a:gra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the right solution/services</a:t>
                </a:r>
                <a:endParaRPr kumimoji="0" lang="en-US" sz="20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endParaRPr>
              </a:p>
            </p:txBody>
          </p:sp>
          <p:sp>
            <p:nvSpPr>
              <p:cNvPr id="43" name="Rectangle 42"/>
              <p:cNvSpPr/>
              <p:nvPr/>
            </p:nvSpPr>
            <p:spPr bwMode="auto">
              <a:xfrm>
                <a:off x="10099382" y="1441450"/>
                <a:ext cx="2062456" cy="589622"/>
              </a:xfrm>
              <a:prstGeom prst="rect">
                <a:avLst/>
              </a:prstGeom>
              <a:solidFill>
                <a:srgbClr val="870076"/>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91440" bIns="91440"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Get services </a:t>
                </a:r>
                <a:b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b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and support</a:t>
                </a:r>
              </a:p>
            </p:txBody>
          </p:sp>
          <p:sp>
            <p:nvSpPr>
              <p:cNvPr id="44" name="Rectangle 43"/>
              <p:cNvSpPr/>
              <p:nvPr/>
            </p:nvSpPr>
            <p:spPr bwMode="auto">
              <a:xfrm>
                <a:off x="8311879" y="1441450"/>
                <a:ext cx="1770433" cy="589622"/>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82880" tIns="91440" rIns="91440" bIns="91440"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gradFill>
                      <a:gsLst>
                        <a:gs pos="1250">
                          <a:schemeClr val="bg1"/>
                        </a:gs>
                        <a:gs pos="100000">
                          <a:schemeClr val="bg1"/>
                        </a:gs>
                      </a:gsLst>
                    </a:gradFill>
                    <a:effectLst/>
                    <a:uLnTx/>
                    <a:uFillTx/>
                    <a:ea typeface="Segoe UI" pitchFamily="34" charset="0"/>
                    <a:cs typeface="Segoe UI" pitchFamily="34" charset="0"/>
                  </a:rPr>
                  <a:t>Deploy</a:t>
                </a:r>
              </a:p>
            </p:txBody>
          </p:sp>
        </p:grpSp>
      </p:grpSp>
    </p:spTree>
    <p:extLst>
      <p:ext uri="{BB962C8B-B14F-4D97-AF65-F5344CB8AC3E}">
        <p14:creationId xmlns:p14="http://schemas.microsoft.com/office/powerpoint/2010/main" val="3178315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nodeType="withEffect">
                                  <p:stCondLst>
                                    <p:cond delay="0"/>
                                  </p:stCondLst>
                                  <p:childTnLst>
                                    <p:animMotion origin="layout" path="M -3.54863E-6 4.95688E-6 L 0.04953 -0.00114 " pathEditMode="relative" rAng="0" ptsTypes="AA">
                                      <p:cBhvr>
                                        <p:cTn id="9" dur="750" spd="-100000" fill="hold"/>
                                        <p:tgtEl>
                                          <p:spTgt spid="8"/>
                                        </p:tgtEl>
                                        <p:attrNameLst>
                                          <p:attrName>ppt_x</p:attrName>
                                          <p:attrName>ppt_y</p:attrName>
                                        </p:attrNameLst>
                                      </p:cBhvr>
                                      <p:rCtr x="2476" y="-68"/>
                                    </p:animMotion>
                                  </p:childTnLst>
                                </p:cTn>
                              </p:par>
                              <p:par>
                                <p:cTn id="10" presetID="10"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par>
                                <p:cTn id="13" presetID="42" presetClass="path" presetSubtype="0" decel="100000" fill="hold" nodeType="withEffect">
                                  <p:stCondLst>
                                    <p:cond delay="500"/>
                                  </p:stCondLst>
                                  <p:childTnLst>
                                    <p:animMotion origin="layout" path="M -3.54863E-6 4.95688E-6 L 0.04953 -0.00114 " pathEditMode="relative" rAng="0" ptsTypes="AA">
                                      <p:cBhvr>
                                        <p:cTn id="14" dur="750" spd="-100000" fill="hold"/>
                                        <p:tgtEl>
                                          <p:spTgt spid="9"/>
                                        </p:tgtEl>
                                        <p:attrNameLst>
                                          <p:attrName>ppt_x</p:attrName>
                                          <p:attrName>ppt_y</p:attrName>
                                        </p:attrNameLst>
                                      </p:cBhvr>
                                      <p:rCtr x="2476" y="-68"/>
                                    </p:animMotion>
                                  </p:childTnLst>
                                </p:cTn>
                              </p:par>
                              <p:par>
                                <p:cTn id="15" presetID="10"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par>
                                <p:cTn id="18" presetID="42" presetClass="path" presetSubtype="0" decel="100000" fill="hold" nodeType="withEffect">
                                  <p:stCondLst>
                                    <p:cond delay="1000"/>
                                  </p:stCondLst>
                                  <p:childTnLst>
                                    <p:animMotion origin="layout" path="M -3.54863E-6 4.95688E-6 L 0.04953 -0.00114 " pathEditMode="relative" rAng="0" ptsTypes="AA">
                                      <p:cBhvr>
                                        <p:cTn id="19" dur="750" spd="-100000" fill="hold"/>
                                        <p:tgtEl>
                                          <p:spTgt spid="10"/>
                                        </p:tgtEl>
                                        <p:attrNameLst>
                                          <p:attrName>ppt_x</p:attrName>
                                          <p:attrName>ppt_y</p:attrName>
                                        </p:attrNameLst>
                                      </p:cBhvr>
                                      <p:rCtr x="2476" y="-68"/>
                                    </p:animMotion>
                                  </p:childTnLst>
                                </p:cTn>
                              </p:par>
                              <p:par>
                                <p:cTn id="20" presetID="2" presetClass="entr" presetSubtype="8" decel="10000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1000" fill="hold"/>
                                        <p:tgtEl>
                                          <p:spTgt spid="28"/>
                                        </p:tgtEl>
                                        <p:attrNameLst>
                                          <p:attrName>ppt_x</p:attrName>
                                        </p:attrNameLst>
                                      </p:cBhvr>
                                      <p:tavLst>
                                        <p:tav tm="0">
                                          <p:val>
                                            <p:strVal val="0-#ppt_w/2"/>
                                          </p:val>
                                        </p:tav>
                                        <p:tav tm="100000">
                                          <p:val>
                                            <p:strVal val="#ppt_x"/>
                                          </p:val>
                                        </p:tav>
                                      </p:tavLst>
                                    </p:anim>
                                    <p:anim calcmode="lin" valueType="num">
                                      <p:cBhvr additive="base">
                                        <p:cTn id="23" dur="1000" fill="hold"/>
                                        <p:tgtEl>
                                          <p:spTgt spid="2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 fill="hold"/>
                                        <p:tgtEl>
                                          <p:spTgt spid="3"/>
                                        </p:tgtEl>
                                        <p:attrNameLst>
                                          <p:attrName>ppt_x</p:attrName>
                                        </p:attrNameLst>
                                      </p:cBhvr>
                                      <p:tavLst>
                                        <p:tav tm="0">
                                          <p:val>
                                            <p:strVal val="0-#ppt_w/2"/>
                                          </p:val>
                                        </p:tav>
                                        <p:tav tm="100000">
                                          <p:val>
                                            <p:strVal val="#ppt_x"/>
                                          </p:val>
                                        </p:tav>
                                      </p:tavLst>
                                    </p:anim>
                                    <p:anim calcmode="lin" valueType="num">
                                      <p:cBhvr additive="base">
                                        <p:cTn id="27" dur="1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8" decel="10000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fill="hold"/>
                                        <p:tgtEl>
                                          <p:spTgt spid="11"/>
                                        </p:tgtEl>
                                        <p:attrNameLst>
                                          <p:attrName>ppt_x</p:attrName>
                                        </p:attrNameLst>
                                      </p:cBhvr>
                                      <p:tavLst>
                                        <p:tav tm="0">
                                          <p:val>
                                            <p:strVal val="0-#ppt_w/2"/>
                                          </p:val>
                                        </p:tav>
                                        <p:tav tm="100000">
                                          <p:val>
                                            <p:strVal val="#ppt_x"/>
                                          </p:val>
                                        </p:tav>
                                      </p:tavLst>
                                    </p:anim>
                                    <p:anim calcmode="lin" valueType="num">
                                      <p:cBhvr additive="base">
                                        <p:cTn id="3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657" y="528963"/>
            <a:ext cx="5968662" cy="1563357"/>
          </a:xfrm>
          <a:prstGeom prst="rect">
            <a:avLst/>
          </a:prstGeom>
          <a:solidFill>
            <a:schemeClr val="tx2"/>
          </a:solidFill>
          <a:ln>
            <a:noFill/>
          </a:ln>
        </p:spPr>
        <p:txBody>
          <a:bodyPr vert="horz" wrap="square" lIns="274320" tIns="186521" rIns="274320" bIns="186521" rtlCol="0">
            <a:spAutoFit/>
          </a:bodyPr>
          <a:lstStyle/>
          <a:p>
            <a:pPr defTabSz="932563">
              <a:lnSpc>
                <a:spcPct val="90000"/>
              </a:lnSpc>
              <a:spcBef>
                <a:spcPct val="20000"/>
              </a:spcBef>
              <a:buSzPct val="90000"/>
              <a:defRPr/>
            </a:pPr>
            <a:r>
              <a:rPr lang="en-US" sz="2856" kern="0" dirty="0">
                <a:solidFill>
                  <a:srgbClr val="FFFFFF"/>
                </a:solidFill>
              </a:rPr>
              <a:t>Windows 10 Enterprise E3 Edition Current Branch (CB) or </a:t>
            </a:r>
            <a:br>
              <a:rPr lang="en-US" sz="2856" kern="0" dirty="0">
                <a:solidFill>
                  <a:srgbClr val="FFFFFF"/>
                </a:solidFill>
              </a:rPr>
            </a:br>
            <a:r>
              <a:rPr lang="en-US" sz="2856" kern="0" dirty="0">
                <a:solidFill>
                  <a:srgbClr val="FFFFFF"/>
                </a:solidFill>
              </a:rPr>
              <a:t>Current Branch for Business (CBB)</a:t>
            </a:r>
          </a:p>
        </p:txBody>
      </p:sp>
      <p:sp>
        <p:nvSpPr>
          <p:cNvPr id="3" name="Rectangle 2"/>
          <p:cNvSpPr/>
          <p:nvPr/>
        </p:nvSpPr>
        <p:spPr>
          <a:xfrm>
            <a:off x="601656" y="2193316"/>
            <a:ext cx="5968661" cy="715701"/>
          </a:xfrm>
          <a:prstGeom prst="rect">
            <a:avLst/>
          </a:prstGeom>
          <a:solidFill>
            <a:schemeClr val="tx2"/>
          </a:solidFill>
          <a:ln>
            <a:noFill/>
          </a:ln>
        </p:spPr>
        <p:txBody>
          <a:bodyPr vert="horz" wrap="square" lIns="274320" tIns="186521" rIns="274320" bIns="186521" rtlCol="0">
            <a:spAutoFit/>
          </a:bodyPr>
          <a:lstStyle/>
          <a:p>
            <a:pPr defTabSz="932563">
              <a:lnSpc>
                <a:spcPct val="90000"/>
              </a:lnSpc>
              <a:spcBef>
                <a:spcPct val="20000"/>
              </a:spcBef>
              <a:buSzPct val="90000"/>
              <a:defRPr/>
            </a:pPr>
            <a:r>
              <a:rPr lang="en-US" sz="2448" kern="0" dirty="0">
                <a:solidFill>
                  <a:srgbClr val="FFFFFF"/>
                </a:solidFill>
              </a:rPr>
              <a:t>No LTSB or downgrade rights</a:t>
            </a:r>
          </a:p>
        </p:txBody>
      </p:sp>
      <p:sp>
        <p:nvSpPr>
          <p:cNvPr id="4" name="Rectangle 3"/>
          <p:cNvSpPr/>
          <p:nvPr/>
        </p:nvSpPr>
        <p:spPr>
          <a:xfrm>
            <a:off x="601656" y="3010129"/>
            <a:ext cx="5968661" cy="715701"/>
          </a:xfrm>
          <a:prstGeom prst="rect">
            <a:avLst/>
          </a:prstGeom>
          <a:solidFill>
            <a:schemeClr val="tx2"/>
          </a:solidFill>
          <a:ln>
            <a:noFill/>
          </a:ln>
        </p:spPr>
        <p:txBody>
          <a:bodyPr vert="horz" wrap="square" lIns="274320" tIns="186521" rIns="274320" bIns="186521" rtlCol="0">
            <a:spAutoFit/>
          </a:bodyPr>
          <a:lstStyle/>
          <a:p>
            <a:pPr defTabSz="932563">
              <a:lnSpc>
                <a:spcPct val="90000"/>
              </a:lnSpc>
              <a:spcBef>
                <a:spcPct val="20000"/>
              </a:spcBef>
              <a:buSzPct val="90000"/>
              <a:defRPr/>
            </a:pPr>
            <a:r>
              <a:rPr lang="en-US" sz="2448" kern="0" dirty="0">
                <a:solidFill>
                  <a:srgbClr val="FFFFFF"/>
                </a:solidFill>
              </a:rPr>
              <a:t>1 seat minimum, 1 year co-terminus</a:t>
            </a:r>
          </a:p>
        </p:txBody>
      </p:sp>
      <p:sp>
        <p:nvSpPr>
          <p:cNvPr id="5" name="Rectangle 4"/>
          <p:cNvSpPr/>
          <p:nvPr/>
        </p:nvSpPr>
        <p:spPr>
          <a:xfrm>
            <a:off x="601656" y="3826942"/>
            <a:ext cx="5968661" cy="715701"/>
          </a:xfrm>
          <a:prstGeom prst="rect">
            <a:avLst/>
          </a:prstGeom>
          <a:solidFill>
            <a:schemeClr val="tx2"/>
          </a:solidFill>
          <a:ln>
            <a:noFill/>
          </a:ln>
        </p:spPr>
        <p:txBody>
          <a:bodyPr vert="horz" wrap="square" lIns="274320" tIns="186521" rIns="274320" bIns="186521" rtlCol="0">
            <a:spAutoFit/>
          </a:bodyPr>
          <a:lstStyle/>
          <a:p>
            <a:pPr defTabSz="932563">
              <a:lnSpc>
                <a:spcPct val="90000"/>
              </a:lnSpc>
              <a:spcBef>
                <a:spcPct val="20000"/>
              </a:spcBef>
              <a:buSzPct val="90000"/>
              <a:defRPr/>
            </a:pPr>
            <a:r>
              <a:rPr lang="en-US" sz="2448" kern="0" dirty="0">
                <a:solidFill>
                  <a:srgbClr val="FFFFFF"/>
                </a:solidFill>
              </a:rPr>
              <a:t>$7 per user, per month (list price)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266" t="22207"/>
          <a:stretch/>
        </p:blipFill>
        <p:spPr>
          <a:xfrm>
            <a:off x="7171765" y="-1"/>
            <a:ext cx="5263828" cy="6994525"/>
          </a:xfrm>
          <a:prstGeom prst="rect">
            <a:avLst/>
          </a:prstGeom>
        </p:spPr>
      </p:pic>
      <p:sp>
        <p:nvSpPr>
          <p:cNvPr id="7" name="Rectangle 6"/>
          <p:cNvSpPr/>
          <p:nvPr/>
        </p:nvSpPr>
        <p:spPr>
          <a:xfrm>
            <a:off x="601656" y="4643756"/>
            <a:ext cx="5968661" cy="715701"/>
          </a:xfrm>
          <a:prstGeom prst="rect">
            <a:avLst/>
          </a:prstGeom>
          <a:solidFill>
            <a:schemeClr val="tx2"/>
          </a:solidFill>
          <a:ln>
            <a:noFill/>
          </a:ln>
        </p:spPr>
        <p:txBody>
          <a:bodyPr vert="horz" wrap="square" lIns="274320" tIns="186521" rIns="274320" bIns="186521" rtlCol="0">
            <a:spAutoFit/>
          </a:bodyPr>
          <a:lstStyle/>
          <a:p>
            <a:pPr defTabSz="932563">
              <a:lnSpc>
                <a:spcPct val="90000"/>
              </a:lnSpc>
              <a:spcBef>
                <a:spcPct val="20000"/>
              </a:spcBef>
              <a:buSzPct val="90000"/>
              <a:defRPr/>
            </a:pPr>
            <a:r>
              <a:rPr lang="en-US" sz="2448" kern="0" dirty="0">
                <a:solidFill>
                  <a:srgbClr val="FFFFFF"/>
                </a:solidFill>
              </a:rPr>
              <a:t>No seat limit. 5 devices per user</a:t>
            </a:r>
          </a:p>
        </p:txBody>
      </p:sp>
      <p:sp>
        <p:nvSpPr>
          <p:cNvPr id="8" name="Rectangle 7"/>
          <p:cNvSpPr/>
          <p:nvPr/>
        </p:nvSpPr>
        <p:spPr>
          <a:xfrm>
            <a:off x="601656" y="5460569"/>
            <a:ext cx="5968661" cy="1068318"/>
          </a:xfrm>
          <a:prstGeom prst="rect">
            <a:avLst/>
          </a:prstGeom>
          <a:solidFill>
            <a:schemeClr val="tx2"/>
          </a:solidFill>
          <a:ln>
            <a:noFill/>
          </a:ln>
        </p:spPr>
        <p:txBody>
          <a:bodyPr vert="horz" wrap="square" lIns="274320" tIns="186521" rIns="274320" bIns="186521" rtlCol="0">
            <a:spAutoFit/>
          </a:bodyPr>
          <a:lstStyle/>
          <a:p>
            <a:pPr defTabSz="932563">
              <a:lnSpc>
                <a:spcPct val="90000"/>
              </a:lnSpc>
              <a:spcBef>
                <a:spcPct val="20000"/>
              </a:spcBef>
              <a:buSzPct val="90000"/>
              <a:defRPr/>
            </a:pPr>
            <a:r>
              <a:rPr lang="en-US" sz="2448" kern="0" dirty="0">
                <a:solidFill>
                  <a:srgbClr val="FFFFFF"/>
                </a:solidFill>
              </a:rPr>
              <a:t>Rollback to Pro functionality when subscription lapses (90-day grace)</a:t>
            </a:r>
          </a:p>
        </p:txBody>
      </p:sp>
    </p:spTree>
    <p:extLst>
      <p:ext uri="{BB962C8B-B14F-4D97-AF65-F5344CB8AC3E}">
        <p14:creationId xmlns:p14="http://schemas.microsoft.com/office/powerpoint/2010/main" val="262775783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MT_TILE" val="YES"/>
</p:tagLst>
</file>

<file path=ppt/tags/tag84.xml><?xml version="1.0" encoding="utf-8"?>
<p:tagLst xmlns:a="http://schemas.openxmlformats.org/drawingml/2006/main" xmlns:r="http://schemas.openxmlformats.org/officeDocument/2006/relationships" xmlns:p="http://schemas.openxmlformats.org/presentationml/2006/main">
  <p:tag name="MT_TILE" val="YES"/>
</p:tagLst>
</file>

<file path=ppt/tags/tag85.xml><?xml version="1.0" encoding="utf-8"?>
<p:tagLst xmlns:a="http://schemas.openxmlformats.org/drawingml/2006/main" xmlns:r="http://schemas.openxmlformats.org/officeDocument/2006/relationships" xmlns:p="http://schemas.openxmlformats.org/presentationml/2006/main">
  <p:tag name="MT_TILE" val="YES"/>
</p:tagLst>
</file>

<file path=ppt/tags/tag86.xml><?xml version="1.0" encoding="utf-8"?>
<p:tagLst xmlns:a="http://schemas.openxmlformats.org/drawingml/2006/main" xmlns:r="http://schemas.openxmlformats.org/officeDocument/2006/relationships" xmlns:p="http://schemas.openxmlformats.org/presentationml/2006/main">
  <p:tag name="MT_TILE" val="YES"/>
</p:tagLst>
</file>

<file path=ppt/tags/tag87.xml><?xml version="1.0" encoding="utf-8"?>
<p:tagLst xmlns:a="http://schemas.openxmlformats.org/drawingml/2006/main" xmlns:r="http://schemas.openxmlformats.org/officeDocument/2006/relationships" xmlns:p="http://schemas.openxmlformats.org/presentationml/2006/main">
  <p:tag name="MT_TILE" val="YES"/>
</p:tagLst>
</file>

<file path=ppt/tags/tag88.xml><?xml version="1.0" encoding="utf-8"?>
<p:tagLst xmlns:a="http://schemas.openxmlformats.org/drawingml/2006/main" xmlns:r="http://schemas.openxmlformats.org/officeDocument/2006/relationships" xmlns:p="http://schemas.openxmlformats.org/presentationml/2006/main">
  <p:tag name="MT_TILE" val="YES"/>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 id="{750A99CB-C201-4AC0-83E3-D27190A82074}" vid="{ACAB9C74-80B6-439E-ADE9-F57FD616B89F}"/>
    </a:ext>
  </a:extLst>
</a:theme>
</file>

<file path=ppt/theme/theme2.xml><?xml version="1.0" encoding="utf-8"?>
<a:theme xmlns:a="http://schemas.openxmlformats.org/drawingml/2006/main" name="1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potx" id="{085148F9-3FB5-45CD-9508-2D9F57AE2938}" vid="{2AB61A27-A5F8-4D15-B4C3-BC1FC60C2EA2}"/>
    </a:ext>
  </a:extLst>
</a:theme>
</file>

<file path=ppt/theme/theme3.xml><?xml version="1.0" encoding="utf-8"?>
<a:theme xmlns:a="http://schemas.openxmlformats.org/drawingml/2006/main" name="3__50016_MGXFY17_Breakout_Template">
  <a:themeElements>
    <a:clrScheme name="MGX">
      <a:dk1>
        <a:srgbClr val="505050"/>
      </a:dk1>
      <a:lt1>
        <a:srgbClr val="FFFFFF"/>
      </a:lt1>
      <a:dk2>
        <a:srgbClr val="00188F"/>
      </a:dk2>
      <a:lt2>
        <a:srgbClr val="EAEAEA"/>
      </a:lt2>
      <a:accent1>
        <a:srgbClr val="00188F"/>
      </a:accent1>
      <a:accent2>
        <a:srgbClr val="0078D7"/>
      </a:accent2>
      <a:accent3>
        <a:srgbClr val="002050"/>
      </a:accent3>
      <a:accent4>
        <a:srgbClr val="505050"/>
      </a:accent4>
      <a:accent5>
        <a:srgbClr val="FFB900"/>
      </a:accent5>
      <a:accent6>
        <a:srgbClr val="BAD80A"/>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7_Template" id="{BD2D8CFC-7989-428E-B740-59FDA3A1BDF5}" vid="{80CF3971-1F83-49B1-A66E-E811168BA92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6c_x54 xmlns="29e3d480-733e-44d5-a6f7-9ba0f34f3326">https://corecsp.sharepoint.com/_layouts/15/guestaccess.aspx?guestaccesstoken=T1T6p4fTckfHYqFEURr6nqHcRdXmH8ybiVAUZez7uY4%3d&amp;docid=0eb921aca19fb474c9cd9b91853ddefd2&amp;rev=1</_x006c_x54>
    <Level_x0020_2 xmlns="29e3d480-733e-44d5-a6f7-9ba0f34f3326">Windows 10 Enterprise E3</Level_x0020_2>
    <Level_x0020_3 xmlns="29e3d480-733e-44d5-a6f7-9ba0f34f3326">How to Implement</Level_x0020_3>
    <_x0071_b98 xmlns="29e3d480-733e-44d5-a6f7-9ba0f34f3326">Windows 10 Enterprise Partner Deployment Guide</_x0071_b98>
    <Page xmlns="29e3d480-733e-44d5-a6f7-9ba0f34f3326">Elevate</Page>
    <Tab_x0020_Section xmlns="29e3d480-733e-44d5-a6f7-9ba0f34f3326">Product Knowledge</Tab_x0020_Secti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91B42AD9A20A49A979483C958982FA" ma:contentTypeVersion="11" ma:contentTypeDescription="Create a new document." ma:contentTypeScope="" ma:versionID="3845ac6cc033c115561b295ba7c8b8e7">
  <xsd:schema xmlns:xsd="http://www.w3.org/2001/XMLSchema" xmlns:xs="http://www.w3.org/2001/XMLSchema" xmlns:p="http://schemas.microsoft.com/office/2006/metadata/properties" xmlns:ns2="641614ef-a29a-40a6-9b4f-3d8bfb729c43" xmlns:ns3="29e3d480-733e-44d5-a6f7-9ba0f34f3326" targetNamespace="http://schemas.microsoft.com/office/2006/metadata/properties" ma:root="true" ma:fieldsID="c4e360371a409cc68a5259f84dd76649" ns2:_="" ns3:_="">
    <xsd:import namespace="641614ef-a29a-40a6-9b4f-3d8bfb729c43"/>
    <xsd:import namespace="29e3d480-733e-44d5-a6f7-9ba0f34f3326"/>
    <xsd:element name="properties">
      <xsd:complexType>
        <xsd:sequence>
          <xsd:element name="documentManagement">
            <xsd:complexType>
              <xsd:all>
                <xsd:element ref="ns2:SharedWithUsers" minOccurs="0"/>
                <xsd:element ref="ns2:SharedWithDetails" minOccurs="0"/>
                <xsd:element ref="ns3:Page"/>
                <xsd:element ref="ns3:Tab_x0020_Section"/>
                <xsd:element ref="ns3:Level_x0020_2"/>
                <xsd:element ref="ns3:Level_x0020_3"/>
                <xsd:element ref="ns3:_x0071_b98" minOccurs="0"/>
                <xsd:element ref="ns3:_x006c_x54"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614ef-a29a-40a6-9b4f-3d8bfb729c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e3d480-733e-44d5-a6f7-9ba0f34f3326" elementFormDefault="qualified">
    <xsd:import namespace="http://schemas.microsoft.com/office/2006/documentManagement/types"/>
    <xsd:import namespace="http://schemas.microsoft.com/office/infopath/2007/PartnerControls"/>
    <xsd:element name="Page" ma:index="10" ma:displayName="Page" ma:default="Elevate" ma:description="Which page will this document appear on" ma:format="RadioButtons" ma:internalName="Page">
      <xsd:simpleType>
        <xsd:restriction base="dms:Choice">
          <xsd:enumeration value="Elevate"/>
          <xsd:enumeration value="Engage"/>
          <xsd:enumeration value="Enroll"/>
        </xsd:restriction>
      </xsd:simpleType>
    </xsd:element>
    <xsd:element name="Tab_x0020_Section" ma:index="11" ma:displayName="Section" ma:default="Product Knowledge" ma:description="Subcategory for top level sections of each page" ma:format="RadioButtons" ma:internalName="Tab_x0020_Section">
      <xsd:simpleType>
        <xsd:restriction base="dms:Choice">
          <xsd:enumeration value="Product Knowledge"/>
          <xsd:enumeration value="Business Foundation"/>
          <xsd:enumeration value="Technical Foundation"/>
          <xsd:enumeration value="Profitability Roadmaps"/>
          <xsd:enumeration value="Marketing Campaigns"/>
          <xsd:enumeration value="Sales Tools"/>
          <xsd:enumeration value="Learn More About CSP"/>
        </xsd:restriction>
      </xsd:simpleType>
    </xsd:element>
    <xsd:element name="Level_x0020_2" ma:index="12" ma:displayName="Level 1" ma:default="Azure" ma:description="Subcategories for tabs" ma:format="RadioButtons" ma:internalName="Level_x0020_2">
      <xsd:simpleType>
        <xsd:restriction base="dms:Choice">
          <xsd:enumeration value="Azure"/>
          <xsd:enumeration value="Enterprise Mobility Suite"/>
          <xsd:enumeration value="Dynamics CRM Online"/>
          <xsd:enumeration value="Intune"/>
          <xsd:enumeration value="Office 365"/>
          <xsd:enumeration value="How to Build a Cloud Business Model"/>
          <xsd:enumeration value="How to Differentiate Your Business"/>
          <xsd:enumeration value="How to Transform Your Business"/>
          <xsd:enumeration value="How to Build a Cloud Financial Model"/>
          <xsd:enumeration value="How to Drive Profits"/>
          <xsd:enumeration value="Code and APIs"/>
          <xsd:enumeration value="How to Implement"/>
          <xsd:enumeration value="Power BI"/>
          <xsd:enumeration value="Windows 10 Enterprise E3"/>
          <xsd:enumeration value="NONE"/>
        </xsd:restriction>
      </xsd:simpleType>
    </xsd:element>
    <xsd:element name="Level_x0020_3" ma:index="13" ma:displayName="Level 2" ma:default="How to Get Started" ma:description="Subcategory for topics under each tab section" ma:format="RadioButtons" ma:internalName="Level_x0020_3">
      <xsd:simpleType>
        <xsd:restriction base="dms:Choice">
          <xsd:enumeration value="How to Get Started"/>
          <xsd:enumeration value="How to Make Money"/>
          <xsd:enumeration value="How to Implement"/>
          <xsd:enumeration value="How to Sell"/>
          <xsd:enumeration value="Cloud Transformation Series"/>
          <xsd:enumeration value="Business Continuity and Disaster Recovery"/>
          <xsd:enumeration value="Dev Ops"/>
          <xsd:enumeration value="Infrastructure-as-a-Service"/>
          <xsd:enumeration value="Enterprise Mobility Management"/>
          <xsd:enumeration value="NONE"/>
        </xsd:restriction>
      </xsd:simpleType>
    </xsd:element>
    <xsd:element name="_x0071_b98" ma:index="14" nillable="true" ma:displayName="Filename" ma:internalName="_x0071_b98">
      <xsd:simpleType>
        <xsd:restriction base="dms:Text"/>
      </xsd:simpleType>
    </xsd:element>
    <xsd:element name="_x006c_x54" ma:index="15" nillable="true" ma:displayName="URL" ma:internalName="_x006c_x54">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6359f61b-0cc3-49b2-9dcd-25aa67b4208c"/>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561FE67-C391-4D90-8FB0-383830515993}"/>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WPC_2016_Session_16x9_Template</Template>
  <TotalTime>52269</TotalTime>
  <Words>18979</Words>
  <Application>Microsoft Office PowerPoint</Application>
  <PresentationFormat>Custom</PresentationFormat>
  <Paragraphs>2139</Paragraphs>
  <Slides>88</Slides>
  <Notes>76</Notes>
  <HiddenSlides>0</HiddenSlides>
  <MMClips>2</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88</vt:i4>
      </vt:variant>
    </vt:vector>
  </HeadingPairs>
  <TitlesOfParts>
    <vt:vector size="106" baseType="lpstr">
      <vt:lpstr>ＭＳ Ｐゴシック</vt:lpstr>
      <vt:lpstr>Arial</vt:lpstr>
      <vt:lpstr>Arial Unicode MS</vt:lpstr>
      <vt:lpstr>Avenir LT Pro 45 Book</vt:lpstr>
      <vt:lpstr>Calibri</vt:lpstr>
      <vt:lpstr>Consolas</vt:lpstr>
      <vt:lpstr>Segoe UI</vt:lpstr>
      <vt:lpstr>Segoe UI Light</vt:lpstr>
      <vt:lpstr>Segoe UI Semibold</vt:lpstr>
      <vt:lpstr>Segoe UI Semilight</vt:lpstr>
      <vt:lpstr>Times New Roman</vt:lpstr>
      <vt:lpstr>Wingdings</vt:lpstr>
      <vt:lpstr>Wingdings 2</vt:lpstr>
      <vt:lpstr>6-50001_WPC 2016 Breakout Template</vt:lpstr>
      <vt:lpstr>1_6-50001_WPC 2016 Breakout Template</vt:lpstr>
      <vt:lpstr>3__50016_MGXFY17_Breakout_Template</vt:lpstr>
      <vt:lpstr>think-cell Slide</vt:lpstr>
      <vt:lpstr>Worksheet</vt:lpstr>
      <vt:lpstr>MICROSOFT CONFIDENTIAL</vt:lpstr>
      <vt:lpstr>Windows 10 Enterprise Partner Deployment Guide </vt:lpstr>
      <vt:lpstr>Table of Contents</vt:lpstr>
      <vt:lpstr>PowerPoint Presentation</vt:lpstr>
      <vt:lpstr>This is the year businesses will deploy, act now!</vt:lpstr>
      <vt:lpstr>Windows 10 is your foundation  for services revenue</vt:lpstr>
      <vt:lpstr>Strong opportunities for all types of partners</vt:lpstr>
      <vt:lpstr>PowerPoint Presentation</vt:lpstr>
      <vt:lpstr>PowerPoint Presentation</vt:lpstr>
      <vt:lpstr>PowerPoint Presentation</vt:lpstr>
      <vt:lpstr>PowerPoint Presentation</vt:lpstr>
      <vt:lpstr>PowerPoint Presentation</vt:lpstr>
      <vt:lpstr>Develop your Windows 10 Enterprise deployment 2-min pitch</vt:lpstr>
      <vt:lpstr>The most trusted platform</vt:lpstr>
      <vt:lpstr>PowerPoint Presentation</vt:lpstr>
      <vt:lpstr>PowerPoint Presentation</vt:lpstr>
      <vt:lpstr>PowerPoint Presentation</vt:lpstr>
      <vt:lpstr>Windows Defender Advanced Threat Protection Helps enterprise customers detect, investigate and respond to advanced attacks and data breaches </vt:lpstr>
      <vt:lpstr>An Interface Customers Love</vt:lpstr>
      <vt:lpstr>Windows 10 ROCKS on new devices! </vt:lpstr>
      <vt:lpstr>PowerPoint Presentation</vt:lpstr>
      <vt:lpstr>Windows 10 deployment pays for itself  in just 13 months</vt:lpstr>
      <vt:lpstr>Windows 10 deployment is easy and fast! </vt:lpstr>
      <vt:lpstr>Compatibility in Windows 10</vt:lpstr>
      <vt:lpstr>How to overcome customer objections to deploy</vt:lpstr>
      <vt:lpstr>Deployment, Updates and Servicing Options: What’s New in Windows 10</vt:lpstr>
      <vt:lpstr>Now there are 3 Windows 10 deployment choices for different customer situations</vt:lpstr>
      <vt:lpstr>In-place upgrade is the preferred option for enterprises for existing devices</vt:lpstr>
      <vt:lpstr>Provisioning, not reimaging (for new devices)</vt:lpstr>
      <vt:lpstr>Traditional wipe and reload is still an option</vt:lpstr>
      <vt:lpstr>PowerPoint Presentation</vt:lpstr>
      <vt:lpstr>Windows-as-a-Service shifts periodic deployment to ongoing upgrade management</vt:lpstr>
      <vt:lpstr>Comparing Windows 10 servicing branch choices </vt:lpstr>
      <vt:lpstr>LTSB is great for specialized devices running mission critical apps</vt:lpstr>
      <vt:lpstr>Windows as a service – worldwide deployment waves</vt:lpstr>
      <vt:lpstr>Partner/Customer deployment by “rings”</vt:lpstr>
      <vt:lpstr>Thinking through deployment strategy</vt:lpstr>
      <vt:lpstr>Why Windows-as-a-Service updates run better</vt:lpstr>
      <vt:lpstr>New Upgrade Analytics Service supports your management of Windows 10 and future upgrades</vt:lpstr>
      <vt:lpstr>Customers can use different tools today, so it’s important to consider customer infrastructure…</vt:lpstr>
      <vt:lpstr>PowerPoint Presentation</vt:lpstr>
      <vt:lpstr>Windows offerings through volume licensing</vt:lpstr>
      <vt:lpstr>Comparing commercial desktop edition features</vt:lpstr>
      <vt:lpstr>PowerPoint Presentation</vt:lpstr>
      <vt:lpstr>PowerPoint Presentation</vt:lpstr>
      <vt:lpstr>Secure Productive Enterprise E3/E5 pricing and packaging</vt:lpstr>
      <vt:lpstr>PowerPoint Presentation</vt:lpstr>
      <vt:lpstr>Enterprise deployment process steps</vt:lpstr>
      <vt:lpstr>Step 1 … Customer Targeting</vt:lpstr>
      <vt:lpstr>Step 2… Deployment Pitch</vt:lpstr>
      <vt:lpstr>Step 3… Proof of Concept (Accelerate or Self-Serve POC)</vt:lpstr>
      <vt:lpstr>Step 4… POC Conclusion (Pilot Buy-in)</vt:lpstr>
      <vt:lpstr>Step 5… Develop Deployment Plan and Pilot</vt:lpstr>
      <vt:lpstr>Step 6… Begin Pilot</vt:lpstr>
      <vt:lpstr>Step 6… Address Any Application Compatibility Issues Identified in Pilot</vt:lpstr>
      <vt:lpstr>Step 7… Security Services Evaluation</vt:lpstr>
      <vt:lpstr>Step 8… Windows-as-a-Service Support Discussion</vt:lpstr>
      <vt:lpstr>Step 9… Pilot Conclusion and Green Light to Extend Deployment</vt:lpstr>
      <vt:lpstr>Step 10… Breadth Deployment Launch</vt:lpstr>
      <vt:lpstr>Step 11 – Post Deployment… Ongoing Windows-as-a-Service Management</vt:lpstr>
      <vt:lpstr>PowerPoint Presentation</vt:lpstr>
      <vt:lpstr>Windows 10 is your foundation  for services revenue</vt:lpstr>
      <vt:lpstr>Partner revenue… POC, Pilot, SCCM Prep and Deployment Projects</vt:lpstr>
      <vt:lpstr>Partner revenue… POC, Pilot, SCCM Prep and Deployment Projects</vt:lpstr>
      <vt:lpstr>Partner revenue… Device and Accessories HW/SW sale</vt:lpstr>
      <vt:lpstr>Partner revenue… Device and Accessories HW/SW sale</vt:lpstr>
      <vt:lpstr>Partner revenue… New Windows Projects: Security, and Lifecycle  Management</vt:lpstr>
      <vt:lpstr>Partner revenue… New Windows Projects: Security, and Lifecycle  Management</vt:lpstr>
      <vt:lpstr>Partner revenue… Managed Service (Desktop+) as Monthly  Recurring Revenue</vt:lpstr>
      <vt:lpstr>Partner revenue… Managed Service (Desktop+) as Monthly  Recurring Revenue</vt:lpstr>
      <vt:lpstr>Partner revenue… Office 365, EMS and Azure AD:  Implementation and Recurring Revenues</vt:lpstr>
      <vt:lpstr>Partner revenue… Office 365, EMS and Azure AD:  Implementation and Recurring Revenues</vt:lpstr>
      <vt:lpstr>Partner revenue… IP and New Industry Function Scenario Projects</vt:lpstr>
      <vt:lpstr>Partner revenue… IP and New Industry Function Scenario Projects</vt:lpstr>
      <vt:lpstr>Partner transformation and profitability resources: </vt:lpstr>
      <vt:lpstr>PowerPoint Presentation</vt:lpstr>
      <vt:lpstr>Many Windows FY17 partner programs and initiatives</vt:lpstr>
      <vt:lpstr>Accelerate Your Business adds marketing support</vt:lpstr>
      <vt:lpstr>Device Days Plus, the sales training you need  Train resellers on selling Windows 10 Pro devices and how to increase attach rate </vt:lpstr>
      <vt:lpstr>Windows Partner Tech-Series Program, FY17 End-to-end experience (consumption path)</vt:lpstr>
      <vt:lpstr>Windows Accelerate puts Windows 10 Enterprise in customers’ hands to drive adoption</vt:lpstr>
      <vt:lpstr>PowerPoint Presentation</vt:lpstr>
      <vt:lpstr>Ready for Windows program helps ISVs succeed with Windows 10 AND WaaS </vt:lpstr>
      <vt:lpstr>ProWins program adds device incentives and support</vt:lpstr>
      <vt:lpstr>Get proactive security with the Windows Defender ATP Customer Rebate Offer</vt:lpstr>
      <vt:lpstr>Start using Windows 10 – Six steps to activate Internal Use Rights</vt:lpstr>
      <vt:lpstr>Next steps for you to win with Windows 10</vt:lpstr>
      <vt:lpstr>Partner resources pave your path to Windows 10 success</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10 Enterprise Partner Deployment Guide</dc:title>
  <dc:subject>&lt;Speech title here&gt;</dc:subject>
  <dc:creator>Priscila Mandryk</dc:creator>
  <cp:keywords>Microsoft Worldwide Partner Conference 2016</cp:keywords>
  <dc:description>Template: Mitchell Derrey, Silver Fox Productions
Formatting: 
Audience Type:</dc:description>
  <cp:lastModifiedBy>Earl Siamundo (Merit Mile LLC)</cp:lastModifiedBy>
  <cp:revision>748</cp:revision>
  <dcterms:created xsi:type="dcterms:W3CDTF">2016-06-21T16:30:31Z</dcterms:created>
  <dcterms:modified xsi:type="dcterms:W3CDTF">2016-09-12T21:49:43Z</dcterms:modified>
  <cp:category>Microsoft Worldwide Partner Conference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0x0101009D91B42AD9A20A49A979483C958982FA</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44;#Metro Toronto Convention Centre|a1954c82-37e7-4354-9820-5bcfe2e893ef</vt:lpwstr>
  </property>
  <property fmtid="{D5CDD505-2E9C-101B-9397-08002B2CF9AE}" pid="7" name="Track">
    <vt:lpwstr/>
  </property>
  <property fmtid="{D5CDD505-2E9C-101B-9397-08002B2CF9AE}" pid="8" name="Event Location">
    <vt:lpwstr>43;#Toronto|a66afa68-3fb0-4475-983b-85cc59d259a5</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Worldwide Partner Conference 2016|0a89c471-82c0-40f8-bf67-270c49a34703</vt:lpwstr>
  </property>
  <property fmtid="{D5CDD505-2E9C-101B-9397-08002B2CF9AE}" pid="12" name="Audience1">
    <vt:lpwstr/>
  </property>
  <property fmtid="{D5CDD505-2E9C-101B-9397-08002B2CF9AE}" pid="13" name="Event Name">
    <vt:lpwstr>42;#Microsoft Worldwide Partner Conference|9b43908d-986c-478f-b248-1afc2bb4f235</vt:lpwstr>
  </property>
</Properties>
</file>