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852" r:id="rId6"/>
    <p:sldMasterId id="2147483920" r:id="rId7"/>
  </p:sldMasterIdLst>
  <p:notesMasterIdLst>
    <p:notesMasterId r:id="rId36"/>
  </p:notesMasterIdLst>
  <p:sldIdLst>
    <p:sldId id="547" r:id="rId8"/>
    <p:sldId id="580" r:id="rId9"/>
    <p:sldId id="581" r:id="rId10"/>
    <p:sldId id="481" r:id="rId11"/>
    <p:sldId id="582" r:id="rId12"/>
    <p:sldId id="595" r:id="rId13"/>
    <p:sldId id="584" r:id="rId14"/>
    <p:sldId id="585" r:id="rId15"/>
    <p:sldId id="586" r:id="rId16"/>
    <p:sldId id="587" r:id="rId17"/>
    <p:sldId id="588" r:id="rId18"/>
    <p:sldId id="589" r:id="rId19"/>
    <p:sldId id="590" r:id="rId20"/>
    <p:sldId id="596" r:id="rId21"/>
    <p:sldId id="592" r:id="rId22"/>
    <p:sldId id="593" r:id="rId23"/>
    <p:sldId id="501" r:id="rId24"/>
    <p:sldId id="594" r:id="rId25"/>
    <p:sldId id="454" r:id="rId26"/>
    <p:sldId id="576" r:id="rId27"/>
    <p:sldId id="577" r:id="rId28"/>
    <p:sldId id="476" r:id="rId29"/>
    <p:sldId id="483" r:id="rId30"/>
    <p:sldId id="579" r:id="rId31"/>
    <p:sldId id="436" r:id="rId32"/>
    <p:sldId id="517" r:id="rId33"/>
    <p:sldId id="523" r:id="rId34"/>
    <p:sldId id="52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0A6D45-DAE1-4A4C-9876-682042FE7105}">
          <p14:sldIdLst>
            <p14:sldId id="547"/>
          </p14:sldIdLst>
        </p14:section>
        <p14:section name="History" id="{963C9057-ADA3-42FA-A832-566A029C9043}">
          <p14:sldIdLst>
            <p14:sldId id="580"/>
            <p14:sldId id="581"/>
            <p14:sldId id="481"/>
          </p14:sldIdLst>
        </p14:section>
        <p14:section name="Introducing Windows 10 Enterprise" id="{2EE57BD9-91D7-44F5-B6C5-35DA6333282C}">
          <p14:sldIdLst>
            <p14:sldId id="582"/>
            <p14:sldId id="595"/>
            <p14:sldId id="584"/>
            <p14:sldId id="585"/>
            <p14:sldId id="586"/>
            <p14:sldId id="587"/>
            <p14:sldId id="588"/>
            <p14:sldId id="589"/>
            <p14:sldId id="590"/>
            <p14:sldId id="596"/>
            <p14:sldId id="592"/>
            <p14:sldId id="593"/>
          </p14:sldIdLst>
        </p14:section>
        <p14:section name="SPE" id="{5AEB9470-B73F-464B-9A1D-2A61FEBD73F5}">
          <p14:sldIdLst>
            <p14:sldId id="501"/>
            <p14:sldId id="594"/>
            <p14:sldId id="454"/>
            <p14:sldId id="576"/>
            <p14:sldId id="577"/>
            <p14:sldId id="476"/>
            <p14:sldId id="483"/>
            <p14:sldId id="579"/>
            <p14:sldId id="436"/>
            <p14:sldId id="517"/>
            <p14:sldId id="523"/>
            <p14:sldId id="52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95" clrIdx="0"/>
  <p:cmAuthor id="2" name="Julie McCann" initials="JM [2]" lastIdx="17" clrIdx="1">
    <p:extLst/>
  </p:cmAuthor>
  <p:cmAuthor id="3" name="Julie McCann" initials="JM" lastIdx="24" clrIdx="2">
    <p:extLst/>
  </p:cmAuthor>
  <p:cmAuthor id="4" name="Jessica Harbin" initials="JH" lastIdx="40" clrIdx="3"/>
  <p:cmAuthor id="5" name="Rob Nicolai" initials="RN" lastIdx="15" clrIdx="4">
    <p:extLst/>
  </p:cmAuthor>
  <p:cmAuthor id="6" name="Matt Hansink" initials="MH" lastIdx="16" clrIdx="5">
    <p:extLst>
      <p:ext uri="{19B8F6BF-5375-455C-9EA6-DF929625EA0E}">
        <p15:presenceInfo xmlns:p15="http://schemas.microsoft.com/office/powerpoint/2012/main" userId="16bcf866b1ad0e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4EB1FF"/>
    <a:srgbClr val="00B0F0"/>
    <a:srgbClr val="003C6C"/>
    <a:srgbClr val="EAEAEA"/>
    <a:srgbClr val="0078D7"/>
    <a:srgbClr val="002050"/>
    <a:srgbClr val="505050"/>
    <a:srgbClr val="E3E3E3"/>
    <a:srgbClr val="1034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68428" autoAdjust="0"/>
  </p:normalViewPr>
  <p:slideViewPr>
    <p:cSldViewPr snapToGrid="0">
      <p:cViewPr varScale="1">
        <p:scale>
          <a:sx n="73" d="100"/>
          <a:sy n="73" d="100"/>
        </p:scale>
        <p:origin x="1290" y="60"/>
      </p:cViewPr>
      <p:guideLst/>
    </p:cSldViewPr>
  </p:slideViewPr>
  <p:notesTextViewPr>
    <p:cViewPr>
      <p:scale>
        <a:sx n="1" d="1"/>
        <a:sy n="1" d="1"/>
      </p:scale>
      <p:origin x="0" y="0"/>
    </p:cViewPr>
  </p:notesTextViewPr>
  <p:sorterViewPr>
    <p:cViewPr>
      <p:scale>
        <a:sx n="86" d="100"/>
        <a:sy n="86" d="100"/>
      </p:scale>
      <p:origin x="0" y="-44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18312-3196-4CEA-81A3-D660E636AFB9}"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13828-DD1C-412D-90FA-09F7133A2602}" type="slidenum">
              <a:rPr lang="en-US" smtClean="0"/>
              <a:t>‹#›</a:t>
            </a:fld>
            <a:endParaRPr lang="en-US"/>
          </a:p>
        </p:txBody>
      </p:sp>
    </p:spTree>
    <p:extLst>
      <p:ext uri="{BB962C8B-B14F-4D97-AF65-F5344CB8AC3E}">
        <p14:creationId xmlns:p14="http://schemas.microsoft.com/office/powerpoint/2010/main" val="3505916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logs.windows.com/windowsexperience/2016/02/17/us-department-of-defense-commits-to-upgrade-4-million-seats-to-windows-10/#GM7cIly7mOfTPqW3.9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Completing the stack: New partner-managed servicing opportunities for SMBs with Windows</a:t>
            </a:r>
            <a:endParaRPr lang="en-US" baseline="0" dirty="0"/>
          </a:p>
          <a:p>
            <a:endParaRPr lang="en-US" dirty="0"/>
          </a:p>
        </p:txBody>
      </p:sp>
      <p:sp>
        <p:nvSpPr>
          <p:cNvPr id="4" name="Slide Number Placeholder 3"/>
          <p:cNvSpPr>
            <a:spLocks noGrp="1"/>
          </p:cNvSpPr>
          <p:nvPr>
            <p:ph type="sldNum" sz="quarter" idx="10"/>
          </p:nvPr>
        </p:nvSpPr>
        <p:spPr/>
        <p:txBody>
          <a:bodyPr/>
          <a:lstStyle/>
          <a:p>
            <a:fld id="{2D113828-DD1C-412D-90FA-09F7133A2602}" type="slidenum">
              <a:rPr lang="en-US" smtClean="0"/>
              <a:t>1</a:t>
            </a:fld>
            <a:endParaRPr lang="en-US"/>
          </a:p>
        </p:txBody>
      </p:sp>
    </p:spTree>
    <p:extLst>
      <p:ext uri="{BB962C8B-B14F-4D97-AF65-F5344CB8AC3E}">
        <p14:creationId xmlns:p14="http://schemas.microsoft.com/office/powerpoint/2010/main" val="75687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a:t>With Windows 10 we’ve gone all in on security.</a:t>
            </a:r>
          </a:p>
          <a:p>
            <a:endParaRPr lang="en-US" baseline="0" dirty="0"/>
          </a:p>
          <a:p>
            <a:pPr defTabSz="950464">
              <a:spcAft>
                <a:spcPts val="346"/>
              </a:spcAft>
              <a:defRPr/>
            </a:pPr>
            <a:r>
              <a:rPr lang="en-US" baseline="0" dirty="0"/>
              <a:t>For the very first time Windows is offering the full spectrum of security capabilities and we’re no longer punting the problem to 3</a:t>
            </a:r>
            <a:r>
              <a:rPr lang="en-US" baseline="30000" dirty="0"/>
              <a:t>rd</a:t>
            </a:r>
            <a:r>
              <a:rPr lang="en-US" baseline="0" dirty="0"/>
              <a:t> parties. Just take a look at this list of </a:t>
            </a:r>
            <a:r>
              <a:rPr lang="en-US" baseline="0"/>
              <a:t>new capabilities!</a:t>
            </a:r>
            <a:endParaRPr lang="en-US" baseline="0" dirty="0"/>
          </a:p>
          <a:p>
            <a:endParaRPr lang="en-US" baseline="0" dirty="0"/>
          </a:p>
          <a:p>
            <a:r>
              <a:rPr lang="en-US" b="1" baseline="0" dirty="0"/>
              <a:t>[Device Protection and Threat resistance] </a:t>
            </a:r>
          </a:p>
          <a:p>
            <a:r>
              <a:rPr lang="en-US" baseline="0" dirty="0"/>
              <a:t>We’re tackling hacking and malware threats with a deep bench of inbox solutions that can help address all of the vectors of attack that customers are facing</a:t>
            </a:r>
          </a:p>
          <a:p>
            <a:endParaRPr lang="en-US" baseline="0" dirty="0"/>
          </a:p>
          <a:p>
            <a:r>
              <a:rPr lang="en-US" b="1" baseline="0" dirty="0"/>
              <a:t>[Identity Protection]</a:t>
            </a:r>
          </a:p>
          <a:p>
            <a:r>
              <a:rPr lang="en-US" baseline="0" dirty="0"/>
              <a:t>Passwords are finally on their way out of organizations with Windows Hello</a:t>
            </a:r>
          </a:p>
          <a:p>
            <a:endParaRPr lang="en-US" baseline="0" dirty="0"/>
          </a:p>
          <a:p>
            <a:r>
              <a:rPr lang="en-US" b="1" baseline="0" dirty="0"/>
              <a:t>[Information Protection]</a:t>
            </a:r>
          </a:p>
          <a:p>
            <a:r>
              <a:rPr lang="en-US" b="0" baseline="0" dirty="0"/>
              <a:t>To better protect business information the Anniversary Update includes a brand new feature called Windows Information Protection (WIP), formerly EDP, to help prevent users from accidentally leaking business data to unauthorized apps and locations. </a:t>
            </a:r>
          </a:p>
          <a:p>
            <a:endParaRPr lang="en-US" baseline="0" dirty="0"/>
          </a:p>
          <a:p>
            <a:r>
              <a:rPr lang="en-US" b="1" baseline="0" dirty="0"/>
              <a:t>[Breach Detection…]</a:t>
            </a:r>
          </a:p>
          <a:p>
            <a:r>
              <a:rPr lang="en-US" baseline="0" dirty="0"/>
              <a:t>And then we have one of our most exciting additions to Windows which is Windows Defender Advanced Threat Protection (ATP) which isn’t just another Windows security feature. ATP is quite literally on the scale of a completely new product which is designed to help our customers detect and remediate from the most sophisticated types of attacks. </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ADVANCE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Additional 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Windows Trusted Boot: </a:t>
            </a:r>
            <a:r>
              <a:rPr lang="en-US" sz="1200" dirty="0"/>
              <a:t>Windows trusted boot on Windows 10 is built on top of a security standard developed by members of the PC industry to help make sure that your PC boots using only trusted software. When the PC starts, the device's firmware and then Windows itself validate each boot-related component, avoiding headaches caused by malware that can load before the OS boot process has begun or within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Microsoft Edge: </a:t>
            </a:r>
            <a:r>
              <a:rPr lang="en-US" sz="1200" dirty="0">
                <a:solidFill>
                  <a:prstClr val="white"/>
                </a:solidFill>
              </a:rPr>
              <a:t>Secure by design, Microsoft Edge has a security sandbox and Windows Information Protection and supports only newer, more secure web technologies. It is optimized for the modern web and renders sites quickly.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Windows Defender: </a:t>
            </a:r>
            <a:r>
              <a:rPr lang="en-US" sz="1200" b="0" dirty="0">
                <a:solidFill>
                  <a:schemeClr val="tx1"/>
                </a:solidFill>
              </a:rPr>
              <a:t>malware’s worst enemy. </a:t>
            </a:r>
            <a:r>
              <a:rPr lang="en-US" sz="1200" dirty="0">
                <a:solidFill>
                  <a:schemeClr val="tx1"/>
                </a:solidFill>
              </a:rPr>
              <a:t>This anti-virus security delivers comprehensive, ongoing and real-time protection against every category of software threat across email, the cloud and the web.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Windows Hello: </a:t>
            </a:r>
            <a:r>
              <a:rPr lang="en-US" sz="1200" b="0" dirty="0">
                <a:solidFill>
                  <a:srgbClr val="FFFFFF"/>
                </a:solidFill>
                <a:latin typeface="Segoe UI" panose="020B0502040204020203" pitchFamily="34" charset="0"/>
                <a:cs typeface="Segoe UI" panose="020B0502040204020203" pitchFamily="34" charset="0"/>
              </a:rPr>
              <a:t>Fast and password-free. </a:t>
            </a:r>
            <a:r>
              <a:rPr lang="en-US" sz="1200" dirty="0">
                <a:solidFill>
                  <a:srgbClr val="FFFFFF"/>
                </a:solidFill>
                <a:latin typeface="Segoe UI" panose="020B0502040204020203" pitchFamily="34" charset="0"/>
                <a:cs typeface="Segoe UI" panose="020B0502040204020203" pitchFamily="34" charset="0"/>
              </a:rPr>
              <a:t>With Windows Hello, you can sign into your Windows devices, compatible apps and sites 3 times faster than a password that you have to remember and type in and worry about keeping secure. Windows Hello uses your face, fingerprint, or a </a:t>
            </a:r>
            <a:r>
              <a:rPr lang="en-US" sz="1200" b="1" dirty="0">
                <a:solidFill>
                  <a:srgbClr val="FFFFFF"/>
                </a:solidFill>
                <a:latin typeface="Segoe UI" panose="020B0502040204020203" pitchFamily="34" charset="0"/>
                <a:cs typeface="Segoe UI" panose="020B0502040204020203" pitchFamily="34" charset="0"/>
              </a:rPr>
              <a:t>Windows Hello companion device </a:t>
            </a:r>
            <a:r>
              <a:rPr lang="en-US" sz="1200" dirty="0">
                <a:solidFill>
                  <a:srgbClr val="FFFFFF"/>
                </a:solidFill>
                <a:latin typeface="Segoe UI" panose="020B0502040204020203" pitchFamily="34" charset="0"/>
                <a:cs typeface="Segoe UI" panose="020B0502040204020203" pitchFamily="34" charset="0"/>
              </a:rPr>
              <a:t>to recognize you instantly. You can always keep your PIN as a backup if you choose.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Windows Information Protection:</a:t>
            </a:r>
            <a:r>
              <a:rPr lang="en-US" b="1" baseline="0" dirty="0"/>
              <a:t> </a:t>
            </a:r>
            <a:r>
              <a:rPr lang="en-US" sz="1200" b="0" dirty="0">
                <a:solidFill>
                  <a:prstClr val="white"/>
                </a:solidFill>
              </a:rPr>
              <a:t>Separate personal and professional data. </a:t>
            </a:r>
            <a:r>
              <a:rPr lang="en-US" sz="1200" dirty="0"/>
              <a:t>Windows Information Protection* (WIP) helps IT and users prevent accidental leaks by separating personal and business data. WIP allows IT administrators to apply rules to control how business data can be used. WIP recognizes business data as it arrives on devices, is generated by business applications, or when it is designated as business data by the user.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Windows Defender</a:t>
            </a:r>
            <a:r>
              <a:rPr lang="en-US" b="1" baseline="0" dirty="0"/>
              <a:t> Advanced Threat Protection: </a:t>
            </a:r>
            <a:r>
              <a:rPr lang="en-US" sz="1200" b="0" dirty="0">
                <a:solidFill>
                  <a:prstClr val="white"/>
                </a:solidFill>
              </a:rPr>
              <a:t>Behavior-based, post-breach detection.</a:t>
            </a:r>
            <a:r>
              <a:rPr lang="en-US" sz="1200" b="0" baseline="0" dirty="0">
                <a:solidFill>
                  <a:prstClr val="white"/>
                </a:solidFill>
              </a:rPr>
              <a:t> </a:t>
            </a:r>
            <a:r>
              <a:rPr lang="en-US" sz="1200" dirty="0">
                <a:solidFill>
                  <a:prstClr val="white"/>
                </a:solidFill>
              </a:rPr>
              <a:t>Windows Defender Advanced Threat Protection (ATP) detects attacks that have made it past all other defenses, based on behaviors. Windows Defender ATP uses real-time as well as historic information to identify attacks, and provides actionable alerts for known and unknown adversaries.</a:t>
            </a:r>
            <a:r>
              <a:rPr lang="en-US" sz="1200" baseline="0" dirty="0">
                <a:solidFill>
                  <a:prstClr val="white"/>
                </a:solidFill>
              </a:rPr>
              <a:t> </a:t>
            </a:r>
            <a:r>
              <a:rPr lang="en-US" sz="1200" dirty="0">
                <a:solidFill>
                  <a:prstClr val="white"/>
                </a:solidFill>
              </a:rPr>
              <a:t>Windows Defender Advanced Threat Protection (ATP)</a:t>
            </a:r>
            <a:r>
              <a:rPr lang="en-US" sz="1200" i="1" dirty="0">
                <a:solidFill>
                  <a:prstClr val="white"/>
                </a:solidFill>
              </a:rPr>
              <a:t> </a:t>
            </a:r>
            <a:r>
              <a:rPr lang="en-US" sz="1200" dirty="0">
                <a:solidFill>
                  <a:prstClr val="white"/>
                </a:solidFill>
              </a:rPr>
              <a:t>is powered by behavioral sensors built into Windows 10 and a cloud back-end. No additional deployment is required, and the service can be switched on through configuration. Running alongside any anti-virus (AV) solution, Windows Defender ATP is continuously up-to-date, and can help lower costs. </a:t>
            </a:r>
          </a:p>
          <a:p>
            <a:endParaRPr lang="en-US" dirty="0"/>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a:t>
            </a:fld>
            <a:endParaRPr kumimoji="0" lang="en-US" sz="1800" b="0" i="0" u="none" strike="noStrike" kern="0" cap="none" spc="0" normalizeH="0" baseline="0" noProof="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endParaRPr>
          </a:p>
        </p:txBody>
      </p:sp>
      <p:sp>
        <p:nvSpPr>
          <p:cNvPr id="8" name="Header Placeholder 7"/>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4045671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And here are the Windows 10 security</a:t>
            </a:r>
            <a:r>
              <a:rPr lang="en-US" sz="1200" b="0"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a:t>
            </a:r>
            <a:r>
              <a:rPr lang="en-US" sz="1200" b="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capabilities</a:t>
            </a:r>
            <a:r>
              <a:rPr lang="en-US" sz="1200" b="0"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that leverage current hardware, including:</a:t>
            </a:r>
            <a:endParaRPr lang="en-US" sz="1200" b="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Virtualization Based Security and Device Guard</a:t>
            </a:r>
            <a:r>
              <a:rPr lang="en-US" sz="120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to </a:t>
            </a:r>
            <a:r>
              <a:rPr lang="en-US" sz="1200" b="0" kern="1200" dirty="0">
                <a:solidFill>
                  <a:prstClr val="white"/>
                </a:solidFill>
                <a:latin typeface="+mn-lt"/>
                <a:ea typeface="+mn-ea"/>
                <a:cs typeface="+mn-cs"/>
              </a:rPr>
              <a:t>h</a:t>
            </a:r>
            <a:r>
              <a:rPr lang="en-US" sz="1200" b="0" dirty="0">
                <a:solidFill>
                  <a:prstClr val="white"/>
                </a:solidFill>
              </a:rPr>
              <a:t>elp </a:t>
            </a:r>
            <a:r>
              <a:rPr lang="en-US" sz="1200" dirty="0">
                <a:solidFill>
                  <a:prstClr val="white"/>
                </a:solidFill>
              </a:rPr>
              <a:t>secure your environment and prevent untrusted apps and code from running by using the ultimate form of app control. This offers a solution more powerful than traditional app control products, providing rigorous protection from tampering and bypass.  Device Guard uses virtualization-based security to isolate and help protect Device Guard features, such as the Hyper-V Code Integrity Service (HVCI), from malware and attacks, even if Windows itself has been compromised. HVCI enables Device Guard to help protect kernel mode processes from in-memory attacks, giving you a strong defense against zero-day exploits.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UEFI Secure Boot</a:t>
            </a:r>
            <a:r>
              <a:rPr lang="en-US" sz="1200" b="1"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a:t>
            </a:r>
            <a:r>
              <a:rPr lang="en-US" sz="1200" b="0"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used in combination with </a:t>
            </a:r>
            <a:r>
              <a:rPr lang="en-US" sz="1200" dirty="0">
                <a:solidFill>
                  <a:srgbClr val="737373">
                    <a:lumMod val="50000"/>
                  </a:srgbClr>
                </a:solidFill>
              </a:rPr>
              <a:t>Windows trusted boot, is a hardware standard developed by members of the PC industry, helps make sure that your PC boots securely and that only trusted software can run during start-up. When the PC starts, the UEFI firmware checks the signature of each piece of boot software and the operating system, avoiding headaches caused by malware that can load before the OS boot process has begun. From here, Windows trusted boot helps ensure that all Windows boot components, drivers, and compatible antimalware solutions start with integrity.</a:t>
            </a:r>
            <a:endParaRPr lang="en-US" sz="120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strike="noStrike" kern="0" baseline="0" dirty="0">
              <a:gradFill>
                <a:gsLst>
                  <a:gs pos="0">
                    <a:srgbClr val="FFFFFF"/>
                  </a:gs>
                  <a:gs pos="100000">
                    <a:srgbClr val="FFFFFF"/>
                  </a:gs>
                </a:gsLst>
                <a:lin ang="5400000" scaled="0"/>
              </a:gradFill>
              <a:effectLst/>
              <a:highlight>
                <a:srgbClr val="FFFF00"/>
              </a:highlight>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trike="noStrike" kern="0" baseline="0" dirty="0">
                <a:gradFill>
                  <a:gsLst>
                    <a:gs pos="0">
                      <a:srgbClr val="FFFFFF"/>
                    </a:gs>
                    <a:gs pos="100000">
                      <a:srgbClr val="FFFFFF"/>
                    </a:gs>
                  </a:gsLst>
                  <a:lin ang="5400000" scaled="0"/>
                </a:gradFill>
                <a:effectLst/>
                <a:highlight>
                  <a:srgbClr val="FFFF00"/>
                </a:highlight>
                <a:latin typeface="Segoe UI Semibold" panose="020B0702040204020203" pitchFamily="34" charset="0"/>
                <a:ea typeface="Segoe UI" pitchFamily="34" charset="0"/>
                <a:cs typeface="Segoe UI Semibold" panose="020B0702040204020203" pitchFamily="34" charset="0"/>
              </a:rPr>
              <a:t>Windows Defender Application Guard for Microsoft Edge </a:t>
            </a:r>
            <a:r>
              <a:rPr lang="en-US" sz="1200" b="0" i="0" kern="1200" dirty="0">
                <a:solidFill>
                  <a:schemeClr val="tx1"/>
                </a:solidFill>
                <a:effectLst/>
                <a:highlight>
                  <a:srgbClr val="FFFF00"/>
                </a:highlight>
                <a:latin typeface="+mn-lt"/>
                <a:ea typeface="+mn-ea"/>
                <a:cs typeface="+mn-cs"/>
              </a:rPr>
              <a:t>provides unprecedented protection against targeted threats using Microsoft’s Hyper-V virtualization technology. Application Guard is designed to stop attackers from establishing a foothold on the local machine or from expanding out into the rest of the corporate network.</a:t>
            </a:r>
            <a:endParaRPr lang="en-US" sz="1600" strike="noStrike" kern="0" dirty="0">
              <a:gradFill>
                <a:gsLst>
                  <a:gs pos="0">
                    <a:srgbClr val="FFFFFF"/>
                  </a:gs>
                  <a:gs pos="100000">
                    <a:srgbClr val="FFFFFF"/>
                  </a:gs>
                </a:gsLst>
                <a:lin ang="5400000" scaled="0"/>
              </a:gradFill>
              <a:effectLst/>
              <a:highlight>
                <a:srgbClr val="FFFF00"/>
              </a:highlight>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Credential Guard</a:t>
            </a:r>
            <a:r>
              <a:rPr lang="en-US" sz="1200" b="1"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a:t>
            </a:r>
            <a:r>
              <a:rPr lang="en-US" sz="1200" dirty="0">
                <a:solidFill>
                  <a:srgbClr val="737373">
                    <a:lumMod val="50000"/>
                  </a:srgbClr>
                </a:solidFill>
              </a:rPr>
              <a:t>helps protect the user access tokens that are generated once your users have been authenticated. It stores user access tokens within a hardware isolated container running on top of Hyper-V technology, which helps prevent Pass-the-Hash attacks, one of the key tactics used to compromise networks.</a:t>
            </a:r>
            <a:endParaRPr lang="en-US" sz="120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Conditional Access</a:t>
            </a:r>
            <a:r>
              <a:rPr lang="en-US" sz="120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a:t>
            </a:r>
            <a:r>
              <a:rPr lang="en-US" sz="1200"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37373">
                    <a:lumMod val="50000"/>
                  </a:srgbClr>
                </a:solidFill>
              </a:rPr>
              <a:t>In today’s BYOD environment, enterprises can’t assume that devices accessing their networks are malware-free. Windows 10 helps ensure that unhealthy devices can be identified and gated from business resources using a combination of the Windows Device Health Attestation cloud service and mobile device management systems such as Microsoft </a:t>
            </a:r>
            <a:r>
              <a:rPr lang="en-US" sz="1200">
                <a:solidFill>
                  <a:srgbClr val="737373">
                    <a:lumMod val="50000"/>
                  </a:srgbClr>
                </a:solidFill>
              </a:rPr>
              <a:t>Intune.*** </a:t>
            </a:r>
            <a:r>
              <a:rPr lang="en-US" sz="1200" dirty="0">
                <a:solidFill>
                  <a:srgbClr val="737373">
                    <a:lumMod val="50000"/>
                  </a:srgbClr>
                </a:solidFill>
              </a:rPr>
              <a:t>Windows 10 uses the Trusted Platform Module (TPM) hardware built into newer PCs to monitor startup processes services and determine if data is trustworthy. With Conditional Access, IT departments can detect and prevent low-level malware, and noncompliant devices can be denied access to specific applications, like email and Microsoft SharePoint sites, or to the entire corporate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endParaRPr lang="en-US" baseline="0" dirty="0"/>
          </a:p>
          <a:p>
            <a:endParaRPr lang="en-US" dirty="0"/>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a:t>
            </a:fld>
            <a:endParaRPr kumimoji="0" lang="en-US" sz="1800" b="0" i="0" u="none" strike="noStrike" kern="0" cap="none" spc="0" normalizeH="0" baseline="0" noProof="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endParaRPr>
          </a:p>
        </p:txBody>
      </p:sp>
      <p:sp>
        <p:nvSpPr>
          <p:cNvPr id="8" name="Header Placeholder 7"/>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3336693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a:t>E3 includes Virtualization Based Security, Device Guard, Credential Guard, and Conditional Access. Windows Defender Advanced Threat Protection comes with E5.</a:t>
            </a:r>
          </a:p>
          <a:p>
            <a:endParaRPr lang="en-US" baseline="0" dirty="0"/>
          </a:p>
          <a:p>
            <a:endParaRPr lang="en-US" dirty="0"/>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a:t>
            </a:fld>
            <a:endParaRPr kumimoji="0" lang="en-US" sz="1800" b="0" i="0" u="none" strike="noStrike" kern="0" cap="none" spc="0" normalizeH="0" baseline="0" noProof="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prstClr val="black"/>
              </a:solidFill>
              <a:effectLst/>
              <a:uLnTx/>
              <a:uFillTx/>
            </a:endParaRPr>
          </a:p>
        </p:txBody>
      </p:sp>
      <p:sp>
        <p:nvSpPr>
          <p:cNvPr id="8" name="Header Placeholder 7"/>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616817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pPr marL="0" marR="0" lvl="0" indent="0" algn="l" defTabSz="913944" rtl="0" eaLnBrk="1" fontAlgn="auto" latinLnBrk="0" hangingPunct="1">
              <a:lnSpc>
                <a:spcPct val="90000"/>
              </a:lnSpc>
              <a:spcBef>
                <a:spcPts val="600"/>
              </a:spcBef>
              <a:spcAft>
                <a:spcPts val="0"/>
              </a:spcAft>
              <a:buClrTx/>
              <a:buSzTx/>
              <a:buFontTx/>
              <a:buNone/>
              <a:tabLst/>
              <a:defRPr/>
            </a:pPr>
            <a:r>
              <a:rPr kumimoji="0" lang="en-US" sz="1400" b="1"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No IT? No worries</a:t>
            </a:r>
            <a:endParaRPr kumimoji="0" lang="en-US" sz="14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endParaRPr>
          </a:p>
          <a:p>
            <a:pPr marL="0" marR="0" lvl="0" indent="0" algn="l" defTabSz="913944"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Businesses with fewer than 50 employees are unlikely to have full time in-house IT. Work with a trusted partner to </a:t>
            </a:r>
            <a:r>
              <a:rPr kumimoji="0" lang="en-US" sz="10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get the time you need to focus on strategic priorities. </a:t>
            </a:r>
          </a:p>
          <a:p>
            <a:pPr marL="0" marR="0" lvl="0" indent="0" algn="l" defTabSz="913944" rtl="0" eaLnBrk="1" fontAlgn="auto" latinLnBrk="0" hangingPunct="1">
              <a:lnSpc>
                <a:spcPct val="90000"/>
              </a:lnSpc>
              <a:spcBef>
                <a:spcPts val="60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endParaRPr>
          </a:p>
          <a:p>
            <a:pPr marL="0" lvl="0" indent="0" rtl="0" fontAlgn="ctr">
              <a:spcAft>
                <a:spcPts val="0"/>
              </a:spcAft>
              <a:buFont typeface="Arial" panose="020B0604020202020204" pitchFamily="34" charset="0"/>
              <a:buNone/>
            </a:pPr>
            <a:r>
              <a:rPr lang="en-US" sz="1400" b="1" kern="1200" dirty="0">
                <a:solidFill>
                  <a:schemeClr val="accent1">
                    <a:lumMod val="75000"/>
                  </a:schemeClr>
                </a:solidFill>
                <a:effectLst/>
                <a:latin typeface="+mn-lt"/>
                <a:ea typeface="+mn-ea"/>
                <a:cs typeface="+mn-cs"/>
              </a:rPr>
              <a:t>Your own customized security strategy</a:t>
            </a:r>
          </a:p>
          <a:p>
            <a:pPr marL="0" lvl="0" indent="0" rtl="0" fontAlgn="ctr">
              <a:spcAft>
                <a:spcPts val="0"/>
              </a:spcAft>
              <a:buFont typeface="Arial" panose="020B0604020202020204" pitchFamily="34" charset="0"/>
              <a:buNone/>
            </a:pPr>
            <a:r>
              <a:rPr lang="en-US" sz="1400" b="0" kern="1200" baseline="0" dirty="0">
                <a:solidFill>
                  <a:schemeClr val="accent1">
                    <a:lumMod val="75000"/>
                  </a:schemeClr>
                </a:solidFill>
                <a:effectLst/>
                <a:latin typeface="+mn-lt"/>
                <a:ea typeface="+mn-ea"/>
                <a:cs typeface="+mn-cs"/>
              </a:rPr>
              <a:t>Your partner is empowered to manage all your IT for you, not just your Windows configuration. </a:t>
            </a:r>
            <a:r>
              <a:rPr lang="en-US" sz="1100" kern="1200" dirty="0">
                <a:solidFill>
                  <a:schemeClr val="tx1"/>
                </a:solidFill>
                <a:latin typeface="+mn-lt"/>
                <a:ea typeface="+mn-ea"/>
                <a:cs typeface="+mn-cs"/>
              </a:rPr>
              <a:t>Your partner will work with you to implement the powerful security and control features</a:t>
            </a:r>
            <a:r>
              <a:rPr lang="en-US" sz="1100" kern="1200" baseline="0" dirty="0">
                <a:solidFill>
                  <a:schemeClr val="tx1"/>
                </a:solidFill>
                <a:latin typeface="+mn-lt"/>
                <a:ea typeface="+mn-ea"/>
                <a:cs typeface="+mn-cs"/>
              </a:rPr>
              <a:t> of Windows Enterprise and </a:t>
            </a:r>
            <a:r>
              <a:rPr lang="en-US" sz="1100" kern="1200" dirty="0">
                <a:solidFill>
                  <a:schemeClr val="tx1"/>
                </a:solidFill>
                <a:latin typeface="+mn-lt"/>
                <a:ea typeface="+mn-ea"/>
                <a:cs typeface="+mn-cs"/>
              </a:rPr>
              <a:t>develop a customized security strategy tailored to the needs of your business</a:t>
            </a:r>
            <a:r>
              <a:rPr lang="en-US" sz="1100" kern="1200" baseline="0" dirty="0">
                <a:solidFill>
                  <a:schemeClr val="tx1"/>
                </a:solidFill>
                <a:latin typeface="+mn-lt"/>
                <a:ea typeface="+mn-ea"/>
                <a:cs typeface="+mn-cs"/>
              </a:rPr>
              <a:t>. </a:t>
            </a:r>
            <a:r>
              <a:rPr lang="en-US" sz="1100" dirty="0">
                <a:solidFill>
                  <a:schemeClr val="tx1"/>
                </a:solidFill>
              </a:rPr>
              <a:t>They can also help you</a:t>
            </a:r>
            <a:r>
              <a:rPr lang="en-US" sz="1100" baseline="0" dirty="0">
                <a:solidFill>
                  <a:schemeClr val="tx1"/>
                </a:solidFill>
              </a:rPr>
              <a:t> meet compliance requirements by </a:t>
            </a:r>
            <a:r>
              <a:rPr lang="en-US" sz="1100" dirty="0">
                <a:solidFill>
                  <a:schemeClr val="tx1"/>
                </a:solidFill>
              </a:rPr>
              <a:t>monitoring your devices, network traffic, and data integrity and providing detailed compliance reports on a regular basis.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100" b="1" kern="1200" dirty="0">
              <a:solidFill>
                <a:schemeClr val="accent1">
                  <a:lumMod val="75000"/>
                </a:schemeClr>
              </a:solidFill>
              <a:effectLst/>
              <a:latin typeface="+mn-lt"/>
              <a:ea typeface="+mn-ea"/>
              <a:cs typeface="+mn-cs"/>
            </a:endParaRPr>
          </a:p>
          <a:p>
            <a:pPr marL="0" lvl="0" indent="0" rtl="0" fontAlgn="ctr">
              <a:buFont typeface="Arial" panose="020B0604020202020204" pitchFamily="34" charset="0"/>
              <a:buNone/>
            </a:pPr>
            <a:r>
              <a:rPr lang="en-US" sz="1400" b="1" kern="1200" dirty="0">
                <a:solidFill>
                  <a:schemeClr val="accent1">
                    <a:lumMod val="75000"/>
                  </a:schemeClr>
                </a:solidFill>
                <a:effectLst/>
                <a:latin typeface="+mn-lt"/>
                <a:ea typeface="+mn-ea"/>
                <a:cs typeface="+mn-cs"/>
              </a:rPr>
              <a:t>Your IT is managed by experts so you can focus on managing your</a:t>
            </a:r>
            <a:r>
              <a:rPr lang="en-US" sz="1400" b="1" kern="1200" baseline="0" dirty="0">
                <a:solidFill>
                  <a:schemeClr val="accent1">
                    <a:lumMod val="75000"/>
                  </a:schemeClr>
                </a:solidFill>
                <a:effectLst/>
                <a:latin typeface="+mn-lt"/>
                <a:ea typeface="+mn-ea"/>
                <a:cs typeface="+mn-cs"/>
              </a:rPr>
              <a:t> business</a:t>
            </a:r>
            <a:endParaRPr lang="en-US" sz="1400" b="1" kern="1200" dirty="0">
              <a:solidFill>
                <a:schemeClr val="accent1">
                  <a:lumMod val="75000"/>
                </a:schemeClr>
              </a:solidFill>
              <a:effectLst/>
              <a:latin typeface="+mn-lt"/>
              <a:ea typeface="+mn-ea"/>
              <a:cs typeface="+mn-cs"/>
            </a:endParaRPr>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dirty="0">
                <a:gradFill>
                  <a:gsLst>
                    <a:gs pos="1250">
                      <a:srgbClr val="505050"/>
                    </a:gs>
                    <a:gs pos="100000">
                      <a:srgbClr val="505050"/>
                    </a:gs>
                  </a:gsLst>
                  <a:lin ang="5400000" scaled="0"/>
                </a:gradFill>
              </a:rPr>
              <a:t>Save time with one </a:t>
            </a:r>
            <a:r>
              <a:rPr lang="en-US" sz="1100" b="1" dirty="0">
                <a:solidFill>
                  <a:srgbClr val="0078D7"/>
                </a:solidFill>
                <a:latin typeface="Segoe UI"/>
              </a:rPr>
              <a:t>single point of contact </a:t>
            </a:r>
            <a:r>
              <a:rPr lang="en-US" sz="1100" dirty="0">
                <a:gradFill>
                  <a:gsLst>
                    <a:gs pos="1250">
                      <a:srgbClr val="505050"/>
                    </a:gs>
                    <a:gs pos="100000">
                      <a:srgbClr val="505050"/>
                    </a:gs>
                  </a:gsLst>
                  <a:lin ang="5400000" scaled="0"/>
                </a:gradFill>
              </a:rPr>
              <a:t>that knows and understands your needs </a:t>
            </a:r>
            <a:r>
              <a:rPr lang="en-US" sz="1100" kern="1200" dirty="0">
                <a:solidFill>
                  <a:schemeClr val="tx1"/>
                </a:solidFill>
                <a:latin typeface="+mn-lt"/>
                <a:ea typeface="+mn-ea"/>
                <a:cs typeface="+mn-cs"/>
              </a:rPr>
              <a:t>so you can focus on more strategic priorities – like growing your business.</a:t>
            </a:r>
            <a:r>
              <a:rPr lang="en-US" sz="1100" kern="1200" baseline="0" dirty="0">
                <a:solidFill>
                  <a:schemeClr val="tx1"/>
                </a:solidFill>
                <a:latin typeface="+mn-lt"/>
                <a:ea typeface="+mn-ea"/>
                <a:cs typeface="+mn-cs"/>
              </a:rPr>
              <a:t> Windows 10 Enterprise is designed to be delivered as a cloud service and managed by a trusted partner, so you get </a:t>
            </a:r>
            <a:r>
              <a:rPr lang="en-US" sz="1100" b="1" kern="1200" baseline="0" dirty="0">
                <a:solidFill>
                  <a:schemeClr val="tx1"/>
                </a:solidFill>
                <a:latin typeface="+mn-lt"/>
                <a:ea typeface="+mn-ea"/>
                <a:cs typeface="+mn-cs"/>
              </a:rPr>
              <a:t>comprehensive management and support </a:t>
            </a:r>
            <a:r>
              <a:rPr lang="en-US" sz="1100" kern="1200" baseline="0" dirty="0">
                <a:solidFill>
                  <a:schemeClr val="tx1"/>
                </a:solidFill>
                <a:latin typeface="+mn-lt"/>
                <a:ea typeface="+mn-ea"/>
                <a:cs typeface="+mn-cs"/>
              </a:rPr>
              <a:t>for all aspects of implementation, users, subscription ordering and configuration of services and devices</a:t>
            </a:r>
            <a:r>
              <a:rPr lang="en-US" sz="1100" dirty="0">
                <a:gradFill>
                  <a:gsLst>
                    <a:gs pos="1250">
                      <a:srgbClr val="505050"/>
                    </a:gs>
                    <a:gs pos="100000">
                      <a:srgbClr val="505050"/>
                    </a:gs>
                  </a:gsLst>
                  <a:lin ang="5400000" scaled="0"/>
                </a:gradFill>
              </a:rPr>
              <a:t>,</a:t>
            </a:r>
            <a:r>
              <a:rPr lang="en-US" sz="1100" baseline="0" dirty="0">
                <a:gradFill>
                  <a:gsLst>
                    <a:gs pos="1250">
                      <a:srgbClr val="505050"/>
                    </a:gs>
                    <a:gs pos="100000">
                      <a:srgbClr val="505050"/>
                    </a:gs>
                  </a:gsLst>
                  <a:lin ang="5400000" scaled="0"/>
                </a:gradFill>
              </a:rPr>
              <a:t> </a:t>
            </a:r>
            <a:r>
              <a:rPr lang="en-US" sz="1100" dirty="0">
                <a:gradFill>
                  <a:gsLst>
                    <a:gs pos="1250">
                      <a:srgbClr val="505050"/>
                    </a:gs>
                    <a:gs pos="100000">
                      <a:srgbClr val="505050"/>
                    </a:gs>
                  </a:gsLst>
                  <a:lin ang="5400000" scaled="0"/>
                </a:gradFill>
              </a:rPr>
              <a:t>so you can focus on long-term initiatives.</a:t>
            </a:r>
            <a:endParaRPr lang="en-US" sz="1100" b="1" kern="1200" dirty="0">
              <a:solidFill>
                <a:schemeClr val="accent1">
                  <a:lumMod val="75000"/>
                </a:schemeClr>
              </a:solidFill>
              <a:effectLst/>
              <a:latin typeface="+mn-lt"/>
              <a:ea typeface="+mn-ea"/>
              <a:cs typeface="+mn-cs"/>
            </a:endParaRPr>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000" dirty="0">
              <a:solidFill>
                <a:srgbClr val="505050">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marL="0" lvl="0" indent="0" rtl="0" fontAlgn="ctr">
              <a:spcAft>
                <a:spcPts val="0"/>
              </a:spcAft>
              <a:buFont typeface="Arial" panose="020B0604020202020204" pitchFamily="34" charset="0"/>
              <a:buNone/>
            </a:pPr>
            <a:endParaRPr lang="en-US" sz="1000" dirty="0">
              <a:solidFill>
                <a:srgbClr val="505050">
                  <a:lumMod val="50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Footer Placeholder 6"/>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Slide Number Placeholder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156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pPr marL="0" marR="0" lvl="0" indent="0" algn="l" defTabSz="913944" rtl="0"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Scale up or down – month-to-month</a:t>
            </a:r>
            <a:r>
              <a:rPr kumimoji="0" lang="en-US" sz="12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 - </a:t>
            </a:r>
            <a:r>
              <a:rPr kumimoji="0" lang="en-US" sz="12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Reduce up-front costs with a pay-as-you go subscription model, paying only for the users you need on a monthly basis – up or down. Your partner can also easily reassign licenses, onboard new employees, or add and manage additional cloud services as necessary. </a:t>
            </a:r>
          </a:p>
          <a:p>
            <a:endParaRPr lang="en-US" dirty="0"/>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600" b="1" kern="1200" dirty="0">
                <a:solidFill>
                  <a:schemeClr val="accent1">
                    <a:lumMod val="75000"/>
                  </a:schemeClr>
                </a:solidFill>
                <a:effectLst/>
                <a:latin typeface="+mn-lt"/>
                <a:ea typeface="+mn-ea"/>
                <a:cs typeface="+mn-cs"/>
              </a:rPr>
              <a:t>Per-user, per-month pricing</a:t>
            </a:r>
          </a:p>
          <a:p>
            <a:pPr marL="0" marR="0" lvl="0" indent="0" algn="l" defTabSz="914049" rtl="0" eaLnBrk="1" fontAlgn="ctr" latinLnBrk="0" hangingPunct="1">
              <a:lnSpc>
                <a:spcPct val="100000"/>
              </a:lnSpc>
              <a:spcBef>
                <a:spcPts val="0"/>
              </a:spcBef>
              <a:spcAft>
                <a:spcPts val="600"/>
              </a:spcAft>
              <a:buClrTx/>
              <a:buSzTx/>
              <a:buFont typeface="Arial" panose="020B0604020202020204" pitchFamily="34" charset="0"/>
              <a:buNone/>
              <a:tabLst/>
              <a:defRPr/>
            </a:pPr>
            <a:r>
              <a:rPr lang="en-US" sz="1200" kern="1200" baseline="0" dirty="0">
                <a:solidFill>
                  <a:schemeClr val="tx1"/>
                </a:solidFill>
                <a:latin typeface="+mn-lt"/>
                <a:ea typeface="+mn-ea"/>
                <a:cs typeface="+mn-cs"/>
              </a:rPr>
              <a:t>Save on up-front costs by paying monthly, only for the users you need. Spend less time managing devices and licenses and get a simpler process for staying compliant by eliminating the need for device counting and audits. And your employees can stay productive with access to up to 5 devices each.</a:t>
            </a:r>
          </a:p>
          <a:p>
            <a:pPr marL="0" marR="0" lvl="0" indent="0" algn="l" defTabSz="914049" rtl="0" eaLnBrk="1" fontAlgn="ctr" latinLnBrk="0" hangingPunct="1">
              <a:lnSpc>
                <a:spcPct val="100000"/>
              </a:lnSpc>
              <a:spcBef>
                <a:spcPts val="0"/>
              </a:spcBef>
              <a:spcAft>
                <a:spcPts val="600"/>
              </a:spcAft>
              <a:buClrTx/>
              <a:buSzTx/>
              <a:buFont typeface="Arial" panose="020B0604020202020204" pitchFamily="34" charset="0"/>
              <a:buNone/>
              <a:tabLst/>
              <a:defRPr/>
            </a:pPr>
            <a:endParaRPr lang="en-US" sz="1600" b="1" kern="1200" dirty="0">
              <a:solidFill>
                <a:schemeClr val="accent1">
                  <a:lumMod val="75000"/>
                </a:schemeClr>
              </a:solidFill>
              <a:effectLst/>
              <a:latin typeface="+mn-lt"/>
              <a:ea typeface="+mn-ea"/>
              <a:cs typeface="+mn-cs"/>
            </a:endParaRPr>
          </a:p>
          <a:p>
            <a:pPr marL="0" marR="0" lvl="0" indent="0" algn="l" defTabSz="914049" rtl="0" eaLnBrk="1" fontAlgn="ctr" latinLnBrk="0" hangingPunct="1">
              <a:lnSpc>
                <a:spcPct val="100000"/>
              </a:lnSpc>
              <a:spcBef>
                <a:spcPts val="0"/>
              </a:spcBef>
              <a:spcAft>
                <a:spcPts val="600"/>
              </a:spcAft>
              <a:buClrTx/>
              <a:buSzTx/>
              <a:buFont typeface="Arial" panose="020B0604020202020204" pitchFamily="34" charset="0"/>
              <a:buNone/>
              <a:tabLst/>
              <a:defRPr/>
            </a:pPr>
            <a:r>
              <a:rPr lang="en-US" sz="1600" b="1" kern="1200" dirty="0">
                <a:solidFill>
                  <a:schemeClr val="accent1">
                    <a:lumMod val="75000"/>
                  </a:schemeClr>
                </a:solidFill>
                <a:effectLst/>
                <a:latin typeface="+mn-lt"/>
                <a:ea typeface="+mn-ea"/>
                <a:cs typeface="+mn-cs"/>
              </a:rPr>
              <a:t>Pay-as-you-go subscription model</a:t>
            </a:r>
            <a:br>
              <a:rPr lang="en-US" sz="1600" b="1" kern="1200" dirty="0">
                <a:solidFill>
                  <a:schemeClr val="accent1">
                    <a:lumMod val="75000"/>
                  </a:schemeClr>
                </a:solidFill>
                <a:effectLst/>
                <a:latin typeface="+mn-lt"/>
                <a:ea typeface="+mn-ea"/>
                <a:cs typeface="+mn-cs"/>
              </a:rPr>
            </a:br>
            <a:r>
              <a:rPr lang="en-US" sz="1200" kern="1200" baseline="0" dirty="0">
                <a:solidFill>
                  <a:schemeClr val="tx1"/>
                </a:solidFill>
                <a:latin typeface="+mn-lt"/>
                <a:ea typeface="+mn-ea"/>
                <a:cs typeface="+mn-cs"/>
              </a:rPr>
              <a:t>Get the security and control you need while lowering up-front costs with subscription-based licensing. You can also now manage all of your cloud services with one partner since other Microsoft cloud services – such as Office 365 – use the same subscription model.</a:t>
            </a:r>
            <a:endParaRPr lang="en-US" sz="1600" b="1" kern="1200" dirty="0">
              <a:solidFill>
                <a:schemeClr val="accent1">
                  <a:lumMod val="75000"/>
                </a:schemeClr>
              </a:solidFill>
              <a:effectLst/>
              <a:latin typeface="+mn-lt"/>
              <a:ea typeface="+mn-ea"/>
              <a:cs typeface="+mn-cs"/>
            </a:endParaRPr>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600" b="1" kern="1200" dirty="0">
              <a:solidFill>
                <a:schemeClr val="accent1">
                  <a:lumMod val="75000"/>
                </a:schemeClr>
              </a:solidFill>
              <a:effectLst/>
              <a:latin typeface="+mn-lt"/>
              <a:ea typeface="+mn-ea"/>
              <a:cs typeface="+mn-cs"/>
            </a:endParaRPr>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600" b="1" kern="1200" dirty="0">
                <a:solidFill>
                  <a:schemeClr val="accent1">
                    <a:lumMod val="75000"/>
                  </a:schemeClr>
                </a:solidFill>
                <a:effectLst/>
                <a:latin typeface="+mn-lt"/>
                <a:ea typeface="+mn-ea"/>
                <a:cs typeface="+mn-cs"/>
              </a:rPr>
              <a:t>Scale as you grow</a:t>
            </a:r>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Get scalable IT that grows with your business. </a:t>
            </a:r>
            <a:r>
              <a:rPr lang="en-US" sz="1200" kern="1200" baseline="0" dirty="0">
                <a:solidFill>
                  <a:schemeClr val="tx1"/>
                </a:solidFill>
                <a:latin typeface="+mn-lt"/>
                <a:ea typeface="+mn-ea"/>
                <a:cs typeface="+mn-cs"/>
              </a:rPr>
              <a:t>Your partner can quickly onboard new employees and reassign licenses as needed. They</a:t>
            </a:r>
            <a:r>
              <a:rPr lang="en-US" sz="1200" b="0" kern="1200" baseline="0" dirty="0">
                <a:solidFill>
                  <a:schemeClr val="tx1"/>
                </a:solidFill>
                <a:effectLst/>
                <a:latin typeface="+mn-lt"/>
                <a:ea typeface="+mn-ea"/>
                <a:cs typeface="+mn-cs"/>
              </a:rPr>
              <a:t> can also manage as much or as little as you need, whether it’s just Windows 10 Enterprise or all of your cloud services and support.</a:t>
            </a:r>
            <a:endParaRPr lang="en-US" sz="1200" b="1" kern="1200" baseline="0" dirty="0">
              <a:solidFill>
                <a:schemeClr val="tx1"/>
              </a:solidFill>
              <a:effectLst/>
              <a:latin typeface="+mn-lt"/>
              <a:ea typeface="+mn-ea"/>
              <a:cs typeface="+mn-cs"/>
            </a:endParaRPr>
          </a:p>
          <a:p>
            <a:endParaRPr lang="en-US" dirty="0"/>
          </a:p>
          <a:p>
            <a:pPr marL="0" marR="0" lvl="0" indent="0" algn="l" defTabSz="914049" rtl="0" eaLnBrk="1" fontAlgn="ctr"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Windows 7/8.1 upgrade included</a:t>
            </a:r>
            <a:endParaRPr lang="en-US" sz="1200" b="1" kern="1200" baseline="0" dirty="0">
              <a:solidFill>
                <a:schemeClr val="tx1"/>
              </a:solidFill>
              <a:effectLst/>
              <a:latin typeface="+mn-lt"/>
              <a:ea typeface="+mn-ea"/>
              <a:cs typeface="+mn-cs"/>
            </a:endParaRPr>
          </a:p>
          <a:p>
            <a:pPr marL="0" marR="0" lvl="0" indent="0" algn="l" defTabSz="914049" rtl="0" eaLnBrk="1" fontAlgn="ctr" latinLnBrk="0" hangingPunct="1">
              <a:lnSpc>
                <a:spcPct val="100000"/>
              </a:lnSpc>
              <a:spcBef>
                <a:spcPts val="0"/>
              </a:spcBef>
              <a:spcAft>
                <a:spcPts val="60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As a Cloud Solution Provider (CSP) program subscriber, you can now upgrade your Windows 7 and Windows 8.1 PCs and devices to Windows 10 at no additional cost.</a:t>
            </a:r>
            <a:endParaRPr lang="en-US" sz="1600" b="1" kern="1200" dirty="0">
              <a:solidFill>
                <a:schemeClr val="accent1">
                  <a:lumMod val="75000"/>
                </a:schemeClr>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panose="020B0502040204020203" pitchFamily="34" charset="0"/>
                <a:ea typeface="+mn-ea"/>
                <a:cs typeface="+mn-cs"/>
              </a:rPr>
              <a:t>* Pricing is per-user per-month. Windows 10 Enterprise E3: $7. Windows 10 Enterprise E5: $14. </a:t>
            </a:r>
          </a:p>
          <a:p>
            <a:endParaRPr lang="en-US" dirty="0"/>
          </a:p>
        </p:txBody>
      </p:sp>
      <p:sp>
        <p:nvSpPr>
          <p:cNvPr id="7" name="Footer Placeholder 6"/>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Slide Number Placeholder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717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pPr marL="0" marR="0" lvl="0" indent="0" algn="l" defTabSz="913944" rtl="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OPTIONAL SLIDE – Only use this slide if the customer requires Windows Defender Advanced Threat Protection</a:t>
            </a:r>
          </a:p>
          <a:p>
            <a:pPr marL="0" marR="0" lvl="0" indent="0" algn="l" defTabSz="913944" rtl="0" eaLnBrk="1" fontAlgn="auto" latinLnBrk="0" hangingPunct="1">
              <a:lnSpc>
                <a:spcPct val="90000"/>
              </a:lnSpc>
              <a:spcBef>
                <a:spcPts val="600"/>
              </a:spcBef>
              <a:spcAft>
                <a:spcPts val="0"/>
              </a:spcAft>
              <a:buClrTx/>
              <a:buSzTx/>
              <a:buFontTx/>
              <a:buNone/>
              <a:tabLst/>
              <a:defRPr/>
            </a:pPr>
            <a:endParaRPr kumimoji="0" lang="en-US" sz="2000" b="1"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endParaRPr>
          </a:p>
          <a:p>
            <a:pPr marL="0" marR="0" lvl="0" indent="0" algn="l" defTabSz="913944" rtl="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Enterprise-grade security for any size businesses</a:t>
            </a:r>
            <a:r>
              <a:rPr kumimoji="0" lang="en-US" sz="1400" b="1"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 </a:t>
            </a:r>
            <a:r>
              <a:rPr kumimoji="0" lang="en-US" sz="14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 </a:t>
            </a:r>
            <a:r>
              <a:rPr kumimoji="0" lang="en-US" sz="12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Use a post-breach layer of protection to detect, investigate, and help you respond to advanced attacks and data breaches on your networks.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Windows Defender Advanced Threat</a:t>
            </a:r>
            <a:r>
              <a:rPr lang="en-US" b="1" baseline="0" dirty="0"/>
              <a:t> Protection</a:t>
            </a:r>
            <a:r>
              <a:rPr lang="en-US" b="0" baseline="0" dirty="0"/>
              <a:t>, available only in Windows 10 Enterprise E5, </a:t>
            </a:r>
            <a:r>
              <a:rPr lang="en-US" sz="1200" b="0" baseline="0" dirty="0">
                <a:gradFill>
                  <a:gsLst>
                    <a:gs pos="1250">
                      <a:srgbClr val="505050"/>
                    </a:gs>
                    <a:gs pos="100000">
                      <a:srgbClr val="505050"/>
                    </a:gs>
                  </a:gsLst>
                  <a:lin ang="5400000" scaled="0"/>
                </a:gradFill>
              </a:rPr>
              <a:t>builds on the pre-breach security measures of E3, and add</a:t>
            </a:r>
            <a:r>
              <a:rPr lang="en-US" sz="1200" dirty="0">
                <a:gradFill>
                  <a:gsLst>
                    <a:gs pos="1250">
                      <a:srgbClr val="505050"/>
                    </a:gs>
                    <a:gs pos="100000">
                      <a:srgbClr val="505050"/>
                    </a:gs>
                  </a:gsLst>
                  <a:lin ang="5400000" scaled="0"/>
                </a:gradFill>
              </a:rPr>
              <a:t>s a post-breach layer of protection to detect, investigate, and remediate Advanced Attacks and data breaches on your networks.</a:t>
            </a:r>
            <a:endParaRPr lang="en-US" sz="1200" baseline="0" dirty="0">
              <a:gradFill>
                <a:gsLst>
                  <a:gs pos="1250">
                    <a:srgbClr val="505050"/>
                  </a:gs>
                  <a:gs pos="100000">
                    <a:srgbClr val="505050"/>
                  </a:gs>
                </a:gsLst>
                <a:lin ang="5400000" scaled="0"/>
              </a:gra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gradFill>
                  <a:gsLst>
                    <a:gs pos="1250">
                      <a:srgbClr val="505050"/>
                    </a:gs>
                    <a:gs pos="100000">
                      <a:srgbClr val="505050"/>
                    </a:gs>
                  </a:gsLst>
                  <a:lin ang="5400000" scaled="0"/>
                </a:gradFill>
              </a:rPr>
              <a:t>Protect your endpoints from advanced threats with additional solutions already built into Windows 10. </a:t>
            </a:r>
            <a:r>
              <a:rPr lang="en-US" sz="1200" b="1" dirty="0">
                <a:solidFill>
                  <a:srgbClr val="002060"/>
                </a:solidFill>
              </a:rPr>
              <a:t>Windows Defender Advanced Threat Protection (WDATP)* </a:t>
            </a:r>
            <a:r>
              <a:rPr lang="en-US" sz="1200" dirty="0">
                <a:gradFill>
                  <a:gsLst>
                    <a:gs pos="1250">
                      <a:srgbClr val="505050"/>
                    </a:gs>
                    <a:gs pos="100000">
                      <a:srgbClr val="505050"/>
                    </a:gs>
                  </a:gsLst>
                  <a:lin ang="5400000" scaled="0"/>
                </a:gradFill>
              </a:rPr>
              <a:t>is powered through the cloud, so no additional deployment or infrastructure is required, and it is always up-to-date.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gradFill>
                  <a:gsLst>
                    <a:gs pos="1250">
                      <a:srgbClr val="505050"/>
                    </a:gs>
                    <a:gs pos="100000">
                      <a:srgbClr val="505050"/>
                    </a:gs>
                  </a:gsLst>
                  <a:lin ang="5400000" scaled="0"/>
                </a:gradFill>
              </a:rPr>
              <a:t>Find the attacks that make it past all other defenses with </a:t>
            </a:r>
            <a:r>
              <a:rPr lang="en-US" sz="1200" b="1" dirty="0">
                <a:solidFill>
                  <a:srgbClr val="002060"/>
                </a:solidFill>
              </a:rPr>
              <a:t>behavior-based, post-breach detection</a:t>
            </a:r>
            <a:r>
              <a:rPr lang="en-US" sz="1200" dirty="0">
                <a:gradFill>
                  <a:gsLst>
                    <a:gs pos="1250">
                      <a:srgbClr val="505050"/>
                    </a:gs>
                    <a:gs pos="100000">
                      <a:srgbClr val="505050"/>
                    </a:gs>
                  </a:gsLst>
                  <a:lin ang="5400000" scaled="0"/>
                </a:gradFill>
              </a:rPr>
              <a:t> that provides actionable, correlated alerts for known and unknown adversaries.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Easily investigate scope of breach or suspect behaviors on any machine through a</a:t>
            </a:r>
            <a:r>
              <a:rPr lang="en-US" sz="1200" b="1" dirty="0">
                <a:solidFill>
                  <a:srgbClr val="002060"/>
                </a:solidFill>
              </a:rPr>
              <a:t> rich machine timeline</a:t>
            </a:r>
            <a:r>
              <a:rPr lang="en-US" sz="1200" dirty="0"/>
              <a:t>. WDATP helps you gain insights using deep collection and analysis for any file or URLs.</a:t>
            </a:r>
            <a:endParaRPr lang="en-US" sz="1200" dirty="0">
              <a:gradFill>
                <a:gsLst>
                  <a:gs pos="1250">
                    <a:srgbClr val="505050"/>
                  </a:gs>
                  <a:gs pos="100000">
                    <a:srgbClr val="505050"/>
                  </a:gs>
                </a:gsLst>
                <a:lin ang="5400000" scaled="0"/>
              </a:gra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gradFill>
                  <a:gsLst>
                    <a:gs pos="1250">
                      <a:srgbClr val="505050"/>
                    </a:gs>
                    <a:gs pos="100000">
                      <a:srgbClr val="505050"/>
                    </a:gs>
                  </a:gsLst>
                  <a:lin ang="5400000" scaled="0"/>
                </a:gradFill>
              </a:rPr>
              <a:t>Let the experts do the work. WDATP has a </a:t>
            </a:r>
            <a:r>
              <a:rPr lang="en-US" sz="1200" b="1" dirty="0">
                <a:solidFill>
                  <a:srgbClr val="002060"/>
                </a:solidFill>
              </a:rPr>
              <a:t>built-in threat intelligence knowledge base</a:t>
            </a:r>
            <a:r>
              <a:rPr lang="en-US" sz="1200" b="1" dirty="0">
                <a:gradFill>
                  <a:gsLst>
                    <a:gs pos="1250">
                      <a:srgbClr val="505050"/>
                    </a:gs>
                    <a:gs pos="100000">
                      <a:srgbClr val="505050"/>
                    </a:gs>
                  </a:gsLst>
                  <a:lin ang="5400000" scaled="0"/>
                </a:gradFill>
              </a:rPr>
              <a:t> </a:t>
            </a:r>
            <a:r>
              <a:rPr lang="en-US" sz="1200" dirty="0"/>
              <a:t>– combining 1st and 3rd party intelligence sources to inform every threat detection and mitigation response. </a:t>
            </a:r>
            <a:endParaRPr lang="en-US" sz="1200" dirty="0">
              <a:gradFill>
                <a:gsLst>
                  <a:gs pos="1250">
                    <a:srgbClr val="505050"/>
                  </a:gs>
                  <a:gs pos="100000">
                    <a:srgbClr val="505050"/>
                  </a:gs>
                </a:gsLst>
                <a:lin ang="5400000" scaled="0"/>
              </a:gradFill>
            </a:endParaRPr>
          </a:p>
          <a:p>
            <a:endParaRPr lang="en-US" dirty="0"/>
          </a:p>
        </p:txBody>
      </p:sp>
      <p:sp>
        <p:nvSpPr>
          <p:cNvPr id="7" name="Footer Placeholder 6"/>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Slide Number Placeholder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360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pPr marL="0" indent="0" defTabSz="950292">
              <a:lnSpc>
                <a:spcPct val="113000"/>
              </a:lnSpc>
              <a:spcAft>
                <a:spcPts val="624"/>
              </a:spcAft>
              <a:buFont typeface="Arial" panose="020B0604020202020204" pitchFamily="34" charset="0"/>
              <a:buNone/>
            </a:pPr>
            <a:r>
              <a:rPr lang="en-US" sz="1800" spc="-32" baseline="0" dirty="0">
                <a:solidFill>
                  <a:prstClr val="white"/>
                </a:solidFill>
                <a:cs typeface="Segoe UI" panose="020B0502040204020203" pitchFamily="34" charset="0"/>
              </a:rPr>
              <a:t>We spoke earlier about the previous v</a:t>
            </a:r>
            <a:r>
              <a:rPr lang="en-US" sz="1800" spc="-32" dirty="0">
                <a:solidFill>
                  <a:prstClr val="white"/>
                </a:solidFill>
                <a:cs typeface="Segoe UI" panose="020B0502040204020203" pitchFamily="34" charset="0"/>
              </a:rPr>
              <a:t>ersions</a:t>
            </a:r>
            <a:r>
              <a:rPr lang="en-US" sz="1800" spc="-32" baseline="0" dirty="0">
                <a:solidFill>
                  <a:prstClr val="white"/>
                </a:solidFill>
                <a:cs typeface="Segoe UI" panose="020B0502040204020203" pitchFamily="34" charset="0"/>
              </a:rPr>
              <a:t> of Windows. Historically, there were a few legacy transaction paths through SA and LTSB. You would get a username and password, go to VLSC (Volume License Software Center) and download a 3-4 GB ISO image and some tools to help you configure the deployment. Then you do KMS activation followed by a wipe and reload deployment process across all of your devices. That’s quite a process and takes some time. </a:t>
            </a:r>
          </a:p>
          <a:p>
            <a:pPr marL="0" indent="0" defTabSz="950292">
              <a:lnSpc>
                <a:spcPct val="113000"/>
              </a:lnSpc>
              <a:spcAft>
                <a:spcPts val="624"/>
              </a:spcAft>
              <a:buFont typeface="Arial" panose="020B0604020202020204" pitchFamily="34" charset="0"/>
              <a:buNone/>
            </a:pPr>
            <a:endParaRPr lang="en-US" sz="1800" spc="-32" baseline="0" dirty="0">
              <a:solidFill>
                <a:prstClr val="white"/>
              </a:solidFill>
              <a:cs typeface="Segoe UI" panose="020B0502040204020203" pitchFamily="34" charset="0"/>
            </a:endParaRPr>
          </a:p>
          <a:p>
            <a:pPr marL="0" indent="0" defTabSz="950292">
              <a:lnSpc>
                <a:spcPct val="113000"/>
              </a:lnSpc>
              <a:spcAft>
                <a:spcPts val="624"/>
              </a:spcAft>
              <a:buFont typeface="Arial" panose="020B0604020202020204" pitchFamily="34" charset="0"/>
              <a:buNone/>
            </a:pPr>
            <a:r>
              <a:rPr lang="en-US" sz="1800" spc="-32" baseline="0" dirty="0">
                <a:solidFill>
                  <a:prstClr val="white"/>
                </a:solidFill>
                <a:cs typeface="Segoe UI" panose="020B0502040204020203" pitchFamily="34" charset="0"/>
              </a:rPr>
              <a:t>Now, we have reimagined deployment. Here’s how you get to Enterprise from Windows 10 Pro with CSP: Pull your Windows 10 Pro device out of the box. Log in with your Azure Active Directory user credentials and if there’s a Enterprise subscription attached to that user account via CSP, it just flips – steps up from Pro to Enterprise. </a:t>
            </a:r>
            <a:r>
              <a:rPr lang="en-US" sz="1800" b="1" spc="-32" baseline="0" dirty="0">
                <a:solidFill>
                  <a:prstClr val="white"/>
                </a:solidFill>
                <a:cs typeface="Segoe UI" panose="020B0502040204020203" pitchFamily="34" charset="0"/>
              </a:rPr>
              <a:t>There’s no download. There’s no Install. There’s no reboot. </a:t>
            </a:r>
            <a:r>
              <a:rPr lang="en-US" sz="1800" spc="-32" baseline="0" dirty="0">
                <a:solidFill>
                  <a:prstClr val="white"/>
                </a:solidFill>
                <a:cs typeface="Segoe UI" panose="020B0502040204020203" pitchFamily="34" charset="0"/>
              </a:rPr>
              <a:t>You literally go from Pro to Enterprise in two minutes or less.</a:t>
            </a:r>
          </a:p>
          <a:p>
            <a:pPr marL="0" indent="0" defTabSz="950292">
              <a:lnSpc>
                <a:spcPct val="113000"/>
              </a:lnSpc>
              <a:spcAft>
                <a:spcPts val="624"/>
              </a:spcAft>
              <a:buFont typeface="Arial" panose="020B0604020202020204" pitchFamily="34" charset="0"/>
              <a:buNone/>
            </a:pPr>
            <a:endParaRPr lang="en-US" sz="1800" spc="-32" baseline="0" dirty="0">
              <a:solidFill>
                <a:prstClr val="white"/>
              </a:solidFill>
              <a:cs typeface="Segoe UI" panose="020B0502040204020203" pitchFamily="34" charset="0"/>
            </a:endParaRPr>
          </a:p>
          <a:p>
            <a:pPr marL="0" marR="0" lvl="0" indent="0" algn="l" defTabSz="950292" rtl="0" eaLnBrk="1" fontAlgn="auto" latinLnBrk="0" hangingPunct="1">
              <a:lnSpc>
                <a:spcPct val="113000"/>
              </a:lnSpc>
              <a:spcBef>
                <a:spcPts val="0"/>
              </a:spcBef>
              <a:spcAft>
                <a:spcPts val="624"/>
              </a:spcAft>
              <a:buClrTx/>
              <a:buSzTx/>
              <a:buFont typeface="Arial" panose="020B0604020202020204" pitchFamily="34" charset="0"/>
              <a:buNone/>
              <a:tabLst/>
              <a:defRPr/>
            </a:pPr>
            <a:r>
              <a:rPr lang="en-US" sz="1800" spc="-32" baseline="0" dirty="0">
                <a:solidFill>
                  <a:prstClr val="white"/>
                </a:solidFill>
                <a:cs typeface="Segoe UI" panose="020B0502040204020203" pitchFamily="34" charset="0"/>
              </a:rPr>
              <a:t>*Also means the inverse so when you subscription lapses or ends your device seamlessly falls back to Windows Pro </a:t>
            </a:r>
            <a:r>
              <a:rPr lang="en-US" sz="1800" kern="0" dirty="0">
                <a:solidFill>
                  <a:srgbClr val="FFFFFF"/>
                </a:solidFill>
                <a:latin typeface="+mn-lt"/>
                <a:ea typeface="+mn-ea"/>
                <a:cs typeface="+mn-cs"/>
              </a:rPr>
              <a:t>(90 day grace)</a:t>
            </a:r>
          </a:p>
          <a:p>
            <a:pPr marL="0" indent="0" defTabSz="950292">
              <a:lnSpc>
                <a:spcPct val="113000"/>
              </a:lnSpc>
              <a:spcAft>
                <a:spcPts val="624"/>
              </a:spcAft>
              <a:buFont typeface="Arial" panose="020B0604020202020204" pitchFamily="34" charset="0"/>
              <a:buNone/>
            </a:pPr>
            <a:endParaRPr lang="en-US" sz="1800" spc="-32" baseline="0" dirty="0">
              <a:solidFill>
                <a:prstClr val="white"/>
              </a:solidFill>
              <a:cs typeface="Segoe UI" panose="020B0502040204020203" pitchFamily="34" charset="0"/>
            </a:endParaRPr>
          </a:p>
          <a:p>
            <a:pPr marL="0" indent="0" defTabSz="950292">
              <a:lnSpc>
                <a:spcPct val="113000"/>
              </a:lnSpc>
              <a:spcAft>
                <a:spcPts val="624"/>
              </a:spcAft>
              <a:buFont typeface="Arial" panose="020B0604020202020204" pitchFamily="34" charset="0"/>
              <a:buNone/>
            </a:pPr>
            <a:endParaRPr lang="en-US" sz="1800" spc="-32" dirty="0">
              <a:solidFill>
                <a:prstClr val="white"/>
              </a:solidFill>
              <a:cs typeface="Segoe UI" panose="020B0502040204020203" pitchFamily="34" charset="0"/>
            </a:endParaRPr>
          </a:p>
          <a:p>
            <a:pPr marL="0" indent="0" defTabSz="950292">
              <a:lnSpc>
                <a:spcPct val="113000"/>
              </a:lnSpc>
              <a:spcAft>
                <a:spcPts val="624"/>
              </a:spcAft>
              <a:buFont typeface="Arial" panose="020B0604020202020204" pitchFamily="34" charset="0"/>
              <a:buNone/>
            </a:pPr>
            <a:endParaRPr lang="en-US" sz="1800" spc="-32" dirty="0">
              <a:solidFill>
                <a:prstClr val="white"/>
              </a:solidFill>
              <a:cs typeface="Segoe UI" panose="020B0502040204020203" pitchFamily="34" charset="0"/>
            </a:endParaRPr>
          </a:p>
          <a:p>
            <a:pPr marL="0" indent="0" defTabSz="950292">
              <a:lnSpc>
                <a:spcPct val="113000"/>
              </a:lnSpc>
              <a:spcAft>
                <a:spcPts val="624"/>
              </a:spcAft>
              <a:buFont typeface="Arial" panose="020B0604020202020204" pitchFamily="34" charset="0"/>
              <a:buNone/>
            </a:pPr>
            <a:endParaRPr lang="en-US" sz="1800" spc="-32" dirty="0">
              <a:solidFill>
                <a:prstClr val="white"/>
              </a:solidFill>
              <a:cs typeface="Segoe UI" panose="020B0502040204020203"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 </a:t>
            </a:r>
          </a:p>
          <a:p>
            <a:endParaRPr lang="en-US" dirty="0"/>
          </a:p>
        </p:txBody>
      </p:sp>
      <p:sp>
        <p:nvSpPr>
          <p:cNvPr id="7" name="Footer Placeholder 6"/>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Slide Number Placeholder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71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Microsoft technology is coming together to empower employees through a combination of Office 365, Windows 10 Enterprise, and the Enterprise Mobility + Security suite.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D113828-DD1C-412D-90FA-09F7133A26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95898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introducing Secure Productive Enterprise as the hero offer to help our customers empower employees on their Digital Transformation journey. Secure Productive Enterprise delivers the latest and most advanced innovations in enterprise security, management, collaboration and business analytics, delivered through best-in-class cloud services. Secure Productive Enterprise is targeted to address these top customer priorities:</a:t>
            </a:r>
            <a:endParaRPr lang="en-US" sz="1200" b="1" dirty="0">
              <a:cs typeface="Segoe UI Semilight" panose="020B0402040204020203" pitchFamily="34" charset="0"/>
            </a:endParaRPr>
          </a:p>
          <a:p>
            <a:endParaRPr lang="en-US" sz="1200" b="1" dirty="0">
              <a:cs typeface="Segoe UI Semilight" panose="020B0402040204020203" pitchFamily="34" charset="0"/>
            </a:endParaRPr>
          </a:p>
          <a:p>
            <a:r>
              <a:rPr lang="en-US" sz="1200" b="1" dirty="0">
                <a:cs typeface="Segoe UI Semilight" panose="020B0402040204020203" pitchFamily="34" charset="0"/>
              </a:rPr>
              <a:t>Trust</a:t>
            </a:r>
            <a:r>
              <a:rPr lang="en-US" sz="1200" dirty="0">
                <a:cs typeface="Segoe UI Semilight" panose="020B0402040204020203" pitchFamily="34" charset="0"/>
              </a:rPr>
              <a:t> - It is built in our products and not an after-thought. We give customers ownership of their data. We are transparent and publish our policies Public trust center. We support major compliancy requirements</a:t>
            </a:r>
          </a:p>
          <a:p>
            <a:r>
              <a:rPr lang="en-US" sz="1200" dirty="0">
                <a:cs typeface="Segoe UI Semilight" panose="020B0402040204020203" pitchFamily="34" charset="0"/>
              </a:rPr>
              <a:t> </a:t>
            </a:r>
          </a:p>
          <a:p>
            <a:r>
              <a:rPr lang="en-US" sz="1200" b="1" dirty="0">
                <a:cs typeface="Segoe UI Semilight" panose="020B0402040204020203" pitchFamily="34" charset="0"/>
              </a:rPr>
              <a:t>Collaboration</a:t>
            </a:r>
            <a:r>
              <a:rPr lang="en-US" sz="1200" dirty="0">
                <a:cs typeface="Segoe UI Semilight" panose="020B0402040204020203" pitchFamily="34" charset="0"/>
              </a:rPr>
              <a:t>- Embracing new ways of working to help people achieve more. Giving people new ways of finding information, expertise and colleagues around the world. Moving seamlessly from email to impromptu 1:1 to team meetings to broadcasting your message to thousands.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cs typeface="Segoe UI Semilight" panose="020B0402040204020203" pitchFamily="34" charset="0"/>
              </a:rPr>
              <a:t>Mobility</a:t>
            </a:r>
            <a:r>
              <a:rPr lang="en-US" sz="1200" dirty="0">
                <a:cs typeface="Segoe UI Semilight" panose="020B0402040204020203" pitchFamily="34" charset="0"/>
              </a:rPr>
              <a:t>- Talks about where people do their work, with portable and consistent experience across iOS, Windows, Android as well as the ability to secure those mobile devices with management capabilities so the work, data, person and organization are secure.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cs typeface="Segoe UI Semilight" panose="020B0402040204020203" pitchFamily="34" charset="0"/>
              </a:rPr>
              <a:t>Intelligence – </a:t>
            </a:r>
            <a:r>
              <a:rPr lang="en-US" sz="1200" dirty="0">
                <a:cs typeface="Segoe UI Semilight" panose="020B0402040204020203" pitchFamily="34" charset="0"/>
              </a:rPr>
              <a:t>Centers on fast and better decision making.  Providing insights to make decisions.  Feels natural for people and helps them be more effective. </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Microsoft Envision 2016</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1/26/2017 2:22 PM</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17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a m</a:t>
            </a:r>
            <a:r>
              <a:rPr lang="en-US" dirty="0"/>
              <a:t>erging of Pro and Enterprise bits –</a:t>
            </a:r>
            <a:r>
              <a:rPr lang="en-US" baseline="0" dirty="0"/>
              <a:t> it’s a </a:t>
            </a:r>
            <a:r>
              <a:rPr lang="en-US" dirty="0"/>
              <a:t>BIG engineering</a:t>
            </a:r>
            <a:r>
              <a:rPr lang="en-US" baseline="0" dirty="0"/>
              <a:t> change! For the first time ever, all Windows Pro machines now have the Enterprise features sitting on the device but dormant until activated</a:t>
            </a:r>
            <a:endParaRPr lang="en-US" dirty="0"/>
          </a:p>
          <a:p>
            <a:pPr marL="171450" indent="-171450">
              <a:buFont typeface="Arial" panose="020B0604020202020204" pitchFamily="34" charset="0"/>
              <a:buChar char="•"/>
            </a:pPr>
            <a:r>
              <a:rPr lang="en-US" dirty="0"/>
              <a:t>You have the ability to turn the full Enterprise feature set on or off,</a:t>
            </a:r>
            <a:r>
              <a:rPr lang="en-US" baseline="0" dirty="0"/>
              <a:t> month-to-month based on whether a subscription is active</a:t>
            </a:r>
          </a:p>
          <a:p>
            <a:pPr marL="171450" indent="-171450">
              <a:buFont typeface="Arial" panose="020B0604020202020204" pitchFamily="34" charset="0"/>
              <a:buChar char="•"/>
            </a:pPr>
            <a:r>
              <a:rPr lang="en-US" baseline="0" dirty="0"/>
              <a:t>If subscription lapses or ends the device rolls back to Pro functionality</a:t>
            </a:r>
          </a:p>
          <a:p>
            <a:pPr marL="171450" indent="-171450">
              <a:buFont typeface="Arial" panose="020B0604020202020204" pitchFamily="34" charset="0"/>
              <a:buChar char="•"/>
            </a:pPr>
            <a:r>
              <a:rPr lang="en-US" dirty="0"/>
              <a:t>In order to maintain device, data and ID</a:t>
            </a:r>
            <a:r>
              <a:rPr lang="en-US" baseline="0" dirty="0"/>
              <a:t> security not all features are turned off, some are put into a frozen state so that they still work but cannot be changed until the subscription is renewed</a:t>
            </a:r>
            <a:endParaRPr lang="en-US" dirty="0"/>
          </a:p>
          <a:p>
            <a:endParaRPr lang="en-US" sz="1200" dirty="0"/>
          </a:p>
          <a:p>
            <a:endParaRPr lang="en-US" sz="1200" dirty="0"/>
          </a:p>
        </p:txBody>
      </p:sp>
      <p:sp>
        <p:nvSpPr>
          <p:cNvPr id="4" name="Slide Number Placeholder 3"/>
          <p:cNvSpPr>
            <a:spLocks noGrp="1"/>
          </p:cNvSpPr>
          <p:nvPr>
            <p:ph type="sldNum" sz="quarter" idx="10"/>
          </p:nvPr>
        </p:nvSpPr>
        <p:spPr/>
        <p:txBody>
          <a:bodyPr/>
          <a:lstStyle/>
          <a:p>
            <a:fld id="{071D558A-8F81-4840-95D6-849BAE0BE8E2}" type="slidenum">
              <a:rPr lang="en-US" smtClean="0"/>
              <a:t>19</a:t>
            </a:fld>
            <a:endParaRPr lang="en-US" dirty="0"/>
          </a:p>
        </p:txBody>
      </p:sp>
    </p:spTree>
    <p:extLst>
      <p:ext uri="{BB962C8B-B14F-4D97-AF65-F5344CB8AC3E}">
        <p14:creationId xmlns:p14="http://schemas.microsoft.com/office/powerpoint/2010/main" val="86608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the six major versions of Windows over the last fifteen years. Now, with Windows 10, we’ll be talking about how it’s the most secure Windows ever.</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D113828-DD1C-412D-90FA-09F7133A26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36131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can be complicated and costly to assemble all the pieces necessary for a secure solution. Whether you use Microsoft solutions exclusively or in combination with 3</a:t>
            </a:r>
            <a:r>
              <a:rPr lang="en-US" baseline="30000" dirty="0"/>
              <a:t>rd</a:t>
            </a:r>
            <a:r>
              <a:rPr lang="en-US" baseline="0" dirty="0"/>
              <a:t> party software, you still need to account for the OS itself, device security and management, a host of productivity, communication and analytics applications, and a robust cloud-based identity management and security solution. Secure Productive Enterprise delivers the latest and most advanced innovations in enterprise security, management, collaboration, and business analytics, delivered through enterprise cloud services at a small-business-friendly price.</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S4 Solutions Specialist Summit</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1/26/2017 2:22 PM</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214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a:t>
            </a:r>
            <a:r>
              <a:rPr lang="en-US" baseline="0" dirty="0"/>
              <a:t> Application Virtualization (App-V)</a:t>
            </a:r>
          </a:p>
          <a:p>
            <a:r>
              <a:rPr lang="en-US" baseline="0" dirty="0"/>
              <a:t>Microsoft User Environment Virtualization (UE-V)</a:t>
            </a:r>
          </a:p>
          <a:p>
            <a:r>
              <a:rPr lang="en-US" baseline="0" dirty="0"/>
              <a:t> </a:t>
            </a: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 2:22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72327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pc="0" baseline="0" dirty="0">
                <a:solidFill>
                  <a:schemeClr val="tx1"/>
                </a:solidFill>
              </a:rPr>
              <a:t>So now you can have the same secure Windows used by many of the largest, most security conscious companies and organizations in the world. It’s fully managed by an expert partner, and packaged and priced sensibly for small businesses.</a:t>
            </a:r>
          </a:p>
          <a:p>
            <a:endParaRPr lang="en-US" sz="1200" dirty="0"/>
          </a:p>
          <a:p>
            <a:endParaRPr lang="en-US" sz="1200" dirty="0"/>
          </a:p>
        </p:txBody>
      </p:sp>
      <p:sp>
        <p:nvSpPr>
          <p:cNvPr id="4" name="Slide Number Placeholder 3"/>
          <p:cNvSpPr>
            <a:spLocks noGrp="1"/>
          </p:cNvSpPr>
          <p:nvPr>
            <p:ph type="sldNum" sz="quarter" idx="10"/>
          </p:nvPr>
        </p:nvSpPr>
        <p:spPr/>
        <p:txBody>
          <a:bodyPr/>
          <a:lstStyle/>
          <a:p>
            <a:fld id="{071D558A-8F81-4840-95D6-849BAE0BE8E2}" type="slidenum">
              <a:rPr lang="en-US" smtClean="0"/>
              <a:t>22</a:t>
            </a:fld>
            <a:endParaRPr lang="en-US" dirty="0"/>
          </a:p>
        </p:txBody>
      </p:sp>
    </p:spTree>
    <p:extLst>
      <p:ext uri="{BB962C8B-B14F-4D97-AF65-F5344CB8AC3E}">
        <p14:creationId xmlns:p14="http://schemas.microsoft.com/office/powerpoint/2010/main" val="38293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Completing the stack: New partner-managed servicing opportunities for SMBs with Windows</a:t>
            </a:r>
            <a:endParaRPr lang="en-US" baseline="0" dirty="0"/>
          </a:p>
          <a:p>
            <a:endParaRPr lang="en-US" dirty="0"/>
          </a:p>
        </p:txBody>
      </p:sp>
      <p:sp>
        <p:nvSpPr>
          <p:cNvPr id="4" name="Slide Number Placeholder 3"/>
          <p:cNvSpPr>
            <a:spLocks noGrp="1"/>
          </p:cNvSpPr>
          <p:nvPr>
            <p:ph type="sldNum" sz="quarter" idx="10"/>
          </p:nvPr>
        </p:nvSpPr>
        <p:spPr/>
        <p:txBody>
          <a:bodyPr/>
          <a:lstStyle/>
          <a:p>
            <a:fld id="{2D113828-DD1C-412D-90FA-09F7133A2602}" type="slidenum">
              <a:rPr lang="en-US" smtClean="0"/>
              <a:t>23</a:t>
            </a:fld>
            <a:endParaRPr lang="en-US"/>
          </a:p>
        </p:txBody>
      </p:sp>
    </p:spTree>
    <p:extLst>
      <p:ext uri="{BB962C8B-B14F-4D97-AF65-F5344CB8AC3E}">
        <p14:creationId xmlns:p14="http://schemas.microsoft.com/office/powerpoint/2010/main" val="220198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1E4B192-2ACB-489C-8CF8-80A7D5A4C41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89594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 2:22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44863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1B0BD91-A332-4638-9D55-E1550E13BA63}" type="datetime8">
              <a:rPr lang="en-US" smtClean="0"/>
              <a:t>1/26/2017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696144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 2:22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9595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a:t>
            </a:r>
            <a:r>
              <a:rPr lang="en-US" baseline="0" dirty="0"/>
              <a:t> a look at the various Windows editions available today. Understanding this will make clear the big advantages of the CSP subscription model we are here to talk about. </a:t>
            </a:r>
          </a:p>
          <a:p>
            <a:endParaRPr lang="en-US" baseline="0" dirty="0"/>
          </a:p>
          <a:p>
            <a:r>
              <a:rPr lang="en-US" baseline="0" dirty="0"/>
              <a:t>Windows can come pre-installed by an OEM on either consumer or commercial devices. And Windows 10 Enterprise is a Volume License upgrade for commercial customers.</a:t>
            </a:r>
            <a:endParaRPr lang="en-US" dirty="0"/>
          </a:p>
        </p:txBody>
      </p:sp>
      <p:sp>
        <p:nvSpPr>
          <p:cNvPr id="4" name="Slide Number Placeholder 3"/>
          <p:cNvSpPr>
            <a:spLocks noGrp="1"/>
          </p:cNvSpPr>
          <p:nvPr>
            <p:ph type="sldNum" sz="quarter" idx="10"/>
          </p:nvPr>
        </p:nvSpPr>
        <p:spPr/>
        <p:txBody>
          <a:bodyPr/>
          <a:lstStyle/>
          <a:p>
            <a:fld id="{2D113828-DD1C-412D-90FA-09F7133A2602}" type="slidenum">
              <a:rPr lang="en-US" smtClean="0"/>
              <a:t>3</a:t>
            </a:fld>
            <a:endParaRPr lang="en-US"/>
          </a:p>
        </p:txBody>
      </p:sp>
    </p:spTree>
    <p:extLst>
      <p:ext uri="{BB962C8B-B14F-4D97-AF65-F5344CB8AC3E}">
        <p14:creationId xmlns:p14="http://schemas.microsoft.com/office/powerpoint/2010/main" val="1464676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ffectLst/>
                <a:latin typeface="+mn-lt"/>
                <a:ea typeface="+mn-ea"/>
                <a:cs typeface="+mn-cs"/>
              </a:rPr>
              <a:t>Historically, if you were a small business and you wanted Enterprise, in the past you had two options: buy Software Assurance or buy LTSB. Both were multi-year contracts with big upfront costs or you were paying the full payment at transaction for LTSB. They were all device–based. They all required you to go to LTSB download ISOs and get keys and most of the deployments then required wipe and reload. This doesn’t scale and doesn’t work for small businesses.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Less than 5% of the SMBs run Enterprise – BUT – when we go talk to SMBs and put the value prop in front of them, they want it.</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*SA penetration in developed markets: </a:t>
            </a:r>
            <a:r>
              <a:rPr lang="en-US" sz="1200" b="0" i="0" u="none" strike="noStrike" kern="1200" dirty="0">
                <a:solidFill>
                  <a:schemeClr val="tx1"/>
                </a:solidFill>
                <a:effectLst/>
                <a:latin typeface="+mn-lt"/>
                <a:ea typeface="+mn-ea"/>
                <a:cs typeface="+mn-cs"/>
              </a:rPr>
              <a:t>0.49%</a:t>
            </a:r>
            <a:endParaRPr lang="en-US" dirty="0"/>
          </a:p>
        </p:txBody>
      </p:sp>
      <p:sp>
        <p:nvSpPr>
          <p:cNvPr id="4" name="Slide Number Placeholder 3"/>
          <p:cNvSpPr>
            <a:spLocks noGrp="1"/>
          </p:cNvSpPr>
          <p:nvPr>
            <p:ph type="sldNum" sz="quarter" idx="10"/>
          </p:nvPr>
        </p:nvSpPr>
        <p:spPr/>
        <p:txBody>
          <a:bodyPr/>
          <a:lstStyle/>
          <a:p>
            <a:fld id="{511C0427-929E-431A-9F46-9DC10A2A965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671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That brings us to Windows 10 Enterprise Subscriptions for the CSP program</a:t>
            </a:r>
          </a:p>
          <a:p>
            <a:endParaRPr lang="en-US" dirty="0"/>
          </a:p>
        </p:txBody>
      </p:sp>
      <p:sp>
        <p:nvSpPr>
          <p:cNvPr id="4" name="Slide Number Placeholder 3"/>
          <p:cNvSpPr>
            <a:spLocks noGrp="1"/>
          </p:cNvSpPr>
          <p:nvPr>
            <p:ph type="sldNum" sz="quarter" idx="10"/>
          </p:nvPr>
        </p:nvSpPr>
        <p:spPr/>
        <p:txBody>
          <a:bodyPr/>
          <a:lstStyle/>
          <a:p>
            <a:fld id="{2D113828-DD1C-412D-90FA-09F7133A2602}" type="slidenum">
              <a:rPr lang="en-US" smtClean="0"/>
              <a:t>5</a:t>
            </a:fld>
            <a:endParaRPr lang="en-US"/>
          </a:p>
        </p:txBody>
      </p:sp>
    </p:spTree>
    <p:extLst>
      <p:ext uri="{BB962C8B-B14F-4D97-AF65-F5344CB8AC3E}">
        <p14:creationId xmlns:p14="http://schemas.microsoft.com/office/powerpoint/2010/main" val="692934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r>
              <a:rPr lang="en-US" baseline="0" dirty="0"/>
              <a:t>The exact same Windows that the US Department of Defense is deploying, is now available to any business – not for a three year, per device software assurance agreement of $380 – but for the price of coffee and donut</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https://blogs.windows.com/windowsexperience/2016/02/17/us-department-of-defense-commits-to-upgrade-4-million-seats-to-windows-10/#GM7cIly7mOfTPqW3.97</a:t>
            </a:r>
            <a:endParaRPr lang="en-US" baseline="0" dirty="0"/>
          </a:p>
          <a:p>
            <a:endParaRPr lang="en-US" baseline="0" dirty="0"/>
          </a:p>
          <a:p>
            <a:r>
              <a:rPr lang="en-US" dirty="0"/>
              <a:t>**This image is a work of a U.S. military or Department of Defense employee, taken or made as part of that person's official duties. As a work of the U.S. federal government, the image is in the public domain in the United States.</a:t>
            </a:r>
          </a:p>
          <a:p>
            <a:endParaRPr lang="en-US" dirty="0"/>
          </a:p>
        </p:txBody>
      </p:sp>
      <p:sp>
        <p:nvSpPr>
          <p:cNvPr id="7" name="Footer Placeholder 6"/>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Slide Number Placeholder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210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effectLst/>
                <a:latin typeface="+mn-lt"/>
                <a:ea typeface="+mn-ea"/>
                <a:cs typeface="+mn-cs"/>
              </a:rPr>
              <a:t>Per user, per month; cloud deployed; single step-up; aligned with Office; managed by partner. </a:t>
            </a:r>
            <a:endParaRPr lang="en-US" spc="-32" baseline="0" dirty="0">
              <a:solidFill>
                <a:prstClr val="white"/>
              </a:solidFill>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2900F-B82C-4F11-85DB-97B88AAD310C}" type="slidenum">
              <a:rPr kumimoji="0" lang="en-US" sz="1800" b="0" i="0" u="none" strike="noStrike" kern="0" cap="none" spc="0" normalizeH="0" baseline="0" noProof="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16659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pPr defTabSz="913944">
              <a:lnSpc>
                <a:spcPct val="90000"/>
              </a:lnSpc>
              <a:spcBef>
                <a:spcPts val="600"/>
              </a:spcBef>
              <a:defRPr/>
            </a:pPr>
            <a:r>
              <a:rPr lang="en-US" sz="1200" b="1" kern="0" dirty="0">
                <a:gradFill>
                  <a:gsLst>
                    <a:gs pos="0">
                      <a:srgbClr val="FFFFFF"/>
                    </a:gs>
                    <a:gs pos="74000">
                      <a:srgbClr val="FFFFFF"/>
                    </a:gs>
                  </a:gsLst>
                  <a:lin ang="5400000" scaled="1"/>
                </a:gradFill>
                <a:cs typeface="Segoe UI" panose="020B0502040204020203" pitchFamily="34" charset="0"/>
              </a:rPr>
              <a:t>Your data is your business. It’s your revenue stream – your livelihood.</a:t>
            </a:r>
            <a:r>
              <a:rPr lang="en-US" sz="1000" b="1" kern="0" baseline="0" dirty="0">
                <a:gradFill>
                  <a:gsLst>
                    <a:gs pos="0">
                      <a:srgbClr val="FFFFFF"/>
                    </a:gs>
                    <a:gs pos="74000">
                      <a:srgbClr val="FFFFFF"/>
                    </a:gs>
                  </a:gsLst>
                  <a:lin ang="5400000" scaled="1"/>
                </a:gradFill>
                <a:cs typeface="Segoe UI" panose="020B0502040204020203" pitchFamily="34" charset="0"/>
              </a:rPr>
              <a:t> </a:t>
            </a:r>
            <a:r>
              <a:rPr lang="en-US" sz="1000" kern="0" dirty="0">
                <a:solidFill>
                  <a:schemeClr val="bg1"/>
                </a:solidFill>
                <a:cs typeface="Segoe UI" panose="020B0502040204020203" pitchFamily="34" charset="0"/>
              </a:rPr>
              <a:t>Protect your sensitive data, your devices, your customer identities, and your intellectual property – with the same level of enterprise-grade protection and control trusted by many of the world’s largest organizations.</a:t>
            </a:r>
          </a:p>
          <a:p>
            <a:endParaRPr lang="en-US" sz="1000" kern="1200" dirty="0">
              <a:solidFill>
                <a:schemeClr val="tx1"/>
              </a:solidFill>
              <a:effectLst/>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kern="1200" baseline="0" dirty="0">
                <a:solidFill>
                  <a:schemeClr val="tx1"/>
                </a:solidFill>
                <a:effectLst/>
                <a:latin typeface="Segoe UI" panose="020B0502040204020203" pitchFamily="34" charset="0"/>
                <a:ea typeface="+mn-ea"/>
                <a:cs typeface="Segoe UI" panose="020B0502040204020203" pitchFamily="34" charset="0"/>
              </a:rPr>
              <a:t>Secure your data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kern="1200" baseline="0" dirty="0">
                <a:solidFill>
                  <a:schemeClr val="tx1"/>
                </a:solidFill>
                <a:effectLst/>
                <a:latin typeface="+mn-lt"/>
                <a:ea typeface="+mn-ea"/>
                <a:cs typeface="+mn-cs"/>
              </a:rPr>
              <a:t>Protect your growing business against ever-evolving cyber threats with the same level of security and control used by many of the world’s largest organizations and governments.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t>AppLocker management</a:t>
            </a:r>
            <a:r>
              <a:rPr lang="en-US" sz="1000" dirty="0"/>
              <a:t> helps administrators determine </a:t>
            </a:r>
            <a:r>
              <a:rPr kumimoji="0" lang="en-US" sz="1000" b="0" i="0" u="none" strike="noStrike" kern="1200" cap="none" spc="0" normalizeH="0" baseline="0" noProof="0" dirty="0">
                <a:ln>
                  <a:noFill/>
                </a:ln>
                <a:solidFill>
                  <a:prstClr val="white"/>
                </a:solidFill>
                <a:effectLst/>
                <a:uLnTx/>
                <a:uFillTx/>
                <a:latin typeface="Segoe UI"/>
                <a:ea typeface="+mn-ea"/>
                <a:cs typeface="+mn-cs"/>
              </a:rPr>
              <a:t>which applications and files users can run on a device, also known as “whitelisting.” These include executable files, scripts, Windows Installer files, dynamic-link libraries (DLLs), packaged apps, and packaged app installers. </a:t>
            </a:r>
            <a:endParaRPr lang="en-US" sz="1000" kern="1200" dirty="0">
              <a:solidFill>
                <a:schemeClr val="tx1"/>
              </a:solidFill>
              <a:effectLst/>
              <a:latin typeface="Segoe UI" panose="020B0502040204020203" pitchFamily="34" charset="0"/>
              <a:ea typeface="+mn-ea"/>
              <a:cs typeface="Segoe UI" panose="020B0502040204020203"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Segoe UI"/>
                <a:ea typeface="+mn-ea"/>
                <a:cs typeface="+mn-cs"/>
              </a:rPr>
              <a:t>App-V: </a:t>
            </a:r>
            <a:r>
              <a:rPr kumimoji="0" lang="en-US" sz="1000" b="0" i="0" u="none" strike="noStrike" kern="1200" cap="none" spc="0" normalizeH="0" baseline="0" noProof="0" dirty="0">
                <a:ln>
                  <a:noFill/>
                </a:ln>
                <a:solidFill>
                  <a:prstClr val="white"/>
                </a:solidFill>
                <a:effectLst/>
                <a:uLnTx/>
                <a:uFillTx/>
                <a:latin typeface="Segoe UI"/>
                <a:ea typeface="+mn-ea"/>
                <a:cs typeface="+mn-cs"/>
              </a:rPr>
              <a:t>Make applications available to end users without installing the applications directly on end user computers by streaming them using App-V. App-V transforms applications into centrally managed services that are never installed and don't conflict with other applications. It also helps ensure that applications are kept current with the latest security updates.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kern="1200" baseline="0" dirty="0">
              <a:solidFill>
                <a:schemeClr val="tx1"/>
              </a:solidFill>
              <a:effectLst/>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kern="1200" dirty="0">
                <a:solidFill>
                  <a:schemeClr val="tx1"/>
                </a:solidFill>
                <a:effectLst/>
                <a:latin typeface="Segoe UI" panose="020B0502040204020203" pitchFamily="34" charset="0"/>
                <a:ea typeface="+mn-ea"/>
                <a:cs typeface="Segoe UI" panose="020B0502040204020203" pitchFamily="34" charset="0"/>
              </a:rPr>
              <a:t>Secure your </a:t>
            </a:r>
            <a:r>
              <a:rPr lang="en-US" sz="1000" b="1" kern="1200" baseline="0" dirty="0">
                <a:solidFill>
                  <a:schemeClr val="tx1"/>
                </a:solidFill>
                <a:effectLst/>
                <a:latin typeface="Segoe UI" panose="020B0502040204020203" pitchFamily="34" charset="0"/>
                <a:ea typeface="+mn-ea"/>
                <a:cs typeface="Segoe UI" panose="020B0502040204020203" pitchFamily="34" charset="0"/>
              </a:rPr>
              <a:t>devices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kern="1200" dirty="0">
                <a:solidFill>
                  <a:schemeClr val="tx1"/>
                </a:solidFill>
                <a:effectLst/>
                <a:latin typeface="+mn-lt"/>
                <a:ea typeface="+mn-ea"/>
                <a:cs typeface="+mn-cs"/>
              </a:rPr>
              <a:t>Safeguard your devices</a:t>
            </a:r>
            <a:r>
              <a:rPr lang="en-US" sz="1000" b="0" kern="1200" baseline="0" dirty="0">
                <a:solidFill>
                  <a:schemeClr val="tx1"/>
                </a:solidFill>
                <a:effectLst/>
                <a:latin typeface="+mn-lt"/>
                <a:ea typeface="+mn-ea"/>
                <a:cs typeface="+mn-cs"/>
              </a:rPr>
              <a:t> </a:t>
            </a:r>
            <a:r>
              <a:rPr lang="en-US" sz="1000" b="0" kern="1200" dirty="0">
                <a:solidFill>
                  <a:schemeClr val="tx1"/>
                </a:solidFill>
                <a:effectLst/>
                <a:latin typeface="+mn-lt"/>
                <a:ea typeface="+mn-ea"/>
                <a:cs typeface="+mn-cs"/>
              </a:rPr>
              <a:t>with advanced security and control features that protect against malware, untrusted apps, and executables. Lock</a:t>
            </a:r>
            <a:r>
              <a:rPr lang="en-US" sz="1000" b="0" kern="1200" baseline="0" dirty="0">
                <a:solidFill>
                  <a:schemeClr val="tx1"/>
                </a:solidFill>
                <a:effectLst/>
                <a:latin typeface="+mn-lt"/>
                <a:ea typeface="+mn-ea"/>
                <a:cs typeface="+mn-cs"/>
              </a:rPr>
              <a:t> down the user experience on specific devices so they can only perform certain functions. </a:t>
            </a:r>
            <a:r>
              <a:rPr lang="en-US" sz="1000" b="0" kern="1200" dirty="0">
                <a:solidFill>
                  <a:schemeClr val="tx1"/>
                </a:solidFill>
                <a:effectLst/>
                <a:latin typeface="+mn-lt"/>
                <a:ea typeface="+mn-ea"/>
                <a:cs typeface="+mn-cs"/>
              </a:rPr>
              <a:t>A</a:t>
            </a:r>
            <a:r>
              <a:rPr lang="en-US" sz="1000" b="0" kern="1200" baseline="0" dirty="0">
                <a:solidFill>
                  <a:schemeClr val="tx1"/>
                </a:solidFill>
                <a:effectLst/>
                <a:latin typeface="+mn-lt"/>
                <a:ea typeface="+mn-ea"/>
                <a:cs typeface="+mn-cs"/>
              </a:rPr>
              <a:t>nd keep all your devices and applications current and protected with the latest security updates and patches through the cloud. </a:t>
            </a:r>
            <a:endParaRPr lang="en-US" sz="1000" kern="1200" baseline="0" dirty="0">
              <a:solidFill>
                <a:schemeClr val="tx1"/>
              </a:solidFill>
              <a:effectLst/>
              <a:latin typeface="Segoe UI" panose="020B0502040204020203" pitchFamily="34" charset="0"/>
              <a:ea typeface="+mn-ea"/>
              <a:cs typeface="Segoe UI" panose="020B0502040204020203" pitchFamily="34" charset="0"/>
            </a:endParaRPr>
          </a:p>
          <a:p>
            <a:pPr lvl="1"/>
            <a:r>
              <a:rPr lang="en-US" b="1" dirty="0"/>
              <a:t>Device Guard</a:t>
            </a:r>
            <a:r>
              <a:rPr lang="en-US" dirty="0"/>
              <a:t> </a:t>
            </a:r>
            <a:r>
              <a:rPr lang="en-US" sz="1200" dirty="0"/>
              <a:t>puts you in control of your environment—and a step ahead of malware—with rigorous access controls that help protect the Windows system core and prevent untrusted apps and executables from starting. Device</a:t>
            </a:r>
            <a:r>
              <a:rPr lang="en-US" sz="1200" baseline="0" dirty="0"/>
              <a:t> Guard helps you 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Eliminate malware: </a:t>
            </a:r>
            <a:r>
              <a:rPr lang="en-US" sz="1200" dirty="0">
                <a:solidFill>
                  <a:prstClr val="white"/>
                </a:solidFill>
              </a:rPr>
              <a:t>Help secure your environment and prevent untrusted apps and code from running by using the ultimate form of app control. Using virtualization-based security, the Device Guard feature in Windows 10 offers a solution more powerful than traditional app control products, providing rigorous protection from tampering and bypass.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Get hardware-rooted app control: Device Guard uses hardware-based isolation and virtualization to protect itself and the Windows system core from vulnerability and zero-day exploits. </a:t>
            </a:r>
            <a:endParaRPr lang="en-US" sz="1200" dirty="0">
              <a:solidFill>
                <a:prstClr val="white"/>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white"/>
                </a:solidFill>
              </a:rPr>
              <a:t>Only run trusted apps: Device Guard enables your IT department to decide which software vendors and apps can be trusted within your environment. IT can designate as trustworthy the right combination of apps for your organization, from internal line-of-business apps to everything from the Windows Store to apps from specific software vendors.</a:t>
            </a:r>
            <a:endParaRPr kumimoji="0" lang="en-US" sz="1000" b="1" i="0" u="none" strike="noStrike" kern="1200" cap="none" spc="0" normalizeH="0" baseline="0" noProof="0" dirty="0">
              <a:ln>
                <a:noFill/>
              </a:ln>
              <a:solidFill>
                <a:prstClr val="white"/>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baseline="0" dirty="0"/>
              <a:t>Managed User Experience</a:t>
            </a:r>
            <a:r>
              <a:rPr lang="en-US" baseline="0" dirty="0"/>
              <a:t>: </a:t>
            </a:r>
            <a:endParaRPr kumimoji="0" lang="en-US" sz="1200" b="0" i="0" u="none" strike="noStrike" kern="1200" cap="none" spc="0" normalizeH="0" baseline="0" noProof="0" dirty="0">
              <a:ln>
                <a:noFill/>
              </a:ln>
              <a:solidFill>
                <a:srgbClr val="737373"/>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37373"/>
                </a:solidFill>
                <a:effectLst/>
                <a:uLnTx/>
                <a:uFillTx/>
                <a:latin typeface="Segoe UI"/>
                <a:ea typeface="+mn-ea"/>
                <a:cs typeface="+mn-cs"/>
              </a:rPr>
              <a:t>Advanced lockdown capabilities in Windows 10 give your Internet of Things (IoT) devices an extra layer of security and provide a predictable experience for line-of-business device scenarios by allowing you 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37373"/>
                </a:solidFill>
                <a:effectLst/>
                <a:uLnTx/>
                <a:uFillTx/>
                <a:latin typeface="Segoe UI"/>
                <a:ea typeface="+mn-ea"/>
                <a:cs typeface="+mn-cs"/>
              </a:rPr>
              <a:t>Protect a device from write operations: using Unified Write Filter (UWF), you can intercept all write attempts to a protected volume and redirect them to a virtual overlay instead. You can also specify any files, directories, and registry keys that should not be filtered.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37373"/>
                </a:solidFill>
                <a:effectLst/>
                <a:uLnTx/>
                <a:uFillTx/>
                <a:latin typeface="Segoe UI"/>
                <a:ea typeface="+mn-ea"/>
                <a:cs typeface="+mn-cs"/>
              </a:rPr>
              <a:t>Control the start screen layout and access to USB devices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37373"/>
                </a:solidFill>
                <a:effectLst/>
                <a:uLnTx/>
                <a:uFillTx/>
                <a:latin typeface="Segoe UI"/>
                <a:ea typeface="+mn-ea"/>
                <a:cs typeface="+mn-cs"/>
              </a:rPr>
              <a:t>Automatically boot to a Classic Windows app: using Shell Launcher in Windows 10, you can launch </a:t>
            </a:r>
            <a:r>
              <a:rPr kumimoji="0" lang="en-US" sz="1200" b="0" i="0" u="none" strike="noStrike" kern="1200" cap="none" spc="0" normalizeH="0" baseline="0" noProof="0" dirty="0">
                <a:ln>
                  <a:noFill/>
                </a:ln>
                <a:solidFill>
                  <a:prstClr val="white"/>
                </a:solidFill>
                <a:effectLst/>
                <a:uLnTx/>
                <a:uFillTx/>
                <a:latin typeface="Segoe UI"/>
                <a:ea typeface="+mn-ea"/>
                <a:cs typeface="+mn-cs"/>
              </a:rPr>
              <a:t>Classic Windows apps as a custom shell to create a dedicated device and app experience. You also gain flexibility and control by using multiple shells for different user groups.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37373"/>
                </a:solidFill>
                <a:effectLst/>
                <a:uLnTx/>
                <a:uFillTx/>
                <a:latin typeface="Segoe UI"/>
                <a:ea typeface="+mn-ea"/>
                <a:cs typeface="+mn-cs"/>
              </a:rPr>
              <a:t>Automatically boot to a Universal Windows app: using the A</a:t>
            </a:r>
            <a:r>
              <a:rPr kumimoji="0" lang="en-US" sz="1200" b="0" i="0" u="none" strike="noStrike" kern="1200" cap="none" spc="0" normalizeH="0" baseline="0" noProof="0" dirty="0">
                <a:ln>
                  <a:noFill/>
                </a:ln>
                <a:solidFill>
                  <a:prstClr val="white"/>
                </a:solidFill>
                <a:effectLst/>
                <a:uLnTx/>
                <a:uFillTx/>
                <a:latin typeface="Segoe UI"/>
                <a:ea typeface="+mn-ea"/>
                <a:cs typeface="+mn-cs"/>
              </a:rPr>
              <a:t>ssigned Access setting, you can restrict a specific standard account to using only one Windows Store app. For example, you can restrict customers at your business to using only one app so your PC acts like a kiosk.</a:t>
            </a:r>
          </a:p>
          <a:p>
            <a:endParaRPr lang="en-US" sz="1000" kern="1200" dirty="0">
              <a:solidFill>
                <a:schemeClr val="tx1"/>
              </a:solidFill>
              <a:effectLst/>
              <a:latin typeface="Segoe UI" panose="020B0502040204020203" pitchFamily="34" charset="0"/>
              <a:ea typeface="+mn-ea"/>
              <a:cs typeface="Segoe UI" panose="020B0502040204020203" pitchFamily="34" charset="0"/>
            </a:endParaRPr>
          </a:p>
          <a:p>
            <a:pPr marL="0" indent="0">
              <a:buFont typeface="Arial" panose="020B0604020202020204" pitchFamily="34" charset="0"/>
              <a:buNone/>
            </a:pPr>
            <a:r>
              <a:rPr lang="en-US" sz="1000" b="1" kern="1200" dirty="0">
                <a:solidFill>
                  <a:schemeClr val="tx1"/>
                </a:solidFill>
                <a:effectLst/>
                <a:latin typeface="Segoe UI" panose="020B0502040204020203" pitchFamily="34" charset="0"/>
                <a:ea typeface="+mn-ea"/>
                <a:cs typeface="Segoe UI" panose="020B0502040204020203" pitchFamily="34" charset="0"/>
              </a:rPr>
              <a:t>Secure your people </a:t>
            </a:r>
          </a:p>
          <a:p>
            <a:pPr marL="0" indent="0">
              <a:buFont typeface="Arial" panose="020B0604020202020204" pitchFamily="34" charset="0"/>
              <a:buNone/>
            </a:pPr>
            <a:r>
              <a:rPr lang="en-US" sz="1000" b="0" kern="1200" dirty="0">
                <a:solidFill>
                  <a:schemeClr val="tx1"/>
                </a:solidFill>
                <a:effectLst/>
                <a:latin typeface="+mn-lt"/>
                <a:ea typeface="+mn-ea"/>
                <a:cs typeface="+mn-cs"/>
              </a:rPr>
              <a:t>You don’t ever</a:t>
            </a:r>
            <a:r>
              <a:rPr lang="en-US" sz="1000" b="0" kern="1200" baseline="0" dirty="0">
                <a:solidFill>
                  <a:schemeClr val="tx1"/>
                </a:solidFill>
                <a:effectLst/>
                <a:latin typeface="+mn-lt"/>
                <a:ea typeface="+mn-ea"/>
                <a:cs typeface="+mn-cs"/>
              </a:rPr>
              <a:t> want to have to inform your customers that they’ve been the victim of i</a:t>
            </a:r>
            <a:r>
              <a:rPr lang="en-US" sz="1000" b="0" kern="1200" dirty="0">
                <a:solidFill>
                  <a:schemeClr val="tx1"/>
                </a:solidFill>
                <a:effectLst/>
                <a:latin typeface="+mn-lt"/>
                <a:ea typeface="+mn-ea"/>
                <a:cs typeface="+mn-cs"/>
              </a:rPr>
              <a:t>dentity</a:t>
            </a:r>
            <a:r>
              <a:rPr lang="en-US" sz="1000" b="0" kern="1200" baseline="0" dirty="0">
                <a:solidFill>
                  <a:schemeClr val="tx1"/>
                </a:solidFill>
                <a:effectLst/>
                <a:latin typeface="+mn-lt"/>
                <a:ea typeface="+mn-ea"/>
                <a:cs typeface="+mn-cs"/>
              </a:rPr>
              <a:t> theft. </a:t>
            </a:r>
            <a:r>
              <a:rPr lang="en-US" sz="1000" b="0" kern="1200" dirty="0">
                <a:solidFill>
                  <a:schemeClr val="tx1"/>
                </a:solidFill>
                <a:effectLst/>
                <a:latin typeface="+mn-lt"/>
                <a:ea typeface="+mn-ea"/>
                <a:cs typeface="+mn-cs"/>
              </a:rPr>
              <a:t>Get peace of mind knowing that you have the highest degree of security available to help protect your user</a:t>
            </a:r>
            <a:r>
              <a:rPr lang="en-US" sz="1000" b="0" kern="1200" baseline="0" dirty="0">
                <a:solidFill>
                  <a:schemeClr val="tx1"/>
                </a:solidFill>
                <a:effectLst/>
                <a:latin typeface="+mn-lt"/>
                <a:ea typeface="+mn-ea"/>
                <a:cs typeface="+mn-cs"/>
              </a:rPr>
              <a:t> or client </a:t>
            </a:r>
            <a:r>
              <a:rPr lang="en-US" sz="1000" b="0" kern="1200" dirty="0">
                <a:solidFill>
                  <a:schemeClr val="tx1"/>
                </a:solidFill>
                <a:effectLst/>
                <a:latin typeface="+mn-lt"/>
                <a:ea typeface="+mn-ea"/>
                <a:cs typeface="+mn-cs"/>
              </a:rPr>
              <a:t>identities</a:t>
            </a:r>
            <a:r>
              <a:rPr lang="en-US" sz="1000" b="0" kern="1200" baseline="0" dirty="0">
                <a:solidFill>
                  <a:schemeClr val="tx1"/>
                </a:solidFill>
                <a:effectLst/>
                <a:latin typeface="+mn-lt"/>
                <a:ea typeface="+mn-ea"/>
                <a:cs typeface="+mn-cs"/>
              </a:rPr>
              <a:t>. </a:t>
            </a:r>
            <a:endParaRPr lang="en-US" sz="1000" kern="1200" baseline="0" dirty="0">
              <a:solidFill>
                <a:schemeClr val="tx1"/>
              </a:solidFill>
              <a:effectLst/>
              <a:latin typeface="Segoe UI" panose="020B0502040204020203" pitchFamily="34" charset="0"/>
              <a:ea typeface="+mn-ea"/>
              <a:cs typeface="Segoe UI" panose="020B0502040204020203" pitchFamily="34" charset="0"/>
            </a:endParaRPr>
          </a:p>
          <a:p>
            <a:pPr lvl="1"/>
            <a:r>
              <a:rPr lang="en-US" sz="1000" b="1" dirty="0"/>
              <a:t>Credential</a:t>
            </a:r>
            <a:r>
              <a:rPr lang="en-US" sz="1000" b="1" baseline="0" dirty="0"/>
              <a:t> Guard</a:t>
            </a:r>
            <a:r>
              <a:rPr lang="en-US" sz="1000" baseline="0" dirty="0"/>
              <a:t>: </a:t>
            </a:r>
            <a:r>
              <a:rPr kumimoji="0" lang="en-US" sz="1000" b="0" i="0" u="none" strike="noStrike" kern="1200" cap="none" spc="0" normalizeH="0" baseline="0" noProof="0" dirty="0">
                <a:ln>
                  <a:noFill/>
                </a:ln>
                <a:solidFill>
                  <a:srgbClr val="737373"/>
                </a:solidFill>
                <a:effectLst/>
                <a:uLnTx/>
                <a:uFillTx/>
                <a:latin typeface="Segoe UI"/>
                <a:ea typeface="+mn-ea"/>
                <a:cs typeface="+mn-cs"/>
              </a:rPr>
              <a:t>While Windows 10 Pro features such as Microsoft Passport and Windows Hello strengthen and help protect user credentials, Credential Guard takes the next step and helps protect the user access tokens that are generated once your users have been authenticated. Credential Guard provides: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737373"/>
                </a:solidFill>
                <a:effectLst/>
                <a:uLnTx/>
                <a:uFillTx/>
                <a:latin typeface="Segoe UI"/>
                <a:ea typeface="+mn-ea"/>
                <a:cs typeface="+mn-cs"/>
              </a:rPr>
              <a:t>Identity protection</a:t>
            </a:r>
            <a:r>
              <a:rPr kumimoji="0" lang="en-US" sz="1000" b="0" i="0" u="none" strike="noStrike" kern="1200" cap="none" spc="0" normalizeH="0" baseline="0" noProof="0" dirty="0">
                <a:ln>
                  <a:noFill/>
                </a:ln>
                <a:solidFill>
                  <a:srgbClr val="737373"/>
                </a:solidFill>
                <a:effectLst/>
                <a:uLnTx/>
                <a:uFillTx/>
                <a:latin typeface="Segoe UI"/>
                <a:ea typeface="+mn-ea"/>
                <a:cs typeface="+mn-cs"/>
              </a:rPr>
              <a:t>: </a:t>
            </a:r>
            <a:r>
              <a:rPr lang="en-US" sz="1000" dirty="0">
                <a:solidFill>
                  <a:prstClr val="white"/>
                </a:solidFill>
              </a:rPr>
              <a:t>Credential Guard stores user</a:t>
            </a:r>
            <a:r>
              <a:rPr lang="en-US" sz="1000" baseline="0" dirty="0">
                <a:solidFill>
                  <a:prstClr val="white"/>
                </a:solidFill>
              </a:rPr>
              <a:t> access</a:t>
            </a:r>
            <a:r>
              <a:rPr lang="en-US" sz="1000" dirty="0">
                <a:solidFill>
                  <a:prstClr val="white"/>
                </a:solidFill>
              </a:rPr>
              <a:t> tokens within a virtualization-based security (VBS) environment running on Hyper-V technology. This helps prevent attackers from extracting the tokens from devices, even when the Windows kernel itself has been compromised. Malware running in the operating system, even with the highest privilege level, can‘t access tokens that are protected by Credential Guard.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solidFill>
                  <a:prstClr val="white"/>
                </a:solidFill>
              </a:rPr>
              <a:t>Hardware-level security</a:t>
            </a:r>
            <a:r>
              <a:rPr lang="en-US" sz="1000" dirty="0">
                <a:solidFill>
                  <a:prstClr val="white"/>
                </a:solidFill>
              </a:rPr>
              <a:t>: Credential Guard uses hardware-based virtualization and Hyper-V to host Windows 10 security credentials and isolate them from malware. This helps prevent one infected virtual machine from damaging others running in the same datacenter.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solidFill>
                  <a:prstClr val="white"/>
                </a:solidFill>
              </a:rPr>
              <a:t>Easy manageability</a:t>
            </a:r>
            <a:r>
              <a:rPr lang="en-US" sz="1000" dirty="0">
                <a:solidFill>
                  <a:prstClr val="white"/>
                </a:solidFill>
              </a:rPr>
              <a:t>: you can manage Credential Guard using Group Policy, Windows Management Instrumentation, a command prompt, and Windows PowerShell —environments very familiar to your IT staff.</a:t>
            </a:r>
          </a:p>
          <a:p>
            <a:pPr marL="0" indent="0">
              <a:buFont typeface="Arial" panose="020B0604020202020204" pitchFamily="34" charset="0"/>
              <a:buNone/>
            </a:pPr>
            <a:endParaRPr lang="en-US" sz="1000"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7" name="Footer Placeholder 6"/>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endParaRPr>
          </a:p>
        </p:txBody>
      </p:sp>
      <p:sp>
        <p:nvSpPr>
          <p:cNvPr id="8" name="Slide Number Placeholder 7"/>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31873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Productive and happy users are great but the threats we face have never been more serious. The attackers are changing their playbook to stay ahead, and we need to as well.</a:t>
            </a:r>
          </a:p>
          <a:p>
            <a:endParaRPr lang="en-US" dirty="0"/>
          </a:p>
          <a:p>
            <a:r>
              <a:rPr lang="en-US" dirty="0"/>
              <a:t>With Windows 7 our</a:t>
            </a:r>
            <a:r>
              <a:rPr lang="en-US" baseline="0" dirty="0"/>
              <a:t> goal was to provide a baseline level of protection. It included the security fundamentals that our customers needed plus a few extras like BitLocker. In the end our model was effectively to outsource the delivery of advanced security capabilities to 3</a:t>
            </a:r>
            <a:r>
              <a:rPr lang="en-US" baseline="30000" dirty="0"/>
              <a:t>rd</a:t>
            </a:r>
            <a:r>
              <a:rPr lang="en-US" baseline="0" dirty="0"/>
              <a:t> parties.</a:t>
            </a:r>
          </a:p>
          <a:p>
            <a:endParaRPr lang="en-US" baseline="0" dirty="0"/>
          </a:p>
          <a:p>
            <a:r>
              <a:rPr lang="en-US" baseline="0" dirty="0"/>
              <a:t>Given the threat landscape our customers are now living in we believe it’s our duty to deliver far more. </a:t>
            </a:r>
          </a:p>
          <a:p>
            <a:endParaRPr lang="en-US" baseline="0" dirty="0"/>
          </a:p>
          <a:p>
            <a:r>
              <a:rPr lang="en-US" b="1" baseline="0" dirty="0"/>
              <a:t>ADVANCE SLIDE</a:t>
            </a:r>
          </a:p>
          <a:p>
            <a:endParaRPr lang="en-US" sz="1200" b="1" dirty="0">
              <a:solidFill>
                <a:srgbClr val="FFFFFF"/>
              </a:solidFill>
              <a:latin typeface="Segoe UI" panose="020B0502040204020203" pitchFamily="34" charset="0"/>
              <a:cs typeface="Segoe UI" panose="020B0502040204020203" pitchFamily="34" charset="0"/>
            </a:endParaRPr>
          </a:p>
          <a:p>
            <a:r>
              <a:rPr lang="en-US" sz="1200" b="0" dirty="0">
                <a:solidFill>
                  <a:srgbClr val="FFFFFF"/>
                </a:solidFill>
                <a:latin typeface="Segoe UI" panose="020B0502040204020203" pitchFamily="34" charset="0"/>
                <a:cs typeface="Segoe UI" panose="020B0502040204020203" pitchFamily="34" charset="0"/>
              </a:rPr>
              <a:t>Additional detail:</a:t>
            </a:r>
          </a:p>
          <a:p>
            <a:r>
              <a:rPr lang="en-US" sz="1200" b="1" dirty="0">
                <a:solidFill>
                  <a:srgbClr val="FFFFFF"/>
                </a:solidFill>
                <a:latin typeface="Segoe UI" panose="020B0502040204020203" pitchFamily="34" charset="0"/>
                <a:cs typeface="Segoe UI" panose="020B0502040204020203" pitchFamily="34" charset="0"/>
              </a:rPr>
              <a:t>Trusted Platform Module (TPM): </a:t>
            </a:r>
            <a:r>
              <a:rPr lang="en-US" sz="1200" dirty="0">
                <a:solidFill>
                  <a:srgbClr val="FFFFFF"/>
                </a:solidFill>
                <a:latin typeface="Segoe UI" panose="020B0502040204020203" pitchFamily="34" charset="0"/>
                <a:cs typeface="Segoe UI" panose="020B0502040204020203" pitchFamily="34" charset="0"/>
              </a:rPr>
              <a:t>hardware protects and isolates your Windows credential from the rest of the operating system, helping to thwart malware and advanced attacks.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Windows Firewall: </a:t>
            </a:r>
            <a:r>
              <a:rPr lang="en-US" sz="1200" b="0" dirty="0">
                <a:solidFill>
                  <a:schemeClr val="tx1"/>
                </a:solidFill>
              </a:rPr>
              <a:t>stop attacks in their tracks. </a:t>
            </a:r>
            <a:r>
              <a:rPr lang="en-US" sz="1200" dirty="0">
                <a:solidFill>
                  <a:schemeClr val="tx1"/>
                </a:solidFill>
              </a:rPr>
              <a:t>This network protection helps keep hackers and malicious software from gaining access to your PC through a network or the Internet.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SmartScreen Filter: </a:t>
            </a:r>
            <a:r>
              <a:rPr lang="en-US" sz="1200" b="0" dirty="0">
                <a:solidFill>
                  <a:schemeClr val="tx1"/>
                </a:solidFill>
              </a:rPr>
              <a:t>protection online. </a:t>
            </a:r>
            <a:r>
              <a:rPr lang="en-US" sz="1200" dirty="0">
                <a:solidFill>
                  <a:schemeClr val="tx1"/>
                </a:solidFill>
              </a:rPr>
              <a:t>Built into Microsoft Edge and Internet Explorer browsers, SmartScreen Filter helps protect against malicious websites and downloads.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Segoe UI" panose="020B0502040204020203" pitchFamily="34" charset="0"/>
                <a:cs typeface="Segoe UI" panose="020B0502040204020203" pitchFamily="34" charset="0"/>
              </a:rPr>
              <a:t>Bitlocker and Bitlocker to Go:</a:t>
            </a:r>
            <a:r>
              <a:rPr lang="en-US" sz="1200" b="1" baseline="0" dirty="0">
                <a:solidFill>
                  <a:srgbClr val="FFFFFF"/>
                </a:solidFill>
                <a:latin typeface="Segoe UI" panose="020B0502040204020203" pitchFamily="34" charset="0"/>
                <a:cs typeface="Segoe UI" panose="020B0502040204020203" pitchFamily="34" charset="0"/>
              </a:rPr>
              <a:t> </a:t>
            </a:r>
            <a:r>
              <a:rPr lang="en-US" sz="1200" dirty="0">
                <a:solidFill>
                  <a:schemeClr val="tx1"/>
                </a:solidFill>
              </a:rPr>
              <a:t>If your Windows 10 Pro device or USB drive is lost or stolen, BitLocker and BitLocker to Go are designed to put everything on lockdown so no one else can access your business systems or data. And with Windows Information Protection your business files are encrypted at the file level and can’t be moved to unauthorized locations. </a:t>
            </a:r>
          </a:p>
          <a:p>
            <a:endParaRPr lang="en-US" sz="1200" dirty="0">
              <a:solidFill>
                <a:srgbClr val="FFFFFF"/>
              </a:solidFill>
              <a:latin typeface="Segoe UI" panose="020B0502040204020203" pitchFamily="34" charset="0"/>
              <a:cs typeface="Segoe UI" panose="020B0502040204020203" pitchFamily="34" charset="0"/>
            </a:endParaRPr>
          </a:p>
          <a:p>
            <a:endParaRPr lang="en-US" sz="1200" dirty="0">
              <a:solidFill>
                <a:srgbClr val="FFFFFF"/>
              </a:solidFill>
              <a:latin typeface="Segoe UI" panose="020B0502040204020203" pitchFamily="34" charset="0"/>
              <a:cs typeface="Segoe UI" panose="020B0502040204020203" pitchFamily="34" charset="0"/>
            </a:endParaRPr>
          </a:p>
          <a:p>
            <a:endParaRPr lang="en-US" sz="1200" dirty="0">
              <a:solidFill>
                <a:srgbClr val="FFFFFF"/>
              </a:solidFill>
              <a:latin typeface="Segoe UI" panose="020B0502040204020203" pitchFamily="34" charset="0"/>
              <a:cs typeface="Segoe UI" panose="020B0502040204020203" pitchFamily="34" charset="0"/>
            </a:endParaRPr>
          </a:p>
          <a:p>
            <a:endParaRPr lang="en-US" dirty="0"/>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a:t>
            </a:fld>
            <a:endParaRPr kumimoji="0" lang="en-US" sz="1800" b="0" i="0" u="none" strike="noStrike" kern="0" cap="none" spc="0" normalizeH="0" baseline="0" noProof="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prstClr val="black"/>
              </a:solidFill>
              <a:effectLst/>
              <a:uLnTx/>
              <a:uFillTx/>
            </a:endParaRPr>
          </a:p>
        </p:txBody>
      </p:sp>
      <p:sp>
        <p:nvSpPr>
          <p:cNvPr id="8" name="Header Placeholder 7"/>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3162497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dirty="0"/>
              <a:t>Speaker Name</a:t>
            </a:r>
          </a:p>
        </p:txBody>
      </p:sp>
      <p:pic>
        <p:nvPicPr>
          <p:cNvPr id="7" name="Picture 6"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48585" y="6122089"/>
            <a:ext cx="1254995" cy="267709"/>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48586" y="6073351"/>
            <a:ext cx="1434641" cy="314582"/>
          </a:xfrm>
          <a:prstGeom prst="rect">
            <a:avLst/>
          </a:prstGeom>
        </p:spPr>
      </p:pic>
    </p:spTree>
    <p:extLst>
      <p:ext uri="{BB962C8B-B14F-4D97-AF65-F5344CB8AC3E}">
        <p14:creationId xmlns:p14="http://schemas.microsoft.com/office/powerpoint/2010/main" val="195767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80942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60012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3272230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44243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634734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0257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accent4"/>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69812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losing logo slide_color">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19677173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264072"/>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30458"/>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68" r:id="rId4"/>
    <p:sldLayoutId id="2147483682" r:id="rId5"/>
    <p:sldLayoutId id="2147483895" r:id="rId6"/>
    <p:sldLayoutId id="2147483918" r:id="rId7"/>
    <p:sldLayoutId id="2147483919" r:id="rId8"/>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7274793"/>
      </p:ext>
    </p:extLst>
  </p:cSld>
  <p:clrMap bg1="lt1" tx1="dk1" bg2="lt2" tx2="dk2" accent1="accent1" accent2="accent2" accent3="accent3" accent4="accent4" accent5="accent5" accent6="accent6" hlink="hlink" folHlink="folHlink"/>
  <p:sldLayoutIdLst>
    <p:sldLayoutId id="2147483866" r:id="rId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7"/>
            <a:ext cx="11653521" cy="1831739"/>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9727381"/>
      </p:ext>
    </p:extLst>
  </p:cSld>
  <p:clrMap bg1="lt1" tx1="dk1" bg2="lt2" tx2="dk2" accent1="accent1" accent2="accent2" accent3="accent3" accent4="accent4" accent5="accent5" accent6="accent6" hlink="hlink" folHlink="folHlink"/>
  <p:sldLayoutIdLst>
    <p:sldLayoutId id="2147483921" r:id="rId1"/>
  </p:sldLayoutIdLst>
  <p:transition>
    <p:fade/>
  </p:transition>
  <p:hf sldNum="0" hdr="0" ftr="0" dt="0"/>
  <p:txStyles>
    <p:titleStyle>
      <a:lvl1pPr algn="l" defTabSz="914367" rtl="0" eaLnBrk="1" latinLnBrk="0" hangingPunct="1">
        <a:lnSpc>
          <a:spcPct val="90000"/>
        </a:lnSpc>
        <a:spcBef>
          <a:spcPct val="0"/>
        </a:spcBef>
        <a:buNone/>
        <a:defRPr lang="en-US" sz="4313" b="0" kern="1200" cap="none" spc="-100" baseline="0" dirty="0" smtClean="0">
          <a:ln w="3175">
            <a:noFill/>
          </a:ln>
          <a:gradFill>
            <a:gsLst>
              <a:gs pos="1250">
                <a:schemeClr val="accent1"/>
              </a:gs>
              <a:gs pos="100000">
                <a:schemeClr val="accent1"/>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4.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6.jpe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8.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0.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jpe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1" t="16" r="63" b="-1"/>
          <a:stretch/>
        </p:blipFill>
        <p:spPr>
          <a:xfrm>
            <a:off x="1" y="1029"/>
            <a:ext cx="12192000" cy="6856972"/>
          </a:xfrm>
          <a:prstGeom prst="rect">
            <a:avLst/>
          </a:prstGeom>
        </p:spPr>
      </p:pic>
      <p:sp>
        <p:nvSpPr>
          <p:cNvPr id="9" name="Rectangle 8"/>
          <p:cNvSpPr/>
          <p:nvPr/>
        </p:nvSpPr>
        <p:spPr bwMode="auto">
          <a:xfrm>
            <a:off x="-5354" y="1"/>
            <a:ext cx="12196492" cy="6858000"/>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45" b="0" i="0" u="none" strike="noStrike" kern="0" cap="none" spc="0" normalizeH="0" baseline="0" noProof="0" dirty="0">
              <a:ln>
                <a:noFill/>
              </a:ln>
              <a:solidFill>
                <a:srgbClr val="FFFFFF"/>
              </a:solidFill>
              <a:effectLst/>
              <a:uLnTx/>
              <a:uFillTx/>
              <a:latin typeface="+mj-lt"/>
              <a:cs typeface="Segoe UI Light" panose="020B0502040204020203" pitchFamily="34" charset="0"/>
            </a:endParaRPr>
          </a:p>
        </p:txBody>
      </p:sp>
      <p:grpSp>
        <p:nvGrpSpPr>
          <p:cNvPr id="14" name="Group 13"/>
          <p:cNvGrpSpPr/>
          <p:nvPr/>
        </p:nvGrpSpPr>
        <p:grpSpPr>
          <a:xfrm>
            <a:off x="-7772" y="3975471"/>
            <a:ext cx="12199773" cy="2573082"/>
            <a:chOff x="-23321" y="3819061"/>
            <a:chExt cx="12199773" cy="2573082"/>
          </a:xfrm>
        </p:grpSpPr>
        <p:sp>
          <p:nvSpPr>
            <p:cNvPr id="4" name="Rectangle 3"/>
            <p:cNvSpPr/>
            <p:nvPr/>
          </p:nvSpPr>
          <p:spPr bwMode="auto">
            <a:xfrm>
              <a:off x="-23321" y="5531216"/>
              <a:ext cx="12199772" cy="860927"/>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p:nvPr/>
          </p:nvGrpSpPr>
          <p:grpSpPr>
            <a:xfrm>
              <a:off x="-15548" y="3819061"/>
              <a:ext cx="12192000" cy="1718139"/>
              <a:chOff x="-15547" y="3191779"/>
              <a:chExt cx="12191999" cy="1718139"/>
            </a:xfrm>
            <a:solidFill>
              <a:srgbClr val="107C10"/>
            </a:solidFill>
          </p:grpSpPr>
          <p:sp>
            <p:nvSpPr>
              <p:cNvPr id="6" name="Rectangle 5"/>
              <p:cNvSpPr/>
              <p:nvPr/>
            </p:nvSpPr>
            <p:spPr bwMode="auto">
              <a:xfrm>
                <a:off x="-15547" y="3191779"/>
                <a:ext cx="12191999" cy="1718139"/>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304801" y="3596559"/>
                <a:ext cx="10344925" cy="904863"/>
              </a:xfrm>
              <a:prstGeom prst="rect">
                <a:avLst/>
              </a:prstGeom>
              <a:noFill/>
            </p:spPr>
            <p:txBody>
              <a:bodyPr wrap="square" lIns="182880" tIns="146304" rIns="182880" bIns="146304" rtlCol="0">
                <a:spAutoFit/>
              </a:bodyPr>
              <a:lstStyle/>
              <a:p>
                <a:pPr>
                  <a:lnSpc>
                    <a:spcPct val="90000"/>
                  </a:lnSpc>
                  <a:spcAft>
                    <a:spcPts val="600"/>
                  </a:spcAft>
                </a:pPr>
                <a:r>
                  <a:rPr lang="en-US" sz="4400" spc="-70" dirty="0">
                    <a:gradFill>
                      <a:gsLst>
                        <a:gs pos="2917">
                          <a:srgbClr val="FFFFFF"/>
                        </a:gs>
                        <a:gs pos="30000">
                          <a:srgbClr val="FFFFFF"/>
                        </a:gs>
                      </a:gsLst>
                      <a:lin ang="5400000" scaled="0"/>
                    </a:gradFill>
                    <a:latin typeface="+mj-lt"/>
                    <a:cs typeface="Segoe UI" panose="020B0502040204020203" pitchFamily="34" charset="0"/>
                  </a:rPr>
                  <a:t>Windows 10 Enterprise Subscriptions in CSP</a:t>
                </a:r>
              </a:p>
            </p:txBody>
          </p:sp>
        </p:grpSp>
        <p:sp>
          <p:nvSpPr>
            <p:cNvPr id="13" name="TextBox 12"/>
            <p:cNvSpPr txBox="1"/>
            <p:nvPr/>
          </p:nvSpPr>
          <p:spPr>
            <a:xfrm>
              <a:off x="304800" y="5666680"/>
              <a:ext cx="9516533"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Segoe UI Semilight" charset="0"/>
                  <a:ea typeface="Segoe UI Semilight" charset="0"/>
                  <a:cs typeface="Segoe UI Semilight" charset="0"/>
                </a:rPr>
                <a:t>Windows Commercial Marketing</a:t>
              </a:r>
            </a:p>
          </p:txBody>
        </p:sp>
      </p:grpSp>
    </p:spTree>
    <p:extLst>
      <p:ext uri="{BB962C8B-B14F-4D97-AF65-F5344CB8AC3E}">
        <p14:creationId xmlns:p14="http://schemas.microsoft.com/office/powerpoint/2010/main" val="1862297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p:cNvGrpSpPr/>
          <p:nvPr/>
        </p:nvGrpSpPr>
        <p:grpSpPr>
          <a:xfrm>
            <a:off x="9523349" y="6339239"/>
            <a:ext cx="2396111" cy="280556"/>
            <a:chOff x="9165011" y="1970338"/>
            <a:chExt cx="2119923" cy="248219"/>
          </a:xfrm>
        </p:grpSpPr>
        <p:cxnSp>
          <p:nvCxnSpPr>
            <p:cNvPr id="129" name="Straight Arrow Connector 128"/>
            <p:cNvCxnSpPr/>
            <p:nvPr/>
          </p:nvCxnSpPr>
          <p:spPr>
            <a:xfrm>
              <a:off x="9165011" y="2190650"/>
              <a:ext cx="2119923" cy="0"/>
            </a:xfrm>
            <a:prstGeom prst="straightConnector1">
              <a:avLst/>
            </a:prstGeom>
            <a:noFill/>
            <a:ln w="38100" cap="flat" cmpd="sng" algn="ctr">
              <a:solidFill>
                <a:srgbClr val="333333"/>
              </a:solidFill>
              <a:prstDash val="solid"/>
              <a:headEnd type="none"/>
              <a:tailEnd type="triangle"/>
            </a:ln>
            <a:effectLst/>
          </p:spPr>
        </p:cxnSp>
        <p:sp>
          <p:nvSpPr>
            <p:cNvPr id="130" name="TextBox 129"/>
            <p:cNvSpPr txBox="1"/>
            <p:nvPr/>
          </p:nvSpPr>
          <p:spPr>
            <a:xfrm>
              <a:off x="9300056" y="1970338"/>
              <a:ext cx="1897543" cy="248219"/>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POST-BREACH</a:t>
              </a:r>
            </a:p>
          </p:txBody>
        </p:sp>
      </p:grpSp>
      <p:grpSp>
        <p:nvGrpSpPr>
          <p:cNvPr id="131" name="Group 130"/>
          <p:cNvGrpSpPr/>
          <p:nvPr/>
        </p:nvGrpSpPr>
        <p:grpSpPr>
          <a:xfrm>
            <a:off x="282563" y="6339208"/>
            <a:ext cx="9189436" cy="280557"/>
            <a:chOff x="1030845" y="2163717"/>
            <a:chExt cx="8293239" cy="253196"/>
          </a:xfrm>
        </p:grpSpPr>
        <p:sp>
          <p:nvSpPr>
            <p:cNvPr id="132" name="TextBox 131"/>
            <p:cNvSpPr txBox="1"/>
            <p:nvPr/>
          </p:nvSpPr>
          <p:spPr>
            <a:xfrm>
              <a:off x="1030845" y="2163717"/>
              <a:ext cx="8293239" cy="253196"/>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PRE-BREACH</a:t>
              </a:r>
            </a:p>
          </p:txBody>
        </p:sp>
        <p:cxnSp>
          <p:nvCxnSpPr>
            <p:cNvPr id="133" name="Straight Arrow Connector 132"/>
            <p:cNvCxnSpPr/>
            <p:nvPr/>
          </p:nvCxnSpPr>
          <p:spPr>
            <a:xfrm>
              <a:off x="1031449" y="2388446"/>
              <a:ext cx="8292635" cy="0"/>
            </a:xfrm>
            <a:prstGeom prst="straightConnector1">
              <a:avLst/>
            </a:prstGeom>
            <a:noFill/>
            <a:ln w="38100" cap="flat" cmpd="sng" algn="ctr">
              <a:solidFill>
                <a:srgbClr val="737373"/>
              </a:solidFill>
              <a:prstDash val="solid"/>
              <a:headEnd type="none"/>
              <a:tailEnd type="triangle"/>
            </a:ln>
            <a:effectLst/>
          </p:spPr>
        </p:cxnSp>
      </p:grpSp>
      <p:sp>
        <p:nvSpPr>
          <p:cNvPr id="134" name="Rectangle 133"/>
          <p:cNvSpPr/>
          <p:nvPr/>
        </p:nvSpPr>
        <p:spPr bwMode="auto">
          <a:xfrm>
            <a:off x="9678380" y="4216000"/>
            <a:ext cx="2240744" cy="2077593"/>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solidFill>
                <a:srgbClr val="FFFFFF">
                  <a:lumMod val="65000"/>
                </a:srgbClr>
              </a:solidFill>
              <a:ea typeface="Segoe UI" pitchFamily="34" charset="0"/>
              <a:cs typeface="Segoe UI" pitchFamily="34" charset="0"/>
            </a:endParaRPr>
          </a:p>
        </p:txBody>
      </p:sp>
      <p:sp>
        <p:nvSpPr>
          <p:cNvPr id="135" name="TextBox 134"/>
          <p:cNvSpPr txBox="1"/>
          <p:nvPr/>
        </p:nvSpPr>
        <p:spPr>
          <a:xfrm>
            <a:off x="9709334" y="5468598"/>
            <a:ext cx="2178838" cy="671953"/>
          </a:xfrm>
          <a:prstGeom prst="rect">
            <a:avLst/>
          </a:prstGeom>
        </p:spPr>
        <p:txBody>
          <a:bodyPr vert="horz" wrap="square" lIns="91388" tIns="91388" rIns="91388" bIns="91388" rtlCol="0" anchor="ctr">
            <a:noAutofit/>
          </a:bodyPr>
          <a:lstStyle/>
          <a:p>
            <a:pPr algn="ctr" defTabSz="895487">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grpSp>
        <p:nvGrpSpPr>
          <p:cNvPr id="136" name="Group 135"/>
          <p:cNvGrpSpPr/>
          <p:nvPr/>
        </p:nvGrpSpPr>
        <p:grpSpPr>
          <a:xfrm>
            <a:off x="10352480" y="4417163"/>
            <a:ext cx="892547" cy="892547"/>
            <a:chOff x="9921780" y="3594953"/>
            <a:chExt cx="701271" cy="701271"/>
          </a:xfrm>
        </p:grpSpPr>
        <p:sp>
          <p:nvSpPr>
            <p:cNvPr id="137" name="Oval 136"/>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765" kern="0">
                <a:solidFill>
                  <a:srgbClr val="FFFFFF"/>
                </a:solidFill>
              </a:endParaRPr>
            </a:p>
          </p:txBody>
        </p:sp>
      </p:grpSp>
      <p:sp>
        <p:nvSpPr>
          <p:cNvPr id="139" name="Rectangle 138"/>
          <p:cNvSpPr/>
          <p:nvPr/>
        </p:nvSpPr>
        <p:spPr bwMode="auto">
          <a:xfrm>
            <a:off x="288043"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0" name="TextBox 139"/>
          <p:cNvSpPr txBox="1"/>
          <p:nvPr/>
        </p:nvSpPr>
        <p:spPr>
          <a:xfrm>
            <a:off x="463309" y="5468598"/>
            <a:ext cx="1890215"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Device protection</a:t>
            </a:r>
          </a:p>
        </p:txBody>
      </p:sp>
      <p:grpSp>
        <p:nvGrpSpPr>
          <p:cNvPr id="141" name="Group 140"/>
          <p:cNvGrpSpPr/>
          <p:nvPr/>
        </p:nvGrpSpPr>
        <p:grpSpPr>
          <a:xfrm>
            <a:off x="962143" y="4417129"/>
            <a:ext cx="892547" cy="892547"/>
            <a:chOff x="1639844" y="3594953"/>
            <a:chExt cx="701271" cy="701271"/>
          </a:xfrm>
        </p:grpSpPr>
        <p:sp>
          <p:nvSpPr>
            <p:cNvPr id="142" name="Oval 141"/>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3" name="Group 142"/>
            <p:cNvGrpSpPr/>
            <p:nvPr/>
          </p:nvGrpSpPr>
          <p:grpSpPr>
            <a:xfrm>
              <a:off x="1868842" y="3733302"/>
              <a:ext cx="253738" cy="389062"/>
              <a:chOff x="7198185" y="1881461"/>
              <a:chExt cx="166688" cy="255587"/>
            </a:xfrm>
          </p:grpSpPr>
          <p:sp>
            <p:nvSpPr>
              <p:cNvPr id="144"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sp>
            <p:nvSpPr>
              <p:cNvPr id="145"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grpSp>
      </p:grpSp>
      <p:sp>
        <p:nvSpPr>
          <p:cNvPr id="146" name="Rectangle 145"/>
          <p:cNvSpPr/>
          <p:nvPr/>
        </p:nvSpPr>
        <p:spPr bwMode="auto">
          <a:xfrm>
            <a:off x="4983212"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7" name="TextBox 146"/>
          <p:cNvSpPr txBox="1"/>
          <p:nvPr/>
        </p:nvSpPr>
        <p:spPr>
          <a:xfrm>
            <a:off x="5175213"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Identity protection</a:t>
            </a:r>
          </a:p>
        </p:txBody>
      </p:sp>
      <p:grpSp>
        <p:nvGrpSpPr>
          <p:cNvPr id="148" name="Group 147"/>
          <p:cNvGrpSpPr/>
          <p:nvPr/>
        </p:nvGrpSpPr>
        <p:grpSpPr>
          <a:xfrm>
            <a:off x="5657311" y="4417127"/>
            <a:ext cx="892547" cy="892547"/>
            <a:chOff x="5777042" y="3594953"/>
            <a:chExt cx="701271" cy="701271"/>
          </a:xfrm>
        </p:grpSpPr>
        <p:sp>
          <p:nvSpPr>
            <p:cNvPr id="149" name="Oval 148"/>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0" name="Group 149"/>
            <p:cNvGrpSpPr/>
            <p:nvPr/>
          </p:nvGrpSpPr>
          <p:grpSpPr>
            <a:xfrm>
              <a:off x="5911559" y="3785902"/>
              <a:ext cx="432238" cy="319374"/>
              <a:chOff x="698587" y="4421536"/>
              <a:chExt cx="1101644" cy="813989"/>
            </a:xfrm>
          </p:grpSpPr>
          <p:sp>
            <p:nvSpPr>
              <p:cNvPr id="151"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52"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53" name="Rectangle 152"/>
          <p:cNvSpPr/>
          <p:nvPr/>
        </p:nvSpPr>
        <p:spPr bwMode="auto">
          <a:xfrm>
            <a:off x="7330796"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54" name="TextBox 153"/>
          <p:cNvSpPr txBox="1"/>
          <p:nvPr/>
        </p:nvSpPr>
        <p:spPr>
          <a:xfrm>
            <a:off x="7522797"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Information protection</a:t>
            </a:r>
          </a:p>
          <a:p>
            <a:pPr algn="ctr" defTabSz="931754">
              <a:lnSpc>
                <a:spcPct val="90000"/>
              </a:lnSpc>
              <a:spcAft>
                <a:spcPts val="600"/>
              </a:spcAft>
              <a:defRPr/>
            </a:pPr>
            <a:endPar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endParaRPr>
          </a:p>
        </p:txBody>
      </p:sp>
      <p:grpSp>
        <p:nvGrpSpPr>
          <p:cNvPr id="155" name="Group 154"/>
          <p:cNvGrpSpPr/>
          <p:nvPr/>
        </p:nvGrpSpPr>
        <p:grpSpPr>
          <a:xfrm>
            <a:off x="8004896" y="4417129"/>
            <a:ext cx="892547" cy="892547"/>
            <a:chOff x="7845642" y="3594953"/>
            <a:chExt cx="701271" cy="701271"/>
          </a:xfrm>
        </p:grpSpPr>
        <p:sp>
          <p:nvSpPr>
            <p:cNvPr id="156" name="Oval 155"/>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7" name="Group 156"/>
            <p:cNvGrpSpPr/>
            <p:nvPr/>
          </p:nvGrpSpPr>
          <p:grpSpPr>
            <a:xfrm>
              <a:off x="8028210" y="3769396"/>
              <a:ext cx="336135" cy="352385"/>
              <a:chOff x="7463658" y="4062450"/>
              <a:chExt cx="370689" cy="392494"/>
            </a:xfrm>
          </p:grpSpPr>
          <p:sp>
            <p:nvSpPr>
              <p:cNvPr id="158" name="Oval 157"/>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59" name="Oval 158"/>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0"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1"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2"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3"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grpSp>
      </p:grpSp>
      <p:sp>
        <p:nvSpPr>
          <p:cNvPr id="164" name="Rectangle 163"/>
          <p:cNvSpPr/>
          <p:nvPr/>
        </p:nvSpPr>
        <p:spPr bwMode="auto">
          <a:xfrm>
            <a:off x="2635628"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65" name="TextBox 164"/>
          <p:cNvSpPr txBox="1"/>
          <p:nvPr/>
        </p:nvSpPr>
        <p:spPr>
          <a:xfrm>
            <a:off x="2827629"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166" name="Group 165"/>
          <p:cNvGrpSpPr/>
          <p:nvPr/>
        </p:nvGrpSpPr>
        <p:grpSpPr>
          <a:xfrm>
            <a:off x="3309727" y="4417129"/>
            <a:ext cx="892547" cy="892547"/>
            <a:chOff x="3708443" y="3594953"/>
            <a:chExt cx="701271" cy="701271"/>
          </a:xfrm>
        </p:grpSpPr>
        <p:sp>
          <p:nvSpPr>
            <p:cNvPr id="167" name="Oval 166"/>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8" name="Group 167"/>
            <p:cNvGrpSpPr/>
            <p:nvPr/>
          </p:nvGrpSpPr>
          <p:grpSpPr>
            <a:xfrm>
              <a:off x="3901292" y="3777530"/>
              <a:ext cx="315573" cy="371629"/>
              <a:chOff x="1778470" y="6292845"/>
              <a:chExt cx="241300" cy="284163"/>
            </a:xfrm>
          </p:grpSpPr>
          <p:sp>
            <p:nvSpPr>
              <p:cNvPr id="169"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0"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1"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62" name="Rectangle 61"/>
          <p:cNvSpPr/>
          <p:nvPr/>
        </p:nvSpPr>
        <p:spPr bwMode="auto">
          <a:xfrm>
            <a:off x="9678380" y="3252044"/>
            <a:ext cx="2240744" cy="96981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64" name="Rectangle 63"/>
          <p:cNvSpPr/>
          <p:nvPr/>
        </p:nvSpPr>
        <p:spPr bwMode="auto">
          <a:xfrm>
            <a:off x="4983212" y="3766717"/>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a:t>
            </a:r>
          </a:p>
        </p:txBody>
      </p:sp>
      <p:sp>
        <p:nvSpPr>
          <p:cNvPr id="66" name="Rectangle 65"/>
          <p:cNvSpPr/>
          <p:nvPr/>
        </p:nvSpPr>
        <p:spPr bwMode="auto">
          <a:xfrm>
            <a:off x="2635628" y="2737369"/>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a:t>
            </a:r>
          </a:p>
        </p:txBody>
      </p:sp>
      <p:sp>
        <p:nvSpPr>
          <p:cNvPr id="67" name="Rectangle 66"/>
          <p:cNvSpPr/>
          <p:nvPr/>
        </p:nvSpPr>
        <p:spPr bwMode="auto">
          <a:xfrm>
            <a:off x="2635628" y="3252044"/>
            <a:ext cx="2240744"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Firewall</a:t>
            </a:r>
          </a:p>
        </p:txBody>
      </p:sp>
      <p:sp>
        <p:nvSpPr>
          <p:cNvPr id="68" name="Rectangle 67"/>
          <p:cNvSpPr/>
          <p:nvPr/>
        </p:nvSpPr>
        <p:spPr bwMode="auto">
          <a:xfrm>
            <a:off x="7330796" y="3252044"/>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a:t>
            </a:r>
          </a:p>
        </p:txBody>
      </p:sp>
      <p:sp>
        <p:nvSpPr>
          <p:cNvPr id="69" name="Rectangle 68"/>
          <p:cNvSpPr/>
          <p:nvPr/>
        </p:nvSpPr>
        <p:spPr bwMode="auto">
          <a:xfrm>
            <a:off x="7330796"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to Go</a:t>
            </a:r>
          </a:p>
        </p:txBody>
      </p:sp>
      <p:sp>
        <p:nvSpPr>
          <p:cNvPr id="70" name="Rectangle 69"/>
          <p:cNvSpPr/>
          <p:nvPr/>
        </p:nvSpPr>
        <p:spPr bwMode="auto">
          <a:xfrm>
            <a:off x="2635628"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SmartScreen</a:t>
            </a:r>
          </a:p>
        </p:txBody>
      </p:sp>
      <p:sp>
        <p:nvSpPr>
          <p:cNvPr id="73" name="Rectangle 72"/>
          <p:cNvSpPr/>
          <p:nvPr/>
        </p:nvSpPr>
        <p:spPr bwMode="auto">
          <a:xfrm>
            <a:off x="2635628" y="222269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Microsoft Edge</a:t>
            </a:r>
          </a:p>
        </p:txBody>
      </p:sp>
      <p:sp>
        <p:nvSpPr>
          <p:cNvPr id="74" name="Rectangle 73"/>
          <p:cNvSpPr/>
          <p:nvPr/>
        </p:nvSpPr>
        <p:spPr bwMode="auto">
          <a:xfrm>
            <a:off x="282562" y="3766716"/>
            <a:ext cx="2240280"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78" name="Rectangle 77"/>
          <p:cNvSpPr/>
          <p:nvPr/>
        </p:nvSpPr>
        <p:spPr bwMode="auto">
          <a:xfrm>
            <a:off x="282562" y="3252044"/>
            <a:ext cx="2240280"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Trusted</a:t>
            </a:r>
            <a:b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b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Boot</a:t>
            </a:r>
          </a:p>
        </p:txBody>
      </p:sp>
      <p:sp>
        <p:nvSpPr>
          <p:cNvPr id="81" name="Rectangle 80"/>
          <p:cNvSpPr/>
          <p:nvPr/>
        </p:nvSpPr>
        <p:spPr bwMode="auto">
          <a:xfrm>
            <a:off x="4983212" y="325204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 Companion Devices</a:t>
            </a:r>
          </a:p>
        </p:txBody>
      </p:sp>
      <p:sp>
        <p:nvSpPr>
          <p:cNvPr id="82" name="Rectangle 81"/>
          <p:cNvSpPr/>
          <p:nvPr/>
        </p:nvSpPr>
        <p:spPr bwMode="auto">
          <a:xfrm>
            <a:off x="7330796" y="2737369"/>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85" name="Rectangle 84"/>
          <p:cNvSpPr/>
          <p:nvPr/>
        </p:nvSpPr>
        <p:spPr bwMode="auto">
          <a:xfrm>
            <a:off x="7330796" y="222269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Information Protection</a:t>
            </a:r>
          </a:p>
        </p:txBody>
      </p:sp>
      <p:sp>
        <p:nvSpPr>
          <p:cNvPr id="63" name="Title 1"/>
          <p:cNvSpPr txBox="1">
            <a:spLocks/>
          </p:cNvSpPr>
          <p:nvPr/>
        </p:nvSpPr>
        <p:spPr>
          <a:xfrm>
            <a:off x="284191" y="303799"/>
            <a:ext cx="12007824" cy="741847"/>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Windows 10 security on Windows 7 hardware </a:t>
            </a:r>
          </a:p>
        </p:txBody>
      </p:sp>
    </p:spTree>
    <p:extLst>
      <p:ext uri="{BB962C8B-B14F-4D97-AF65-F5344CB8AC3E}">
        <p14:creationId xmlns:p14="http://schemas.microsoft.com/office/powerpoint/2010/main" val="2364887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6" grpId="0" animBg="1"/>
      <p:bldP spid="73" grpId="0" animBg="1"/>
      <p:bldP spid="78" grpId="0" animBg="1"/>
      <p:bldP spid="81" grpId="0" animBg="1"/>
      <p:bldP spid="8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188"/>
          <p:cNvSpPr/>
          <p:nvPr/>
        </p:nvSpPr>
        <p:spPr bwMode="auto">
          <a:xfrm>
            <a:off x="9678380" y="3252044"/>
            <a:ext cx="2240744" cy="96981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180" name="Rectangle 179"/>
          <p:cNvSpPr/>
          <p:nvPr/>
        </p:nvSpPr>
        <p:spPr bwMode="auto">
          <a:xfrm>
            <a:off x="282562" y="2737369"/>
            <a:ext cx="2240280"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UEFI Secure Boot</a:t>
            </a:r>
          </a:p>
        </p:txBody>
      </p:sp>
      <p:sp>
        <p:nvSpPr>
          <p:cNvPr id="186" name="Rectangle 185"/>
          <p:cNvSpPr/>
          <p:nvPr/>
        </p:nvSpPr>
        <p:spPr bwMode="auto">
          <a:xfrm>
            <a:off x="4983212" y="3766717"/>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a:t>
            </a:r>
          </a:p>
        </p:txBody>
      </p:sp>
      <p:sp>
        <p:nvSpPr>
          <p:cNvPr id="187" name="Rectangle 186"/>
          <p:cNvSpPr/>
          <p:nvPr/>
        </p:nvSpPr>
        <p:spPr bwMode="auto">
          <a:xfrm>
            <a:off x="4983212" y="2737369"/>
            <a:ext cx="2240744"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Credential Guard</a:t>
            </a:r>
          </a:p>
        </p:txBody>
      </p:sp>
      <p:sp>
        <p:nvSpPr>
          <p:cNvPr id="182" name="Rectangle 181"/>
          <p:cNvSpPr/>
          <p:nvPr/>
        </p:nvSpPr>
        <p:spPr bwMode="auto">
          <a:xfrm>
            <a:off x="2635628" y="2737369"/>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a:t>
            </a:r>
          </a:p>
        </p:txBody>
      </p:sp>
      <p:sp>
        <p:nvSpPr>
          <p:cNvPr id="185" name="Rectangle 184"/>
          <p:cNvSpPr/>
          <p:nvPr/>
        </p:nvSpPr>
        <p:spPr bwMode="auto">
          <a:xfrm>
            <a:off x="2635628" y="3252044"/>
            <a:ext cx="2240744"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Firewall</a:t>
            </a:r>
          </a:p>
        </p:txBody>
      </p:sp>
      <p:sp>
        <p:nvSpPr>
          <p:cNvPr id="125" name="Rectangle 124"/>
          <p:cNvSpPr/>
          <p:nvPr/>
        </p:nvSpPr>
        <p:spPr bwMode="auto">
          <a:xfrm>
            <a:off x="7330796" y="3252044"/>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a:t>
            </a:r>
          </a:p>
        </p:txBody>
      </p:sp>
      <p:sp>
        <p:nvSpPr>
          <p:cNvPr id="126" name="Rectangle 125"/>
          <p:cNvSpPr/>
          <p:nvPr/>
        </p:nvSpPr>
        <p:spPr bwMode="auto">
          <a:xfrm>
            <a:off x="7330796"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to Go</a:t>
            </a:r>
          </a:p>
        </p:txBody>
      </p:sp>
      <p:sp>
        <p:nvSpPr>
          <p:cNvPr id="127" name="Rectangle 126"/>
          <p:cNvSpPr/>
          <p:nvPr/>
        </p:nvSpPr>
        <p:spPr bwMode="auto">
          <a:xfrm>
            <a:off x="2635628"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SmartScreen</a:t>
            </a:r>
          </a:p>
        </p:txBody>
      </p:sp>
      <p:sp>
        <p:nvSpPr>
          <p:cNvPr id="181" name="Rectangle 180"/>
          <p:cNvSpPr/>
          <p:nvPr/>
        </p:nvSpPr>
        <p:spPr bwMode="auto">
          <a:xfrm>
            <a:off x="2635628" y="1191665"/>
            <a:ext cx="2240744"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Device Guard</a:t>
            </a:r>
          </a:p>
        </p:txBody>
      </p:sp>
      <p:sp>
        <p:nvSpPr>
          <p:cNvPr id="188" name="Rectangle 187"/>
          <p:cNvSpPr/>
          <p:nvPr/>
        </p:nvSpPr>
        <p:spPr bwMode="auto">
          <a:xfrm>
            <a:off x="7330796" y="222269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Information Protection</a:t>
            </a:r>
          </a:p>
        </p:txBody>
      </p:sp>
      <p:grpSp>
        <p:nvGrpSpPr>
          <p:cNvPr id="128" name="Group 127"/>
          <p:cNvGrpSpPr/>
          <p:nvPr/>
        </p:nvGrpSpPr>
        <p:grpSpPr>
          <a:xfrm>
            <a:off x="9523349" y="6339239"/>
            <a:ext cx="2396111" cy="280556"/>
            <a:chOff x="9165011" y="1970338"/>
            <a:chExt cx="2119923" cy="248219"/>
          </a:xfrm>
        </p:grpSpPr>
        <p:cxnSp>
          <p:nvCxnSpPr>
            <p:cNvPr id="129" name="Straight Arrow Connector 128"/>
            <p:cNvCxnSpPr/>
            <p:nvPr/>
          </p:nvCxnSpPr>
          <p:spPr>
            <a:xfrm>
              <a:off x="9165011" y="2190650"/>
              <a:ext cx="2119923" cy="0"/>
            </a:xfrm>
            <a:prstGeom prst="straightConnector1">
              <a:avLst/>
            </a:prstGeom>
            <a:noFill/>
            <a:ln w="38100" cap="flat" cmpd="sng" algn="ctr">
              <a:solidFill>
                <a:srgbClr val="333333"/>
              </a:solidFill>
              <a:prstDash val="solid"/>
              <a:headEnd type="none"/>
              <a:tailEnd type="triangle"/>
            </a:ln>
            <a:effectLst/>
          </p:spPr>
        </p:cxnSp>
        <p:sp>
          <p:nvSpPr>
            <p:cNvPr id="130" name="TextBox 129"/>
            <p:cNvSpPr txBox="1"/>
            <p:nvPr/>
          </p:nvSpPr>
          <p:spPr>
            <a:xfrm>
              <a:off x="9300056" y="1970338"/>
              <a:ext cx="1897543" cy="248219"/>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POST-BREACH</a:t>
              </a:r>
            </a:p>
          </p:txBody>
        </p:sp>
      </p:grpSp>
      <p:grpSp>
        <p:nvGrpSpPr>
          <p:cNvPr id="131" name="Group 130"/>
          <p:cNvGrpSpPr/>
          <p:nvPr/>
        </p:nvGrpSpPr>
        <p:grpSpPr>
          <a:xfrm>
            <a:off x="282563" y="6339208"/>
            <a:ext cx="9189436" cy="280557"/>
            <a:chOff x="1030845" y="2163717"/>
            <a:chExt cx="8293239" cy="253196"/>
          </a:xfrm>
        </p:grpSpPr>
        <p:sp>
          <p:nvSpPr>
            <p:cNvPr id="132" name="TextBox 131"/>
            <p:cNvSpPr txBox="1"/>
            <p:nvPr/>
          </p:nvSpPr>
          <p:spPr>
            <a:xfrm>
              <a:off x="1030845" y="2163717"/>
              <a:ext cx="8293239" cy="253196"/>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PRE-BREACH</a:t>
              </a:r>
            </a:p>
          </p:txBody>
        </p:sp>
        <p:cxnSp>
          <p:nvCxnSpPr>
            <p:cNvPr id="133" name="Straight Arrow Connector 132"/>
            <p:cNvCxnSpPr/>
            <p:nvPr/>
          </p:nvCxnSpPr>
          <p:spPr>
            <a:xfrm>
              <a:off x="1031449" y="2388446"/>
              <a:ext cx="8292635" cy="0"/>
            </a:xfrm>
            <a:prstGeom prst="straightConnector1">
              <a:avLst/>
            </a:prstGeom>
            <a:noFill/>
            <a:ln w="38100" cap="flat" cmpd="sng" algn="ctr">
              <a:solidFill>
                <a:srgbClr val="737373"/>
              </a:solidFill>
              <a:prstDash val="solid"/>
              <a:headEnd type="none"/>
              <a:tailEnd type="triangle"/>
            </a:ln>
            <a:effectLst/>
          </p:spPr>
        </p:cxnSp>
      </p:grpSp>
      <p:sp>
        <p:nvSpPr>
          <p:cNvPr id="134" name="Rectangle 133"/>
          <p:cNvSpPr/>
          <p:nvPr/>
        </p:nvSpPr>
        <p:spPr bwMode="auto">
          <a:xfrm>
            <a:off x="9678380" y="4220628"/>
            <a:ext cx="2240744" cy="2072965"/>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solidFill>
                <a:srgbClr val="FFFFFF">
                  <a:lumMod val="65000"/>
                </a:srgbClr>
              </a:solidFill>
              <a:ea typeface="Segoe UI" pitchFamily="34" charset="0"/>
              <a:cs typeface="Segoe UI" pitchFamily="34" charset="0"/>
            </a:endParaRPr>
          </a:p>
        </p:txBody>
      </p:sp>
      <p:sp>
        <p:nvSpPr>
          <p:cNvPr id="135" name="TextBox 134"/>
          <p:cNvSpPr txBox="1"/>
          <p:nvPr/>
        </p:nvSpPr>
        <p:spPr>
          <a:xfrm>
            <a:off x="9709334" y="5468598"/>
            <a:ext cx="2178838" cy="671953"/>
          </a:xfrm>
          <a:prstGeom prst="rect">
            <a:avLst/>
          </a:prstGeom>
        </p:spPr>
        <p:txBody>
          <a:bodyPr vert="horz" wrap="square" lIns="91388" tIns="91388" rIns="91388" bIns="91388" rtlCol="0" anchor="ctr">
            <a:noAutofit/>
          </a:bodyPr>
          <a:lstStyle/>
          <a:p>
            <a:pPr algn="ctr" defTabSz="895487">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grpSp>
        <p:nvGrpSpPr>
          <p:cNvPr id="136" name="Group 135"/>
          <p:cNvGrpSpPr/>
          <p:nvPr/>
        </p:nvGrpSpPr>
        <p:grpSpPr>
          <a:xfrm>
            <a:off x="10352480" y="4417163"/>
            <a:ext cx="892547" cy="892547"/>
            <a:chOff x="9921780" y="3594953"/>
            <a:chExt cx="701271" cy="701271"/>
          </a:xfrm>
        </p:grpSpPr>
        <p:sp>
          <p:nvSpPr>
            <p:cNvPr id="137" name="Oval 136"/>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765" kern="0">
                <a:solidFill>
                  <a:srgbClr val="FFFFFF"/>
                </a:solidFill>
              </a:endParaRPr>
            </a:p>
          </p:txBody>
        </p:sp>
      </p:grpSp>
      <p:sp>
        <p:nvSpPr>
          <p:cNvPr id="139" name="Rectangle 138"/>
          <p:cNvSpPr/>
          <p:nvPr/>
        </p:nvSpPr>
        <p:spPr bwMode="auto">
          <a:xfrm>
            <a:off x="284631"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0" name="TextBox 139"/>
          <p:cNvSpPr txBox="1"/>
          <p:nvPr/>
        </p:nvSpPr>
        <p:spPr>
          <a:xfrm>
            <a:off x="463309" y="5468598"/>
            <a:ext cx="1890215"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Device protection</a:t>
            </a:r>
          </a:p>
        </p:txBody>
      </p:sp>
      <p:grpSp>
        <p:nvGrpSpPr>
          <p:cNvPr id="141" name="Group 140"/>
          <p:cNvGrpSpPr/>
          <p:nvPr/>
        </p:nvGrpSpPr>
        <p:grpSpPr>
          <a:xfrm>
            <a:off x="962143" y="4417129"/>
            <a:ext cx="892547" cy="892547"/>
            <a:chOff x="1639844" y="3594953"/>
            <a:chExt cx="701271" cy="701271"/>
          </a:xfrm>
        </p:grpSpPr>
        <p:sp>
          <p:nvSpPr>
            <p:cNvPr id="142" name="Oval 141"/>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3" name="Group 142"/>
            <p:cNvGrpSpPr/>
            <p:nvPr/>
          </p:nvGrpSpPr>
          <p:grpSpPr>
            <a:xfrm>
              <a:off x="1868842" y="3733302"/>
              <a:ext cx="253738" cy="389062"/>
              <a:chOff x="7198185" y="1881461"/>
              <a:chExt cx="166688" cy="255587"/>
            </a:xfrm>
          </p:grpSpPr>
          <p:sp>
            <p:nvSpPr>
              <p:cNvPr id="144"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sp>
            <p:nvSpPr>
              <p:cNvPr id="145"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grpSp>
      </p:grpSp>
      <p:sp>
        <p:nvSpPr>
          <p:cNvPr id="146" name="Rectangle 145"/>
          <p:cNvSpPr/>
          <p:nvPr/>
        </p:nvSpPr>
        <p:spPr bwMode="auto">
          <a:xfrm>
            <a:off x="4983212"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7" name="TextBox 146"/>
          <p:cNvSpPr txBox="1"/>
          <p:nvPr/>
        </p:nvSpPr>
        <p:spPr>
          <a:xfrm>
            <a:off x="5175213"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Identity protection</a:t>
            </a:r>
          </a:p>
        </p:txBody>
      </p:sp>
      <p:grpSp>
        <p:nvGrpSpPr>
          <p:cNvPr id="148" name="Group 147"/>
          <p:cNvGrpSpPr/>
          <p:nvPr/>
        </p:nvGrpSpPr>
        <p:grpSpPr>
          <a:xfrm>
            <a:off x="5657311" y="4417127"/>
            <a:ext cx="892547" cy="892547"/>
            <a:chOff x="5777042" y="3594953"/>
            <a:chExt cx="701271" cy="701271"/>
          </a:xfrm>
        </p:grpSpPr>
        <p:sp>
          <p:nvSpPr>
            <p:cNvPr id="149" name="Oval 148"/>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0" name="Group 149"/>
            <p:cNvGrpSpPr/>
            <p:nvPr/>
          </p:nvGrpSpPr>
          <p:grpSpPr>
            <a:xfrm>
              <a:off x="5911559" y="3785902"/>
              <a:ext cx="432238" cy="319374"/>
              <a:chOff x="698587" y="4421536"/>
              <a:chExt cx="1101644" cy="813989"/>
            </a:xfrm>
          </p:grpSpPr>
          <p:sp>
            <p:nvSpPr>
              <p:cNvPr id="151"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52"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53" name="Rectangle 152"/>
          <p:cNvSpPr/>
          <p:nvPr/>
        </p:nvSpPr>
        <p:spPr bwMode="auto">
          <a:xfrm>
            <a:off x="7330796"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54" name="TextBox 153"/>
          <p:cNvSpPr txBox="1"/>
          <p:nvPr/>
        </p:nvSpPr>
        <p:spPr>
          <a:xfrm>
            <a:off x="7522797"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Information protection</a:t>
            </a:r>
          </a:p>
          <a:p>
            <a:pPr algn="ctr" defTabSz="931754">
              <a:lnSpc>
                <a:spcPct val="90000"/>
              </a:lnSpc>
              <a:spcAft>
                <a:spcPts val="600"/>
              </a:spcAft>
              <a:defRPr/>
            </a:pPr>
            <a:endPar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endParaRPr>
          </a:p>
        </p:txBody>
      </p:sp>
      <p:grpSp>
        <p:nvGrpSpPr>
          <p:cNvPr id="155" name="Group 154"/>
          <p:cNvGrpSpPr/>
          <p:nvPr/>
        </p:nvGrpSpPr>
        <p:grpSpPr>
          <a:xfrm>
            <a:off x="8004896" y="4417129"/>
            <a:ext cx="892547" cy="892547"/>
            <a:chOff x="7845642" y="3594953"/>
            <a:chExt cx="701271" cy="701271"/>
          </a:xfrm>
        </p:grpSpPr>
        <p:sp>
          <p:nvSpPr>
            <p:cNvPr id="156" name="Oval 155"/>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7" name="Group 156"/>
            <p:cNvGrpSpPr/>
            <p:nvPr/>
          </p:nvGrpSpPr>
          <p:grpSpPr>
            <a:xfrm>
              <a:off x="8028210" y="3769396"/>
              <a:ext cx="336135" cy="352385"/>
              <a:chOff x="7463658" y="4062450"/>
              <a:chExt cx="370689" cy="392494"/>
            </a:xfrm>
          </p:grpSpPr>
          <p:sp>
            <p:nvSpPr>
              <p:cNvPr id="158" name="Oval 157"/>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59" name="Oval 158"/>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0"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1"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2"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3"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grpSp>
      </p:grpSp>
      <p:sp>
        <p:nvSpPr>
          <p:cNvPr id="164" name="Rectangle 163"/>
          <p:cNvSpPr/>
          <p:nvPr/>
        </p:nvSpPr>
        <p:spPr bwMode="auto">
          <a:xfrm>
            <a:off x="2635628"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65" name="TextBox 164"/>
          <p:cNvSpPr txBox="1"/>
          <p:nvPr/>
        </p:nvSpPr>
        <p:spPr>
          <a:xfrm>
            <a:off x="2827629"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166" name="Group 165"/>
          <p:cNvGrpSpPr/>
          <p:nvPr/>
        </p:nvGrpSpPr>
        <p:grpSpPr>
          <a:xfrm>
            <a:off x="3309727" y="4417129"/>
            <a:ext cx="892547" cy="892547"/>
            <a:chOff x="3708443" y="3594953"/>
            <a:chExt cx="701271" cy="701271"/>
          </a:xfrm>
        </p:grpSpPr>
        <p:sp>
          <p:nvSpPr>
            <p:cNvPr id="167" name="Oval 166"/>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8" name="Group 167"/>
            <p:cNvGrpSpPr/>
            <p:nvPr/>
          </p:nvGrpSpPr>
          <p:grpSpPr>
            <a:xfrm>
              <a:off x="3901292" y="3777530"/>
              <a:ext cx="315573" cy="371629"/>
              <a:chOff x="1778470" y="6292845"/>
              <a:chExt cx="241300" cy="284163"/>
            </a:xfrm>
          </p:grpSpPr>
          <p:sp>
            <p:nvSpPr>
              <p:cNvPr id="169"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0"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1"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72" name="Rectangle 171"/>
          <p:cNvSpPr/>
          <p:nvPr/>
        </p:nvSpPr>
        <p:spPr bwMode="auto">
          <a:xfrm>
            <a:off x="2635628" y="222269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Microsoft Edge</a:t>
            </a:r>
          </a:p>
        </p:txBody>
      </p:sp>
      <p:sp>
        <p:nvSpPr>
          <p:cNvPr id="173" name="Rectangle 172"/>
          <p:cNvSpPr/>
          <p:nvPr/>
        </p:nvSpPr>
        <p:spPr bwMode="auto">
          <a:xfrm>
            <a:off x="282562" y="3766716"/>
            <a:ext cx="2240280"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174" name="Rectangle 173"/>
          <p:cNvSpPr/>
          <p:nvPr/>
        </p:nvSpPr>
        <p:spPr bwMode="auto">
          <a:xfrm>
            <a:off x="282562" y="3252044"/>
            <a:ext cx="2240280"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Trusted</a:t>
            </a:r>
            <a:b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b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Boot</a:t>
            </a:r>
          </a:p>
        </p:txBody>
      </p:sp>
      <p:sp>
        <p:nvSpPr>
          <p:cNvPr id="175" name="Rectangle 174"/>
          <p:cNvSpPr/>
          <p:nvPr/>
        </p:nvSpPr>
        <p:spPr bwMode="auto">
          <a:xfrm>
            <a:off x="282562" y="2222694"/>
            <a:ext cx="2240280"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Virtualization Based Security</a:t>
            </a:r>
          </a:p>
        </p:txBody>
      </p:sp>
      <p:sp>
        <p:nvSpPr>
          <p:cNvPr id="176" name="Rectangle 175"/>
          <p:cNvSpPr/>
          <p:nvPr/>
        </p:nvSpPr>
        <p:spPr bwMode="auto">
          <a:xfrm>
            <a:off x="2635628" y="1708019"/>
            <a:ext cx="2240744"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 Application Guard</a:t>
            </a:r>
          </a:p>
        </p:txBody>
      </p:sp>
      <p:sp>
        <p:nvSpPr>
          <p:cNvPr id="178" name="Rectangle 177"/>
          <p:cNvSpPr/>
          <p:nvPr/>
        </p:nvSpPr>
        <p:spPr bwMode="auto">
          <a:xfrm>
            <a:off x="4983212" y="325204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 Companion Devices</a:t>
            </a:r>
          </a:p>
        </p:txBody>
      </p:sp>
      <p:sp>
        <p:nvSpPr>
          <p:cNvPr id="183" name="Rectangle 182"/>
          <p:cNvSpPr/>
          <p:nvPr/>
        </p:nvSpPr>
        <p:spPr bwMode="auto">
          <a:xfrm>
            <a:off x="7330796" y="2737369"/>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190" name="Rectangle 189"/>
          <p:cNvSpPr/>
          <p:nvPr/>
        </p:nvSpPr>
        <p:spPr bwMode="auto">
          <a:xfrm>
            <a:off x="9678380" y="2737369"/>
            <a:ext cx="2240744"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Conditional Access</a:t>
            </a:r>
          </a:p>
        </p:txBody>
      </p:sp>
      <p:sp>
        <p:nvSpPr>
          <p:cNvPr id="191" name="Rectangle 190"/>
          <p:cNvSpPr/>
          <p:nvPr/>
        </p:nvSpPr>
        <p:spPr bwMode="auto">
          <a:xfrm>
            <a:off x="7330796" y="1708019"/>
            <a:ext cx="2240744"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Device Encryption</a:t>
            </a:r>
          </a:p>
        </p:txBody>
      </p:sp>
      <p:sp>
        <p:nvSpPr>
          <p:cNvPr id="69" name="Title 1"/>
          <p:cNvSpPr txBox="1">
            <a:spLocks/>
          </p:cNvSpPr>
          <p:nvPr/>
        </p:nvSpPr>
        <p:spPr>
          <a:xfrm>
            <a:off x="284191" y="303799"/>
            <a:ext cx="12007824" cy="741847"/>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Windows 10 security on Windows 10 hardware </a:t>
            </a:r>
          </a:p>
        </p:txBody>
      </p:sp>
    </p:spTree>
    <p:extLst>
      <p:ext uri="{BB962C8B-B14F-4D97-AF65-F5344CB8AC3E}">
        <p14:creationId xmlns:p14="http://schemas.microsoft.com/office/powerpoint/2010/main" val="2966049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0"/>
                                        </p:tgtEl>
                                        <p:attrNameLst>
                                          <p:attrName>style.visibility</p:attrName>
                                        </p:attrNameLst>
                                      </p:cBhvr>
                                      <p:to>
                                        <p:strVal val="visible"/>
                                      </p:to>
                                    </p:set>
                                    <p:animEffect transition="in" filter="fade">
                                      <p:cBhvr>
                                        <p:cTn id="10" dur="500"/>
                                        <p:tgtEl>
                                          <p:spTgt spid="18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6"/>
                                        </p:tgtEl>
                                        <p:attrNameLst>
                                          <p:attrName>style.visibility</p:attrName>
                                        </p:attrNameLst>
                                      </p:cBhvr>
                                      <p:to>
                                        <p:strVal val="visible"/>
                                      </p:to>
                                    </p:set>
                                    <p:animEffect transition="in" filter="fade">
                                      <p:cBhvr>
                                        <p:cTn id="13" dur="500"/>
                                        <p:tgtEl>
                                          <p:spTgt spid="1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500"/>
                                        <p:tgtEl>
                                          <p:spTgt spid="1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1"/>
                                        </p:tgtEl>
                                        <p:attrNameLst>
                                          <p:attrName>style.visibility</p:attrName>
                                        </p:attrNameLst>
                                      </p:cBhvr>
                                      <p:to>
                                        <p:strVal val="visible"/>
                                      </p:to>
                                    </p:set>
                                    <p:animEffect transition="in" filter="fade">
                                      <p:cBhvr>
                                        <p:cTn id="19" dur="500"/>
                                        <p:tgtEl>
                                          <p:spTgt spid="19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0"/>
                                        </p:tgtEl>
                                        <p:attrNameLst>
                                          <p:attrName>style.visibility</p:attrName>
                                        </p:attrNameLst>
                                      </p:cBhvr>
                                      <p:to>
                                        <p:strVal val="visible"/>
                                      </p:to>
                                    </p:set>
                                    <p:animEffect transition="in" filter="fade">
                                      <p:cBhvr>
                                        <p:cTn id="22" dur="500"/>
                                        <p:tgtEl>
                                          <p:spTgt spid="19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7" grpId="0" animBg="1"/>
      <p:bldP spid="181" grpId="0" animBg="1"/>
      <p:bldP spid="175" grpId="0" animBg="1"/>
      <p:bldP spid="176" grpId="0" animBg="1"/>
      <p:bldP spid="190" grpId="0" animBg="1"/>
      <p:bldP spid="1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p:cNvGrpSpPr/>
          <p:nvPr/>
        </p:nvGrpSpPr>
        <p:grpSpPr>
          <a:xfrm>
            <a:off x="9523349" y="6339239"/>
            <a:ext cx="2396111" cy="280556"/>
            <a:chOff x="9165011" y="1970338"/>
            <a:chExt cx="2119923" cy="248219"/>
          </a:xfrm>
        </p:grpSpPr>
        <p:cxnSp>
          <p:nvCxnSpPr>
            <p:cNvPr id="129" name="Straight Arrow Connector 128"/>
            <p:cNvCxnSpPr/>
            <p:nvPr/>
          </p:nvCxnSpPr>
          <p:spPr>
            <a:xfrm>
              <a:off x="9165011" y="2190650"/>
              <a:ext cx="2119923" cy="0"/>
            </a:xfrm>
            <a:prstGeom prst="straightConnector1">
              <a:avLst/>
            </a:prstGeom>
            <a:noFill/>
            <a:ln w="38100" cap="flat" cmpd="sng" algn="ctr">
              <a:solidFill>
                <a:srgbClr val="333333"/>
              </a:solidFill>
              <a:prstDash val="solid"/>
              <a:headEnd type="none"/>
              <a:tailEnd type="triangle"/>
            </a:ln>
            <a:effectLst/>
          </p:spPr>
        </p:cxnSp>
        <p:sp>
          <p:nvSpPr>
            <p:cNvPr id="130" name="TextBox 129"/>
            <p:cNvSpPr txBox="1"/>
            <p:nvPr/>
          </p:nvSpPr>
          <p:spPr>
            <a:xfrm>
              <a:off x="9300056" y="1970338"/>
              <a:ext cx="1897543" cy="248219"/>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POST-BREACH</a:t>
              </a:r>
            </a:p>
          </p:txBody>
        </p:sp>
      </p:grpSp>
      <p:grpSp>
        <p:nvGrpSpPr>
          <p:cNvPr id="131" name="Group 130"/>
          <p:cNvGrpSpPr/>
          <p:nvPr/>
        </p:nvGrpSpPr>
        <p:grpSpPr>
          <a:xfrm>
            <a:off x="282563" y="6339208"/>
            <a:ext cx="9189436" cy="280557"/>
            <a:chOff x="1030845" y="2163717"/>
            <a:chExt cx="8293239" cy="253196"/>
          </a:xfrm>
        </p:grpSpPr>
        <p:sp>
          <p:nvSpPr>
            <p:cNvPr id="132" name="TextBox 131"/>
            <p:cNvSpPr txBox="1"/>
            <p:nvPr/>
          </p:nvSpPr>
          <p:spPr>
            <a:xfrm>
              <a:off x="1030845" y="2163717"/>
              <a:ext cx="8293239" cy="253196"/>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PRE-BREACH</a:t>
              </a:r>
            </a:p>
          </p:txBody>
        </p:sp>
        <p:cxnSp>
          <p:nvCxnSpPr>
            <p:cNvPr id="133" name="Straight Arrow Connector 132"/>
            <p:cNvCxnSpPr/>
            <p:nvPr/>
          </p:nvCxnSpPr>
          <p:spPr>
            <a:xfrm>
              <a:off x="1031449" y="2388446"/>
              <a:ext cx="8292635" cy="0"/>
            </a:xfrm>
            <a:prstGeom prst="straightConnector1">
              <a:avLst/>
            </a:prstGeom>
            <a:noFill/>
            <a:ln w="38100" cap="flat" cmpd="sng" algn="ctr">
              <a:solidFill>
                <a:srgbClr val="737373"/>
              </a:solidFill>
              <a:prstDash val="solid"/>
              <a:headEnd type="none"/>
              <a:tailEnd type="triangle"/>
            </a:ln>
            <a:effectLst/>
          </p:spPr>
        </p:cxnSp>
      </p:grpSp>
      <p:sp>
        <p:nvSpPr>
          <p:cNvPr id="134" name="Rectangle 133"/>
          <p:cNvSpPr/>
          <p:nvPr/>
        </p:nvSpPr>
        <p:spPr bwMode="auto">
          <a:xfrm>
            <a:off x="9678380" y="4220628"/>
            <a:ext cx="2240744" cy="2072965"/>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solidFill>
                <a:srgbClr val="FFFFFF">
                  <a:lumMod val="65000"/>
                </a:srgbClr>
              </a:solidFill>
              <a:ea typeface="Segoe UI" pitchFamily="34" charset="0"/>
              <a:cs typeface="Segoe UI" pitchFamily="34" charset="0"/>
            </a:endParaRPr>
          </a:p>
        </p:txBody>
      </p:sp>
      <p:sp>
        <p:nvSpPr>
          <p:cNvPr id="135" name="TextBox 134"/>
          <p:cNvSpPr txBox="1"/>
          <p:nvPr/>
        </p:nvSpPr>
        <p:spPr>
          <a:xfrm>
            <a:off x="9709334" y="5468598"/>
            <a:ext cx="2178838" cy="671953"/>
          </a:xfrm>
          <a:prstGeom prst="rect">
            <a:avLst/>
          </a:prstGeom>
        </p:spPr>
        <p:txBody>
          <a:bodyPr vert="horz" wrap="square" lIns="91388" tIns="91388" rIns="91388" bIns="91388" rtlCol="0" anchor="ctr">
            <a:noAutofit/>
          </a:bodyPr>
          <a:lstStyle/>
          <a:p>
            <a:pPr algn="ctr" defTabSz="895487">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grpSp>
        <p:nvGrpSpPr>
          <p:cNvPr id="136" name="Group 135"/>
          <p:cNvGrpSpPr/>
          <p:nvPr/>
        </p:nvGrpSpPr>
        <p:grpSpPr>
          <a:xfrm>
            <a:off x="10352480" y="4417163"/>
            <a:ext cx="892547" cy="892547"/>
            <a:chOff x="9921780" y="3594953"/>
            <a:chExt cx="701271" cy="701271"/>
          </a:xfrm>
        </p:grpSpPr>
        <p:sp>
          <p:nvSpPr>
            <p:cNvPr id="137" name="Oval 136"/>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765" kern="0">
                <a:solidFill>
                  <a:srgbClr val="FFFFFF"/>
                </a:solidFill>
              </a:endParaRPr>
            </a:p>
          </p:txBody>
        </p:sp>
      </p:grpSp>
      <p:sp>
        <p:nvSpPr>
          <p:cNvPr id="139" name="Rectangle 138"/>
          <p:cNvSpPr/>
          <p:nvPr/>
        </p:nvSpPr>
        <p:spPr bwMode="auto">
          <a:xfrm>
            <a:off x="288043"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0" name="TextBox 139"/>
          <p:cNvSpPr txBox="1"/>
          <p:nvPr/>
        </p:nvSpPr>
        <p:spPr>
          <a:xfrm>
            <a:off x="463309" y="5468598"/>
            <a:ext cx="1890215"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Device protection</a:t>
            </a:r>
          </a:p>
        </p:txBody>
      </p:sp>
      <p:grpSp>
        <p:nvGrpSpPr>
          <p:cNvPr id="141" name="Group 140"/>
          <p:cNvGrpSpPr/>
          <p:nvPr/>
        </p:nvGrpSpPr>
        <p:grpSpPr>
          <a:xfrm>
            <a:off x="962143" y="4417129"/>
            <a:ext cx="892547" cy="892547"/>
            <a:chOff x="1639844" y="3594953"/>
            <a:chExt cx="701271" cy="701271"/>
          </a:xfrm>
        </p:grpSpPr>
        <p:sp>
          <p:nvSpPr>
            <p:cNvPr id="142" name="Oval 141"/>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3" name="Group 142"/>
            <p:cNvGrpSpPr/>
            <p:nvPr/>
          </p:nvGrpSpPr>
          <p:grpSpPr>
            <a:xfrm>
              <a:off x="1868842" y="3733302"/>
              <a:ext cx="253738" cy="389062"/>
              <a:chOff x="7198185" y="1881461"/>
              <a:chExt cx="166688" cy="255587"/>
            </a:xfrm>
          </p:grpSpPr>
          <p:sp>
            <p:nvSpPr>
              <p:cNvPr id="144"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sp>
            <p:nvSpPr>
              <p:cNvPr id="145"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grpSp>
      </p:grpSp>
      <p:sp>
        <p:nvSpPr>
          <p:cNvPr id="146" name="Rectangle 145"/>
          <p:cNvSpPr/>
          <p:nvPr/>
        </p:nvSpPr>
        <p:spPr bwMode="auto">
          <a:xfrm>
            <a:off x="4983212"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7" name="TextBox 146"/>
          <p:cNvSpPr txBox="1"/>
          <p:nvPr/>
        </p:nvSpPr>
        <p:spPr>
          <a:xfrm>
            <a:off x="5175213"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Identity protection</a:t>
            </a:r>
          </a:p>
        </p:txBody>
      </p:sp>
      <p:grpSp>
        <p:nvGrpSpPr>
          <p:cNvPr id="148" name="Group 147"/>
          <p:cNvGrpSpPr/>
          <p:nvPr/>
        </p:nvGrpSpPr>
        <p:grpSpPr>
          <a:xfrm>
            <a:off x="5657311" y="4417127"/>
            <a:ext cx="892547" cy="892547"/>
            <a:chOff x="5777042" y="3594953"/>
            <a:chExt cx="701271" cy="701271"/>
          </a:xfrm>
        </p:grpSpPr>
        <p:sp>
          <p:nvSpPr>
            <p:cNvPr id="149" name="Oval 148"/>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0" name="Group 149"/>
            <p:cNvGrpSpPr/>
            <p:nvPr/>
          </p:nvGrpSpPr>
          <p:grpSpPr>
            <a:xfrm>
              <a:off x="5911559" y="3785902"/>
              <a:ext cx="432238" cy="319374"/>
              <a:chOff x="698587" y="4421536"/>
              <a:chExt cx="1101644" cy="813989"/>
            </a:xfrm>
          </p:grpSpPr>
          <p:sp>
            <p:nvSpPr>
              <p:cNvPr id="151"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52"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53" name="Rectangle 152"/>
          <p:cNvSpPr/>
          <p:nvPr/>
        </p:nvSpPr>
        <p:spPr bwMode="auto">
          <a:xfrm>
            <a:off x="7330796"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54" name="TextBox 153"/>
          <p:cNvSpPr txBox="1"/>
          <p:nvPr/>
        </p:nvSpPr>
        <p:spPr>
          <a:xfrm>
            <a:off x="7522797"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Information protection</a:t>
            </a:r>
          </a:p>
          <a:p>
            <a:pPr algn="ctr" defTabSz="931754">
              <a:lnSpc>
                <a:spcPct val="90000"/>
              </a:lnSpc>
              <a:spcAft>
                <a:spcPts val="600"/>
              </a:spcAft>
              <a:defRPr/>
            </a:pPr>
            <a:endPar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endParaRPr>
          </a:p>
        </p:txBody>
      </p:sp>
      <p:grpSp>
        <p:nvGrpSpPr>
          <p:cNvPr id="155" name="Group 154"/>
          <p:cNvGrpSpPr/>
          <p:nvPr/>
        </p:nvGrpSpPr>
        <p:grpSpPr>
          <a:xfrm>
            <a:off x="8004896" y="4417129"/>
            <a:ext cx="892547" cy="892547"/>
            <a:chOff x="7845642" y="3594953"/>
            <a:chExt cx="701271" cy="701271"/>
          </a:xfrm>
        </p:grpSpPr>
        <p:sp>
          <p:nvSpPr>
            <p:cNvPr id="156" name="Oval 155"/>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7" name="Group 156"/>
            <p:cNvGrpSpPr/>
            <p:nvPr/>
          </p:nvGrpSpPr>
          <p:grpSpPr>
            <a:xfrm>
              <a:off x="8028210" y="3769396"/>
              <a:ext cx="336135" cy="352385"/>
              <a:chOff x="7463658" y="4062450"/>
              <a:chExt cx="370689" cy="392494"/>
            </a:xfrm>
          </p:grpSpPr>
          <p:sp>
            <p:nvSpPr>
              <p:cNvPr id="158" name="Oval 157"/>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59" name="Oval 158"/>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0"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1"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2"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3"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grpSp>
      </p:grpSp>
      <p:sp>
        <p:nvSpPr>
          <p:cNvPr id="164" name="Rectangle 163"/>
          <p:cNvSpPr/>
          <p:nvPr/>
        </p:nvSpPr>
        <p:spPr bwMode="auto">
          <a:xfrm>
            <a:off x="2635628"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65" name="TextBox 164"/>
          <p:cNvSpPr txBox="1"/>
          <p:nvPr/>
        </p:nvSpPr>
        <p:spPr>
          <a:xfrm>
            <a:off x="2827629"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166" name="Group 165"/>
          <p:cNvGrpSpPr/>
          <p:nvPr/>
        </p:nvGrpSpPr>
        <p:grpSpPr>
          <a:xfrm>
            <a:off x="3309727" y="4417129"/>
            <a:ext cx="892547" cy="892547"/>
            <a:chOff x="3708443" y="3594953"/>
            <a:chExt cx="701271" cy="701271"/>
          </a:xfrm>
        </p:grpSpPr>
        <p:sp>
          <p:nvSpPr>
            <p:cNvPr id="167" name="Oval 166"/>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8" name="Group 167"/>
            <p:cNvGrpSpPr/>
            <p:nvPr/>
          </p:nvGrpSpPr>
          <p:grpSpPr>
            <a:xfrm>
              <a:off x="3901292" y="3777530"/>
              <a:ext cx="315573" cy="371629"/>
              <a:chOff x="1778470" y="6292845"/>
              <a:chExt cx="241300" cy="284163"/>
            </a:xfrm>
          </p:grpSpPr>
          <p:sp>
            <p:nvSpPr>
              <p:cNvPr id="169"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0"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1"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09" name="Rectangle 108"/>
          <p:cNvSpPr/>
          <p:nvPr/>
        </p:nvSpPr>
        <p:spPr bwMode="auto">
          <a:xfrm>
            <a:off x="9678380" y="3252044"/>
            <a:ext cx="2240744" cy="96981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110" name="Rectangle 109"/>
          <p:cNvSpPr/>
          <p:nvPr/>
        </p:nvSpPr>
        <p:spPr bwMode="auto">
          <a:xfrm>
            <a:off x="282562" y="2737369"/>
            <a:ext cx="2240280"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UEFI Secure Boot</a:t>
            </a:r>
          </a:p>
        </p:txBody>
      </p:sp>
      <p:sp>
        <p:nvSpPr>
          <p:cNvPr id="111" name="Rectangle 110"/>
          <p:cNvSpPr/>
          <p:nvPr/>
        </p:nvSpPr>
        <p:spPr bwMode="auto">
          <a:xfrm>
            <a:off x="4983212" y="3766717"/>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a:t>
            </a:r>
          </a:p>
        </p:txBody>
      </p:sp>
      <p:sp>
        <p:nvSpPr>
          <p:cNvPr id="112" name="Rectangle 111"/>
          <p:cNvSpPr/>
          <p:nvPr/>
        </p:nvSpPr>
        <p:spPr bwMode="auto">
          <a:xfrm>
            <a:off x="4983212" y="2737369"/>
            <a:ext cx="2240744" cy="457200"/>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Credential Guard</a:t>
            </a:r>
          </a:p>
        </p:txBody>
      </p:sp>
      <p:sp>
        <p:nvSpPr>
          <p:cNvPr id="113" name="Rectangle 112"/>
          <p:cNvSpPr/>
          <p:nvPr/>
        </p:nvSpPr>
        <p:spPr bwMode="auto">
          <a:xfrm>
            <a:off x="2635628" y="2737369"/>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a:t>
            </a:r>
          </a:p>
        </p:txBody>
      </p:sp>
      <p:sp>
        <p:nvSpPr>
          <p:cNvPr id="114" name="Rectangle 113"/>
          <p:cNvSpPr/>
          <p:nvPr/>
        </p:nvSpPr>
        <p:spPr bwMode="auto">
          <a:xfrm>
            <a:off x="2635628" y="3252044"/>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Firewall</a:t>
            </a:r>
          </a:p>
        </p:txBody>
      </p:sp>
      <p:sp>
        <p:nvSpPr>
          <p:cNvPr id="115" name="Rectangle 114"/>
          <p:cNvSpPr/>
          <p:nvPr/>
        </p:nvSpPr>
        <p:spPr bwMode="auto">
          <a:xfrm>
            <a:off x="7330796" y="3252044"/>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a:t>
            </a:r>
          </a:p>
        </p:txBody>
      </p:sp>
      <p:sp>
        <p:nvSpPr>
          <p:cNvPr id="116" name="Rectangle 115"/>
          <p:cNvSpPr/>
          <p:nvPr/>
        </p:nvSpPr>
        <p:spPr bwMode="auto">
          <a:xfrm>
            <a:off x="7330796" y="3766717"/>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to Go</a:t>
            </a:r>
          </a:p>
        </p:txBody>
      </p:sp>
      <p:sp>
        <p:nvSpPr>
          <p:cNvPr id="117" name="Rectangle 116"/>
          <p:cNvSpPr/>
          <p:nvPr/>
        </p:nvSpPr>
        <p:spPr bwMode="auto">
          <a:xfrm>
            <a:off x="2635628" y="3766717"/>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SmartScreen</a:t>
            </a:r>
          </a:p>
        </p:txBody>
      </p:sp>
      <p:sp>
        <p:nvSpPr>
          <p:cNvPr id="118" name="Rectangle 117"/>
          <p:cNvSpPr/>
          <p:nvPr/>
        </p:nvSpPr>
        <p:spPr bwMode="auto">
          <a:xfrm>
            <a:off x="2635628" y="1191665"/>
            <a:ext cx="2240744" cy="457200"/>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Device Guard</a:t>
            </a:r>
          </a:p>
        </p:txBody>
      </p:sp>
      <p:sp>
        <p:nvSpPr>
          <p:cNvPr id="119" name="Rectangle 118"/>
          <p:cNvSpPr/>
          <p:nvPr/>
        </p:nvSpPr>
        <p:spPr bwMode="auto">
          <a:xfrm>
            <a:off x="7330796" y="2222694"/>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Information Protection</a:t>
            </a:r>
          </a:p>
        </p:txBody>
      </p:sp>
      <p:sp>
        <p:nvSpPr>
          <p:cNvPr id="120" name="Rectangle 119"/>
          <p:cNvSpPr/>
          <p:nvPr/>
        </p:nvSpPr>
        <p:spPr bwMode="auto">
          <a:xfrm>
            <a:off x="2635628" y="2222694"/>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Microsoft Edge</a:t>
            </a:r>
          </a:p>
        </p:txBody>
      </p:sp>
      <p:sp>
        <p:nvSpPr>
          <p:cNvPr id="121" name="Rectangle 120"/>
          <p:cNvSpPr/>
          <p:nvPr/>
        </p:nvSpPr>
        <p:spPr bwMode="auto">
          <a:xfrm>
            <a:off x="282562" y="3766716"/>
            <a:ext cx="2240280"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122" name="Rectangle 121"/>
          <p:cNvSpPr/>
          <p:nvPr/>
        </p:nvSpPr>
        <p:spPr bwMode="auto">
          <a:xfrm>
            <a:off x="282562" y="3252044"/>
            <a:ext cx="2240280"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Trusted</a:t>
            </a:r>
            <a:b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b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Boot</a:t>
            </a:r>
          </a:p>
        </p:txBody>
      </p:sp>
      <p:sp>
        <p:nvSpPr>
          <p:cNvPr id="123" name="Rectangle 122"/>
          <p:cNvSpPr/>
          <p:nvPr/>
        </p:nvSpPr>
        <p:spPr bwMode="auto">
          <a:xfrm>
            <a:off x="282562" y="2222694"/>
            <a:ext cx="2240280" cy="457200"/>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Virtualization Based Security</a:t>
            </a:r>
          </a:p>
        </p:txBody>
      </p:sp>
      <p:sp>
        <p:nvSpPr>
          <p:cNvPr id="124" name="Rectangle 123"/>
          <p:cNvSpPr/>
          <p:nvPr/>
        </p:nvSpPr>
        <p:spPr bwMode="auto">
          <a:xfrm>
            <a:off x="2635628" y="1708019"/>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 Application Guard</a:t>
            </a:r>
          </a:p>
        </p:txBody>
      </p:sp>
      <p:sp>
        <p:nvSpPr>
          <p:cNvPr id="177" name="Rectangle 176"/>
          <p:cNvSpPr/>
          <p:nvPr/>
        </p:nvSpPr>
        <p:spPr bwMode="auto">
          <a:xfrm>
            <a:off x="4983212" y="3252044"/>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 Companion Devices</a:t>
            </a:r>
          </a:p>
        </p:txBody>
      </p:sp>
      <p:sp>
        <p:nvSpPr>
          <p:cNvPr id="179" name="Rectangle 178"/>
          <p:cNvSpPr/>
          <p:nvPr/>
        </p:nvSpPr>
        <p:spPr bwMode="auto">
          <a:xfrm>
            <a:off x="7330796" y="2737369"/>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184" name="Rectangle 183"/>
          <p:cNvSpPr/>
          <p:nvPr/>
        </p:nvSpPr>
        <p:spPr bwMode="auto">
          <a:xfrm>
            <a:off x="9678380" y="2737369"/>
            <a:ext cx="2240744" cy="457200"/>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Conditional Access</a:t>
            </a:r>
          </a:p>
        </p:txBody>
      </p:sp>
      <p:sp>
        <p:nvSpPr>
          <p:cNvPr id="192" name="Rectangle 191"/>
          <p:cNvSpPr/>
          <p:nvPr/>
        </p:nvSpPr>
        <p:spPr bwMode="auto">
          <a:xfrm>
            <a:off x="7330796" y="1708019"/>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Device Encryption</a:t>
            </a:r>
          </a:p>
        </p:txBody>
      </p:sp>
      <p:sp>
        <p:nvSpPr>
          <p:cNvPr id="69" name="Oval 68"/>
          <p:cNvSpPr/>
          <p:nvPr/>
        </p:nvSpPr>
        <p:spPr bwMode="auto">
          <a:xfrm>
            <a:off x="2224526" y="2002340"/>
            <a:ext cx="573969" cy="573969"/>
          </a:xfrm>
          <a:prstGeom prst="ellipse">
            <a:avLst/>
          </a:prstGeom>
          <a:solidFill>
            <a:srgbClr val="7030A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E3</a:t>
            </a:r>
          </a:p>
        </p:txBody>
      </p:sp>
      <p:sp>
        <p:nvSpPr>
          <p:cNvPr id="71" name="Oval 70"/>
          <p:cNvSpPr/>
          <p:nvPr/>
        </p:nvSpPr>
        <p:spPr bwMode="auto">
          <a:xfrm>
            <a:off x="4581747" y="971806"/>
            <a:ext cx="573969" cy="573969"/>
          </a:xfrm>
          <a:prstGeom prst="ellipse">
            <a:avLst/>
          </a:prstGeom>
          <a:solidFill>
            <a:srgbClr val="7030A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E3</a:t>
            </a:r>
          </a:p>
        </p:txBody>
      </p:sp>
      <p:sp>
        <p:nvSpPr>
          <p:cNvPr id="72" name="Oval 71"/>
          <p:cNvSpPr/>
          <p:nvPr/>
        </p:nvSpPr>
        <p:spPr bwMode="auto">
          <a:xfrm>
            <a:off x="6936971" y="2513480"/>
            <a:ext cx="573969" cy="573969"/>
          </a:xfrm>
          <a:prstGeom prst="ellipse">
            <a:avLst/>
          </a:prstGeom>
          <a:solidFill>
            <a:srgbClr val="7030A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E3</a:t>
            </a:r>
          </a:p>
        </p:txBody>
      </p:sp>
      <p:sp>
        <p:nvSpPr>
          <p:cNvPr id="73" name="Oval 72"/>
          <p:cNvSpPr/>
          <p:nvPr/>
        </p:nvSpPr>
        <p:spPr bwMode="auto">
          <a:xfrm>
            <a:off x="11598879" y="2513480"/>
            <a:ext cx="573969" cy="573969"/>
          </a:xfrm>
          <a:prstGeom prst="ellipse">
            <a:avLst/>
          </a:prstGeom>
          <a:solidFill>
            <a:srgbClr val="7030A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E3</a:t>
            </a:r>
          </a:p>
        </p:txBody>
      </p:sp>
      <p:sp>
        <p:nvSpPr>
          <p:cNvPr id="74" name="Oval 73"/>
          <p:cNvSpPr/>
          <p:nvPr/>
        </p:nvSpPr>
        <p:spPr bwMode="auto">
          <a:xfrm>
            <a:off x="11580590" y="3517127"/>
            <a:ext cx="573969" cy="573969"/>
          </a:xfrm>
          <a:prstGeom prst="ellipse">
            <a:avLst/>
          </a:prstGeom>
          <a:solidFill>
            <a:schemeClr val="accent4"/>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E5</a:t>
            </a:r>
          </a:p>
        </p:txBody>
      </p:sp>
      <p:sp>
        <p:nvSpPr>
          <p:cNvPr id="78" name="Title 1"/>
          <p:cNvSpPr txBox="1">
            <a:spLocks/>
          </p:cNvSpPr>
          <p:nvPr/>
        </p:nvSpPr>
        <p:spPr>
          <a:xfrm>
            <a:off x="284191" y="303799"/>
            <a:ext cx="12007824" cy="741847"/>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Enterprise-grade security with E3 or E5</a:t>
            </a:r>
          </a:p>
        </p:txBody>
      </p:sp>
    </p:spTree>
    <p:extLst>
      <p:ext uri="{BB962C8B-B14F-4D97-AF65-F5344CB8AC3E}">
        <p14:creationId xmlns:p14="http://schemas.microsoft.com/office/powerpoint/2010/main" val="687713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1" grpId="0" animBg="1"/>
      <p:bldP spid="72" grpId="0" animBg="1"/>
      <p:bldP spid="73" grpId="0" animBg="1"/>
      <p:bldP spid="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5" t="18117" r="-5" b="15779"/>
          <a:stretch/>
        </p:blipFill>
        <p:spPr>
          <a:xfrm>
            <a:off x="0" y="1485058"/>
            <a:ext cx="12192000" cy="5372942"/>
          </a:xfrm>
          <a:prstGeom prst="rect">
            <a:avLst/>
          </a:prstGeom>
        </p:spPr>
      </p:pic>
      <p:pic>
        <p:nvPicPr>
          <p:cNvPr id="49" name="Picture 48"/>
          <p:cNvPicPr>
            <a:picLocks noChangeAspect="1"/>
          </p:cNvPicPr>
          <p:nvPr/>
        </p:nvPicPr>
        <p:blipFill rotWithShape="1">
          <a:blip r:embed="rId5" cstate="screen">
            <a:extLst>
              <a:ext uri="{28A0092B-C50C-407E-A947-70E740481C1C}">
                <a14:useLocalDpi xmlns:a14="http://schemas.microsoft.com/office/drawing/2010/main"/>
              </a:ext>
            </a:extLst>
          </a:blip>
          <a:srcRect l="5" t="18117" r="-5" b="15779"/>
          <a:stretch/>
        </p:blipFill>
        <p:spPr>
          <a:xfrm>
            <a:off x="4226" y="1485058"/>
            <a:ext cx="12192000" cy="5372942"/>
          </a:xfrm>
          <a:prstGeom prst="rect">
            <a:avLst/>
          </a:prstGeom>
        </p:spPr>
      </p:pic>
      <p:sp>
        <p:nvSpPr>
          <p:cNvPr id="27" name="Rectangle 26"/>
          <p:cNvSpPr/>
          <p:nvPr/>
        </p:nvSpPr>
        <p:spPr bwMode="auto">
          <a:xfrm>
            <a:off x="1" y="1440237"/>
            <a:ext cx="12191377" cy="44821"/>
          </a:xfrm>
          <a:prstGeom prst="rect">
            <a:avLst/>
          </a:prstGeom>
          <a:solidFill>
            <a:srgbClr val="092D91"/>
          </a:solidFill>
          <a:ln>
            <a:solidFill>
              <a:srgbClr val="092D9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 name="Group 8"/>
          <p:cNvGrpSpPr/>
          <p:nvPr/>
        </p:nvGrpSpPr>
        <p:grpSpPr>
          <a:xfrm>
            <a:off x="6031769" y="5336830"/>
            <a:ext cx="4049456" cy="894612"/>
            <a:chOff x="6660964" y="5350029"/>
            <a:chExt cx="4049456" cy="894612"/>
          </a:xfrm>
        </p:grpSpPr>
        <p:sp>
          <p:nvSpPr>
            <p:cNvPr id="15" name="Rectangle 14"/>
            <p:cNvSpPr/>
            <p:nvPr/>
          </p:nvSpPr>
          <p:spPr bwMode="auto">
            <a:xfrm>
              <a:off x="6998934" y="5350029"/>
              <a:ext cx="3711486" cy="537855"/>
            </a:xfrm>
            <a:prstGeom prst="rect">
              <a:avLst/>
            </a:prstGeom>
            <a:solidFill>
              <a:srgbClr val="092D91">
                <a:alpha val="90000"/>
              </a:srgb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marL="0" marR="0" lvl="0" indent="0" algn="r" defTabSz="932291"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You manage your business</a:t>
              </a:r>
            </a:p>
          </p:txBody>
        </p:sp>
        <p:grpSp>
          <p:nvGrpSpPr>
            <p:cNvPr id="2" name="Group 1"/>
            <p:cNvGrpSpPr/>
            <p:nvPr/>
          </p:nvGrpSpPr>
          <p:grpSpPr>
            <a:xfrm>
              <a:off x="6660964" y="5567342"/>
              <a:ext cx="677299" cy="677299"/>
              <a:chOff x="7747463" y="4283719"/>
              <a:chExt cx="677299" cy="677299"/>
            </a:xfrm>
          </p:grpSpPr>
          <p:sp>
            <p:nvSpPr>
              <p:cNvPr id="41" name="Oval 40"/>
              <p:cNvSpPr/>
              <p:nvPr/>
            </p:nvSpPr>
            <p:spPr bwMode="auto">
              <a:xfrm>
                <a:off x="7747463" y="4283719"/>
                <a:ext cx="677299" cy="677299"/>
              </a:xfrm>
              <a:prstGeom prst="ellipse">
                <a:avLst/>
              </a:prstGeom>
              <a:solidFill>
                <a:schemeClr val="bg1"/>
              </a:solidFill>
              <a:ln w="19050">
                <a:solidFill>
                  <a:srgbClr val="092D9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Freeform 292"/>
              <p:cNvSpPr>
                <a:spLocks/>
              </p:cNvSpPr>
              <p:nvPr/>
            </p:nvSpPr>
            <p:spPr bwMode="auto">
              <a:xfrm>
                <a:off x="7902986" y="4453486"/>
                <a:ext cx="366252" cy="337766"/>
              </a:xfrm>
              <a:custGeom>
                <a:avLst/>
                <a:gdLst>
                  <a:gd name="T0" fmla="*/ 55 w 76"/>
                  <a:gd name="T1" fmla="*/ 0 h 70"/>
                  <a:gd name="T2" fmla="*/ 38 w 76"/>
                  <a:gd name="T3" fmla="*/ 9 h 70"/>
                  <a:gd name="T4" fmla="*/ 21 w 76"/>
                  <a:gd name="T5" fmla="*/ 0 h 70"/>
                  <a:gd name="T6" fmla="*/ 0 w 76"/>
                  <a:gd name="T7" fmla="*/ 21 h 70"/>
                  <a:gd name="T8" fmla="*/ 38 w 76"/>
                  <a:gd name="T9" fmla="*/ 70 h 70"/>
                  <a:gd name="T10" fmla="*/ 76 w 76"/>
                  <a:gd name="T11" fmla="*/ 21 h 70"/>
                  <a:gd name="T12" fmla="*/ 55 w 76"/>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76" h="70">
                    <a:moveTo>
                      <a:pt x="55" y="0"/>
                    </a:moveTo>
                    <a:cubicBezTo>
                      <a:pt x="46" y="0"/>
                      <a:pt x="38" y="9"/>
                      <a:pt x="38" y="9"/>
                    </a:cubicBezTo>
                    <a:cubicBezTo>
                      <a:pt x="38" y="9"/>
                      <a:pt x="30" y="0"/>
                      <a:pt x="21" y="0"/>
                    </a:cubicBezTo>
                    <a:cubicBezTo>
                      <a:pt x="12" y="0"/>
                      <a:pt x="0" y="6"/>
                      <a:pt x="0" y="21"/>
                    </a:cubicBezTo>
                    <a:cubicBezTo>
                      <a:pt x="0" y="40"/>
                      <a:pt x="26" y="64"/>
                      <a:pt x="38" y="70"/>
                    </a:cubicBezTo>
                    <a:cubicBezTo>
                      <a:pt x="50" y="64"/>
                      <a:pt x="76" y="40"/>
                      <a:pt x="76" y="21"/>
                    </a:cubicBezTo>
                    <a:cubicBezTo>
                      <a:pt x="76" y="6"/>
                      <a:pt x="64" y="0"/>
                      <a:pt x="55" y="0"/>
                    </a:cubicBezTo>
                    <a:close/>
                  </a:path>
                </a:pathLst>
              </a:custGeom>
              <a:noFill/>
              <a:ln w="19050" cap="rnd">
                <a:solidFill>
                  <a:srgbClr val="092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grpSp>
      </p:grpSp>
      <p:grpSp>
        <p:nvGrpSpPr>
          <p:cNvPr id="7" name="Group 6"/>
          <p:cNvGrpSpPr/>
          <p:nvPr/>
        </p:nvGrpSpPr>
        <p:grpSpPr>
          <a:xfrm>
            <a:off x="6816487" y="3081669"/>
            <a:ext cx="4170556" cy="888524"/>
            <a:chOff x="7005558" y="3015774"/>
            <a:chExt cx="4170556" cy="888524"/>
          </a:xfrm>
        </p:grpSpPr>
        <p:sp>
          <p:nvSpPr>
            <p:cNvPr id="35" name="Rectangle 34"/>
            <p:cNvSpPr/>
            <p:nvPr/>
          </p:nvSpPr>
          <p:spPr bwMode="auto">
            <a:xfrm>
              <a:off x="7351145" y="3015774"/>
              <a:ext cx="3824969" cy="537855"/>
            </a:xfrm>
            <a:prstGeom prst="rect">
              <a:avLst/>
            </a:prstGeom>
            <a:solidFill>
              <a:srgbClr val="092D91">
                <a:alpha val="90000"/>
              </a:srgb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Your IT managed by experts</a:t>
              </a:r>
              <a:endPar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36" name="Group 35"/>
            <p:cNvGrpSpPr/>
            <p:nvPr/>
          </p:nvGrpSpPr>
          <p:grpSpPr>
            <a:xfrm>
              <a:off x="7005558" y="3226999"/>
              <a:ext cx="677299" cy="677299"/>
              <a:chOff x="2270237" y="2488089"/>
              <a:chExt cx="677299" cy="677299"/>
            </a:xfrm>
          </p:grpSpPr>
          <p:sp>
            <p:nvSpPr>
              <p:cNvPr id="37" name="Oval 36"/>
              <p:cNvSpPr/>
              <p:nvPr/>
            </p:nvSpPr>
            <p:spPr bwMode="auto">
              <a:xfrm>
                <a:off x="2270237" y="2488089"/>
                <a:ext cx="677299" cy="677299"/>
              </a:xfrm>
              <a:prstGeom prst="ellipse">
                <a:avLst/>
              </a:prstGeom>
              <a:solidFill>
                <a:schemeClr val="bg1"/>
              </a:solidFill>
              <a:ln w="19050">
                <a:solidFill>
                  <a:srgbClr val="092D9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9" name="Group 38"/>
              <p:cNvGrpSpPr/>
              <p:nvPr/>
            </p:nvGrpSpPr>
            <p:grpSpPr>
              <a:xfrm>
                <a:off x="2440971" y="2689735"/>
                <a:ext cx="334128" cy="265893"/>
                <a:chOff x="7521863" y="1467377"/>
                <a:chExt cx="228214" cy="181608"/>
              </a:xfrm>
              <a:solidFill>
                <a:schemeClr val="tx2"/>
              </a:solidFill>
            </p:grpSpPr>
            <p:sp>
              <p:nvSpPr>
                <p:cNvPr id="40" name="Freeform 1993"/>
                <p:cNvSpPr>
                  <a:spLocks/>
                </p:cNvSpPr>
                <p:nvPr/>
              </p:nvSpPr>
              <p:spPr bwMode="auto">
                <a:xfrm>
                  <a:off x="7582935" y="1588717"/>
                  <a:ext cx="106071" cy="60268"/>
                </a:xfrm>
                <a:custGeom>
                  <a:avLst/>
                  <a:gdLst>
                    <a:gd name="T0" fmla="*/ 56 w 56"/>
                    <a:gd name="T1" fmla="*/ 32 h 32"/>
                    <a:gd name="T2" fmla="*/ 48 w 56"/>
                    <a:gd name="T3" fmla="*/ 32 h 32"/>
                    <a:gd name="T4" fmla="*/ 48 w 56"/>
                    <a:gd name="T5" fmla="*/ 30 h 32"/>
                    <a:gd name="T6" fmla="*/ 28 w 56"/>
                    <a:gd name="T7" fmla="*/ 8 h 32"/>
                    <a:gd name="T8" fmla="*/ 8 w 56"/>
                    <a:gd name="T9" fmla="*/ 30 h 32"/>
                    <a:gd name="T10" fmla="*/ 8 w 56"/>
                    <a:gd name="T11" fmla="*/ 32 h 32"/>
                    <a:gd name="T12" fmla="*/ 0 w 56"/>
                    <a:gd name="T13" fmla="*/ 32 h 32"/>
                    <a:gd name="T14" fmla="*/ 0 w 56"/>
                    <a:gd name="T15" fmla="*/ 30 h 32"/>
                    <a:gd name="T16" fmla="*/ 28 w 56"/>
                    <a:gd name="T17" fmla="*/ 0 h 32"/>
                    <a:gd name="T18" fmla="*/ 56 w 56"/>
                    <a:gd name="T19" fmla="*/ 30 h 32"/>
                    <a:gd name="T20" fmla="*/ 56 w 56"/>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2">
                      <a:moveTo>
                        <a:pt x="56" y="32"/>
                      </a:moveTo>
                      <a:cubicBezTo>
                        <a:pt x="48" y="32"/>
                        <a:pt x="48" y="32"/>
                        <a:pt x="48" y="32"/>
                      </a:cubicBezTo>
                      <a:cubicBezTo>
                        <a:pt x="48" y="30"/>
                        <a:pt x="48" y="30"/>
                        <a:pt x="48" y="30"/>
                      </a:cubicBezTo>
                      <a:cubicBezTo>
                        <a:pt x="48" y="17"/>
                        <a:pt x="40" y="8"/>
                        <a:pt x="28" y="8"/>
                      </a:cubicBezTo>
                      <a:cubicBezTo>
                        <a:pt x="16" y="8"/>
                        <a:pt x="8" y="16"/>
                        <a:pt x="8" y="30"/>
                      </a:cubicBezTo>
                      <a:cubicBezTo>
                        <a:pt x="8" y="32"/>
                        <a:pt x="8" y="32"/>
                        <a:pt x="8" y="32"/>
                      </a:cubicBezTo>
                      <a:cubicBezTo>
                        <a:pt x="0" y="32"/>
                        <a:pt x="0" y="32"/>
                        <a:pt x="0" y="32"/>
                      </a:cubicBezTo>
                      <a:cubicBezTo>
                        <a:pt x="0" y="30"/>
                        <a:pt x="0" y="30"/>
                        <a:pt x="0" y="30"/>
                      </a:cubicBezTo>
                      <a:cubicBezTo>
                        <a:pt x="0" y="12"/>
                        <a:pt x="11" y="0"/>
                        <a:pt x="28" y="0"/>
                      </a:cubicBezTo>
                      <a:cubicBezTo>
                        <a:pt x="44" y="0"/>
                        <a:pt x="56" y="13"/>
                        <a:pt x="56" y="30"/>
                      </a:cubicBezTo>
                      <a:lnTo>
                        <a:pt x="56" y="32"/>
                      </a:ln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2" name="Freeform 1994"/>
                <p:cNvSpPr>
                  <a:spLocks noEditPoints="1"/>
                </p:cNvSpPr>
                <p:nvPr/>
              </p:nvSpPr>
              <p:spPr bwMode="auto">
                <a:xfrm>
                  <a:off x="7658470" y="1467377"/>
                  <a:ext cx="76339" cy="75536"/>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1995"/>
                <p:cNvSpPr>
                  <a:spLocks/>
                </p:cNvSpPr>
                <p:nvPr/>
              </p:nvSpPr>
              <p:spPr bwMode="auto">
                <a:xfrm>
                  <a:off x="7658470" y="1527645"/>
                  <a:ext cx="91607" cy="61071"/>
                </a:xfrm>
                <a:custGeom>
                  <a:avLst/>
                  <a:gdLst>
                    <a:gd name="T0" fmla="*/ 48 w 48"/>
                    <a:gd name="T1" fmla="*/ 32 h 32"/>
                    <a:gd name="T2" fmla="*/ 40 w 48"/>
                    <a:gd name="T3" fmla="*/ 32 h 32"/>
                    <a:gd name="T4" fmla="*/ 40 w 48"/>
                    <a:gd name="T5" fmla="*/ 30 h 32"/>
                    <a:gd name="T6" fmla="*/ 20 w 48"/>
                    <a:gd name="T7" fmla="*/ 8 h 32"/>
                    <a:gd name="T8" fmla="*/ 5 w 48"/>
                    <a:gd name="T9" fmla="*/ 14 h 32"/>
                    <a:gd name="T10" fmla="*/ 0 w 48"/>
                    <a:gd name="T11" fmla="*/ 8 h 32"/>
                    <a:gd name="T12" fmla="*/ 20 w 48"/>
                    <a:gd name="T13" fmla="*/ 0 h 32"/>
                    <a:gd name="T14" fmla="*/ 48 w 48"/>
                    <a:gd name="T15" fmla="*/ 30 h 32"/>
                    <a:gd name="T16" fmla="*/ 48 w 48"/>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2">
                      <a:moveTo>
                        <a:pt x="48" y="32"/>
                      </a:moveTo>
                      <a:cubicBezTo>
                        <a:pt x="40" y="32"/>
                        <a:pt x="40" y="32"/>
                        <a:pt x="40" y="32"/>
                      </a:cubicBezTo>
                      <a:cubicBezTo>
                        <a:pt x="40" y="30"/>
                        <a:pt x="40" y="30"/>
                        <a:pt x="40" y="30"/>
                      </a:cubicBezTo>
                      <a:cubicBezTo>
                        <a:pt x="40" y="17"/>
                        <a:pt x="32" y="8"/>
                        <a:pt x="20" y="8"/>
                      </a:cubicBezTo>
                      <a:cubicBezTo>
                        <a:pt x="14" y="8"/>
                        <a:pt x="9" y="10"/>
                        <a:pt x="5" y="14"/>
                      </a:cubicBezTo>
                      <a:cubicBezTo>
                        <a:pt x="0" y="8"/>
                        <a:pt x="0" y="8"/>
                        <a:pt x="0" y="8"/>
                      </a:cubicBezTo>
                      <a:cubicBezTo>
                        <a:pt x="5" y="3"/>
                        <a:pt x="12" y="0"/>
                        <a:pt x="20" y="0"/>
                      </a:cubicBezTo>
                      <a:cubicBezTo>
                        <a:pt x="36" y="0"/>
                        <a:pt x="48" y="13"/>
                        <a:pt x="48" y="30"/>
                      </a:cubicBezTo>
                      <a:lnTo>
                        <a:pt x="48" y="32"/>
                      </a:ln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4" name="Freeform 1996"/>
                <p:cNvSpPr>
                  <a:spLocks noEditPoints="1"/>
                </p:cNvSpPr>
                <p:nvPr/>
              </p:nvSpPr>
              <p:spPr bwMode="auto">
                <a:xfrm>
                  <a:off x="7537131" y="1467377"/>
                  <a:ext cx="76339" cy="75536"/>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5" name="Freeform 1997"/>
                <p:cNvSpPr>
                  <a:spLocks/>
                </p:cNvSpPr>
                <p:nvPr/>
              </p:nvSpPr>
              <p:spPr bwMode="auto">
                <a:xfrm>
                  <a:off x="7521863" y="1527645"/>
                  <a:ext cx="91607" cy="61071"/>
                </a:xfrm>
                <a:custGeom>
                  <a:avLst/>
                  <a:gdLst>
                    <a:gd name="T0" fmla="*/ 8 w 48"/>
                    <a:gd name="T1" fmla="*/ 32 h 32"/>
                    <a:gd name="T2" fmla="*/ 0 w 48"/>
                    <a:gd name="T3" fmla="*/ 32 h 32"/>
                    <a:gd name="T4" fmla="*/ 0 w 48"/>
                    <a:gd name="T5" fmla="*/ 30 h 32"/>
                    <a:gd name="T6" fmla="*/ 28 w 48"/>
                    <a:gd name="T7" fmla="*/ 0 h 32"/>
                    <a:gd name="T8" fmla="*/ 48 w 48"/>
                    <a:gd name="T9" fmla="*/ 8 h 32"/>
                    <a:gd name="T10" fmla="*/ 42 w 48"/>
                    <a:gd name="T11" fmla="*/ 14 h 32"/>
                    <a:gd name="T12" fmla="*/ 28 w 48"/>
                    <a:gd name="T13" fmla="*/ 8 h 32"/>
                    <a:gd name="T14" fmla="*/ 8 w 48"/>
                    <a:gd name="T15" fmla="*/ 30 h 32"/>
                    <a:gd name="T16" fmla="*/ 8 w 48"/>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2">
                      <a:moveTo>
                        <a:pt x="8" y="32"/>
                      </a:moveTo>
                      <a:cubicBezTo>
                        <a:pt x="0" y="32"/>
                        <a:pt x="0" y="32"/>
                        <a:pt x="0" y="32"/>
                      </a:cubicBezTo>
                      <a:cubicBezTo>
                        <a:pt x="0" y="30"/>
                        <a:pt x="0" y="30"/>
                        <a:pt x="0" y="30"/>
                      </a:cubicBezTo>
                      <a:cubicBezTo>
                        <a:pt x="0" y="12"/>
                        <a:pt x="11" y="0"/>
                        <a:pt x="28" y="0"/>
                      </a:cubicBezTo>
                      <a:cubicBezTo>
                        <a:pt x="36" y="0"/>
                        <a:pt x="43" y="3"/>
                        <a:pt x="48" y="8"/>
                      </a:cubicBezTo>
                      <a:cubicBezTo>
                        <a:pt x="42" y="14"/>
                        <a:pt x="42" y="14"/>
                        <a:pt x="42" y="14"/>
                      </a:cubicBezTo>
                      <a:cubicBezTo>
                        <a:pt x="38" y="10"/>
                        <a:pt x="33" y="8"/>
                        <a:pt x="28" y="8"/>
                      </a:cubicBezTo>
                      <a:cubicBezTo>
                        <a:pt x="16" y="8"/>
                        <a:pt x="8" y="16"/>
                        <a:pt x="8" y="30"/>
                      </a:cubicBezTo>
                      <a:lnTo>
                        <a:pt x="8" y="32"/>
                      </a:ln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6" name="Freeform 1998"/>
                <p:cNvSpPr>
                  <a:spLocks noEditPoints="1"/>
                </p:cNvSpPr>
                <p:nvPr/>
              </p:nvSpPr>
              <p:spPr bwMode="auto">
                <a:xfrm>
                  <a:off x="7598203" y="1527645"/>
                  <a:ext cx="75536" cy="76339"/>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grpSp>
        </p:grpSp>
      </p:grpSp>
      <p:grpSp>
        <p:nvGrpSpPr>
          <p:cNvPr id="8" name="Group 7"/>
          <p:cNvGrpSpPr/>
          <p:nvPr/>
        </p:nvGrpSpPr>
        <p:grpSpPr>
          <a:xfrm>
            <a:off x="551799" y="4475476"/>
            <a:ext cx="4277375" cy="886311"/>
            <a:chOff x="676750" y="4162476"/>
            <a:chExt cx="4277375" cy="886311"/>
          </a:xfrm>
        </p:grpSpPr>
        <p:sp>
          <p:nvSpPr>
            <p:cNvPr id="38" name="Rectangle 37"/>
            <p:cNvSpPr/>
            <p:nvPr/>
          </p:nvSpPr>
          <p:spPr bwMode="auto">
            <a:xfrm>
              <a:off x="1027672" y="4162476"/>
              <a:ext cx="3926453" cy="537855"/>
            </a:xfrm>
            <a:prstGeom prst="rect">
              <a:avLst/>
            </a:prstGeom>
            <a:solidFill>
              <a:srgbClr val="092D91">
                <a:alpha val="90000"/>
              </a:srgb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Customized security strategy</a:t>
              </a:r>
            </a:p>
          </p:txBody>
        </p:sp>
        <p:grpSp>
          <p:nvGrpSpPr>
            <p:cNvPr id="47" name="Group 46"/>
            <p:cNvGrpSpPr/>
            <p:nvPr/>
          </p:nvGrpSpPr>
          <p:grpSpPr>
            <a:xfrm>
              <a:off x="676750" y="4369980"/>
              <a:ext cx="697618" cy="678807"/>
              <a:chOff x="3708445" y="3594953"/>
              <a:chExt cx="701271" cy="701271"/>
            </a:xfrm>
            <a:solidFill>
              <a:schemeClr val="bg1"/>
            </a:solidFill>
          </p:grpSpPr>
          <p:sp>
            <p:nvSpPr>
              <p:cNvPr id="48" name="Oval 47"/>
              <p:cNvSpPr/>
              <p:nvPr/>
            </p:nvSpPr>
            <p:spPr bwMode="auto">
              <a:xfrm>
                <a:off x="3708445" y="3594953"/>
                <a:ext cx="701271" cy="701271"/>
              </a:xfrm>
              <a:prstGeom prst="ellipse">
                <a:avLst/>
              </a:prstGeom>
              <a:grpFill/>
              <a:ln w="19050" cap="flat" cmpd="sng" algn="ctr">
                <a:solidFill>
                  <a:srgbClr val="092D91"/>
                </a:solid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2" name="Group 51"/>
              <p:cNvGrpSpPr/>
              <p:nvPr/>
            </p:nvGrpSpPr>
            <p:grpSpPr>
              <a:xfrm>
                <a:off x="3901292" y="3777530"/>
                <a:ext cx="315573" cy="371629"/>
                <a:chOff x="1778470" y="6292845"/>
                <a:chExt cx="241300" cy="284163"/>
              </a:xfrm>
              <a:grpFill/>
            </p:grpSpPr>
            <p:sp>
              <p:nvSpPr>
                <p:cNvPr id="53"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grpFill/>
                <a:ln w="19050" cap="rnd">
                  <a:solidFill>
                    <a:srgbClr val="092D91"/>
                  </a:solidFill>
                  <a:prstDash val="solid"/>
                  <a:round/>
                  <a:headEnd/>
                  <a:tailEnd/>
                </a:ln>
                <a:extLst/>
              </p:spPr>
              <p:txBody>
                <a:bodyPr vert="horz" wrap="square" lIns="91388" tIns="45694" rIns="91388" bIns="45694" numCol="1" anchor="t" anchorCtr="0" compatLnSpc="1">
                  <a:prstTxWarp prst="textNoShape">
                    <a:avLst/>
                  </a:prstTxWarp>
                </a:bodyPr>
                <a:lstStyle/>
                <a:p>
                  <a:pPr defTabSz="913873">
                    <a:defRPr/>
                  </a:pPr>
                  <a:endParaRPr lang="en-US" sz="2400" kern="0" dirty="0">
                    <a:solidFill>
                      <a:srgbClr val="505050"/>
                    </a:solidFill>
                  </a:endParaRPr>
                </a:p>
              </p:txBody>
            </p:sp>
            <p:sp>
              <p:nvSpPr>
                <p:cNvPr id="54"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grpFill/>
                <a:ln w="19050" cap="rnd">
                  <a:solidFill>
                    <a:srgbClr val="092D91"/>
                  </a:solidFill>
                  <a:prstDash val="solid"/>
                  <a:round/>
                  <a:headEnd/>
                  <a:tailEnd/>
                </a:ln>
                <a:extLst/>
              </p:spPr>
              <p:txBody>
                <a:bodyPr vert="horz" wrap="square" lIns="91388" tIns="45694" rIns="91388" bIns="45694" numCol="1" anchor="t" anchorCtr="0" compatLnSpc="1">
                  <a:prstTxWarp prst="textNoShape">
                    <a:avLst/>
                  </a:prstTxWarp>
                </a:bodyPr>
                <a:lstStyle/>
                <a:p>
                  <a:pPr defTabSz="913873">
                    <a:defRPr/>
                  </a:pPr>
                  <a:endParaRPr lang="en-US" sz="2400" kern="0" dirty="0">
                    <a:solidFill>
                      <a:srgbClr val="505050"/>
                    </a:solidFill>
                  </a:endParaRPr>
                </a:p>
              </p:txBody>
            </p:sp>
            <p:sp>
              <p:nvSpPr>
                <p:cNvPr id="56"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grpFill/>
                <a:ln w="19050" cap="rnd">
                  <a:solidFill>
                    <a:srgbClr val="092D91"/>
                  </a:solidFill>
                  <a:prstDash val="solid"/>
                  <a:round/>
                  <a:headEnd/>
                  <a:tailEnd/>
                </a:ln>
                <a:extLst/>
              </p:spPr>
              <p:txBody>
                <a:bodyPr vert="horz" wrap="square" lIns="91388" tIns="45694" rIns="91388" bIns="45694" numCol="1" anchor="t" anchorCtr="0" compatLnSpc="1">
                  <a:prstTxWarp prst="textNoShape">
                    <a:avLst/>
                  </a:prstTxWarp>
                </a:bodyPr>
                <a:lstStyle/>
                <a:p>
                  <a:pPr defTabSz="913873">
                    <a:defRPr/>
                  </a:pPr>
                  <a:endParaRPr lang="en-US" sz="2400" kern="0" dirty="0">
                    <a:solidFill>
                      <a:srgbClr val="505050"/>
                    </a:solidFill>
                  </a:endParaRPr>
                </a:p>
              </p:txBody>
            </p:sp>
          </p:grpSp>
        </p:grpSp>
      </p:grpSp>
      <p:grpSp>
        <p:nvGrpSpPr>
          <p:cNvPr id="6" name="Group 5"/>
          <p:cNvGrpSpPr/>
          <p:nvPr/>
        </p:nvGrpSpPr>
        <p:grpSpPr>
          <a:xfrm>
            <a:off x="1466759" y="2272045"/>
            <a:ext cx="3048090" cy="906764"/>
            <a:chOff x="1410546" y="2076410"/>
            <a:chExt cx="3048090" cy="906764"/>
          </a:xfrm>
        </p:grpSpPr>
        <p:sp>
          <p:nvSpPr>
            <p:cNvPr id="66" name="Rectangle 65"/>
            <p:cNvSpPr/>
            <p:nvPr/>
          </p:nvSpPr>
          <p:spPr bwMode="auto">
            <a:xfrm>
              <a:off x="1756697" y="2076410"/>
              <a:ext cx="2701939" cy="537855"/>
            </a:xfrm>
            <a:prstGeom prst="rect">
              <a:avLst/>
            </a:prstGeom>
            <a:solidFill>
              <a:srgbClr val="092D91">
                <a:alpha val="90000"/>
              </a:srgb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No IT? No worries</a:t>
              </a:r>
              <a:endPar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69" name="Group 68"/>
            <p:cNvGrpSpPr/>
            <p:nvPr/>
          </p:nvGrpSpPr>
          <p:grpSpPr>
            <a:xfrm>
              <a:off x="1410546" y="2292392"/>
              <a:ext cx="690782" cy="690782"/>
              <a:chOff x="3602855" y="1173959"/>
              <a:chExt cx="690782" cy="690782"/>
            </a:xfrm>
          </p:grpSpPr>
          <p:sp>
            <p:nvSpPr>
              <p:cNvPr id="71" name="Oval 70"/>
              <p:cNvSpPr/>
              <p:nvPr/>
            </p:nvSpPr>
            <p:spPr bwMode="auto">
              <a:xfrm>
                <a:off x="3602855" y="1173959"/>
                <a:ext cx="690782" cy="690782"/>
              </a:xfrm>
              <a:prstGeom prst="ellipse">
                <a:avLst/>
              </a:prstGeom>
              <a:solidFill>
                <a:schemeClr val="bg1"/>
              </a:solidFill>
              <a:ln w="19050">
                <a:solidFill>
                  <a:srgbClr val="092D9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3" name="Group 72"/>
              <p:cNvGrpSpPr/>
              <p:nvPr/>
            </p:nvGrpSpPr>
            <p:grpSpPr>
              <a:xfrm>
                <a:off x="3761267" y="1324627"/>
                <a:ext cx="373958" cy="379172"/>
                <a:chOff x="-3084513" y="1431926"/>
                <a:chExt cx="2049462" cy="2078038"/>
              </a:xfrm>
              <a:noFill/>
            </p:grpSpPr>
            <p:sp>
              <p:nvSpPr>
                <p:cNvPr id="75" name="Freeform 7"/>
                <p:cNvSpPr>
                  <a:spLocks/>
                </p:cNvSpPr>
                <p:nvPr/>
              </p:nvSpPr>
              <p:spPr bwMode="auto">
                <a:xfrm>
                  <a:off x="-2408238" y="2466976"/>
                  <a:ext cx="717550" cy="715963"/>
                </a:xfrm>
                <a:custGeom>
                  <a:avLst/>
                  <a:gdLst>
                    <a:gd name="T0" fmla="*/ 706 w 1356"/>
                    <a:gd name="T1" fmla="*/ 3 h 1352"/>
                    <a:gd name="T2" fmla="*/ 759 w 1356"/>
                    <a:gd name="T3" fmla="*/ 31 h 1352"/>
                    <a:gd name="T4" fmla="*/ 801 w 1356"/>
                    <a:gd name="T5" fmla="*/ 75 h 1352"/>
                    <a:gd name="T6" fmla="*/ 821 w 1356"/>
                    <a:gd name="T7" fmla="*/ 129 h 1352"/>
                    <a:gd name="T8" fmla="*/ 826 w 1356"/>
                    <a:gd name="T9" fmla="*/ 185 h 1352"/>
                    <a:gd name="T10" fmla="*/ 828 w 1356"/>
                    <a:gd name="T11" fmla="*/ 549 h 1352"/>
                    <a:gd name="T12" fmla="*/ 838 w 1356"/>
                    <a:gd name="T13" fmla="*/ 591 h 1352"/>
                    <a:gd name="T14" fmla="*/ 862 w 1356"/>
                    <a:gd name="T15" fmla="*/ 626 h 1352"/>
                    <a:gd name="T16" fmla="*/ 1298 w 1356"/>
                    <a:gd name="T17" fmla="*/ 1065 h 1352"/>
                    <a:gd name="T18" fmla="*/ 1338 w 1356"/>
                    <a:gd name="T19" fmla="*/ 1117 h 1352"/>
                    <a:gd name="T20" fmla="*/ 1356 w 1356"/>
                    <a:gd name="T21" fmla="*/ 1174 h 1352"/>
                    <a:gd name="T22" fmla="*/ 1348 w 1356"/>
                    <a:gd name="T23" fmla="*/ 1239 h 1352"/>
                    <a:gd name="T24" fmla="*/ 1319 w 1356"/>
                    <a:gd name="T25" fmla="*/ 1295 h 1352"/>
                    <a:gd name="T26" fmla="*/ 1273 w 1356"/>
                    <a:gd name="T27" fmla="*/ 1333 h 1352"/>
                    <a:gd name="T28" fmla="*/ 1219 w 1356"/>
                    <a:gd name="T29" fmla="*/ 1351 h 1352"/>
                    <a:gd name="T30" fmla="*/ 1160 w 1356"/>
                    <a:gd name="T31" fmla="*/ 1347 h 1352"/>
                    <a:gd name="T32" fmla="*/ 1103 w 1356"/>
                    <a:gd name="T33" fmla="*/ 1322 h 1352"/>
                    <a:gd name="T34" fmla="*/ 891 w 1356"/>
                    <a:gd name="T35" fmla="*/ 1116 h 1352"/>
                    <a:gd name="T36" fmla="*/ 695 w 1356"/>
                    <a:gd name="T37" fmla="*/ 916 h 1352"/>
                    <a:gd name="T38" fmla="*/ 672 w 1356"/>
                    <a:gd name="T39" fmla="*/ 880 h 1352"/>
                    <a:gd name="T40" fmla="*/ 475 w 1356"/>
                    <a:gd name="T41" fmla="*/ 1079 h 1352"/>
                    <a:gd name="T42" fmla="*/ 286 w 1356"/>
                    <a:gd name="T43" fmla="*/ 1270 h 1352"/>
                    <a:gd name="T44" fmla="*/ 241 w 1356"/>
                    <a:gd name="T45" fmla="*/ 1305 h 1352"/>
                    <a:gd name="T46" fmla="*/ 189 w 1356"/>
                    <a:gd name="T47" fmla="*/ 1324 h 1352"/>
                    <a:gd name="T48" fmla="*/ 131 w 1356"/>
                    <a:gd name="T49" fmla="*/ 1323 h 1352"/>
                    <a:gd name="T50" fmla="*/ 76 w 1356"/>
                    <a:gd name="T51" fmla="*/ 1304 h 1352"/>
                    <a:gd name="T52" fmla="*/ 36 w 1356"/>
                    <a:gd name="T53" fmla="*/ 1268 h 1352"/>
                    <a:gd name="T54" fmla="*/ 8 w 1356"/>
                    <a:gd name="T55" fmla="*/ 1217 h 1352"/>
                    <a:gd name="T56" fmla="*/ 0 w 1356"/>
                    <a:gd name="T57" fmla="*/ 1154 h 1352"/>
                    <a:gd name="T58" fmla="*/ 14 w 1356"/>
                    <a:gd name="T59" fmla="*/ 1097 h 1352"/>
                    <a:gd name="T60" fmla="*/ 52 w 1356"/>
                    <a:gd name="T61" fmla="*/ 1046 h 1352"/>
                    <a:gd name="T62" fmla="*/ 462 w 1356"/>
                    <a:gd name="T63" fmla="*/ 637 h 1352"/>
                    <a:gd name="T64" fmla="*/ 492 w 1356"/>
                    <a:gd name="T65" fmla="*/ 599 h 1352"/>
                    <a:gd name="T66" fmla="*/ 505 w 1356"/>
                    <a:gd name="T67" fmla="*/ 556 h 1352"/>
                    <a:gd name="T68" fmla="*/ 504 w 1356"/>
                    <a:gd name="T69" fmla="*/ 343 h 1352"/>
                    <a:gd name="T70" fmla="*/ 509 w 1356"/>
                    <a:gd name="T71" fmla="*/ 125 h 1352"/>
                    <a:gd name="T72" fmla="*/ 530 w 1356"/>
                    <a:gd name="T73" fmla="*/ 72 h 1352"/>
                    <a:gd name="T74" fmla="*/ 568 w 1356"/>
                    <a:gd name="T75" fmla="*/ 33 h 1352"/>
                    <a:gd name="T76" fmla="*/ 618 w 1356"/>
                    <a:gd name="T77" fmla="*/ 7 h 1352"/>
                    <a:gd name="T78" fmla="*/ 676 w 1356"/>
                    <a:gd name="T79" fmla="*/ 0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56" h="1352">
                      <a:moveTo>
                        <a:pt x="676" y="0"/>
                      </a:moveTo>
                      <a:lnTo>
                        <a:pt x="706" y="3"/>
                      </a:lnTo>
                      <a:lnTo>
                        <a:pt x="733" y="15"/>
                      </a:lnTo>
                      <a:lnTo>
                        <a:pt x="759" y="31"/>
                      </a:lnTo>
                      <a:lnTo>
                        <a:pt x="782" y="50"/>
                      </a:lnTo>
                      <a:lnTo>
                        <a:pt x="801" y="75"/>
                      </a:lnTo>
                      <a:lnTo>
                        <a:pt x="814" y="102"/>
                      </a:lnTo>
                      <a:lnTo>
                        <a:pt x="821" y="129"/>
                      </a:lnTo>
                      <a:lnTo>
                        <a:pt x="825" y="158"/>
                      </a:lnTo>
                      <a:lnTo>
                        <a:pt x="826" y="185"/>
                      </a:lnTo>
                      <a:lnTo>
                        <a:pt x="827" y="368"/>
                      </a:lnTo>
                      <a:lnTo>
                        <a:pt x="828" y="549"/>
                      </a:lnTo>
                      <a:lnTo>
                        <a:pt x="832" y="569"/>
                      </a:lnTo>
                      <a:lnTo>
                        <a:pt x="838" y="591"/>
                      </a:lnTo>
                      <a:lnTo>
                        <a:pt x="849" y="610"/>
                      </a:lnTo>
                      <a:lnTo>
                        <a:pt x="862" y="626"/>
                      </a:lnTo>
                      <a:lnTo>
                        <a:pt x="1078" y="847"/>
                      </a:lnTo>
                      <a:lnTo>
                        <a:pt x="1298" y="1065"/>
                      </a:lnTo>
                      <a:lnTo>
                        <a:pt x="1320" y="1091"/>
                      </a:lnTo>
                      <a:lnTo>
                        <a:pt x="1338" y="1117"/>
                      </a:lnTo>
                      <a:lnTo>
                        <a:pt x="1350" y="1144"/>
                      </a:lnTo>
                      <a:lnTo>
                        <a:pt x="1356" y="1174"/>
                      </a:lnTo>
                      <a:lnTo>
                        <a:pt x="1356" y="1205"/>
                      </a:lnTo>
                      <a:lnTo>
                        <a:pt x="1348" y="1239"/>
                      </a:lnTo>
                      <a:lnTo>
                        <a:pt x="1335" y="1270"/>
                      </a:lnTo>
                      <a:lnTo>
                        <a:pt x="1319" y="1295"/>
                      </a:lnTo>
                      <a:lnTo>
                        <a:pt x="1297" y="1316"/>
                      </a:lnTo>
                      <a:lnTo>
                        <a:pt x="1273" y="1333"/>
                      </a:lnTo>
                      <a:lnTo>
                        <a:pt x="1247" y="1345"/>
                      </a:lnTo>
                      <a:lnTo>
                        <a:pt x="1219" y="1351"/>
                      </a:lnTo>
                      <a:lnTo>
                        <a:pt x="1190" y="1352"/>
                      </a:lnTo>
                      <a:lnTo>
                        <a:pt x="1160" y="1347"/>
                      </a:lnTo>
                      <a:lnTo>
                        <a:pt x="1131" y="1337"/>
                      </a:lnTo>
                      <a:lnTo>
                        <a:pt x="1103" y="1322"/>
                      </a:lnTo>
                      <a:lnTo>
                        <a:pt x="1077" y="1301"/>
                      </a:lnTo>
                      <a:lnTo>
                        <a:pt x="891" y="1116"/>
                      </a:lnTo>
                      <a:lnTo>
                        <a:pt x="707" y="930"/>
                      </a:lnTo>
                      <a:lnTo>
                        <a:pt x="695" y="916"/>
                      </a:lnTo>
                      <a:lnTo>
                        <a:pt x="684" y="898"/>
                      </a:lnTo>
                      <a:lnTo>
                        <a:pt x="672" y="880"/>
                      </a:lnTo>
                      <a:lnTo>
                        <a:pt x="571" y="980"/>
                      </a:lnTo>
                      <a:lnTo>
                        <a:pt x="475" y="1079"/>
                      </a:lnTo>
                      <a:lnTo>
                        <a:pt x="380" y="1174"/>
                      </a:lnTo>
                      <a:lnTo>
                        <a:pt x="286" y="1270"/>
                      </a:lnTo>
                      <a:lnTo>
                        <a:pt x="263" y="1290"/>
                      </a:lnTo>
                      <a:lnTo>
                        <a:pt x="241" y="1305"/>
                      </a:lnTo>
                      <a:lnTo>
                        <a:pt x="216" y="1317"/>
                      </a:lnTo>
                      <a:lnTo>
                        <a:pt x="189" y="1324"/>
                      </a:lnTo>
                      <a:lnTo>
                        <a:pt x="161" y="1327"/>
                      </a:lnTo>
                      <a:lnTo>
                        <a:pt x="131" y="1323"/>
                      </a:lnTo>
                      <a:lnTo>
                        <a:pt x="102" y="1316"/>
                      </a:lnTo>
                      <a:lnTo>
                        <a:pt x="76" y="1304"/>
                      </a:lnTo>
                      <a:lnTo>
                        <a:pt x="55" y="1287"/>
                      </a:lnTo>
                      <a:lnTo>
                        <a:pt x="36" y="1268"/>
                      </a:lnTo>
                      <a:lnTo>
                        <a:pt x="20" y="1245"/>
                      </a:lnTo>
                      <a:lnTo>
                        <a:pt x="8" y="1217"/>
                      </a:lnTo>
                      <a:lnTo>
                        <a:pt x="1" y="1185"/>
                      </a:lnTo>
                      <a:lnTo>
                        <a:pt x="0" y="1154"/>
                      </a:lnTo>
                      <a:lnTo>
                        <a:pt x="5" y="1125"/>
                      </a:lnTo>
                      <a:lnTo>
                        <a:pt x="14" y="1097"/>
                      </a:lnTo>
                      <a:lnTo>
                        <a:pt x="31" y="1071"/>
                      </a:lnTo>
                      <a:lnTo>
                        <a:pt x="52" y="1046"/>
                      </a:lnTo>
                      <a:lnTo>
                        <a:pt x="257" y="841"/>
                      </a:lnTo>
                      <a:lnTo>
                        <a:pt x="462" y="637"/>
                      </a:lnTo>
                      <a:lnTo>
                        <a:pt x="479" y="618"/>
                      </a:lnTo>
                      <a:lnTo>
                        <a:pt x="492" y="599"/>
                      </a:lnTo>
                      <a:lnTo>
                        <a:pt x="500" y="579"/>
                      </a:lnTo>
                      <a:lnTo>
                        <a:pt x="505" y="556"/>
                      </a:lnTo>
                      <a:lnTo>
                        <a:pt x="506" y="531"/>
                      </a:lnTo>
                      <a:lnTo>
                        <a:pt x="504" y="343"/>
                      </a:lnTo>
                      <a:lnTo>
                        <a:pt x="506" y="153"/>
                      </a:lnTo>
                      <a:lnTo>
                        <a:pt x="509" y="125"/>
                      </a:lnTo>
                      <a:lnTo>
                        <a:pt x="518" y="97"/>
                      </a:lnTo>
                      <a:lnTo>
                        <a:pt x="530" y="72"/>
                      </a:lnTo>
                      <a:lnTo>
                        <a:pt x="546" y="51"/>
                      </a:lnTo>
                      <a:lnTo>
                        <a:pt x="568" y="33"/>
                      </a:lnTo>
                      <a:lnTo>
                        <a:pt x="590" y="18"/>
                      </a:lnTo>
                      <a:lnTo>
                        <a:pt x="618" y="7"/>
                      </a:lnTo>
                      <a:lnTo>
                        <a:pt x="646" y="1"/>
                      </a:lnTo>
                      <a:lnTo>
                        <a:pt x="676"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Freeform 8"/>
                <p:cNvSpPr>
                  <a:spLocks/>
                </p:cNvSpPr>
                <p:nvPr/>
              </p:nvSpPr>
              <p:spPr bwMode="auto">
                <a:xfrm>
                  <a:off x="-1606551" y="3138488"/>
                  <a:ext cx="571500" cy="371475"/>
                </a:xfrm>
                <a:custGeom>
                  <a:avLst/>
                  <a:gdLst>
                    <a:gd name="T0" fmla="*/ 561 w 1078"/>
                    <a:gd name="T1" fmla="*/ 0 h 703"/>
                    <a:gd name="T2" fmla="*/ 620 w 1078"/>
                    <a:gd name="T3" fmla="*/ 5 h 703"/>
                    <a:gd name="T4" fmla="*/ 679 w 1078"/>
                    <a:gd name="T5" fmla="*/ 17 h 703"/>
                    <a:gd name="T6" fmla="*/ 735 w 1078"/>
                    <a:gd name="T7" fmla="*/ 34 h 703"/>
                    <a:gd name="T8" fmla="*/ 787 w 1078"/>
                    <a:gd name="T9" fmla="*/ 57 h 703"/>
                    <a:gd name="T10" fmla="*/ 837 w 1078"/>
                    <a:gd name="T11" fmla="*/ 86 h 703"/>
                    <a:gd name="T12" fmla="*/ 883 w 1078"/>
                    <a:gd name="T13" fmla="*/ 120 h 703"/>
                    <a:gd name="T14" fmla="*/ 926 w 1078"/>
                    <a:gd name="T15" fmla="*/ 160 h 703"/>
                    <a:gd name="T16" fmla="*/ 963 w 1078"/>
                    <a:gd name="T17" fmla="*/ 203 h 703"/>
                    <a:gd name="T18" fmla="*/ 996 w 1078"/>
                    <a:gd name="T19" fmla="*/ 252 h 703"/>
                    <a:gd name="T20" fmla="*/ 1025 w 1078"/>
                    <a:gd name="T21" fmla="*/ 303 h 703"/>
                    <a:gd name="T22" fmla="*/ 1047 w 1078"/>
                    <a:gd name="T23" fmla="*/ 358 h 703"/>
                    <a:gd name="T24" fmla="*/ 1064 w 1078"/>
                    <a:gd name="T25" fmla="*/ 416 h 703"/>
                    <a:gd name="T26" fmla="*/ 1075 w 1078"/>
                    <a:gd name="T27" fmla="*/ 478 h 703"/>
                    <a:gd name="T28" fmla="*/ 1078 w 1078"/>
                    <a:gd name="T29" fmla="*/ 541 h 703"/>
                    <a:gd name="T30" fmla="*/ 1078 w 1078"/>
                    <a:gd name="T31" fmla="*/ 620 h 703"/>
                    <a:gd name="T32" fmla="*/ 1078 w 1078"/>
                    <a:gd name="T33" fmla="*/ 703 h 703"/>
                    <a:gd name="T34" fmla="*/ 12 w 1078"/>
                    <a:gd name="T35" fmla="*/ 703 h 703"/>
                    <a:gd name="T36" fmla="*/ 4 w 1078"/>
                    <a:gd name="T37" fmla="*/ 640 h 703"/>
                    <a:gd name="T38" fmla="*/ 0 w 1078"/>
                    <a:gd name="T39" fmla="*/ 579 h 703"/>
                    <a:gd name="T40" fmla="*/ 3 w 1078"/>
                    <a:gd name="T41" fmla="*/ 520 h 703"/>
                    <a:gd name="T42" fmla="*/ 9 w 1078"/>
                    <a:gd name="T43" fmla="*/ 462 h 703"/>
                    <a:gd name="T44" fmla="*/ 20 w 1078"/>
                    <a:gd name="T45" fmla="*/ 408 h 703"/>
                    <a:gd name="T46" fmla="*/ 36 w 1078"/>
                    <a:gd name="T47" fmla="*/ 354 h 703"/>
                    <a:gd name="T48" fmla="*/ 56 w 1078"/>
                    <a:gd name="T49" fmla="*/ 304 h 703"/>
                    <a:gd name="T50" fmla="*/ 81 w 1078"/>
                    <a:gd name="T51" fmla="*/ 256 h 703"/>
                    <a:gd name="T52" fmla="*/ 111 w 1078"/>
                    <a:gd name="T53" fmla="*/ 212 h 703"/>
                    <a:gd name="T54" fmla="*/ 145 w 1078"/>
                    <a:gd name="T55" fmla="*/ 171 h 703"/>
                    <a:gd name="T56" fmla="*/ 184 w 1078"/>
                    <a:gd name="T57" fmla="*/ 134 h 703"/>
                    <a:gd name="T58" fmla="*/ 225 w 1078"/>
                    <a:gd name="T59" fmla="*/ 100 h 703"/>
                    <a:gd name="T60" fmla="*/ 272 w 1078"/>
                    <a:gd name="T61" fmla="*/ 72 h 703"/>
                    <a:gd name="T62" fmla="*/ 323 w 1078"/>
                    <a:gd name="T63" fmla="*/ 47 h 703"/>
                    <a:gd name="T64" fmla="*/ 377 w 1078"/>
                    <a:gd name="T65" fmla="*/ 26 h 703"/>
                    <a:gd name="T66" fmla="*/ 436 w 1078"/>
                    <a:gd name="T67" fmla="*/ 12 h 703"/>
                    <a:gd name="T68" fmla="*/ 499 w 1078"/>
                    <a:gd name="T69" fmla="*/ 3 h 703"/>
                    <a:gd name="T70" fmla="*/ 561 w 1078"/>
                    <a:gd name="T71"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8" h="703">
                      <a:moveTo>
                        <a:pt x="561" y="0"/>
                      </a:moveTo>
                      <a:lnTo>
                        <a:pt x="620" y="5"/>
                      </a:lnTo>
                      <a:lnTo>
                        <a:pt x="679" y="17"/>
                      </a:lnTo>
                      <a:lnTo>
                        <a:pt x="735" y="34"/>
                      </a:lnTo>
                      <a:lnTo>
                        <a:pt x="787" y="57"/>
                      </a:lnTo>
                      <a:lnTo>
                        <a:pt x="837" y="86"/>
                      </a:lnTo>
                      <a:lnTo>
                        <a:pt x="883" y="120"/>
                      </a:lnTo>
                      <a:lnTo>
                        <a:pt x="926" y="160"/>
                      </a:lnTo>
                      <a:lnTo>
                        <a:pt x="963" y="203"/>
                      </a:lnTo>
                      <a:lnTo>
                        <a:pt x="996" y="252"/>
                      </a:lnTo>
                      <a:lnTo>
                        <a:pt x="1025" y="303"/>
                      </a:lnTo>
                      <a:lnTo>
                        <a:pt x="1047" y="358"/>
                      </a:lnTo>
                      <a:lnTo>
                        <a:pt x="1064" y="416"/>
                      </a:lnTo>
                      <a:lnTo>
                        <a:pt x="1075" y="478"/>
                      </a:lnTo>
                      <a:lnTo>
                        <a:pt x="1078" y="541"/>
                      </a:lnTo>
                      <a:lnTo>
                        <a:pt x="1078" y="620"/>
                      </a:lnTo>
                      <a:lnTo>
                        <a:pt x="1078" y="703"/>
                      </a:lnTo>
                      <a:lnTo>
                        <a:pt x="12" y="703"/>
                      </a:lnTo>
                      <a:lnTo>
                        <a:pt x="4" y="640"/>
                      </a:lnTo>
                      <a:lnTo>
                        <a:pt x="0" y="579"/>
                      </a:lnTo>
                      <a:lnTo>
                        <a:pt x="3" y="520"/>
                      </a:lnTo>
                      <a:lnTo>
                        <a:pt x="9" y="462"/>
                      </a:lnTo>
                      <a:lnTo>
                        <a:pt x="20" y="408"/>
                      </a:lnTo>
                      <a:lnTo>
                        <a:pt x="36" y="354"/>
                      </a:lnTo>
                      <a:lnTo>
                        <a:pt x="56" y="304"/>
                      </a:lnTo>
                      <a:lnTo>
                        <a:pt x="81" y="256"/>
                      </a:lnTo>
                      <a:lnTo>
                        <a:pt x="111" y="212"/>
                      </a:lnTo>
                      <a:lnTo>
                        <a:pt x="145" y="171"/>
                      </a:lnTo>
                      <a:lnTo>
                        <a:pt x="184" y="134"/>
                      </a:lnTo>
                      <a:lnTo>
                        <a:pt x="225" y="100"/>
                      </a:lnTo>
                      <a:lnTo>
                        <a:pt x="272" y="72"/>
                      </a:lnTo>
                      <a:lnTo>
                        <a:pt x="323" y="47"/>
                      </a:lnTo>
                      <a:lnTo>
                        <a:pt x="377" y="26"/>
                      </a:lnTo>
                      <a:lnTo>
                        <a:pt x="436" y="12"/>
                      </a:lnTo>
                      <a:lnTo>
                        <a:pt x="499" y="3"/>
                      </a:lnTo>
                      <a:lnTo>
                        <a:pt x="561"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9"/>
                <p:cNvSpPr>
                  <a:spLocks/>
                </p:cNvSpPr>
                <p:nvPr/>
              </p:nvSpPr>
              <p:spPr bwMode="auto">
                <a:xfrm>
                  <a:off x="-3084513" y="3136901"/>
                  <a:ext cx="568325" cy="373063"/>
                </a:xfrm>
                <a:custGeom>
                  <a:avLst/>
                  <a:gdLst>
                    <a:gd name="T0" fmla="*/ 523 w 1076"/>
                    <a:gd name="T1" fmla="*/ 0 h 704"/>
                    <a:gd name="T2" fmla="*/ 579 w 1076"/>
                    <a:gd name="T3" fmla="*/ 1 h 704"/>
                    <a:gd name="T4" fmla="*/ 635 w 1076"/>
                    <a:gd name="T5" fmla="*/ 8 h 704"/>
                    <a:gd name="T6" fmla="*/ 690 w 1076"/>
                    <a:gd name="T7" fmla="*/ 21 h 704"/>
                    <a:gd name="T8" fmla="*/ 742 w 1076"/>
                    <a:gd name="T9" fmla="*/ 40 h 704"/>
                    <a:gd name="T10" fmla="*/ 794 w 1076"/>
                    <a:gd name="T11" fmla="*/ 64 h 704"/>
                    <a:gd name="T12" fmla="*/ 841 w 1076"/>
                    <a:gd name="T13" fmla="*/ 93 h 704"/>
                    <a:gd name="T14" fmla="*/ 886 w 1076"/>
                    <a:gd name="T15" fmla="*/ 127 h 704"/>
                    <a:gd name="T16" fmla="*/ 927 w 1076"/>
                    <a:gd name="T17" fmla="*/ 166 h 704"/>
                    <a:gd name="T18" fmla="*/ 964 w 1076"/>
                    <a:gd name="T19" fmla="*/ 207 h 704"/>
                    <a:gd name="T20" fmla="*/ 997 w 1076"/>
                    <a:gd name="T21" fmla="*/ 253 h 704"/>
                    <a:gd name="T22" fmla="*/ 1024 w 1076"/>
                    <a:gd name="T23" fmla="*/ 301 h 704"/>
                    <a:gd name="T24" fmla="*/ 1046 w 1076"/>
                    <a:gd name="T25" fmla="*/ 354 h 704"/>
                    <a:gd name="T26" fmla="*/ 1063 w 1076"/>
                    <a:gd name="T27" fmla="*/ 407 h 704"/>
                    <a:gd name="T28" fmla="*/ 1072 w 1076"/>
                    <a:gd name="T29" fmla="*/ 465 h 704"/>
                    <a:gd name="T30" fmla="*/ 1076 w 1076"/>
                    <a:gd name="T31" fmla="*/ 523 h 704"/>
                    <a:gd name="T32" fmla="*/ 1076 w 1076"/>
                    <a:gd name="T33" fmla="*/ 582 h 704"/>
                    <a:gd name="T34" fmla="*/ 1073 w 1076"/>
                    <a:gd name="T35" fmla="*/ 642 h 704"/>
                    <a:gd name="T36" fmla="*/ 1073 w 1076"/>
                    <a:gd name="T37" fmla="*/ 704 h 704"/>
                    <a:gd name="T38" fmla="*/ 11 w 1076"/>
                    <a:gd name="T39" fmla="*/ 704 h 704"/>
                    <a:gd name="T40" fmla="*/ 2 w 1076"/>
                    <a:gd name="T41" fmla="*/ 634 h 704"/>
                    <a:gd name="T42" fmla="*/ 0 w 1076"/>
                    <a:gd name="T43" fmla="*/ 566 h 704"/>
                    <a:gd name="T44" fmla="*/ 3 w 1076"/>
                    <a:gd name="T45" fmla="*/ 501 h 704"/>
                    <a:gd name="T46" fmla="*/ 13 w 1076"/>
                    <a:gd name="T47" fmla="*/ 440 h 704"/>
                    <a:gd name="T48" fmla="*/ 27 w 1076"/>
                    <a:gd name="T49" fmla="*/ 381 h 704"/>
                    <a:gd name="T50" fmla="*/ 46 w 1076"/>
                    <a:gd name="T51" fmla="*/ 328 h 704"/>
                    <a:gd name="T52" fmla="*/ 71 w 1076"/>
                    <a:gd name="T53" fmla="*/ 276 h 704"/>
                    <a:gd name="T54" fmla="*/ 100 w 1076"/>
                    <a:gd name="T55" fmla="*/ 230 h 704"/>
                    <a:gd name="T56" fmla="*/ 133 w 1076"/>
                    <a:gd name="T57" fmla="*/ 187 h 704"/>
                    <a:gd name="T58" fmla="*/ 170 w 1076"/>
                    <a:gd name="T59" fmla="*/ 148 h 704"/>
                    <a:gd name="T60" fmla="*/ 210 w 1076"/>
                    <a:gd name="T61" fmla="*/ 113 h 704"/>
                    <a:gd name="T62" fmla="*/ 256 w 1076"/>
                    <a:gd name="T63" fmla="*/ 82 h 704"/>
                    <a:gd name="T64" fmla="*/ 303 w 1076"/>
                    <a:gd name="T65" fmla="*/ 56 h 704"/>
                    <a:gd name="T66" fmla="*/ 356 w 1076"/>
                    <a:gd name="T67" fmla="*/ 35 h 704"/>
                    <a:gd name="T68" fmla="*/ 409 w 1076"/>
                    <a:gd name="T69" fmla="*/ 18 h 704"/>
                    <a:gd name="T70" fmla="*/ 466 w 1076"/>
                    <a:gd name="T71" fmla="*/ 6 h 704"/>
                    <a:gd name="T72" fmla="*/ 523 w 1076"/>
                    <a:gd name="T73"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6" h="704">
                      <a:moveTo>
                        <a:pt x="523" y="0"/>
                      </a:moveTo>
                      <a:lnTo>
                        <a:pt x="579" y="1"/>
                      </a:lnTo>
                      <a:lnTo>
                        <a:pt x="635" y="8"/>
                      </a:lnTo>
                      <a:lnTo>
                        <a:pt x="690" y="21"/>
                      </a:lnTo>
                      <a:lnTo>
                        <a:pt x="742" y="40"/>
                      </a:lnTo>
                      <a:lnTo>
                        <a:pt x="794" y="64"/>
                      </a:lnTo>
                      <a:lnTo>
                        <a:pt x="841" y="93"/>
                      </a:lnTo>
                      <a:lnTo>
                        <a:pt x="886" y="127"/>
                      </a:lnTo>
                      <a:lnTo>
                        <a:pt x="927" y="166"/>
                      </a:lnTo>
                      <a:lnTo>
                        <a:pt x="964" y="207"/>
                      </a:lnTo>
                      <a:lnTo>
                        <a:pt x="997" y="253"/>
                      </a:lnTo>
                      <a:lnTo>
                        <a:pt x="1024" y="301"/>
                      </a:lnTo>
                      <a:lnTo>
                        <a:pt x="1046" y="354"/>
                      </a:lnTo>
                      <a:lnTo>
                        <a:pt x="1063" y="407"/>
                      </a:lnTo>
                      <a:lnTo>
                        <a:pt x="1072" y="465"/>
                      </a:lnTo>
                      <a:lnTo>
                        <a:pt x="1076" y="523"/>
                      </a:lnTo>
                      <a:lnTo>
                        <a:pt x="1076" y="582"/>
                      </a:lnTo>
                      <a:lnTo>
                        <a:pt x="1073" y="642"/>
                      </a:lnTo>
                      <a:lnTo>
                        <a:pt x="1073" y="704"/>
                      </a:lnTo>
                      <a:lnTo>
                        <a:pt x="11" y="704"/>
                      </a:lnTo>
                      <a:lnTo>
                        <a:pt x="2" y="634"/>
                      </a:lnTo>
                      <a:lnTo>
                        <a:pt x="0" y="566"/>
                      </a:lnTo>
                      <a:lnTo>
                        <a:pt x="3" y="501"/>
                      </a:lnTo>
                      <a:lnTo>
                        <a:pt x="13" y="440"/>
                      </a:lnTo>
                      <a:lnTo>
                        <a:pt x="27" y="381"/>
                      </a:lnTo>
                      <a:lnTo>
                        <a:pt x="46" y="328"/>
                      </a:lnTo>
                      <a:lnTo>
                        <a:pt x="71" y="276"/>
                      </a:lnTo>
                      <a:lnTo>
                        <a:pt x="100" y="230"/>
                      </a:lnTo>
                      <a:lnTo>
                        <a:pt x="133" y="187"/>
                      </a:lnTo>
                      <a:lnTo>
                        <a:pt x="170" y="148"/>
                      </a:lnTo>
                      <a:lnTo>
                        <a:pt x="210" y="113"/>
                      </a:lnTo>
                      <a:lnTo>
                        <a:pt x="256" y="82"/>
                      </a:lnTo>
                      <a:lnTo>
                        <a:pt x="303" y="56"/>
                      </a:lnTo>
                      <a:lnTo>
                        <a:pt x="356" y="35"/>
                      </a:lnTo>
                      <a:lnTo>
                        <a:pt x="409" y="18"/>
                      </a:lnTo>
                      <a:lnTo>
                        <a:pt x="466" y="6"/>
                      </a:lnTo>
                      <a:lnTo>
                        <a:pt x="523"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8" name="Freeform 10"/>
                <p:cNvSpPr>
                  <a:spLocks/>
                </p:cNvSpPr>
                <p:nvPr/>
              </p:nvSpPr>
              <p:spPr bwMode="auto">
                <a:xfrm>
                  <a:off x="-2336801" y="1933576"/>
                  <a:ext cx="571500" cy="371475"/>
                </a:xfrm>
                <a:custGeom>
                  <a:avLst/>
                  <a:gdLst>
                    <a:gd name="T0" fmla="*/ 541 w 1079"/>
                    <a:gd name="T1" fmla="*/ 0 h 702"/>
                    <a:gd name="T2" fmla="*/ 602 w 1079"/>
                    <a:gd name="T3" fmla="*/ 3 h 702"/>
                    <a:gd name="T4" fmla="*/ 660 w 1079"/>
                    <a:gd name="T5" fmla="*/ 13 h 702"/>
                    <a:gd name="T6" fmla="*/ 716 w 1079"/>
                    <a:gd name="T7" fmla="*/ 29 h 702"/>
                    <a:gd name="T8" fmla="*/ 771 w 1079"/>
                    <a:gd name="T9" fmla="*/ 51 h 702"/>
                    <a:gd name="T10" fmla="*/ 822 w 1079"/>
                    <a:gd name="T11" fmla="*/ 79 h 702"/>
                    <a:gd name="T12" fmla="*/ 870 w 1079"/>
                    <a:gd name="T13" fmla="*/ 113 h 702"/>
                    <a:gd name="T14" fmla="*/ 914 w 1079"/>
                    <a:gd name="T15" fmla="*/ 151 h 702"/>
                    <a:gd name="T16" fmla="*/ 954 w 1079"/>
                    <a:gd name="T17" fmla="*/ 193 h 702"/>
                    <a:gd name="T18" fmla="*/ 989 w 1079"/>
                    <a:gd name="T19" fmla="*/ 240 h 702"/>
                    <a:gd name="T20" fmla="*/ 1018 w 1079"/>
                    <a:gd name="T21" fmla="*/ 290 h 702"/>
                    <a:gd name="T22" fmla="*/ 1043 w 1079"/>
                    <a:gd name="T23" fmla="*/ 345 h 702"/>
                    <a:gd name="T24" fmla="*/ 1061 w 1079"/>
                    <a:gd name="T25" fmla="*/ 402 h 702"/>
                    <a:gd name="T26" fmla="*/ 1073 w 1079"/>
                    <a:gd name="T27" fmla="*/ 463 h 702"/>
                    <a:gd name="T28" fmla="*/ 1078 w 1079"/>
                    <a:gd name="T29" fmla="*/ 525 h 702"/>
                    <a:gd name="T30" fmla="*/ 1079 w 1079"/>
                    <a:gd name="T31" fmla="*/ 582 h 702"/>
                    <a:gd name="T32" fmla="*/ 1078 w 1079"/>
                    <a:gd name="T33" fmla="*/ 641 h 702"/>
                    <a:gd name="T34" fmla="*/ 1078 w 1079"/>
                    <a:gd name="T35" fmla="*/ 702 h 702"/>
                    <a:gd name="T36" fmla="*/ 8 w 1079"/>
                    <a:gd name="T37" fmla="*/ 702 h 702"/>
                    <a:gd name="T38" fmla="*/ 1 w 1079"/>
                    <a:gd name="T39" fmla="*/ 631 h 702"/>
                    <a:gd name="T40" fmla="*/ 0 w 1079"/>
                    <a:gd name="T41" fmla="*/ 563 h 702"/>
                    <a:gd name="T42" fmla="*/ 3 w 1079"/>
                    <a:gd name="T43" fmla="*/ 499 h 702"/>
                    <a:gd name="T44" fmla="*/ 13 w 1079"/>
                    <a:gd name="T45" fmla="*/ 438 h 702"/>
                    <a:gd name="T46" fmla="*/ 28 w 1079"/>
                    <a:gd name="T47" fmla="*/ 380 h 702"/>
                    <a:gd name="T48" fmla="*/ 47 w 1079"/>
                    <a:gd name="T49" fmla="*/ 325 h 702"/>
                    <a:gd name="T50" fmla="*/ 71 w 1079"/>
                    <a:gd name="T51" fmla="*/ 274 h 702"/>
                    <a:gd name="T52" fmla="*/ 101 w 1079"/>
                    <a:gd name="T53" fmla="*/ 227 h 702"/>
                    <a:gd name="T54" fmla="*/ 134 w 1079"/>
                    <a:gd name="T55" fmla="*/ 184 h 702"/>
                    <a:gd name="T56" fmla="*/ 172 w 1079"/>
                    <a:gd name="T57" fmla="*/ 145 h 702"/>
                    <a:gd name="T58" fmla="*/ 214 w 1079"/>
                    <a:gd name="T59" fmla="*/ 109 h 702"/>
                    <a:gd name="T60" fmla="*/ 259 w 1079"/>
                    <a:gd name="T61" fmla="*/ 79 h 702"/>
                    <a:gd name="T62" fmla="*/ 309 w 1079"/>
                    <a:gd name="T63" fmla="*/ 53 h 702"/>
                    <a:gd name="T64" fmla="*/ 363 w 1079"/>
                    <a:gd name="T65" fmla="*/ 32 h 702"/>
                    <a:gd name="T66" fmla="*/ 419 w 1079"/>
                    <a:gd name="T67" fmla="*/ 15 h 702"/>
                    <a:gd name="T68" fmla="*/ 481 w 1079"/>
                    <a:gd name="T69" fmla="*/ 3 h 702"/>
                    <a:gd name="T70" fmla="*/ 541 w 1079"/>
                    <a:gd name="T71"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9" h="702">
                      <a:moveTo>
                        <a:pt x="541" y="0"/>
                      </a:moveTo>
                      <a:lnTo>
                        <a:pt x="602" y="3"/>
                      </a:lnTo>
                      <a:lnTo>
                        <a:pt x="660" y="13"/>
                      </a:lnTo>
                      <a:lnTo>
                        <a:pt x="716" y="29"/>
                      </a:lnTo>
                      <a:lnTo>
                        <a:pt x="771" y="51"/>
                      </a:lnTo>
                      <a:lnTo>
                        <a:pt x="822" y="79"/>
                      </a:lnTo>
                      <a:lnTo>
                        <a:pt x="870" y="113"/>
                      </a:lnTo>
                      <a:lnTo>
                        <a:pt x="914" y="151"/>
                      </a:lnTo>
                      <a:lnTo>
                        <a:pt x="954" y="193"/>
                      </a:lnTo>
                      <a:lnTo>
                        <a:pt x="989" y="240"/>
                      </a:lnTo>
                      <a:lnTo>
                        <a:pt x="1018" y="290"/>
                      </a:lnTo>
                      <a:lnTo>
                        <a:pt x="1043" y="345"/>
                      </a:lnTo>
                      <a:lnTo>
                        <a:pt x="1061" y="402"/>
                      </a:lnTo>
                      <a:lnTo>
                        <a:pt x="1073" y="463"/>
                      </a:lnTo>
                      <a:lnTo>
                        <a:pt x="1078" y="525"/>
                      </a:lnTo>
                      <a:lnTo>
                        <a:pt x="1079" y="582"/>
                      </a:lnTo>
                      <a:lnTo>
                        <a:pt x="1078" y="641"/>
                      </a:lnTo>
                      <a:lnTo>
                        <a:pt x="1078" y="702"/>
                      </a:lnTo>
                      <a:lnTo>
                        <a:pt x="8" y="702"/>
                      </a:lnTo>
                      <a:lnTo>
                        <a:pt x="1" y="631"/>
                      </a:lnTo>
                      <a:lnTo>
                        <a:pt x="0" y="563"/>
                      </a:lnTo>
                      <a:lnTo>
                        <a:pt x="3" y="499"/>
                      </a:lnTo>
                      <a:lnTo>
                        <a:pt x="13" y="438"/>
                      </a:lnTo>
                      <a:lnTo>
                        <a:pt x="28" y="380"/>
                      </a:lnTo>
                      <a:lnTo>
                        <a:pt x="47" y="325"/>
                      </a:lnTo>
                      <a:lnTo>
                        <a:pt x="71" y="274"/>
                      </a:lnTo>
                      <a:lnTo>
                        <a:pt x="101" y="227"/>
                      </a:lnTo>
                      <a:lnTo>
                        <a:pt x="134" y="184"/>
                      </a:lnTo>
                      <a:lnTo>
                        <a:pt x="172" y="145"/>
                      </a:lnTo>
                      <a:lnTo>
                        <a:pt x="214" y="109"/>
                      </a:lnTo>
                      <a:lnTo>
                        <a:pt x="259" y="79"/>
                      </a:lnTo>
                      <a:lnTo>
                        <a:pt x="309" y="53"/>
                      </a:lnTo>
                      <a:lnTo>
                        <a:pt x="363" y="32"/>
                      </a:lnTo>
                      <a:lnTo>
                        <a:pt x="419" y="15"/>
                      </a:lnTo>
                      <a:lnTo>
                        <a:pt x="481" y="3"/>
                      </a:lnTo>
                      <a:lnTo>
                        <a:pt x="541"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9" name="Freeform 11"/>
                <p:cNvSpPr>
                  <a:spLocks/>
                </p:cNvSpPr>
                <p:nvPr/>
              </p:nvSpPr>
              <p:spPr bwMode="auto">
                <a:xfrm>
                  <a:off x="-3016251" y="2636838"/>
                  <a:ext cx="434975" cy="431800"/>
                </a:xfrm>
                <a:custGeom>
                  <a:avLst/>
                  <a:gdLst>
                    <a:gd name="T0" fmla="*/ 403 w 820"/>
                    <a:gd name="T1" fmla="*/ 0 h 818"/>
                    <a:gd name="T2" fmla="*/ 457 w 820"/>
                    <a:gd name="T3" fmla="*/ 3 h 818"/>
                    <a:gd name="T4" fmla="*/ 507 w 820"/>
                    <a:gd name="T5" fmla="*/ 12 h 818"/>
                    <a:gd name="T6" fmla="*/ 554 w 820"/>
                    <a:gd name="T7" fmla="*/ 27 h 818"/>
                    <a:gd name="T8" fmla="*/ 600 w 820"/>
                    <a:gd name="T9" fmla="*/ 48 h 818"/>
                    <a:gd name="T10" fmla="*/ 642 w 820"/>
                    <a:gd name="T11" fmla="*/ 73 h 818"/>
                    <a:gd name="T12" fmla="*/ 680 w 820"/>
                    <a:gd name="T13" fmla="*/ 102 h 818"/>
                    <a:gd name="T14" fmla="*/ 715 w 820"/>
                    <a:gd name="T15" fmla="*/ 136 h 818"/>
                    <a:gd name="T16" fmla="*/ 746 w 820"/>
                    <a:gd name="T17" fmla="*/ 174 h 818"/>
                    <a:gd name="T18" fmla="*/ 771 w 820"/>
                    <a:gd name="T19" fmla="*/ 216 h 818"/>
                    <a:gd name="T20" fmla="*/ 792 w 820"/>
                    <a:gd name="T21" fmla="*/ 261 h 818"/>
                    <a:gd name="T22" fmla="*/ 807 w 820"/>
                    <a:gd name="T23" fmla="*/ 307 h 818"/>
                    <a:gd name="T24" fmla="*/ 816 w 820"/>
                    <a:gd name="T25" fmla="*/ 357 h 818"/>
                    <a:gd name="T26" fmla="*/ 820 w 820"/>
                    <a:gd name="T27" fmla="*/ 409 h 818"/>
                    <a:gd name="T28" fmla="*/ 816 w 820"/>
                    <a:gd name="T29" fmla="*/ 464 h 818"/>
                    <a:gd name="T30" fmla="*/ 805 w 820"/>
                    <a:gd name="T31" fmla="*/ 518 h 818"/>
                    <a:gd name="T32" fmla="*/ 788 w 820"/>
                    <a:gd name="T33" fmla="*/ 568 h 818"/>
                    <a:gd name="T34" fmla="*/ 764 w 820"/>
                    <a:gd name="T35" fmla="*/ 616 h 818"/>
                    <a:gd name="T36" fmla="*/ 735 w 820"/>
                    <a:gd name="T37" fmla="*/ 660 h 818"/>
                    <a:gd name="T38" fmla="*/ 699 w 820"/>
                    <a:gd name="T39" fmla="*/ 699 h 818"/>
                    <a:gd name="T40" fmla="*/ 660 w 820"/>
                    <a:gd name="T41" fmla="*/ 734 h 818"/>
                    <a:gd name="T42" fmla="*/ 617 w 820"/>
                    <a:gd name="T43" fmla="*/ 762 h 818"/>
                    <a:gd name="T44" fmla="*/ 570 w 820"/>
                    <a:gd name="T45" fmla="*/ 786 h 818"/>
                    <a:gd name="T46" fmla="*/ 519 w 820"/>
                    <a:gd name="T47" fmla="*/ 804 h 818"/>
                    <a:gd name="T48" fmla="*/ 465 w 820"/>
                    <a:gd name="T49" fmla="*/ 815 h 818"/>
                    <a:gd name="T50" fmla="*/ 410 w 820"/>
                    <a:gd name="T51" fmla="*/ 818 h 818"/>
                    <a:gd name="T52" fmla="*/ 354 w 820"/>
                    <a:gd name="T53" fmla="*/ 815 h 818"/>
                    <a:gd name="T54" fmla="*/ 301 w 820"/>
                    <a:gd name="T55" fmla="*/ 804 h 818"/>
                    <a:gd name="T56" fmla="*/ 250 w 820"/>
                    <a:gd name="T57" fmla="*/ 787 h 818"/>
                    <a:gd name="T58" fmla="*/ 203 w 820"/>
                    <a:gd name="T59" fmla="*/ 764 h 818"/>
                    <a:gd name="T60" fmla="*/ 159 w 820"/>
                    <a:gd name="T61" fmla="*/ 735 h 818"/>
                    <a:gd name="T62" fmla="*/ 120 w 820"/>
                    <a:gd name="T63" fmla="*/ 700 h 818"/>
                    <a:gd name="T64" fmla="*/ 85 w 820"/>
                    <a:gd name="T65" fmla="*/ 661 h 818"/>
                    <a:gd name="T66" fmla="*/ 56 w 820"/>
                    <a:gd name="T67" fmla="*/ 617 h 818"/>
                    <a:gd name="T68" fmla="*/ 32 w 820"/>
                    <a:gd name="T69" fmla="*/ 571 h 818"/>
                    <a:gd name="T70" fmla="*/ 14 w 820"/>
                    <a:gd name="T71" fmla="*/ 519 h 818"/>
                    <a:gd name="T72" fmla="*/ 3 w 820"/>
                    <a:gd name="T73" fmla="*/ 466 h 818"/>
                    <a:gd name="T74" fmla="*/ 0 w 820"/>
                    <a:gd name="T75" fmla="*/ 410 h 818"/>
                    <a:gd name="T76" fmla="*/ 2 w 820"/>
                    <a:gd name="T77" fmla="*/ 355 h 818"/>
                    <a:gd name="T78" fmla="*/ 13 w 820"/>
                    <a:gd name="T79" fmla="*/ 302 h 818"/>
                    <a:gd name="T80" fmla="*/ 31 w 820"/>
                    <a:gd name="T81" fmla="*/ 252 h 818"/>
                    <a:gd name="T82" fmla="*/ 54 w 820"/>
                    <a:gd name="T83" fmla="*/ 205 h 818"/>
                    <a:gd name="T84" fmla="*/ 83 w 820"/>
                    <a:gd name="T85" fmla="*/ 161 h 818"/>
                    <a:gd name="T86" fmla="*/ 118 w 820"/>
                    <a:gd name="T87" fmla="*/ 121 h 818"/>
                    <a:gd name="T88" fmla="*/ 157 w 820"/>
                    <a:gd name="T89" fmla="*/ 87 h 818"/>
                    <a:gd name="T90" fmla="*/ 200 w 820"/>
                    <a:gd name="T91" fmla="*/ 57 h 818"/>
                    <a:gd name="T92" fmla="*/ 246 w 820"/>
                    <a:gd name="T93" fmla="*/ 33 h 818"/>
                    <a:gd name="T94" fmla="*/ 296 w 820"/>
                    <a:gd name="T95" fmla="*/ 15 h 818"/>
                    <a:gd name="T96" fmla="*/ 350 w 820"/>
                    <a:gd name="T97" fmla="*/ 3 h 818"/>
                    <a:gd name="T98" fmla="*/ 403 w 820"/>
                    <a:gd name="T9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0" h="818">
                      <a:moveTo>
                        <a:pt x="403" y="0"/>
                      </a:moveTo>
                      <a:lnTo>
                        <a:pt x="457" y="3"/>
                      </a:lnTo>
                      <a:lnTo>
                        <a:pt x="507" y="12"/>
                      </a:lnTo>
                      <a:lnTo>
                        <a:pt x="554" y="27"/>
                      </a:lnTo>
                      <a:lnTo>
                        <a:pt x="600" y="48"/>
                      </a:lnTo>
                      <a:lnTo>
                        <a:pt x="642" y="73"/>
                      </a:lnTo>
                      <a:lnTo>
                        <a:pt x="680" y="102"/>
                      </a:lnTo>
                      <a:lnTo>
                        <a:pt x="715" y="136"/>
                      </a:lnTo>
                      <a:lnTo>
                        <a:pt x="746" y="174"/>
                      </a:lnTo>
                      <a:lnTo>
                        <a:pt x="771" y="216"/>
                      </a:lnTo>
                      <a:lnTo>
                        <a:pt x="792" y="261"/>
                      </a:lnTo>
                      <a:lnTo>
                        <a:pt x="807" y="307"/>
                      </a:lnTo>
                      <a:lnTo>
                        <a:pt x="816" y="357"/>
                      </a:lnTo>
                      <a:lnTo>
                        <a:pt x="820" y="409"/>
                      </a:lnTo>
                      <a:lnTo>
                        <a:pt x="816" y="464"/>
                      </a:lnTo>
                      <a:lnTo>
                        <a:pt x="805" y="518"/>
                      </a:lnTo>
                      <a:lnTo>
                        <a:pt x="788" y="568"/>
                      </a:lnTo>
                      <a:lnTo>
                        <a:pt x="764" y="616"/>
                      </a:lnTo>
                      <a:lnTo>
                        <a:pt x="735" y="660"/>
                      </a:lnTo>
                      <a:lnTo>
                        <a:pt x="699" y="699"/>
                      </a:lnTo>
                      <a:lnTo>
                        <a:pt x="660" y="734"/>
                      </a:lnTo>
                      <a:lnTo>
                        <a:pt x="617" y="762"/>
                      </a:lnTo>
                      <a:lnTo>
                        <a:pt x="570" y="786"/>
                      </a:lnTo>
                      <a:lnTo>
                        <a:pt x="519" y="804"/>
                      </a:lnTo>
                      <a:lnTo>
                        <a:pt x="465" y="815"/>
                      </a:lnTo>
                      <a:lnTo>
                        <a:pt x="410" y="818"/>
                      </a:lnTo>
                      <a:lnTo>
                        <a:pt x="354" y="815"/>
                      </a:lnTo>
                      <a:lnTo>
                        <a:pt x="301" y="804"/>
                      </a:lnTo>
                      <a:lnTo>
                        <a:pt x="250" y="787"/>
                      </a:lnTo>
                      <a:lnTo>
                        <a:pt x="203" y="764"/>
                      </a:lnTo>
                      <a:lnTo>
                        <a:pt x="159" y="735"/>
                      </a:lnTo>
                      <a:lnTo>
                        <a:pt x="120" y="700"/>
                      </a:lnTo>
                      <a:lnTo>
                        <a:pt x="85" y="661"/>
                      </a:lnTo>
                      <a:lnTo>
                        <a:pt x="56" y="617"/>
                      </a:lnTo>
                      <a:lnTo>
                        <a:pt x="32" y="571"/>
                      </a:lnTo>
                      <a:lnTo>
                        <a:pt x="14" y="519"/>
                      </a:lnTo>
                      <a:lnTo>
                        <a:pt x="3" y="466"/>
                      </a:lnTo>
                      <a:lnTo>
                        <a:pt x="0" y="410"/>
                      </a:lnTo>
                      <a:lnTo>
                        <a:pt x="2" y="355"/>
                      </a:lnTo>
                      <a:lnTo>
                        <a:pt x="13" y="302"/>
                      </a:lnTo>
                      <a:lnTo>
                        <a:pt x="31" y="252"/>
                      </a:lnTo>
                      <a:lnTo>
                        <a:pt x="54" y="205"/>
                      </a:lnTo>
                      <a:lnTo>
                        <a:pt x="83" y="161"/>
                      </a:lnTo>
                      <a:lnTo>
                        <a:pt x="118" y="121"/>
                      </a:lnTo>
                      <a:lnTo>
                        <a:pt x="157" y="87"/>
                      </a:lnTo>
                      <a:lnTo>
                        <a:pt x="200" y="57"/>
                      </a:lnTo>
                      <a:lnTo>
                        <a:pt x="246" y="33"/>
                      </a:lnTo>
                      <a:lnTo>
                        <a:pt x="296" y="15"/>
                      </a:lnTo>
                      <a:lnTo>
                        <a:pt x="350" y="3"/>
                      </a:lnTo>
                      <a:lnTo>
                        <a:pt x="403"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0" name="Freeform 12"/>
                <p:cNvSpPr>
                  <a:spLocks/>
                </p:cNvSpPr>
                <p:nvPr/>
              </p:nvSpPr>
              <p:spPr bwMode="auto">
                <a:xfrm>
                  <a:off x="-2266951" y="1431926"/>
                  <a:ext cx="433388" cy="433388"/>
                </a:xfrm>
                <a:custGeom>
                  <a:avLst/>
                  <a:gdLst>
                    <a:gd name="T0" fmla="*/ 409 w 820"/>
                    <a:gd name="T1" fmla="*/ 0 h 821"/>
                    <a:gd name="T2" fmla="*/ 465 w 820"/>
                    <a:gd name="T3" fmla="*/ 4 h 821"/>
                    <a:gd name="T4" fmla="*/ 517 w 820"/>
                    <a:gd name="T5" fmla="*/ 15 h 821"/>
                    <a:gd name="T6" fmla="*/ 569 w 820"/>
                    <a:gd name="T7" fmla="*/ 31 h 821"/>
                    <a:gd name="T8" fmla="*/ 616 w 820"/>
                    <a:gd name="T9" fmla="*/ 55 h 821"/>
                    <a:gd name="T10" fmla="*/ 659 w 820"/>
                    <a:gd name="T11" fmla="*/ 85 h 821"/>
                    <a:gd name="T12" fmla="*/ 698 w 820"/>
                    <a:gd name="T13" fmla="*/ 120 h 821"/>
                    <a:gd name="T14" fmla="*/ 734 w 820"/>
                    <a:gd name="T15" fmla="*/ 159 h 821"/>
                    <a:gd name="T16" fmla="*/ 763 w 820"/>
                    <a:gd name="T17" fmla="*/ 203 h 821"/>
                    <a:gd name="T18" fmla="*/ 786 w 820"/>
                    <a:gd name="T19" fmla="*/ 251 h 821"/>
                    <a:gd name="T20" fmla="*/ 804 w 820"/>
                    <a:gd name="T21" fmla="*/ 301 h 821"/>
                    <a:gd name="T22" fmla="*/ 816 w 820"/>
                    <a:gd name="T23" fmla="*/ 354 h 821"/>
                    <a:gd name="T24" fmla="*/ 820 w 820"/>
                    <a:gd name="T25" fmla="*/ 410 h 821"/>
                    <a:gd name="T26" fmla="*/ 816 w 820"/>
                    <a:gd name="T27" fmla="*/ 466 h 821"/>
                    <a:gd name="T28" fmla="*/ 805 w 820"/>
                    <a:gd name="T29" fmla="*/ 520 h 821"/>
                    <a:gd name="T30" fmla="*/ 788 w 820"/>
                    <a:gd name="T31" fmla="*/ 570 h 821"/>
                    <a:gd name="T32" fmla="*/ 764 w 820"/>
                    <a:gd name="T33" fmla="*/ 617 h 821"/>
                    <a:gd name="T34" fmla="*/ 734 w 820"/>
                    <a:gd name="T35" fmla="*/ 662 h 821"/>
                    <a:gd name="T36" fmla="*/ 699 w 820"/>
                    <a:gd name="T37" fmla="*/ 701 h 821"/>
                    <a:gd name="T38" fmla="*/ 661 w 820"/>
                    <a:gd name="T39" fmla="*/ 735 h 821"/>
                    <a:gd name="T40" fmla="*/ 617 w 820"/>
                    <a:gd name="T41" fmla="*/ 765 h 821"/>
                    <a:gd name="T42" fmla="*/ 570 w 820"/>
                    <a:gd name="T43" fmla="*/ 789 h 821"/>
                    <a:gd name="T44" fmla="*/ 520 w 820"/>
                    <a:gd name="T45" fmla="*/ 807 h 821"/>
                    <a:gd name="T46" fmla="*/ 466 w 820"/>
                    <a:gd name="T47" fmla="*/ 818 h 821"/>
                    <a:gd name="T48" fmla="*/ 410 w 820"/>
                    <a:gd name="T49" fmla="*/ 821 h 821"/>
                    <a:gd name="T50" fmla="*/ 356 w 820"/>
                    <a:gd name="T51" fmla="*/ 818 h 821"/>
                    <a:gd name="T52" fmla="*/ 302 w 820"/>
                    <a:gd name="T53" fmla="*/ 807 h 821"/>
                    <a:gd name="T54" fmla="*/ 251 w 820"/>
                    <a:gd name="T55" fmla="*/ 789 h 821"/>
                    <a:gd name="T56" fmla="*/ 203 w 820"/>
                    <a:gd name="T57" fmla="*/ 765 h 821"/>
                    <a:gd name="T58" fmla="*/ 160 w 820"/>
                    <a:gd name="T59" fmla="*/ 735 h 821"/>
                    <a:gd name="T60" fmla="*/ 120 w 820"/>
                    <a:gd name="T61" fmla="*/ 701 h 821"/>
                    <a:gd name="T62" fmla="*/ 85 w 820"/>
                    <a:gd name="T63" fmla="*/ 662 h 821"/>
                    <a:gd name="T64" fmla="*/ 56 w 820"/>
                    <a:gd name="T65" fmla="*/ 617 h 821"/>
                    <a:gd name="T66" fmla="*/ 32 w 820"/>
                    <a:gd name="T67" fmla="*/ 571 h 821"/>
                    <a:gd name="T68" fmla="*/ 14 w 820"/>
                    <a:gd name="T69" fmla="*/ 520 h 821"/>
                    <a:gd name="T70" fmla="*/ 3 w 820"/>
                    <a:gd name="T71" fmla="*/ 466 h 821"/>
                    <a:gd name="T72" fmla="*/ 0 w 820"/>
                    <a:gd name="T73" fmla="*/ 411 h 821"/>
                    <a:gd name="T74" fmla="*/ 3 w 820"/>
                    <a:gd name="T75" fmla="*/ 355 h 821"/>
                    <a:gd name="T76" fmla="*/ 15 w 820"/>
                    <a:gd name="T77" fmla="*/ 302 h 821"/>
                    <a:gd name="T78" fmla="*/ 32 w 820"/>
                    <a:gd name="T79" fmla="*/ 252 h 821"/>
                    <a:gd name="T80" fmla="*/ 56 w 820"/>
                    <a:gd name="T81" fmla="*/ 204 h 821"/>
                    <a:gd name="T82" fmla="*/ 85 w 820"/>
                    <a:gd name="T83" fmla="*/ 160 h 821"/>
                    <a:gd name="T84" fmla="*/ 120 w 820"/>
                    <a:gd name="T85" fmla="*/ 121 h 821"/>
                    <a:gd name="T86" fmla="*/ 159 w 820"/>
                    <a:gd name="T87" fmla="*/ 86 h 821"/>
                    <a:gd name="T88" fmla="*/ 203 w 820"/>
                    <a:gd name="T89" fmla="*/ 56 h 821"/>
                    <a:gd name="T90" fmla="*/ 250 w 820"/>
                    <a:gd name="T91" fmla="*/ 33 h 821"/>
                    <a:gd name="T92" fmla="*/ 301 w 820"/>
                    <a:gd name="T93" fmla="*/ 15 h 821"/>
                    <a:gd name="T94" fmla="*/ 353 w 820"/>
                    <a:gd name="T95" fmla="*/ 4 h 821"/>
                    <a:gd name="T96" fmla="*/ 409 w 820"/>
                    <a:gd name="T97"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0" h="821">
                      <a:moveTo>
                        <a:pt x="409" y="0"/>
                      </a:moveTo>
                      <a:lnTo>
                        <a:pt x="465" y="4"/>
                      </a:lnTo>
                      <a:lnTo>
                        <a:pt x="517" y="15"/>
                      </a:lnTo>
                      <a:lnTo>
                        <a:pt x="569" y="31"/>
                      </a:lnTo>
                      <a:lnTo>
                        <a:pt x="616" y="55"/>
                      </a:lnTo>
                      <a:lnTo>
                        <a:pt x="659" y="85"/>
                      </a:lnTo>
                      <a:lnTo>
                        <a:pt x="698" y="120"/>
                      </a:lnTo>
                      <a:lnTo>
                        <a:pt x="734" y="159"/>
                      </a:lnTo>
                      <a:lnTo>
                        <a:pt x="763" y="203"/>
                      </a:lnTo>
                      <a:lnTo>
                        <a:pt x="786" y="251"/>
                      </a:lnTo>
                      <a:lnTo>
                        <a:pt x="804" y="301"/>
                      </a:lnTo>
                      <a:lnTo>
                        <a:pt x="816" y="354"/>
                      </a:lnTo>
                      <a:lnTo>
                        <a:pt x="820" y="410"/>
                      </a:lnTo>
                      <a:lnTo>
                        <a:pt x="816" y="466"/>
                      </a:lnTo>
                      <a:lnTo>
                        <a:pt x="805" y="520"/>
                      </a:lnTo>
                      <a:lnTo>
                        <a:pt x="788" y="570"/>
                      </a:lnTo>
                      <a:lnTo>
                        <a:pt x="764" y="617"/>
                      </a:lnTo>
                      <a:lnTo>
                        <a:pt x="734" y="662"/>
                      </a:lnTo>
                      <a:lnTo>
                        <a:pt x="699" y="701"/>
                      </a:lnTo>
                      <a:lnTo>
                        <a:pt x="661" y="735"/>
                      </a:lnTo>
                      <a:lnTo>
                        <a:pt x="617" y="765"/>
                      </a:lnTo>
                      <a:lnTo>
                        <a:pt x="570" y="789"/>
                      </a:lnTo>
                      <a:lnTo>
                        <a:pt x="520" y="807"/>
                      </a:lnTo>
                      <a:lnTo>
                        <a:pt x="466" y="818"/>
                      </a:lnTo>
                      <a:lnTo>
                        <a:pt x="410" y="821"/>
                      </a:lnTo>
                      <a:lnTo>
                        <a:pt x="356" y="818"/>
                      </a:lnTo>
                      <a:lnTo>
                        <a:pt x="302" y="807"/>
                      </a:lnTo>
                      <a:lnTo>
                        <a:pt x="251" y="789"/>
                      </a:lnTo>
                      <a:lnTo>
                        <a:pt x="203" y="765"/>
                      </a:lnTo>
                      <a:lnTo>
                        <a:pt x="160" y="735"/>
                      </a:lnTo>
                      <a:lnTo>
                        <a:pt x="120" y="701"/>
                      </a:lnTo>
                      <a:lnTo>
                        <a:pt x="85" y="662"/>
                      </a:lnTo>
                      <a:lnTo>
                        <a:pt x="56" y="617"/>
                      </a:lnTo>
                      <a:lnTo>
                        <a:pt x="32" y="571"/>
                      </a:lnTo>
                      <a:lnTo>
                        <a:pt x="14" y="520"/>
                      </a:lnTo>
                      <a:lnTo>
                        <a:pt x="3" y="466"/>
                      </a:lnTo>
                      <a:lnTo>
                        <a:pt x="0" y="411"/>
                      </a:lnTo>
                      <a:lnTo>
                        <a:pt x="3" y="355"/>
                      </a:lnTo>
                      <a:lnTo>
                        <a:pt x="15" y="302"/>
                      </a:lnTo>
                      <a:lnTo>
                        <a:pt x="32" y="252"/>
                      </a:lnTo>
                      <a:lnTo>
                        <a:pt x="56" y="204"/>
                      </a:lnTo>
                      <a:lnTo>
                        <a:pt x="85" y="160"/>
                      </a:lnTo>
                      <a:lnTo>
                        <a:pt x="120" y="121"/>
                      </a:lnTo>
                      <a:lnTo>
                        <a:pt x="159" y="86"/>
                      </a:lnTo>
                      <a:lnTo>
                        <a:pt x="203" y="56"/>
                      </a:lnTo>
                      <a:lnTo>
                        <a:pt x="250" y="33"/>
                      </a:lnTo>
                      <a:lnTo>
                        <a:pt x="301" y="15"/>
                      </a:lnTo>
                      <a:lnTo>
                        <a:pt x="353" y="4"/>
                      </a:lnTo>
                      <a:lnTo>
                        <a:pt x="409"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1" name="Freeform 13"/>
                <p:cNvSpPr>
                  <a:spLocks/>
                </p:cNvSpPr>
                <p:nvPr/>
              </p:nvSpPr>
              <p:spPr bwMode="auto">
                <a:xfrm>
                  <a:off x="-1536701" y="2636838"/>
                  <a:ext cx="433388" cy="431800"/>
                </a:xfrm>
                <a:custGeom>
                  <a:avLst/>
                  <a:gdLst>
                    <a:gd name="T0" fmla="*/ 401 w 820"/>
                    <a:gd name="T1" fmla="*/ 0 h 818"/>
                    <a:gd name="T2" fmla="*/ 454 w 820"/>
                    <a:gd name="T3" fmla="*/ 2 h 818"/>
                    <a:gd name="T4" fmla="*/ 504 w 820"/>
                    <a:gd name="T5" fmla="*/ 11 h 818"/>
                    <a:gd name="T6" fmla="*/ 552 w 820"/>
                    <a:gd name="T7" fmla="*/ 25 h 818"/>
                    <a:gd name="T8" fmla="*/ 598 w 820"/>
                    <a:gd name="T9" fmla="*/ 45 h 818"/>
                    <a:gd name="T10" fmla="*/ 640 w 820"/>
                    <a:gd name="T11" fmla="*/ 70 h 818"/>
                    <a:gd name="T12" fmla="*/ 678 w 820"/>
                    <a:gd name="T13" fmla="*/ 100 h 818"/>
                    <a:gd name="T14" fmla="*/ 713 w 820"/>
                    <a:gd name="T15" fmla="*/ 133 h 818"/>
                    <a:gd name="T16" fmla="*/ 744 w 820"/>
                    <a:gd name="T17" fmla="*/ 171 h 818"/>
                    <a:gd name="T18" fmla="*/ 770 w 820"/>
                    <a:gd name="T19" fmla="*/ 212 h 818"/>
                    <a:gd name="T20" fmla="*/ 792 w 820"/>
                    <a:gd name="T21" fmla="*/ 256 h 818"/>
                    <a:gd name="T22" fmla="*/ 807 w 820"/>
                    <a:gd name="T23" fmla="*/ 304 h 818"/>
                    <a:gd name="T24" fmla="*/ 817 w 820"/>
                    <a:gd name="T25" fmla="*/ 354 h 818"/>
                    <a:gd name="T26" fmla="*/ 820 w 820"/>
                    <a:gd name="T27" fmla="*/ 405 h 818"/>
                    <a:gd name="T28" fmla="*/ 818 w 820"/>
                    <a:gd name="T29" fmla="*/ 461 h 818"/>
                    <a:gd name="T30" fmla="*/ 807 w 820"/>
                    <a:gd name="T31" fmla="*/ 515 h 818"/>
                    <a:gd name="T32" fmla="*/ 790 w 820"/>
                    <a:gd name="T33" fmla="*/ 566 h 818"/>
                    <a:gd name="T34" fmla="*/ 767 w 820"/>
                    <a:gd name="T35" fmla="*/ 612 h 818"/>
                    <a:gd name="T36" fmla="*/ 738 w 820"/>
                    <a:gd name="T37" fmla="*/ 656 h 818"/>
                    <a:gd name="T38" fmla="*/ 703 w 820"/>
                    <a:gd name="T39" fmla="*/ 696 h 818"/>
                    <a:gd name="T40" fmla="*/ 665 w 820"/>
                    <a:gd name="T41" fmla="*/ 731 h 818"/>
                    <a:gd name="T42" fmla="*/ 621 w 820"/>
                    <a:gd name="T43" fmla="*/ 761 h 818"/>
                    <a:gd name="T44" fmla="*/ 575 w 820"/>
                    <a:gd name="T45" fmla="*/ 785 h 818"/>
                    <a:gd name="T46" fmla="*/ 524 w 820"/>
                    <a:gd name="T47" fmla="*/ 803 h 818"/>
                    <a:gd name="T48" fmla="*/ 470 w 820"/>
                    <a:gd name="T49" fmla="*/ 815 h 818"/>
                    <a:gd name="T50" fmla="*/ 414 w 820"/>
                    <a:gd name="T51" fmla="*/ 818 h 818"/>
                    <a:gd name="T52" fmla="*/ 360 w 820"/>
                    <a:gd name="T53" fmla="*/ 816 h 818"/>
                    <a:gd name="T54" fmla="*/ 306 w 820"/>
                    <a:gd name="T55" fmla="*/ 805 h 818"/>
                    <a:gd name="T56" fmla="*/ 255 w 820"/>
                    <a:gd name="T57" fmla="*/ 789 h 818"/>
                    <a:gd name="T58" fmla="*/ 207 w 820"/>
                    <a:gd name="T59" fmla="*/ 766 h 818"/>
                    <a:gd name="T60" fmla="*/ 163 w 820"/>
                    <a:gd name="T61" fmla="*/ 736 h 818"/>
                    <a:gd name="T62" fmla="*/ 124 w 820"/>
                    <a:gd name="T63" fmla="*/ 703 h 818"/>
                    <a:gd name="T64" fmla="*/ 88 w 820"/>
                    <a:gd name="T65" fmla="*/ 663 h 818"/>
                    <a:gd name="T66" fmla="*/ 58 w 820"/>
                    <a:gd name="T67" fmla="*/ 621 h 818"/>
                    <a:gd name="T68" fmla="*/ 35 w 820"/>
                    <a:gd name="T69" fmla="*/ 573 h 818"/>
                    <a:gd name="T70" fmla="*/ 16 w 820"/>
                    <a:gd name="T71" fmla="*/ 523 h 818"/>
                    <a:gd name="T72" fmla="*/ 5 w 820"/>
                    <a:gd name="T73" fmla="*/ 469 h 818"/>
                    <a:gd name="T74" fmla="*/ 0 w 820"/>
                    <a:gd name="T75" fmla="*/ 414 h 818"/>
                    <a:gd name="T76" fmla="*/ 4 w 820"/>
                    <a:gd name="T77" fmla="*/ 358 h 818"/>
                    <a:gd name="T78" fmla="*/ 13 w 820"/>
                    <a:gd name="T79" fmla="*/ 306 h 818"/>
                    <a:gd name="T80" fmla="*/ 31 w 820"/>
                    <a:gd name="T81" fmla="*/ 255 h 818"/>
                    <a:gd name="T82" fmla="*/ 54 w 820"/>
                    <a:gd name="T83" fmla="*/ 208 h 818"/>
                    <a:gd name="T84" fmla="*/ 82 w 820"/>
                    <a:gd name="T85" fmla="*/ 164 h 818"/>
                    <a:gd name="T86" fmla="*/ 117 w 820"/>
                    <a:gd name="T87" fmla="*/ 124 h 818"/>
                    <a:gd name="T88" fmla="*/ 155 w 820"/>
                    <a:gd name="T89" fmla="*/ 89 h 818"/>
                    <a:gd name="T90" fmla="*/ 198 w 820"/>
                    <a:gd name="T91" fmla="*/ 58 h 818"/>
                    <a:gd name="T92" fmla="*/ 244 w 820"/>
                    <a:gd name="T93" fmla="*/ 34 h 818"/>
                    <a:gd name="T94" fmla="*/ 294 w 820"/>
                    <a:gd name="T95" fmla="*/ 17 h 818"/>
                    <a:gd name="T96" fmla="*/ 346 w 820"/>
                    <a:gd name="T97" fmla="*/ 5 h 818"/>
                    <a:gd name="T98" fmla="*/ 401 w 820"/>
                    <a:gd name="T9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0" h="818">
                      <a:moveTo>
                        <a:pt x="401" y="0"/>
                      </a:moveTo>
                      <a:lnTo>
                        <a:pt x="454" y="2"/>
                      </a:lnTo>
                      <a:lnTo>
                        <a:pt x="504" y="11"/>
                      </a:lnTo>
                      <a:lnTo>
                        <a:pt x="552" y="25"/>
                      </a:lnTo>
                      <a:lnTo>
                        <a:pt x="598" y="45"/>
                      </a:lnTo>
                      <a:lnTo>
                        <a:pt x="640" y="70"/>
                      </a:lnTo>
                      <a:lnTo>
                        <a:pt x="678" y="100"/>
                      </a:lnTo>
                      <a:lnTo>
                        <a:pt x="713" y="133"/>
                      </a:lnTo>
                      <a:lnTo>
                        <a:pt x="744" y="171"/>
                      </a:lnTo>
                      <a:lnTo>
                        <a:pt x="770" y="212"/>
                      </a:lnTo>
                      <a:lnTo>
                        <a:pt x="792" y="256"/>
                      </a:lnTo>
                      <a:lnTo>
                        <a:pt x="807" y="304"/>
                      </a:lnTo>
                      <a:lnTo>
                        <a:pt x="817" y="354"/>
                      </a:lnTo>
                      <a:lnTo>
                        <a:pt x="820" y="405"/>
                      </a:lnTo>
                      <a:lnTo>
                        <a:pt x="818" y="461"/>
                      </a:lnTo>
                      <a:lnTo>
                        <a:pt x="807" y="515"/>
                      </a:lnTo>
                      <a:lnTo>
                        <a:pt x="790" y="566"/>
                      </a:lnTo>
                      <a:lnTo>
                        <a:pt x="767" y="612"/>
                      </a:lnTo>
                      <a:lnTo>
                        <a:pt x="738" y="656"/>
                      </a:lnTo>
                      <a:lnTo>
                        <a:pt x="703" y="696"/>
                      </a:lnTo>
                      <a:lnTo>
                        <a:pt x="665" y="731"/>
                      </a:lnTo>
                      <a:lnTo>
                        <a:pt x="621" y="761"/>
                      </a:lnTo>
                      <a:lnTo>
                        <a:pt x="575" y="785"/>
                      </a:lnTo>
                      <a:lnTo>
                        <a:pt x="524" y="803"/>
                      </a:lnTo>
                      <a:lnTo>
                        <a:pt x="470" y="815"/>
                      </a:lnTo>
                      <a:lnTo>
                        <a:pt x="414" y="818"/>
                      </a:lnTo>
                      <a:lnTo>
                        <a:pt x="360" y="816"/>
                      </a:lnTo>
                      <a:lnTo>
                        <a:pt x="306" y="805"/>
                      </a:lnTo>
                      <a:lnTo>
                        <a:pt x="255" y="789"/>
                      </a:lnTo>
                      <a:lnTo>
                        <a:pt x="207" y="766"/>
                      </a:lnTo>
                      <a:lnTo>
                        <a:pt x="163" y="736"/>
                      </a:lnTo>
                      <a:lnTo>
                        <a:pt x="124" y="703"/>
                      </a:lnTo>
                      <a:lnTo>
                        <a:pt x="88" y="663"/>
                      </a:lnTo>
                      <a:lnTo>
                        <a:pt x="58" y="621"/>
                      </a:lnTo>
                      <a:lnTo>
                        <a:pt x="35" y="573"/>
                      </a:lnTo>
                      <a:lnTo>
                        <a:pt x="16" y="523"/>
                      </a:lnTo>
                      <a:lnTo>
                        <a:pt x="5" y="469"/>
                      </a:lnTo>
                      <a:lnTo>
                        <a:pt x="0" y="414"/>
                      </a:lnTo>
                      <a:lnTo>
                        <a:pt x="4" y="358"/>
                      </a:lnTo>
                      <a:lnTo>
                        <a:pt x="13" y="306"/>
                      </a:lnTo>
                      <a:lnTo>
                        <a:pt x="31" y="255"/>
                      </a:lnTo>
                      <a:lnTo>
                        <a:pt x="54" y="208"/>
                      </a:lnTo>
                      <a:lnTo>
                        <a:pt x="82" y="164"/>
                      </a:lnTo>
                      <a:lnTo>
                        <a:pt x="117" y="124"/>
                      </a:lnTo>
                      <a:lnTo>
                        <a:pt x="155" y="89"/>
                      </a:lnTo>
                      <a:lnTo>
                        <a:pt x="198" y="58"/>
                      </a:lnTo>
                      <a:lnTo>
                        <a:pt x="244" y="34"/>
                      </a:lnTo>
                      <a:lnTo>
                        <a:pt x="294" y="17"/>
                      </a:lnTo>
                      <a:lnTo>
                        <a:pt x="346" y="5"/>
                      </a:lnTo>
                      <a:lnTo>
                        <a:pt x="401"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grpSp>
      <p:sp>
        <p:nvSpPr>
          <p:cNvPr id="50" name="Title 1"/>
          <p:cNvSpPr txBox="1">
            <a:spLocks/>
          </p:cNvSpPr>
          <p:nvPr/>
        </p:nvSpPr>
        <p:spPr>
          <a:xfrm>
            <a:off x="284191" y="357977"/>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Managed by a trusted partner</a:t>
            </a:r>
          </a:p>
        </p:txBody>
      </p:sp>
    </p:spTree>
    <p:extLst>
      <p:ext uri="{BB962C8B-B14F-4D97-AF65-F5344CB8AC3E}">
        <p14:creationId xmlns:p14="http://schemas.microsoft.com/office/powerpoint/2010/main" val="1011818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1000"/>
                                        <p:tgtEl>
                                          <p:spTgt spid="49"/>
                                        </p:tgtEl>
                                      </p:cBhvr>
                                    </p:animEffect>
                                    <p:set>
                                      <p:cBhvr>
                                        <p:cTn id="7" dur="1" fill="hold">
                                          <p:stCondLst>
                                            <p:cond delay="999"/>
                                          </p:stCondLst>
                                        </p:cTn>
                                        <p:tgtEl>
                                          <p:spTgt spid="49"/>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66" t="19808" r="1" b="13497"/>
          <a:stretch/>
        </p:blipFill>
        <p:spPr>
          <a:xfrm>
            <a:off x="0" y="1487121"/>
            <a:ext cx="12192622" cy="5417765"/>
          </a:xfrm>
          <a:prstGeom prst="rect">
            <a:avLst/>
          </a:prstGeom>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66" t="19808" r="1" b="13497"/>
          <a:stretch/>
        </p:blipFill>
        <p:spPr>
          <a:xfrm>
            <a:off x="-622" y="1483781"/>
            <a:ext cx="12192622" cy="5417765"/>
          </a:xfrm>
          <a:prstGeom prst="rect">
            <a:avLst/>
          </a:prstGeom>
        </p:spPr>
      </p:pic>
      <p:sp>
        <p:nvSpPr>
          <p:cNvPr id="60" name="Rectangle 59"/>
          <p:cNvSpPr/>
          <p:nvPr/>
        </p:nvSpPr>
        <p:spPr bwMode="auto">
          <a:xfrm>
            <a:off x="1" y="-135"/>
            <a:ext cx="12192000" cy="14403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p:cNvSpPr/>
          <p:nvPr/>
        </p:nvSpPr>
        <p:spPr bwMode="auto">
          <a:xfrm>
            <a:off x="1" y="1440237"/>
            <a:ext cx="12191377" cy="44821"/>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 name="Group 3"/>
          <p:cNvGrpSpPr/>
          <p:nvPr/>
        </p:nvGrpSpPr>
        <p:grpSpPr>
          <a:xfrm>
            <a:off x="8457070" y="3933777"/>
            <a:ext cx="3025466" cy="899492"/>
            <a:chOff x="1621790" y="5543801"/>
            <a:chExt cx="3025466" cy="899492"/>
          </a:xfrm>
        </p:grpSpPr>
        <p:sp>
          <p:nvSpPr>
            <p:cNvPr id="66" name="Rectangle 65"/>
            <p:cNvSpPr/>
            <p:nvPr/>
          </p:nvSpPr>
          <p:spPr bwMode="auto">
            <a:xfrm>
              <a:off x="1959806" y="5543801"/>
              <a:ext cx="2687450" cy="537855"/>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marL="0" marR="0" lvl="0" indent="0" algn="r" defTabSz="932291"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Scale as you grow</a:t>
              </a:r>
            </a:p>
          </p:txBody>
        </p:sp>
        <p:grpSp>
          <p:nvGrpSpPr>
            <p:cNvPr id="59" name="Group 58"/>
            <p:cNvGrpSpPr/>
            <p:nvPr/>
          </p:nvGrpSpPr>
          <p:grpSpPr>
            <a:xfrm>
              <a:off x="1621790" y="5765994"/>
              <a:ext cx="677299" cy="677299"/>
              <a:chOff x="521047" y="3582277"/>
              <a:chExt cx="677299" cy="677299"/>
            </a:xfrm>
          </p:grpSpPr>
          <p:sp>
            <p:nvSpPr>
              <p:cNvPr id="62" name="Oval 61"/>
              <p:cNvSpPr/>
              <p:nvPr/>
            </p:nvSpPr>
            <p:spPr bwMode="auto">
              <a:xfrm>
                <a:off x="521047" y="3582277"/>
                <a:ext cx="677299" cy="677299"/>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Freeform 21"/>
              <p:cNvSpPr>
                <a:spLocks noChangeAspect="1" noEditPoints="1"/>
              </p:cNvSpPr>
              <p:nvPr/>
            </p:nvSpPr>
            <p:spPr bwMode="black">
              <a:xfrm>
                <a:off x="737487" y="3824035"/>
                <a:ext cx="367267" cy="228832"/>
              </a:xfrm>
              <a:custGeom>
                <a:avLst/>
                <a:gdLst>
                  <a:gd name="T0" fmla="*/ 1277 w 1355"/>
                  <a:gd name="T1" fmla="*/ 371 h 843"/>
                  <a:gd name="T2" fmla="*/ 1157 w 1355"/>
                  <a:gd name="T3" fmla="*/ 298 h 843"/>
                  <a:gd name="T4" fmla="*/ 1157 w 1355"/>
                  <a:gd name="T5" fmla="*/ 277 h 843"/>
                  <a:gd name="T6" fmla="*/ 1080 w 1355"/>
                  <a:gd name="T7" fmla="*/ 83 h 843"/>
                  <a:gd name="T8" fmla="*/ 888 w 1355"/>
                  <a:gd name="T9" fmla="*/ 0 h 843"/>
                  <a:gd name="T10" fmla="*/ 650 w 1355"/>
                  <a:gd name="T11" fmla="*/ 135 h 843"/>
                  <a:gd name="T12" fmla="*/ 544 w 1355"/>
                  <a:gd name="T13" fmla="*/ 114 h 843"/>
                  <a:gd name="T14" fmla="*/ 353 w 1355"/>
                  <a:gd name="T15" fmla="*/ 189 h 843"/>
                  <a:gd name="T16" fmla="*/ 287 w 1355"/>
                  <a:gd name="T17" fmla="*/ 287 h 843"/>
                  <a:gd name="T18" fmla="*/ 275 w 1355"/>
                  <a:gd name="T19" fmla="*/ 287 h 843"/>
                  <a:gd name="T20" fmla="*/ 82 w 1355"/>
                  <a:gd name="T21" fmla="*/ 370 h 843"/>
                  <a:gd name="T22" fmla="*/ 0 w 1355"/>
                  <a:gd name="T23" fmla="*/ 565 h 843"/>
                  <a:gd name="T24" fmla="*/ 82 w 1355"/>
                  <a:gd name="T25" fmla="*/ 760 h 843"/>
                  <a:gd name="T26" fmla="*/ 275 w 1355"/>
                  <a:gd name="T27" fmla="*/ 843 h 843"/>
                  <a:gd name="T28" fmla="*/ 1080 w 1355"/>
                  <a:gd name="T29" fmla="*/ 843 h 843"/>
                  <a:gd name="T30" fmla="*/ 1277 w 1355"/>
                  <a:gd name="T31" fmla="*/ 760 h 843"/>
                  <a:gd name="T32" fmla="*/ 1355 w 1355"/>
                  <a:gd name="T33" fmla="*/ 565 h 843"/>
                  <a:gd name="T34" fmla="*/ 1277 w 1355"/>
                  <a:gd name="T35" fmla="*/ 371 h 843"/>
                  <a:gd name="T36" fmla="*/ 1080 w 1355"/>
                  <a:gd name="T37" fmla="*/ 766 h 843"/>
                  <a:gd name="T38" fmla="*/ 275 w 1355"/>
                  <a:gd name="T39" fmla="*/ 766 h 843"/>
                  <a:gd name="T40" fmla="*/ 76 w 1355"/>
                  <a:gd name="T41" fmla="*/ 565 h 843"/>
                  <a:gd name="T42" fmla="*/ 275 w 1355"/>
                  <a:gd name="T43" fmla="*/ 364 h 843"/>
                  <a:gd name="T44" fmla="*/ 346 w 1355"/>
                  <a:gd name="T45" fmla="*/ 381 h 843"/>
                  <a:gd name="T46" fmla="*/ 544 w 1355"/>
                  <a:gd name="T47" fmla="*/ 191 h 843"/>
                  <a:gd name="T48" fmla="*/ 689 w 1355"/>
                  <a:gd name="T49" fmla="*/ 255 h 843"/>
                  <a:gd name="T50" fmla="*/ 888 w 1355"/>
                  <a:gd name="T51" fmla="*/ 77 h 843"/>
                  <a:gd name="T52" fmla="*/ 1080 w 1355"/>
                  <a:gd name="T53" fmla="*/ 277 h 843"/>
                  <a:gd name="T54" fmla="*/ 1064 w 1355"/>
                  <a:gd name="T55" fmla="*/ 370 h 843"/>
                  <a:gd name="T56" fmla="*/ 1080 w 1355"/>
                  <a:gd name="T57" fmla="*/ 364 h 843"/>
                  <a:gd name="T58" fmla="*/ 1278 w 1355"/>
                  <a:gd name="T59" fmla="*/ 565 h 843"/>
                  <a:gd name="T60" fmla="*/ 1080 w 1355"/>
                  <a:gd name="T61" fmla="*/ 766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5" h="843">
                    <a:moveTo>
                      <a:pt x="1277" y="371"/>
                    </a:moveTo>
                    <a:cubicBezTo>
                      <a:pt x="1242" y="335"/>
                      <a:pt x="1201" y="311"/>
                      <a:pt x="1157" y="298"/>
                    </a:cubicBezTo>
                    <a:cubicBezTo>
                      <a:pt x="1157" y="291"/>
                      <a:pt x="1157" y="285"/>
                      <a:pt x="1157" y="277"/>
                    </a:cubicBezTo>
                    <a:cubicBezTo>
                      <a:pt x="1157" y="205"/>
                      <a:pt x="1130" y="136"/>
                      <a:pt x="1080" y="83"/>
                    </a:cubicBezTo>
                    <a:cubicBezTo>
                      <a:pt x="1028" y="29"/>
                      <a:pt x="959" y="0"/>
                      <a:pt x="888" y="0"/>
                    </a:cubicBezTo>
                    <a:cubicBezTo>
                      <a:pt x="789" y="0"/>
                      <a:pt x="700" y="54"/>
                      <a:pt x="650" y="135"/>
                    </a:cubicBezTo>
                    <a:cubicBezTo>
                      <a:pt x="618" y="121"/>
                      <a:pt x="581" y="114"/>
                      <a:pt x="544" y="114"/>
                    </a:cubicBezTo>
                    <a:cubicBezTo>
                      <a:pt x="471" y="114"/>
                      <a:pt x="404" y="141"/>
                      <a:pt x="353" y="189"/>
                    </a:cubicBezTo>
                    <a:cubicBezTo>
                      <a:pt x="324" y="217"/>
                      <a:pt x="302" y="250"/>
                      <a:pt x="287" y="287"/>
                    </a:cubicBezTo>
                    <a:cubicBezTo>
                      <a:pt x="283" y="287"/>
                      <a:pt x="279" y="287"/>
                      <a:pt x="275" y="287"/>
                    </a:cubicBezTo>
                    <a:cubicBezTo>
                      <a:pt x="203" y="287"/>
                      <a:pt x="134" y="317"/>
                      <a:pt x="82" y="370"/>
                    </a:cubicBezTo>
                    <a:cubicBezTo>
                      <a:pt x="29" y="422"/>
                      <a:pt x="0" y="492"/>
                      <a:pt x="0" y="565"/>
                    </a:cubicBezTo>
                    <a:cubicBezTo>
                      <a:pt x="0" y="638"/>
                      <a:pt x="29" y="707"/>
                      <a:pt x="82" y="760"/>
                    </a:cubicBezTo>
                    <a:cubicBezTo>
                      <a:pt x="134" y="814"/>
                      <a:pt x="203" y="843"/>
                      <a:pt x="275" y="843"/>
                    </a:cubicBezTo>
                    <a:cubicBezTo>
                      <a:pt x="1080" y="843"/>
                      <a:pt x="1080" y="843"/>
                      <a:pt x="1080" y="843"/>
                    </a:cubicBezTo>
                    <a:cubicBezTo>
                      <a:pt x="1155" y="843"/>
                      <a:pt x="1224" y="814"/>
                      <a:pt x="1277" y="760"/>
                    </a:cubicBezTo>
                    <a:cubicBezTo>
                      <a:pt x="1327" y="707"/>
                      <a:pt x="1355" y="638"/>
                      <a:pt x="1355" y="565"/>
                    </a:cubicBezTo>
                    <a:cubicBezTo>
                      <a:pt x="1355" y="492"/>
                      <a:pt x="1327" y="422"/>
                      <a:pt x="1277" y="371"/>
                    </a:cubicBezTo>
                    <a:close/>
                    <a:moveTo>
                      <a:pt x="1080" y="766"/>
                    </a:moveTo>
                    <a:cubicBezTo>
                      <a:pt x="1080" y="766"/>
                      <a:pt x="437" y="766"/>
                      <a:pt x="275" y="766"/>
                    </a:cubicBezTo>
                    <a:cubicBezTo>
                      <a:pt x="167" y="766"/>
                      <a:pt x="76" y="674"/>
                      <a:pt x="76" y="565"/>
                    </a:cubicBezTo>
                    <a:cubicBezTo>
                      <a:pt x="76" y="457"/>
                      <a:pt x="167" y="364"/>
                      <a:pt x="275" y="364"/>
                    </a:cubicBezTo>
                    <a:cubicBezTo>
                      <a:pt x="302" y="364"/>
                      <a:pt x="324" y="370"/>
                      <a:pt x="346" y="381"/>
                    </a:cubicBezTo>
                    <a:cubicBezTo>
                      <a:pt x="351" y="272"/>
                      <a:pt x="437" y="191"/>
                      <a:pt x="544" y="191"/>
                    </a:cubicBezTo>
                    <a:cubicBezTo>
                      <a:pt x="603" y="191"/>
                      <a:pt x="650" y="213"/>
                      <a:pt x="689" y="255"/>
                    </a:cubicBezTo>
                    <a:cubicBezTo>
                      <a:pt x="699" y="158"/>
                      <a:pt x="785" y="77"/>
                      <a:pt x="888" y="77"/>
                    </a:cubicBezTo>
                    <a:cubicBezTo>
                      <a:pt x="994" y="77"/>
                      <a:pt x="1080" y="169"/>
                      <a:pt x="1080" y="277"/>
                    </a:cubicBezTo>
                    <a:cubicBezTo>
                      <a:pt x="1080" y="311"/>
                      <a:pt x="1075" y="343"/>
                      <a:pt x="1064" y="370"/>
                    </a:cubicBezTo>
                    <a:cubicBezTo>
                      <a:pt x="1069" y="364"/>
                      <a:pt x="1075" y="364"/>
                      <a:pt x="1080" y="364"/>
                    </a:cubicBezTo>
                    <a:cubicBezTo>
                      <a:pt x="1192" y="364"/>
                      <a:pt x="1278" y="457"/>
                      <a:pt x="1278" y="565"/>
                    </a:cubicBezTo>
                    <a:cubicBezTo>
                      <a:pt x="1278" y="674"/>
                      <a:pt x="1192" y="766"/>
                      <a:pt x="1080" y="766"/>
                    </a:cubicBezTo>
                    <a:close/>
                  </a:path>
                </a:pathLst>
              </a:custGeom>
              <a:solidFill>
                <a:schemeClr val="tx2"/>
              </a:solidFill>
              <a:ln>
                <a:noFill/>
              </a:ln>
            </p:spPr>
            <p:txBody>
              <a:bodyPr vert="horz" wrap="square" lIns="89621" tIns="44811" rIns="89621" bIns="44811" numCol="1" anchor="t" anchorCtr="0" compatLnSpc="1">
                <a:prstTxWarp prst="textNoShape">
                  <a:avLst/>
                </a:prstTxWarp>
              </a:bodyPr>
              <a:lstStyle/>
              <a:p>
                <a:pPr marL="0" marR="0" lvl="0" indent="0" algn="l" defTabSz="9141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grpSp>
            <p:nvGrpSpPr>
              <p:cNvPr id="64" name="Group 63"/>
              <p:cNvGrpSpPr/>
              <p:nvPr/>
            </p:nvGrpSpPr>
            <p:grpSpPr>
              <a:xfrm>
                <a:off x="653673" y="3777210"/>
                <a:ext cx="167063" cy="267830"/>
                <a:chOff x="716428" y="3203089"/>
                <a:chExt cx="151875" cy="243482"/>
              </a:xfrm>
              <a:solidFill>
                <a:schemeClr val="tx2"/>
              </a:solidFill>
            </p:grpSpPr>
            <p:sp>
              <p:nvSpPr>
                <p:cNvPr id="65" name="Freeform 2024"/>
                <p:cNvSpPr>
                  <a:spLocks/>
                </p:cNvSpPr>
                <p:nvPr/>
              </p:nvSpPr>
              <p:spPr bwMode="auto">
                <a:xfrm>
                  <a:off x="716428" y="3203089"/>
                  <a:ext cx="151875" cy="243482"/>
                </a:xfrm>
                <a:custGeom>
                  <a:avLst/>
                  <a:gdLst>
                    <a:gd name="T0" fmla="*/ 64 w 80"/>
                    <a:gd name="T1" fmla="*/ 128 h 128"/>
                    <a:gd name="T2" fmla="*/ 8 w 80"/>
                    <a:gd name="T3" fmla="*/ 128 h 128"/>
                    <a:gd name="T4" fmla="*/ 0 w 80"/>
                    <a:gd name="T5" fmla="*/ 120 h 128"/>
                    <a:gd name="T6" fmla="*/ 0 w 80"/>
                    <a:gd name="T7" fmla="*/ 8 h 128"/>
                    <a:gd name="T8" fmla="*/ 8 w 80"/>
                    <a:gd name="T9" fmla="*/ 0 h 128"/>
                    <a:gd name="T10" fmla="*/ 72 w 80"/>
                    <a:gd name="T11" fmla="*/ 0 h 128"/>
                    <a:gd name="T12" fmla="*/ 80 w 80"/>
                    <a:gd name="T13" fmla="*/ 8 h 128"/>
                    <a:gd name="T14" fmla="*/ 80 w 80"/>
                    <a:gd name="T15" fmla="*/ 68 h 128"/>
                    <a:gd name="T16" fmla="*/ 72 w 80"/>
                    <a:gd name="T17" fmla="*/ 68 h 128"/>
                    <a:gd name="T18" fmla="*/ 72 w 80"/>
                    <a:gd name="T19" fmla="*/ 8 h 128"/>
                    <a:gd name="T20" fmla="*/ 8 w 80"/>
                    <a:gd name="T21" fmla="*/ 8 h 128"/>
                    <a:gd name="T22" fmla="*/ 8 w 80"/>
                    <a:gd name="T23" fmla="*/ 120 h 128"/>
                    <a:gd name="T24" fmla="*/ 64 w 80"/>
                    <a:gd name="T25" fmla="*/ 120 h 128"/>
                    <a:gd name="T26" fmla="*/ 64 w 80"/>
                    <a:gd name="T2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128">
                      <a:moveTo>
                        <a:pt x="64" y="128"/>
                      </a:moveTo>
                      <a:cubicBezTo>
                        <a:pt x="8" y="128"/>
                        <a:pt x="8" y="128"/>
                        <a:pt x="8" y="128"/>
                      </a:cubicBezTo>
                      <a:cubicBezTo>
                        <a:pt x="4" y="128"/>
                        <a:pt x="0" y="125"/>
                        <a:pt x="0" y="120"/>
                      </a:cubicBezTo>
                      <a:cubicBezTo>
                        <a:pt x="0" y="8"/>
                        <a:pt x="0" y="8"/>
                        <a:pt x="0" y="8"/>
                      </a:cubicBezTo>
                      <a:cubicBezTo>
                        <a:pt x="0" y="4"/>
                        <a:pt x="4" y="0"/>
                        <a:pt x="8" y="0"/>
                      </a:cubicBezTo>
                      <a:cubicBezTo>
                        <a:pt x="72" y="0"/>
                        <a:pt x="72" y="0"/>
                        <a:pt x="72" y="0"/>
                      </a:cubicBezTo>
                      <a:cubicBezTo>
                        <a:pt x="77" y="0"/>
                        <a:pt x="80" y="4"/>
                        <a:pt x="80" y="8"/>
                      </a:cubicBezTo>
                      <a:cubicBezTo>
                        <a:pt x="80" y="68"/>
                        <a:pt x="80" y="68"/>
                        <a:pt x="80" y="68"/>
                      </a:cubicBezTo>
                      <a:cubicBezTo>
                        <a:pt x="72" y="68"/>
                        <a:pt x="72" y="68"/>
                        <a:pt x="72" y="68"/>
                      </a:cubicBezTo>
                      <a:cubicBezTo>
                        <a:pt x="72" y="8"/>
                        <a:pt x="72" y="8"/>
                        <a:pt x="72" y="8"/>
                      </a:cubicBezTo>
                      <a:cubicBezTo>
                        <a:pt x="8" y="8"/>
                        <a:pt x="8" y="8"/>
                        <a:pt x="8" y="8"/>
                      </a:cubicBezTo>
                      <a:cubicBezTo>
                        <a:pt x="8" y="120"/>
                        <a:pt x="8" y="120"/>
                        <a:pt x="8" y="120"/>
                      </a:cubicBezTo>
                      <a:cubicBezTo>
                        <a:pt x="64" y="120"/>
                        <a:pt x="64" y="120"/>
                        <a:pt x="64" y="120"/>
                      </a:cubicBezTo>
                      <a:lnTo>
                        <a:pt x="64" y="12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7" name="Rectangle 2025"/>
                <p:cNvSpPr>
                  <a:spLocks noChangeArrowheads="1"/>
                </p:cNvSpPr>
                <p:nvPr/>
              </p:nvSpPr>
              <p:spPr bwMode="auto">
                <a:xfrm>
                  <a:off x="776696" y="3400767"/>
                  <a:ext cx="30536"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8" name="Rectangle 2029"/>
                <p:cNvSpPr>
                  <a:spLocks noChangeArrowheads="1"/>
                </p:cNvSpPr>
                <p:nvPr/>
              </p:nvSpPr>
              <p:spPr bwMode="auto">
                <a:xfrm>
                  <a:off x="800000" y="3277017"/>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9" name="Rectangle 2030"/>
                <p:cNvSpPr>
                  <a:spLocks noChangeArrowheads="1"/>
                </p:cNvSpPr>
                <p:nvPr/>
              </p:nvSpPr>
              <p:spPr bwMode="auto">
                <a:xfrm>
                  <a:off x="800000" y="3248892"/>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0" name="Rectangle 2031"/>
                <p:cNvSpPr>
                  <a:spLocks noChangeArrowheads="1"/>
                </p:cNvSpPr>
                <p:nvPr/>
              </p:nvSpPr>
              <p:spPr bwMode="auto">
                <a:xfrm>
                  <a:off x="769464" y="3277017"/>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1" name="Rectangle 2032"/>
                <p:cNvSpPr>
                  <a:spLocks noChangeArrowheads="1"/>
                </p:cNvSpPr>
                <p:nvPr/>
              </p:nvSpPr>
              <p:spPr bwMode="auto">
                <a:xfrm>
                  <a:off x="769464" y="3248892"/>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2" name="Rectangle 2033"/>
                <p:cNvSpPr>
                  <a:spLocks noChangeArrowheads="1"/>
                </p:cNvSpPr>
                <p:nvPr/>
              </p:nvSpPr>
              <p:spPr bwMode="auto">
                <a:xfrm>
                  <a:off x="769464" y="3332464"/>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3" name="Rectangle 2034"/>
                <p:cNvSpPr>
                  <a:spLocks noChangeArrowheads="1"/>
                </p:cNvSpPr>
                <p:nvPr/>
              </p:nvSpPr>
              <p:spPr bwMode="auto">
                <a:xfrm>
                  <a:off x="800000" y="3303535"/>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4" name="Rectangle 2035"/>
                <p:cNvSpPr>
                  <a:spLocks noChangeArrowheads="1"/>
                </p:cNvSpPr>
                <p:nvPr/>
              </p:nvSpPr>
              <p:spPr bwMode="auto">
                <a:xfrm>
                  <a:off x="769464" y="3358981"/>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5" name="Rectangle 2036"/>
                <p:cNvSpPr>
                  <a:spLocks noChangeArrowheads="1"/>
                </p:cNvSpPr>
                <p:nvPr/>
              </p:nvSpPr>
              <p:spPr bwMode="auto">
                <a:xfrm>
                  <a:off x="769464" y="3303535"/>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grpSp>
        <p:nvGrpSpPr>
          <p:cNvPr id="3" name="Group 2"/>
          <p:cNvGrpSpPr/>
          <p:nvPr/>
        </p:nvGrpSpPr>
        <p:grpSpPr>
          <a:xfrm>
            <a:off x="566244" y="3864992"/>
            <a:ext cx="4903091" cy="966146"/>
            <a:chOff x="6707883" y="3884733"/>
            <a:chExt cx="4903091" cy="966146"/>
          </a:xfrm>
        </p:grpSpPr>
        <p:sp>
          <p:nvSpPr>
            <p:cNvPr id="89" name="Rectangle 88"/>
            <p:cNvSpPr/>
            <p:nvPr/>
          </p:nvSpPr>
          <p:spPr bwMode="auto">
            <a:xfrm>
              <a:off x="7046843" y="3884733"/>
              <a:ext cx="4564131" cy="627497"/>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ctr" anchorCtr="0" forceAA="0" compatLnSpc="1">
              <a:prstTxWarp prst="textNoShape">
                <a:avLst/>
              </a:prstTxWarp>
              <a:noAutofit/>
            </a:bodyPr>
            <a:lstStyle/>
            <a:p>
              <a:pPr marL="0" marR="0" lvl="0" indent="0" algn="r" defTabSz="932291"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Pay-as-you-go subscription model</a:t>
              </a:r>
            </a:p>
          </p:txBody>
        </p:sp>
        <p:grpSp>
          <p:nvGrpSpPr>
            <p:cNvPr id="78" name="Group 77"/>
            <p:cNvGrpSpPr/>
            <p:nvPr/>
          </p:nvGrpSpPr>
          <p:grpSpPr>
            <a:xfrm>
              <a:off x="6707883" y="4173580"/>
              <a:ext cx="677299" cy="677299"/>
              <a:chOff x="2342924" y="2411275"/>
              <a:chExt cx="677299" cy="677299"/>
            </a:xfrm>
          </p:grpSpPr>
          <p:sp>
            <p:nvSpPr>
              <p:cNvPr id="79" name="Oval 78"/>
              <p:cNvSpPr/>
              <p:nvPr/>
            </p:nvSpPr>
            <p:spPr bwMode="auto">
              <a:xfrm>
                <a:off x="2342924" y="2411275"/>
                <a:ext cx="677299" cy="677299"/>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Freeform 365"/>
              <p:cNvSpPr>
                <a:spLocks/>
              </p:cNvSpPr>
              <p:nvPr/>
            </p:nvSpPr>
            <p:spPr bwMode="auto">
              <a:xfrm>
                <a:off x="2442674" y="2547403"/>
                <a:ext cx="418158" cy="444001"/>
              </a:xfrm>
              <a:custGeom>
                <a:avLst/>
                <a:gdLst>
                  <a:gd name="T0" fmla="*/ 68 w 75"/>
                  <a:gd name="T1" fmla="*/ 4 h 80"/>
                  <a:gd name="T2" fmla="*/ 74 w 75"/>
                  <a:gd name="T3" fmla="*/ 8 h 80"/>
                  <a:gd name="T4" fmla="*/ 72 w 75"/>
                  <a:gd name="T5" fmla="*/ 14 h 80"/>
                  <a:gd name="T6" fmla="*/ 59 w 75"/>
                  <a:gd name="T7" fmla="*/ 28 h 80"/>
                  <a:gd name="T8" fmla="*/ 57 w 75"/>
                  <a:gd name="T9" fmla="*/ 35 h 80"/>
                  <a:gd name="T10" fmla="*/ 66 w 75"/>
                  <a:gd name="T11" fmla="*/ 70 h 80"/>
                  <a:gd name="T12" fmla="*/ 64 w 75"/>
                  <a:gd name="T13" fmla="*/ 77 h 80"/>
                  <a:gd name="T14" fmla="*/ 62 w 75"/>
                  <a:gd name="T15" fmla="*/ 78 h 80"/>
                  <a:gd name="T16" fmla="*/ 58 w 75"/>
                  <a:gd name="T17" fmla="*/ 77 h 80"/>
                  <a:gd name="T18" fmla="*/ 43 w 75"/>
                  <a:gd name="T19" fmla="*/ 49 h 80"/>
                  <a:gd name="T20" fmla="*/ 39 w 75"/>
                  <a:gd name="T21" fmla="*/ 48 h 80"/>
                  <a:gd name="T22" fmla="*/ 30 w 75"/>
                  <a:gd name="T23" fmla="*/ 57 h 80"/>
                  <a:gd name="T24" fmla="*/ 28 w 75"/>
                  <a:gd name="T25" fmla="*/ 64 h 80"/>
                  <a:gd name="T26" fmla="*/ 28 w 75"/>
                  <a:gd name="T27" fmla="*/ 67 h 80"/>
                  <a:gd name="T28" fmla="*/ 26 w 75"/>
                  <a:gd name="T29" fmla="*/ 73 h 80"/>
                  <a:gd name="T30" fmla="*/ 24 w 75"/>
                  <a:gd name="T31" fmla="*/ 75 h 80"/>
                  <a:gd name="T32" fmla="*/ 21 w 75"/>
                  <a:gd name="T33" fmla="*/ 73 h 80"/>
                  <a:gd name="T34" fmla="*/ 19 w 75"/>
                  <a:gd name="T35" fmla="*/ 68 h 80"/>
                  <a:gd name="T36" fmla="*/ 17 w 75"/>
                  <a:gd name="T37" fmla="*/ 64 h 80"/>
                  <a:gd name="T38" fmla="*/ 16 w 75"/>
                  <a:gd name="T39" fmla="*/ 63 h 80"/>
                  <a:gd name="T40" fmla="*/ 12 w 75"/>
                  <a:gd name="T41" fmla="*/ 61 h 80"/>
                  <a:gd name="T42" fmla="*/ 7 w 75"/>
                  <a:gd name="T43" fmla="*/ 59 h 80"/>
                  <a:gd name="T44" fmla="*/ 4 w 75"/>
                  <a:gd name="T45" fmla="*/ 57 h 80"/>
                  <a:gd name="T46" fmla="*/ 7 w 75"/>
                  <a:gd name="T47" fmla="*/ 54 h 80"/>
                  <a:gd name="T48" fmla="*/ 13 w 75"/>
                  <a:gd name="T49" fmla="*/ 52 h 80"/>
                  <a:gd name="T50" fmla="*/ 16 w 75"/>
                  <a:gd name="T51" fmla="*/ 52 h 80"/>
                  <a:gd name="T52" fmla="*/ 23 w 75"/>
                  <a:gd name="T53" fmla="*/ 50 h 80"/>
                  <a:gd name="T54" fmla="*/ 32 w 75"/>
                  <a:gd name="T55" fmla="*/ 41 h 80"/>
                  <a:gd name="T56" fmla="*/ 31 w 75"/>
                  <a:gd name="T57" fmla="*/ 37 h 80"/>
                  <a:gd name="T58" fmla="*/ 3 w 75"/>
                  <a:gd name="T59" fmla="*/ 22 h 80"/>
                  <a:gd name="T60" fmla="*/ 2 w 75"/>
                  <a:gd name="T61" fmla="*/ 18 h 80"/>
                  <a:gd name="T62" fmla="*/ 3 w 75"/>
                  <a:gd name="T63" fmla="*/ 16 h 80"/>
                  <a:gd name="T64" fmla="*/ 10 w 75"/>
                  <a:gd name="T65" fmla="*/ 14 h 80"/>
                  <a:gd name="T66" fmla="*/ 45 w 75"/>
                  <a:gd name="T67" fmla="*/ 23 h 80"/>
                  <a:gd name="T68" fmla="*/ 52 w 75"/>
                  <a:gd name="T69" fmla="*/ 21 h 80"/>
                  <a:gd name="T70" fmla="*/ 68 w 75"/>
                  <a:gd name="T71"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80">
                    <a:moveTo>
                      <a:pt x="68" y="4"/>
                    </a:moveTo>
                    <a:cubicBezTo>
                      <a:pt x="73" y="0"/>
                      <a:pt x="74" y="8"/>
                      <a:pt x="74" y="8"/>
                    </a:cubicBezTo>
                    <a:cubicBezTo>
                      <a:pt x="75" y="10"/>
                      <a:pt x="74" y="13"/>
                      <a:pt x="72" y="14"/>
                    </a:cubicBezTo>
                    <a:cubicBezTo>
                      <a:pt x="59" y="28"/>
                      <a:pt x="59" y="28"/>
                      <a:pt x="59" y="28"/>
                    </a:cubicBezTo>
                    <a:cubicBezTo>
                      <a:pt x="57" y="29"/>
                      <a:pt x="56" y="32"/>
                      <a:pt x="57" y="35"/>
                    </a:cubicBezTo>
                    <a:cubicBezTo>
                      <a:pt x="66" y="70"/>
                      <a:pt x="66" y="70"/>
                      <a:pt x="66" y="70"/>
                    </a:cubicBezTo>
                    <a:cubicBezTo>
                      <a:pt x="66" y="72"/>
                      <a:pt x="65" y="75"/>
                      <a:pt x="64" y="77"/>
                    </a:cubicBezTo>
                    <a:cubicBezTo>
                      <a:pt x="62" y="78"/>
                      <a:pt x="62" y="78"/>
                      <a:pt x="62" y="78"/>
                    </a:cubicBezTo>
                    <a:cubicBezTo>
                      <a:pt x="61" y="80"/>
                      <a:pt x="59" y="79"/>
                      <a:pt x="58" y="77"/>
                    </a:cubicBezTo>
                    <a:cubicBezTo>
                      <a:pt x="43" y="49"/>
                      <a:pt x="43" y="49"/>
                      <a:pt x="43" y="49"/>
                    </a:cubicBezTo>
                    <a:cubicBezTo>
                      <a:pt x="42" y="47"/>
                      <a:pt x="40" y="47"/>
                      <a:pt x="39" y="48"/>
                    </a:cubicBezTo>
                    <a:cubicBezTo>
                      <a:pt x="30" y="57"/>
                      <a:pt x="30" y="57"/>
                      <a:pt x="30" y="57"/>
                    </a:cubicBezTo>
                    <a:cubicBezTo>
                      <a:pt x="28" y="58"/>
                      <a:pt x="27" y="61"/>
                      <a:pt x="28" y="64"/>
                    </a:cubicBezTo>
                    <a:cubicBezTo>
                      <a:pt x="28" y="67"/>
                      <a:pt x="28" y="67"/>
                      <a:pt x="28" y="67"/>
                    </a:cubicBezTo>
                    <a:cubicBezTo>
                      <a:pt x="28" y="69"/>
                      <a:pt x="28" y="72"/>
                      <a:pt x="26" y="73"/>
                    </a:cubicBezTo>
                    <a:cubicBezTo>
                      <a:pt x="25" y="74"/>
                      <a:pt x="24" y="75"/>
                      <a:pt x="24" y="75"/>
                    </a:cubicBezTo>
                    <a:cubicBezTo>
                      <a:pt x="23" y="76"/>
                      <a:pt x="22" y="75"/>
                      <a:pt x="21" y="73"/>
                    </a:cubicBezTo>
                    <a:cubicBezTo>
                      <a:pt x="19" y="68"/>
                      <a:pt x="19" y="68"/>
                      <a:pt x="19" y="68"/>
                    </a:cubicBezTo>
                    <a:cubicBezTo>
                      <a:pt x="18" y="67"/>
                      <a:pt x="17" y="65"/>
                      <a:pt x="17" y="64"/>
                    </a:cubicBezTo>
                    <a:cubicBezTo>
                      <a:pt x="16" y="64"/>
                      <a:pt x="16" y="64"/>
                      <a:pt x="16" y="63"/>
                    </a:cubicBezTo>
                    <a:cubicBezTo>
                      <a:pt x="15" y="63"/>
                      <a:pt x="14" y="62"/>
                      <a:pt x="12" y="61"/>
                    </a:cubicBezTo>
                    <a:cubicBezTo>
                      <a:pt x="7" y="59"/>
                      <a:pt x="7" y="59"/>
                      <a:pt x="7" y="59"/>
                    </a:cubicBezTo>
                    <a:cubicBezTo>
                      <a:pt x="5" y="58"/>
                      <a:pt x="4" y="57"/>
                      <a:pt x="4" y="57"/>
                    </a:cubicBezTo>
                    <a:cubicBezTo>
                      <a:pt x="5" y="56"/>
                      <a:pt x="6" y="55"/>
                      <a:pt x="7" y="54"/>
                    </a:cubicBezTo>
                    <a:cubicBezTo>
                      <a:pt x="8" y="53"/>
                      <a:pt x="11" y="52"/>
                      <a:pt x="13" y="52"/>
                    </a:cubicBezTo>
                    <a:cubicBezTo>
                      <a:pt x="16" y="52"/>
                      <a:pt x="16" y="52"/>
                      <a:pt x="16" y="52"/>
                    </a:cubicBezTo>
                    <a:cubicBezTo>
                      <a:pt x="19" y="53"/>
                      <a:pt x="22" y="52"/>
                      <a:pt x="23" y="50"/>
                    </a:cubicBezTo>
                    <a:cubicBezTo>
                      <a:pt x="32" y="41"/>
                      <a:pt x="32" y="41"/>
                      <a:pt x="32" y="41"/>
                    </a:cubicBezTo>
                    <a:cubicBezTo>
                      <a:pt x="33" y="40"/>
                      <a:pt x="33" y="38"/>
                      <a:pt x="31" y="37"/>
                    </a:cubicBezTo>
                    <a:cubicBezTo>
                      <a:pt x="3" y="22"/>
                      <a:pt x="3" y="22"/>
                      <a:pt x="3" y="22"/>
                    </a:cubicBezTo>
                    <a:cubicBezTo>
                      <a:pt x="1" y="21"/>
                      <a:pt x="0" y="19"/>
                      <a:pt x="2" y="18"/>
                    </a:cubicBezTo>
                    <a:cubicBezTo>
                      <a:pt x="3" y="16"/>
                      <a:pt x="3" y="16"/>
                      <a:pt x="3" y="16"/>
                    </a:cubicBezTo>
                    <a:cubicBezTo>
                      <a:pt x="5" y="15"/>
                      <a:pt x="8" y="14"/>
                      <a:pt x="10" y="14"/>
                    </a:cubicBezTo>
                    <a:cubicBezTo>
                      <a:pt x="45" y="23"/>
                      <a:pt x="45" y="23"/>
                      <a:pt x="45" y="23"/>
                    </a:cubicBezTo>
                    <a:cubicBezTo>
                      <a:pt x="47" y="23"/>
                      <a:pt x="50" y="23"/>
                      <a:pt x="52" y="21"/>
                    </a:cubicBezTo>
                    <a:lnTo>
                      <a:pt x="68" y="4"/>
                    </a:lnTo>
                    <a:close/>
                  </a:path>
                </a:pathLst>
              </a:cu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grpSp>
      </p:grpSp>
      <p:grpSp>
        <p:nvGrpSpPr>
          <p:cNvPr id="8" name="Group 7"/>
          <p:cNvGrpSpPr/>
          <p:nvPr/>
        </p:nvGrpSpPr>
        <p:grpSpPr>
          <a:xfrm>
            <a:off x="1855439" y="2110163"/>
            <a:ext cx="4150463" cy="914572"/>
            <a:chOff x="1069237" y="2034181"/>
            <a:chExt cx="4150463" cy="914572"/>
          </a:xfrm>
        </p:grpSpPr>
        <p:sp>
          <p:nvSpPr>
            <p:cNvPr id="38" name="Rectangle 37"/>
            <p:cNvSpPr/>
            <p:nvPr/>
          </p:nvSpPr>
          <p:spPr bwMode="auto">
            <a:xfrm>
              <a:off x="1408509" y="2034181"/>
              <a:ext cx="3811191" cy="537855"/>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marL="0" marR="0" lvl="0" indent="0" algn="r" defTabSz="932291"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Per-user, per-month pricing</a:t>
              </a:r>
            </a:p>
          </p:txBody>
        </p:sp>
        <p:grpSp>
          <p:nvGrpSpPr>
            <p:cNvPr id="81" name="Group 80"/>
            <p:cNvGrpSpPr/>
            <p:nvPr/>
          </p:nvGrpSpPr>
          <p:grpSpPr>
            <a:xfrm>
              <a:off x="1069237" y="2271455"/>
              <a:ext cx="677299" cy="677298"/>
              <a:chOff x="6514388" y="1942096"/>
              <a:chExt cx="677299" cy="677298"/>
            </a:xfrm>
          </p:grpSpPr>
          <p:sp>
            <p:nvSpPr>
              <p:cNvPr id="82" name="Oval 81"/>
              <p:cNvSpPr/>
              <p:nvPr/>
            </p:nvSpPr>
            <p:spPr bwMode="auto">
              <a:xfrm>
                <a:off x="6514388" y="1942096"/>
                <a:ext cx="677299" cy="677298"/>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83" name="Group 82"/>
              <p:cNvGrpSpPr/>
              <p:nvPr/>
            </p:nvGrpSpPr>
            <p:grpSpPr>
              <a:xfrm>
                <a:off x="6655433" y="2084349"/>
                <a:ext cx="395208" cy="375892"/>
                <a:chOff x="1542192" y="2426181"/>
                <a:chExt cx="653473" cy="621535"/>
              </a:xfrm>
            </p:grpSpPr>
            <p:sp>
              <p:nvSpPr>
                <p:cNvPr id="84" name="Oval 371"/>
                <p:cNvSpPr>
                  <a:spLocks noChangeArrowheads="1"/>
                </p:cNvSpPr>
                <p:nvPr/>
              </p:nvSpPr>
              <p:spPr bwMode="auto">
                <a:xfrm>
                  <a:off x="1720422" y="2830251"/>
                  <a:ext cx="302128" cy="77604"/>
                </a:xfrm>
                <a:prstGeom prst="ellipse">
                  <a:avLst/>
                </a:pr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85" name="Rectangle 372"/>
                <p:cNvSpPr>
                  <a:spLocks noChangeArrowheads="1"/>
                </p:cNvSpPr>
                <p:nvPr/>
              </p:nvSpPr>
              <p:spPr bwMode="auto">
                <a:xfrm>
                  <a:off x="1599571" y="2426181"/>
                  <a:ext cx="572451" cy="329145"/>
                </a:xfrm>
                <a:prstGeom prst="rect">
                  <a:avLst/>
                </a:pr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86" name="Line 373"/>
                <p:cNvSpPr>
                  <a:spLocks noChangeShapeType="1"/>
                </p:cNvSpPr>
                <p:nvPr/>
              </p:nvSpPr>
              <p:spPr bwMode="auto">
                <a:xfrm>
                  <a:off x="1675898" y="2477024"/>
                  <a:ext cx="419797" cy="0"/>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88" name="Line 374"/>
                <p:cNvSpPr>
                  <a:spLocks noChangeShapeType="1"/>
                </p:cNvSpPr>
                <p:nvPr/>
              </p:nvSpPr>
              <p:spPr bwMode="auto">
                <a:xfrm>
                  <a:off x="1914418" y="2578710"/>
                  <a:ext cx="181277" cy="0"/>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90" name="Line 375"/>
                <p:cNvSpPr>
                  <a:spLocks noChangeShapeType="1"/>
                </p:cNvSpPr>
                <p:nvPr/>
              </p:nvSpPr>
              <p:spPr bwMode="auto">
                <a:xfrm>
                  <a:off x="1914418" y="2629554"/>
                  <a:ext cx="181277" cy="0"/>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92" name="Line 376"/>
                <p:cNvSpPr>
                  <a:spLocks noChangeShapeType="1"/>
                </p:cNvSpPr>
                <p:nvPr/>
              </p:nvSpPr>
              <p:spPr bwMode="auto">
                <a:xfrm>
                  <a:off x="1914418" y="2680397"/>
                  <a:ext cx="181277" cy="0"/>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93" name="Line 377"/>
                <p:cNvSpPr>
                  <a:spLocks noChangeShapeType="1"/>
                </p:cNvSpPr>
                <p:nvPr/>
              </p:nvSpPr>
              <p:spPr bwMode="auto">
                <a:xfrm flipV="1">
                  <a:off x="1659995" y="2640258"/>
                  <a:ext cx="0" cy="50844"/>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94" name="Line 378"/>
                <p:cNvSpPr>
                  <a:spLocks noChangeShapeType="1"/>
                </p:cNvSpPr>
                <p:nvPr/>
              </p:nvSpPr>
              <p:spPr bwMode="auto">
                <a:xfrm flipV="1">
                  <a:off x="1720422" y="2589414"/>
                  <a:ext cx="0" cy="101687"/>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08" name="Line 379"/>
                <p:cNvSpPr>
                  <a:spLocks noChangeShapeType="1"/>
                </p:cNvSpPr>
                <p:nvPr/>
              </p:nvSpPr>
              <p:spPr bwMode="auto">
                <a:xfrm flipV="1">
                  <a:off x="1780846" y="2538572"/>
                  <a:ext cx="0" cy="152531"/>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09" name="Line 380"/>
                <p:cNvSpPr>
                  <a:spLocks noChangeShapeType="1"/>
                </p:cNvSpPr>
                <p:nvPr/>
              </p:nvSpPr>
              <p:spPr bwMode="auto">
                <a:xfrm flipV="1">
                  <a:off x="1841273" y="2589414"/>
                  <a:ext cx="0" cy="101687"/>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10" name="Line 381"/>
                <p:cNvSpPr>
                  <a:spLocks noChangeShapeType="1"/>
                </p:cNvSpPr>
                <p:nvPr/>
              </p:nvSpPr>
              <p:spPr bwMode="auto">
                <a:xfrm flipV="1">
                  <a:off x="1869894" y="2768705"/>
                  <a:ext cx="0" cy="101687"/>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11" name="Trapezoid 110"/>
                <p:cNvSpPr/>
                <p:nvPr/>
              </p:nvSpPr>
              <p:spPr bwMode="auto">
                <a:xfrm>
                  <a:off x="1542192" y="2969434"/>
                  <a:ext cx="653473" cy="78282"/>
                </a:xfrm>
                <a:prstGeom prst="trapezoid">
                  <a:avLst>
                    <a:gd name="adj" fmla="val 80801"/>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
        <p:nvSpPr>
          <p:cNvPr id="45" name="Title 1"/>
          <p:cNvSpPr txBox="1">
            <a:spLocks/>
          </p:cNvSpPr>
          <p:nvPr/>
        </p:nvSpPr>
        <p:spPr>
          <a:xfrm>
            <a:off x="284191" y="349128"/>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100" normalizeH="0" baseline="0" noProof="0" dirty="0">
                <a:ln w="3175">
                  <a:noFill/>
                </a:ln>
                <a:gradFill>
                  <a:gsLst>
                    <a:gs pos="1250">
                      <a:srgbClr val="0078D7"/>
                    </a:gs>
                    <a:gs pos="100000">
                      <a:srgbClr val="0078D7"/>
                    </a:gs>
                  </a:gsLst>
                  <a:lin ang="5400000" scaled="0"/>
                </a:gradFill>
                <a:effectLst/>
                <a:uLnTx/>
                <a:uFillTx/>
                <a:latin typeface="Segoe UI Light"/>
                <a:ea typeface="+mn-ea"/>
                <a:cs typeface="Segoe UI" pitchFamily="34" charset="0"/>
              </a:rPr>
              <a:t>Easy pricing for small businesses</a:t>
            </a:r>
          </a:p>
        </p:txBody>
      </p:sp>
      <p:grpSp>
        <p:nvGrpSpPr>
          <p:cNvPr id="5" name="Group 4"/>
          <p:cNvGrpSpPr/>
          <p:nvPr/>
        </p:nvGrpSpPr>
        <p:grpSpPr>
          <a:xfrm>
            <a:off x="5249157" y="5546483"/>
            <a:ext cx="5472106" cy="914572"/>
            <a:chOff x="6131315" y="3514747"/>
            <a:chExt cx="5472106" cy="914572"/>
          </a:xfrm>
        </p:grpSpPr>
        <p:grpSp>
          <p:nvGrpSpPr>
            <p:cNvPr id="46" name="Group 45"/>
            <p:cNvGrpSpPr/>
            <p:nvPr/>
          </p:nvGrpSpPr>
          <p:grpSpPr>
            <a:xfrm>
              <a:off x="6131315" y="3514747"/>
              <a:ext cx="5472106" cy="914572"/>
              <a:chOff x="1069237" y="2034181"/>
              <a:chExt cx="5472106" cy="914572"/>
            </a:xfrm>
          </p:grpSpPr>
          <p:sp>
            <p:nvSpPr>
              <p:cNvPr id="47" name="Rectangle 46"/>
              <p:cNvSpPr/>
              <p:nvPr/>
            </p:nvSpPr>
            <p:spPr bwMode="auto">
              <a:xfrm>
                <a:off x="1408509" y="2034181"/>
                <a:ext cx="5132834" cy="537855"/>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marL="0" marR="0" lvl="0" indent="0" algn="r" defTabSz="932291"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Upgrade from Windows 7/8.1 included</a:t>
                </a:r>
              </a:p>
            </p:txBody>
          </p:sp>
          <p:sp>
            <p:nvSpPr>
              <p:cNvPr id="49" name="Oval 48"/>
              <p:cNvSpPr/>
              <p:nvPr/>
            </p:nvSpPr>
            <p:spPr bwMode="auto">
              <a:xfrm>
                <a:off x="1069237" y="2271455"/>
                <a:ext cx="677299" cy="677298"/>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5" name="Freeform 89"/>
            <p:cNvSpPr>
              <a:spLocks/>
            </p:cNvSpPr>
            <p:nvPr/>
          </p:nvSpPr>
          <p:spPr bwMode="auto">
            <a:xfrm>
              <a:off x="6316971" y="3928133"/>
              <a:ext cx="305988" cy="336024"/>
            </a:xfrm>
            <a:custGeom>
              <a:avLst/>
              <a:gdLst>
                <a:gd name="T0" fmla="*/ 0 w 69"/>
                <a:gd name="T1" fmla="*/ 71 h 76"/>
                <a:gd name="T2" fmla="*/ 38 w 69"/>
                <a:gd name="T3" fmla="*/ 76 h 76"/>
                <a:gd name="T4" fmla="*/ 50 w 69"/>
                <a:gd name="T5" fmla="*/ 76 h 76"/>
                <a:gd name="T6" fmla="*/ 60 w 69"/>
                <a:gd name="T7" fmla="*/ 71 h 76"/>
                <a:gd name="T8" fmla="*/ 69 w 69"/>
                <a:gd name="T9" fmla="*/ 33 h 76"/>
                <a:gd name="T10" fmla="*/ 65 w 69"/>
                <a:gd name="T11" fmla="*/ 29 h 76"/>
                <a:gd name="T12" fmla="*/ 59 w 69"/>
                <a:gd name="T13" fmla="*/ 29 h 76"/>
                <a:gd name="T14" fmla="*/ 46 w 69"/>
                <a:gd name="T15" fmla="*/ 30 h 76"/>
                <a:gd name="T16" fmla="*/ 55 w 69"/>
                <a:gd name="T17" fmla="*/ 9 h 76"/>
                <a:gd name="T18" fmla="*/ 47 w 69"/>
                <a:gd name="T19" fmla="*/ 0 h 76"/>
                <a:gd name="T20" fmla="*/ 46 w 69"/>
                <a:gd name="T21" fmla="*/ 0 h 76"/>
                <a:gd name="T22" fmla="*/ 45 w 69"/>
                <a:gd name="T23" fmla="*/ 4 h 76"/>
                <a:gd name="T24" fmla="*/ 31 w 69"/>
                <a:gd name="T25" fmla="*/ 21 h 76"/>
                <a:gd name="T26" fmla="*/ 0 w 69"/>
                <a:gd name="T27" fmla="*/ 36 h 76"/>
                <a:gd name="T28" fmla="*/ 0 w 69"/>
                <a:gd name="T29"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76">
                  <a:moveTo>
                    <a:pt x="0" y="71"/>
                  </a:moveTo>
                  <a:cubicBezTo>
                    <a:pt x="15" y="71"/>
                    <a:pt x="25" y="76"/>
                    <a:pt x="38" y="76"/>
                  </a:cubicBezTo>
                  <a:cubicBezTo>
                    <a:pt x="50" y="76"/>
                    <a:pt x="50" y="76"/>
                    <a:pt x="50" y="76"/>
                  </a:cubicBezTo>
                  <a:cubicBezTo>
                    <a:pt x="57" y="76"/>
                    <a:pt x="58" y="74"/>
                    <a:pt x="60" y="71"/>
                  </a:cubicBezTo>
                  <a:cubicBezTo>
                    <a:pt x="65" y="64"/>
                    <a:pt x="69" y="43"/>
                    <a:pt x="69" y="33"/>
                  </a:cubicBezTo>
                  <a:cubicBezTo>
                    <a:pt x="69" y="30"/>
                    <a:pt x="66" y="29"/>
                    <a:pt x="65" y="29"/>
                  </a:cubicBezTo>
                  <a:cubicBezTo>
                    <a:pt x="65" y="29"/>
                    <a:pt x="64" y="29"/>
                    <a:pt x="59" y="29"/>
                  </a:cubicBezTo>
                  <a:cubicBezTo>
                    <a:pt x="52" y="29"/>
                    <a:pt x="46" y="30"/>
                    <a:pt x="46" y="30"/>
                  </a:cubicBezTo>
                  <a:cubicBezTo>
                    <a:pt x="47" y="20"/>
                    <a:pt x="55" y="23"/>
                    <a:pt x="55" y="9"/>
                  </a:cubicBezTo>
                  <a:cubicBezTo>
                    <a:pt x="55" y="4"/>
                    <a:pt x="53" y="0"/>
                    <a:pt x="47" y="0"/>
                  </a:cubicBezTo>
                  <a:cubicBezTo>
                    <a:pt x="46" y="0"/>
                    <a:pt x="46" y="0"/>
                    <a:pt x="46" y="0"/>
                  </a:cubicBezTo>
                  <a:cubicBezTo>
                    <a:pt x="45" y="0"/>
                    <a:pt x="45" y="2"/>
                    <a:pt x="45" y="4"/>
                  </a:cubicBezTo>
                  <a:cubicBezTo>
                    <a:pt x="45" y="12"/>
                    <a:pt x="37" y="16"/>
                    <a:pt x="31" y="21"/>
                  </a:cubicBezTo>
                  <a:cubicBezTo>
                    <a:pt x="27" y="25"/>
                    <a:pt x="16" y="36"/>
                    <a:pt x="0" y="36"/>
                  </a:cubicBezTo>
                  <a:cubicBezTo>
                    <a:pt x="0" y="36"/>
                    <a:pt x="0" y="36"/>
                    <a:pt x="0" y="36"/>
                  </a:cubicBezTo>
                </a:path>
              </a:pathLst>
            </a:custGeom>
            <a:noFill/>
            <a:ln w="19050" cap="flat">
              <a:solidFill>
                <a:schemeClr val="accent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737932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Data center BW" descr="http://archive.datacenterdynamics.com/sites/default/files/Data%20center%20IT%20cabinets%20stock.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 r="27273" b="45455"/>
          <a:stretch/>
        </p:blipFill>
        <p:spPr bwMode="auto">
          <a:xfrm>
            <a:off x="-1461" y="-48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4" name="Data center color" descr="http://archive.datacenterdynamics.com/sites/default/files/Data%20center%20IT%20cabinets%20stock.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 r="27273" b="45455"/>
          <a:stretch/>
        </p:blipFill>
        <p:spPr bwMode="auto">
          <a:xfrm>
            <a:off x="-62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bwMode="auto">
          <a:xfrm>
            <a:off x="1" y="-135"/>
            <a:ext cx="12192000" cy="14403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p:cNvSpPr/>
          <p:nvPr/>
        </p:nvSpPr>
        <p:spPr bwMode="auto">
          <a:xfrm>
            <a:off x="1" y="1440237"/>
            <a:ext cx="12191377" cy="44821"/>
          </a:xfrm>
          <a:prstGeom prst="rect">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p:cNvSpPr/>
          <p:nvPr/>
        </p:nvSpPr>
        <p:spPr>
          <a:xfrm>
            <a:off x="115331" y="6586137"/>
            <a:ext cx="63908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Segoe UI" panose="020B0502040204020203" pitchFamily="34" charset="0"/>
                <a:ea typeface="+mn-ea"/>
                <a:cs typeface="+mn-cs"/>
              </a:rPr>
              <a:t>* Windows Defender Advanced Threat Protection is available only with Windows 10 Enterprise E5.</a:t>
            </a:r>
          </a:p>
        </p:txBody>
      </p:sp>
      <p:grpSp>
        <p:nvGrpSpPr>
          <p:cNvPr id="2" name="Group 1"/>
          <p:cNvGrpSpPr/>
          <p:nvPr/>
        </p:nvGrpSpPr>
        <p:grpSpPr>
          <a:xfrm>
            <a:off x="5521300" y="2330989"/>
            <a:ext cx="5406887" cy="871120"/>
            <a:chOff x="5521300" y="2330989"/>
            <a:chExt cx="5406887" cy="871120"/>
          </a:xfrm>
        </p:grpSpPr>
        <p:sp>
          <p:nvSpPr>
            <p:cNvPr id="38" name="Rectangle 37"/>
            <p:cNvSpPr/>
            <p:nvPr/>
          </p:nvSpPr>
          <p:spPr bwMode="auto">
            <a:xfrm>
              <a:off x="5867400" y="2330989"/>
              <a:ext cx="5060787" cy="537855"/>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Behavior-based, post-breach detection </a:t>
              </a:r>
            </a:p>
          </p:txBody>
        </p:sp>
        <p:grpSp>
          <p:nvGrpSpPr>
            <p:cNvPr id="63" name="Group 62"/>
            <p:cNvGrpSpPr/>
            <p:nvPr/>
          </p:nvGrpSpPr>
          <p:grpSpPr>
            <a:xfrm>
              <a:off x="5521300" y="2510747"/>
              <a:ext cx="691362" cy="691362"/>
              <a:chOff x="9921780" y="3594953"/>
              <a:chExt cx="701271" cy="701271"/>
            </a:xfrm>
            <a:solidFill>
              <a:schemeClr val="bg1"/>
            </a:solidFill>
          </p:grpSpPr>
          <p:sp>
            <p:nvSpPr>
              <p:cNvPr id="65" name="Oval 64"/>
              <p:cNvSpPr/>
              <p:nvPr/>
            </p:nvSpPr>
            <p:spPr bwMode="auto">
              <a:xfrm>
                <a:off x="9921780" y="3594953"/>
                <a:ext cx="701271" cy="701271"/>
              </a:xfrm>
              <a:prstGeom prst="ellipse">
                <a:avLst/>
              </a:prstGeom>
              <a:grp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7"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grpFill/>
              <a:ln w="19050" cap="rnd">
                <a:solidFill>
                  <a:schemeClr val="tx1"/>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endParaRPr>
              </a:p>
            </p:txBody>
          </p:sp>
        </p:grpSp>
      </p:grpSp>
      <p:grpSp>
        <p:nvGrpSpPr>
          <p:cNvPr id="4" name="Group 3"/>
          <p:cNvGrpSpPr/>
          <p:nvPr/>
        </p:nvGrpSpPr>
        <p:grpSpPr>
          <a:xfrm>
            <a:off x="4137425" y="5130696"/>
            <a:ext cx="5862302" cy="870634"/>
            <a:chOff x="3902035" y="5300650"/>
            <a:chExt cx="5862302" cy="870634"/>
          </a:xfrm>
        </p:grpSpPr>
        <p:sp>
          <p:nvSpPr>
            <p:cNvPr id="66" name="Rectangle 65"/>
            <p:cNvSpPr/>
            <p:nvPr/>
          </p:nvSpPr>
          <p:spPr bwMode="auto">
            <a:xfrm>
              <a:off x="4244455" y="5300650"/>
              <a:ext cx="5519882" cy="537855"/>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Built-in threat intelligence knowledge base </a:t>
              </a:r>
            </a:p>
          </p:txBody>
        </p:sp>
        <p:grpSp>
          <p:nvGrpSpPr>
            <p:cNvPr id="69" name="Group 68"/>
            <p:cNvGrpSpPr/>
            <p:nvPr/>
          </p:nvGrpSpPr>
          <p:grpSpPr>
            <a:xfrm>
              <a:off x="3902035" y="5505727"/>
              <a:ext cx="684001" cy="665557"/>
              <a:chOff x="3708443" y="3594953"/>
              <a:chExt cx="701271" cy="701271"/>
            </a:xfrm>
            <a:solidFill>
              <a:schemeClr val="bg1"/>
            </a:solidFill>
          </p:grpSpPr>
          <p:sp>
            <p:nvSpPr>
              <p:cNvPr id="70" name="Oval 69"/>
              <p:cNvSpPr/>
              <p:nvPr/>
            </p:nvSpPr>
            <p:spPr bwMode="auto">
              <a:xfrm>
                <a:off x="3708443" y="3594953"/>
                <a:ext cx="701271" cy="701271"/>
              </a:xfrm>
              <a:prstGeom prst="ellipse">
                <a:avLst/>
              </a:prstGeom>
              <a:grp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71" name="Group 70"/>
              <p:cNvGrpSpPr/>
              <p:nvPr/>
            </p:nvGrpSpPr>
            <p:grpSpPr>
              <a:xfrm>
                <a:off x="3901292" y="3777530"/>
                <a:ext cx="315573" cy="371629"/>
                <a:chOff x="1778470" y="6292845"/>
                <a:chExt cx="241300" cy="284163"/>
              </a:xfrm>
              <a:grpFill/>
            </p:grpSpPr>
            <p:sp>
              <p:nvSpPr>
                <p:cNvPr id="72"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grpFill/>
                <a:ln w="19050" cap="rnd">
                  <a:solidFill>
                    <a:schemeClr val="tx1"/>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dirty="0">
                    <a:ln>
                      <a:noFill/>
                    </a:ln>
                    <a:solidFill>
                      <a:srgbClr val="505050"/>
                    </a:solidFill>
                    <a:effectLst/>
                    <a:uLnTx/>
                    <a:uFillTx/>
                  </a:endParaRPr>
                </a:p>
              </p:txBody>
            </p:sp>
            <p:sp>
              <p:nvSpPr>
                <p:cNvPr id="73"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grpFill/>
                <a:ln w="19050" cap="rnd">
                  <a:solidFill>
                    <a:schemeClr val="tx1"/>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dirty="0">
                    <a:ln>
                      <a:noFill/>
                    </a:ln>
                    <a:solidFill>
                      <a:srgbClr val="505050"/>
                    </a:solidFill>
                    <a:effectLst/>
                    <a:uLnTx/>
                    <a:uFillTx/>
                  </a:endParaRPr>
                </a:p>
              </p:txBody>
            </p:sp>
            <p:sp>
              <p:nvSpPr>
                <p:cNvPr id="74"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grpFill/>
                <a:ln w="19050" cap="rnd">
                  <a:solidFill>
                    <a:schemeClr val="tx1"/>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dirty="0">
                    <a:ln>
                      <a:noFill/>
                    </a:ln>
                    <a:solidFill>
                      <a:srgbClr val="505050"/>
                    </a:solidFill>
                    <a:effectLst/>
                    <a:uLnTx/>
                    <a:uFillTx/>
                  </a:endParaRPr>
                </a:p>
              </p:txBody>
            </p:sp>
          </p:grpSp>
        </p:grpSp>
      </p:grpSp>
      <p:grpSp>
        <p:nvGrpSpPr>
          <p:cNvPr id="3" name="Group 2"/>
          <p:cNvGrpSpPr/>
          <p:nvPr/>
        </p:nvGrpSpPr>
        <p:grpSpPr>
          <a:xfrm>
            <a:off x="1084024" y="3448685"/>
            <a:ext cx="3502012" cy="966147"/>
            <a:chOff x="879488" y="3814871"/>
            <a:chExt cx="3502012" cy="966147"/>
          </a:xfrm>
        </p:grpSpPr>
        <p:sp>
          <p:nvSpPr>
            <p:cNvPr id="89" name="Rectangle 88"/>
            <p:cNvSpPr/>
            <p:nvPr/>
          </p:nvSpPr>
          <p:spPr bwMode="auto">
            <a:xfrm>
              <a:off x="1218557" y="3814871"/>
              <a:ext cx="3162943" cy="627497"/>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ctr"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Rich machine timeline</a:t>
              </a:r>
            </a:p>
          </p:txBody>
        </p:sp>
        <p:grpSp>
          <p:nvGrpSpPr>
            <p:cNvPr id="75" name="Group 74"/>
            <p:cNvGrpSpPr/>
            <p:nvPr/>
          </p:nvGrpSpPr>
          <p:grpSpPr>
            <a:xfrm>
              <a:off x="879488" y="4103719"/>
              <a:ext cx="677299" cy="677299"/>
              <a:chOff x="6883796" y="2589234"/>
              <a:chExt cx="677299" cy="677299"/>
            </a:xfrm>
          </p:grpSpPr>
          <p:sp>
            <p:nvSpPr>
              <p:cNvPr id="77" name="Oval 76"/>
              <p:cNvSpPr/>
              <p:nvPr/>
            </p:nvSpPr>
            <p:spPr bwMode="auto">
              <a:xfrm>
                <a:off x="6883796" y="2589234"/>
                <a:ext cx="677299" cy="677299"/>
              </a:xfrm>
              <a:prstGeom prst="ellipse">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8" name="Freeform 1772"/>
              <p:cNvSpPr>
                <a:spLocks noEditPoints="1"/>
              </p:cNvSpPr>
              <p:nvPr/>
            </p:nvSpPr>
            <p:spPr bwMode="auto">
              <a:xfrm>
                <a:off x="7058162" y="2776707"/>
                <a:ext cx="329432" cy="287980"/>
              </a:xfrm>
              <a:custGeom>
                <a:avLst/>
                <a:gdLst>
                  <a:gd name="T0" fmla="*/ 245 w 302"/>
                  <a:gd name="T1" fmla="*/ 104 h 264"/>
                  <a:gd name="T2" fmla="*/ 302 w 302"/>
                  <a:gd name="T3" fmla="*/ 75 h 264"/>
                  <a:gd name="T4" fmla="*/ 151 w 302"/>
                  <a:gd name="T5" fmla="*/ 0 h 264"/>
                  <a:gd name="T6" fmla="*/ 0 w 302"/>
                  <a:gd name="T7" fmla="*/ 75 h 264"/>
                  <a:gd name="T8" fmla="*/ 56 w 302"/>
                  <a:gd name="T9" fmla="*/ 104 h 264"/>
                  <a:gd name="T10" fmla="*/ 0 w 302"/>
                  <a:gd name="T11" fmla="*/ 132 h 264"/>
                  <a:gd name="T12" fmla="*/ 56 w 302"/>
                  <a:gd name="T13" fmla="*/ 160 h 264"/>
                  <a:gd name="T14" fmla="*/ 0 w 302"/>
                  <a:gd name="T15" fmla="*/ 189 h 264"/>
                  <a:gd name="T16" fmla="*/ 151 w 302"/>
                  <a:gd name="T17" fmla="*/ 264 h 264"/>
                  <a:gd name="T18" fmla="*/ 302 w 302"/>
                  <a:gd name="T19" fmla="*/ 189 h 264"/>
                  <a:gd name="T20" fmla="*/ 245 w 302"/>
                  <a:gd name="T21" fmla="*/ 160 h 264"/>
                  <a:gd name="T22" fmla="*/ 302 w 302"/>
                  <a:gd name="T23" fmla="*/ 132 h 264"/>
                  <a:gd name="T24" fmla="*/ 245 w 302"/>
                  <a:gd name="T25" fmla="*/ 104 h 264"/>
                  <a:gd name="T26" fmla="*/ 42 w 302"/>
                  <a:gd name="T27" fmla="*/ 75 h 264"/>
                  <a:gd name="T28" fmla="*/ 151 w 302"/>
                  <a:gd name="T29" fmla="*/ 21 h 264"/>
                  <a:gd name="T30" fmla="*/ 260 w 302"/>
                  <a:gd name="T31" fmla="*/ 75 h 264"/>
                  <a:gd name="T32" fmla="*/ 151 w 302"/>
                  <a:gd name="T33" fmla="*/ 130 h 264"/>
                  <a:gd name="T34" fmla="*/ 42 w 302"/>
                  <a:gd name="T35" fmla="*/ 75 h 264"/>
                  <a:gd name="T36" fmla="*/ 260 w 302"/>
                  <a:gd name="T37" fmla="*/ 189 h 264"/>
                  <a:gd name="T38" fmla="*/ 151 w 302"/>
                  <a:gd name="T39" fmla="*/ 243 h 264"/>
                  <a:gd name="T40" fmla="*/ 42 w 302"/>
                  <a:gd name="T41" fmla="*/ 189 h 264"/>
                  <a:gd name="T42" fmla="*/ 78 w 302"/>
                  <a:gd name="T43" fmla="*/ 172 h 264"/>
                  <a:gd name="T44" fmla="*/ 151 w 302"/>
                  <a:gd name="T45" fmla="*/ 208 h 264"/>
                  <a:gd name="T46" fmla="*/ 224 w 302"/>
                  <a:gd name="T47" fmla="*/ 172 h 264"/>
                  <a:gd name="T48" fmla="*/ 260 w 302"/>
                  <a:gd name="T49" fmla="*/ 189 h 264"/>
                  <a:gd name="T50" fmla="*/ 151 w 302"/>
                  <a:gd name="T51" fmla="*/ 186 h 264"/>
                  <a:gd name="T52" fmla="*/ 42 w 302"/>
                  <a:gd name="T53" fmla="*/ 132 h 264"/>
                  <a:gd name="T54" fmla="*/ 78 w 302"/>
                  <a:gd name="T55" fmla="*/ 115 h 264"/>
                  <a:gd name="T56" fmla="*/ 151 w 302"/>
                  <a:gd name="T57" fmla="*/ 151 h 264"/>
                  <a:gd name="T58" fmla="*/ 224 w 302"/>
                  <a:gd name="T59" fmla="*/ 115 h 264"/>
                  <a:gd name="T60" fmla="*/ 260 w 302"/>
                  <a:gd name="T61" fmla="*/ 132 h 264"/>
                  <a:gd name="T62" fmla="*/ 151 w 302"/>
                  <a:gd name="T63" fmla="*/ 18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2" h="264">
                    <a:moveTo>
                      <a:pt x="245" y="104"/>
                    </a:moveTo>
                    <a:lnTo>
                      <a:pt x="302" y="75"/>
                    </a:lnTo>
                    <a:lnTo>
                      <a:pt x="151" y="0"/>
                    </a:lnTo>
                    <a:lnTo>
                      <a:pt x="0" y="75"/>
                    </a:lnTo>
                    <a:lnTo>
                      <a:pt x="56" y="104"/>
                    </a:lnTo>
                    <a:lnTo>
                      <a:pt x="0" y="132"/>
                    </a:lnTo>
                    <a:lnTo>
                      <a:pt x="56" y="160"/>
                    </a:lnTo>
                    <a:lnTo>
                      <a:pt x="0" y="189"/>
                    </a:lnTo>
                    <a:lnTo>
                      <a:pt x="151" y="264"/>
                    </a:lnTo>
                    <a:lnTo>
                      <a:pt x="302" y="189"/>
                    </a:lnTo>
                    <a:lnTo>
                      <a:pt x="245" y="160"/>
                    </a:lnTo>
                    <a:lnTo>
                      <a:pt x="302" y="132"/>
                    </a:lnTo>
                    <a:lnTo>
                      <a:pt x="245" y="104"/>
                    </a:lnTo>
                    <a:close/>
                    <a:moveTo>
                      <a:pt x="42" y="75"/>
                    </a:moveTo>
                    <a:lnTo>
                      <a:pt x="151" y="21"/>
                    </a:lnTo>
                    <a:lnTo>
                      <a:pt x="260" y="75"/>
                    </a:lnTo>
                    <a:lnTo>
                      <a:pt x="151" y="130"/>
                    </a:lnTo>
                    <a:lnTo>
                      <a:pt x="42" y="75"/>
                    </a:lnTo>
                    <a:close/>
                    <a:moveTo>
                      <a:pt x="260" y="189"/>
                    </a:moveTo>
                    <a:lnTo>
                      <a:pt x="151" y="243"/>
                    </a:lnTo>
                    <a:lnTo>
                      <a:pt x="42" y="189"/>
                    </a:lnTo>
                    <a:lnTo>
                      <a:pt x="78" y="172"/>
                    </a:lnTo>
                    <a:lnTo>
                      <a:pt x="151" y="208"/>
                    </a:lnTo>
                    <a:lnTo>
                      <a:pt x="224" y="172"/>
                    </a:lnTo>
                    <a:lnTo>
                      <a:pt x="260" y="189"/>
                    </a:lnTo>
                    <a:close/>
                    <a:moveTo>
                      <a:pt x="151" y="186"/>
                    </a:moveTo>
                    <a:lnTo>
                      <a:pt x="42" y="132"/>
                    </a:lnTo>
                    <a:lnTo>
                      <a:pt x="78" y="115"/>
                    </a:lnTo>
                    <a:lnTo>
                      <a:pt x="151" y="151"/>
                    </a:lnTo>
                    <a:lnTo>
                      <a:pt x="224" y="115"/>
                    </a:lnTo>
                    <a:lnTo>
                      <a:pt x="260" y="132"/>
                    </a:lnTo>
                    <a:lnTo>
                      <a:pt x="151" y="186"/>
                    </a:lnTo>
                    <a:close/>
                  </a:path>
                </a:pathLst>
              </a:custGeom>
              <a:solidFill>
                <a:schemeClr val="tx1"/>
              </a:solidFill>
              <a:ln w="3175">
                <a:solidFill>
                  <a:schemeClr val="tx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26" name="Title 1"/>
          <p:cNvSpPr txBox="1">
            <a:spLocks/>
          </p:cNvSpPr>
          <p:nvPr/>
        </p:nvSpPr>
        <p:spPr>
          <a:xfrm>
            <a:off x="284191" y="349128"/>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When you require the most advanced protection</a:t>
            </a:r>
          </a:p>
        </p:txBody>
      </p:sp>
    </p:spTree>
    <p:extLst>
      <p:ext uri="{BB962C8B-B14F-4D97-AF65-F5344CB8AC3E}">
        <p14:creationId xmlns:p14="http://schemas.microsoft.com/office/powerpoint/2010/main" val="3546795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1000"/>
                                        <p:tgtEl>
                                          <p:spTgt spid="64"/>
                                        </p:tgtEl>
                                      </p:cBhvr>
                                    </p:animEffect>
                                    <p:set>
                                      <p:cBhvr>
                                        <p:cTn id="7" dur="1" fill="hold">
                                          <p:stCondLst>
                                            <p:cond delay="999"/>
                                          </p:stCondLst>
                                        </p:cTn>
                                        <p:tgtEl>
                                          <p:spTgt spid="64"/>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9407" b="24521"/>
          <a:stretch/>
        </p:blipFill>
        <p:spPr>
          <a:xfrm>
            <a:off x="4446" y="1485057"/>
            <a:ext cx="12192000" cy="5372943"/>
          </a:xfrm>
          <a:prstGeom prst="rect">
            <a:avLst/>
          </a:prstGeom>
        </p:spPr>
      </p:pic>
      <p:pic>
        <p:nvPicPr>
          <p:cNvPr id="59" name="Picture 58"/>
          <p:cNvPicPr>
            <a:picLocks noChangeAspect="1"/>
          </p:cNvPicPr>
          <p:nvPr/>
        </p:nvPicPr>
        <p:blipFill rotWithShape="1">
          <a:blip r:embed="rId5" cstate="screen">
            <a:extLst>
              <a:ext uri="{28A0092B-C50C-407E-A947-70E740481C1C}">
                <a14:useLocalDpi xmlns:a14="http://schemas.microsoft.com/office/drawing/2010/main"/>
              </a:ext>
            </a:extLst>
          </a:blip>
          <a:srcRect t="9407" b="24521"/>
          <a:stretch/>
        </p:blipFill>
        <p:spPr>
          <a:xfrm>
            <a:off x="0" y="1485057"/>
            <a:ext cx="12192000" cy="5372943"/>
          </a:xfrm>
          <a:prstGeom prst="rect">
            <a:avLst/>
          </a:prstGeom>
        </p:spPr>
      </p:pic>
      <p:sp>
        <p:nvSpPr>
          <p:cNvPr id="60" name="Rectangle 59"/>
          <p:cNvSpPr/>
          <p:nvPr/>
        </p:nvSpPr>
        <p:spPr bwMode="auto">
          <a:xfrm>
            <a:off x="1" y="-135"/>
            <a:ext cx="12192000" cy="14403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p:cNvSpPr/>
          <p:nvPr/>
        </p:nvSpPr>
        <p:spPr bwMode="auto">
          <a:xfrm>
            <a:off x="1" y="1440237"/>
            <a:ext cx="12191377" cy="44821"/>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Rectangle 37"/>
          <p:cNvSpPr/>
          <p:nvPr/>
        </p:nvSpPr>
        <p:spPr bwMode="auto">
          <a:xfrm>
            <a:off x="418759" y="2983831"/>
            <a:ext cx="3132617" cy="839926"/>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Windows 10 Pro </a:t>
            </a:r>
            <a:b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b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Anniversary Update</a:t>
            </a:r>
          </a:p>
        </p:txBody>
      </p:sp>
      <p:grpSp>
        <p:nvGrpSpPr>
          <p:cNvPr id="7" name="Group 6"/>
          <p:cNvGrpSpPr/>
          <p:nvPr/>
        </p:nvGrpSpPr>
        <p:grpSpPr>
          <a:xfrm>
            <a:off x="3705368" y="2983831"/>
            <a:ext cx="3985451" cy="839926"/>
            <a:chOff x="3705368" y="2983831"/>
            <a:chExt cx="3985451" cy="839926"/>
          </a:xfrm>
        </p:grpSpPr>
        <p:sp>
          <p:nvSpPr>
            <p:cNvPr id="65" name="Rectangle 64"/>
            <p:cNvSpPr/>
            <p:nvPr/>
          </p:nvSpPr>
          <p:spPr bwMode="auto">
            <a:xfrm>
              <a:off x="3705368" y="3082732"/>
              <a:ext cx="702063" cy="642123"/>
            </a:xfrm>
            <a:prstGeom prst="rect">
              <a:avLst/>
            </a:prstGeom>
            <a:solidFill>
              <a:schemeClr val="tx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6000" dirty="0">
                  <a:gradFill>
                    <a:gsLst>
                      <a:gs pos="0">
                        <a:srgbClr val="FFFFFF"/>
                      </a:gs>
                      <a:gs pos="100000">
                        <a:srgbClr val="FFFFFF"/>
                      </a:gs>
                    </a:gsLst>
                    <a:lin ang="5400000" scaled="0"/>
                  </a:gradFill>
                  <a:ea typeface="Segoe UI" pitchFamily="34" charset="0"/>
                  <a:cs typeface="Segoe UI" pitchFamily="34" charset="0"/>
                </a:rPr>
                <a:t>+</a:t>
              </a:r>
            </a:p>
          </p:txBody>
        </p:sp>
        <p:sp>
          <p:nvSpPr>
            <p:cNvPr id="70" name="Rectangle 69"/>
            <p:cNvSpPr/>
            <p:nvPr/>
          </p:nvSpPr>
          <p:spPr bwMode="auto">
            <a:xfrm>
              <a:off x="4558202" y="2983831"/>
              <a:ext cx="3132617" cy="839926"/>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Azure Active </a:t>
              </a:r>
              <a:b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b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Directory</a:t>
              </a:r>
            </a:p>
          </p:txBody>
        </p:sp>
      </p:grpSp>
      <p:grpSp>
        <p:nvGrpSpPr>
          <p:cNvPr id="8" name="Group 7"/>
          <p:cNvGrpSpPr/>
          <p:nvPr/>
        </p:nvGrpSpPr>
        <p:grpSpPr>
          <a:xfrm>
            <a:off x="7841590" y="2983831"/>
            <a:ext cx="3987512" cy="839926"/>
            <a:chOff x="7841590" y="2983831"/>
            <a:chExt cx="3987512" cy="839926"/>
          </a:xfrm>
        </p:grpSpPr>
        <p:sp>
          <p:nvSpPr>
            <p:cNvPr id="69" name="Rectangle 68"/>
            <p:cNvSpPr/>
            <p:nvPr/>
          </p:nvSpPr>
          <p:spPr bwMode="auto">
            <a:xfrm>
              <a:off x="7841590" y="3082732"/>
              <a:ext cx="702063" cy="642123"/>
            </a:xfrm>
            <a:prstGeom prst="rect">
              <a:avLst/>
            </a:prstGeom>
            <a:solidFill>
              <a:schemeClr val="tx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6000" dirty="0">
                  <a:gradFill>
                    <a:gsLst>
                      <a:gs pos="0">
                        <a:srgbClr val="FFFFFF"/>
                      </a:gs>
                      <a:gs pos="100000">
                        <a:srgbClr val="FFFFFF"/>
                      </a:gs>
                    </a:gsLst>
                    <a:lin ang="5400000" scaled="0"/>
                  </a:gradFill>
                  <a:ea typeface="Segoe UI" pitchFamily="34" charset="0"/>
                  <a:cs typeface="Segoe UI" pitchFamily="34" charset="0"/>
                </a:rPr>
                <a:t>+</a:t>
              </a:r>
            </a:p>
          </p:txBody>
        </p:sp>
        <p:sp>
          <p:nvSpPr>
            <p:cNvPr id="71" name="Rectangle 70"/>
            <p:cNvSpPr/>
            <p:nvPr/>
          </p:nvSpPr>
          <p:spPr bwMode="auto">
            <a:xfrm>
              <a:off x="8697645" y="2983831"/>
              <a:ext cx="3131457" cy="839926"/>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Cloud Solution</a:t>
              </a:r>
              <a:b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b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Provider Platform</a:t>
              </a:r>
            </a:p>
          </p:txBody>
        </p:sp>
      </p:grpSp>
      <p:grpSp>
        <p:nvGrpSpPr>
          <p:cNvPr id="6" name="Group 5"/>
          <p:cNvGrpSpPr/>
          <p:nvPr/>
        </p:nvGrpSpPr>
        <p:grpSpPr>
          <a:xfrm>
            <a:off x="1363642" y="4481757"/>
            <a:ext cx="9464717" cy="839926"/>
            <a:chOff x="1363642" y="4481757"/>
            <a:chExt cx="9464717" cy="839926"/>
          </a:xfrm>
        </p:grpSpPr>
        <p:sp>
          <p:nvSpPr>
            <p:cNvPr id="74" name="Rectangle 73"/>
            <p:cNvSpPr/>
            <p:nvPr/>
          </p:nvSpPr>
          <p:spPr bwMode="auto">
            <a:xfrm>
              <a:off x="1363642" y="4580658"/>
              <a:ext cx="702063" cy="642123"/>
            </a:xfrm>
            <a:prstGeom prst="rect">
              <a:avLst/>
            </a:prstGeom>
            <a:solidFill>
              <a:schemeClr val="tx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6000" dirty="0">
                  <a:gradFill>
                    <a:gsLst>
                      <a:gs pos="0">
                        <a:srgbClr val="FFFFFF"/>
                      </a:gs>
                      <a:gs pos="100000">
                        <a:srgbClr val="FFFFFF"/>
                      </a:gs>
                    </a:gsLst>
                    <a:lin ang="5400000" scaled="0"/>
                  </a:gradFill>
                  <a:ea typeface="Segoe UI" pitchFamily="34" charset="0"/>
                  <a:cs typeface="Segoe UI" pitchFamily="34" charset="0"/>
                </a:rPr>
                <a:t>=</a:t>
              </a:r>
            </a:p>
          </p:txBody>
        </p:sp>
        <p:sp>
          <p:nvSpPr>
            <p:cNvPr id="75" name="Rectangle 74"/>
            <p:cNvSpPr/>
            <p:nvPr/>
          </p:nvSpPr>
          <p:spPr bwMode="auto">
            <a:xfrm>
              <a:off x="2237453" y="4481757"/>
              <a:ext cx="8590906" cy="839926"/>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sz="40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Pro to Enterprise in 2 mins or less*</a:t>
              </a:r>
            </a:p>
          </p:txBody>
        </p:sp>
      </p:grpSp>
      <p:sp>
        <p:nvSpPr>
          <p:cNvPr id="17" name="Title 1"/>
          <p:cNvSpPr txBox="1">
            <a:spLocks/>
          </p:cNvSpPr>
          <p:nvPr/>
        </p:nvSpPr>
        <p:spPr>
          <a:xfrm>
            <a:off x="284191" y="349128"/>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Deployment reimagined</a:t>
            </a:r>
          </a:p>
        </p:txBody>
      </p:sp>
      <p:sp>
        <p:nvSpPr>
          <p:cNvPr id="18" name="Rectangle 17"/>
          <p:cNvSpPr/>
          <p:nvPr/>
        </p:nvSpPr>
        <p:spPr>
          <a:xfrm>
            <a:off x="10595604" y="6596390"/>
            <a:ext cx="159577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Segoe UI" panose="020B0502040204020203" pitchFamily="34" charset="0"/>
                <a:ea typeface="+mn-ea"/>
                <a:cs typeface="+mn-cs"/>
              </a:rPr>
              <a:t>* </a:t>
            </a:r>
            <a:r>
              <a:rPr lang="en-US" sz="1100" dirty="0">
                <a:latin typeface="Segoe UI" panose="020B0502040204020203" pitchFamily="34" charset="0"/>
              </a:rPr>
              <a:t>Actual time may vary</a:t>
            </a:r>
            <a:endParaRPr kumimoji="0" lang="en-US" sz="1100" b="0" i="0" u="none" strike="noStrike" kern="1200" cap="none" spc="0" normalizeH="0" baseline="0" noProof="0" dirty="0">
              <a:ln>
                <a:noFill/>
              </a:ln>
              <a:effectLst/>
              <a:uLnTx/>
              <a:uFillTx/>
              <a:latin typeface="Segoe UI" panose="020B0502040204020203" pitchFamily="34" charset="0"/>
            </a:endParaRPr>
          </a:p>
        </p:txBody>
      </p:sp>
    </p:spTree>
    <p:extLst>
      <p:ext uri="{BB962C8B-B14F-4D97-AF65-F5344CB8AC3E}">
        <p14:creationId xmlns:p14="http://schemas.microsoft.com/office/powerpoint/2010/main" val="3642617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1000"/>
                                        <p:tgtEl>
                                          <p:spTgt spid="59"/>
                                        </p:tgtEl>
                                      </p:cBhvr>
                                    </p:animEffect>
                                    <p:set>
                                      <p:cBhvr>
                                        <p:cTn id="7" dur="1" fill="hold">
                                          <p:stCondLst>
                                            <p:cond delay="999"/>
                                          </p:stCondLst>
                                        </p:cTn>
                                        <p:tgtEl>
                                          <p:spTgt spid="59"/>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500"/>
                            </p:stCondLst>
                            <p:childTnLst>
                              <p:par>
                                <p:cTn id="17" presetID="10"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500"/>
                            </p:stCondLst>
                            <p:childTnLst>
                              <p:par>
                                <p:cTn id="21" presetID="10" presetClass="entr" presetSubtype="0"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6730" r="7590"/>
          <a:stretch/>
        </p:blipFill>
        <p:spPr>
          <a:xfrm>
            <a:off x="0" y="0"/>
            <a:ext cx="3928120" cy="6858000"/>
          </a:xfrm>
          <a:prstGeom prst="rect">
            <a:avLst/>
          </a:prstGeom>
        </p:spPr>
      </p:pic>
      <p:sp>
        <p:nvSpPr>
          <p:cNvPr id="10" name="Rectangle 9"/>
          <p:cNvSpPr/>
          <p:nvPr/>
        </p:nvSpPr>
        <p:spPr bwMode="auto">
          <a:xfrm>
            <a:off x="3928121" y="3125034"/>
            <a:ext cx="8263879" cy="2484330"/>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 name="Rectangle 14"/>
          <p:cNvSpPr/>
          <p:nvPr/>
        </p:nvSpPr>
        <p:spPr bwMode="auto">
          <a:xfrm>
            <a:off x="3928121" y="2239562"/>
            <a:ext cx="8263880" cy="885472"/>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9" name="TextBox 18"/>
          <p:cNvSpPr txBox="1"/>
          <p:nvPr/>
        </p:nvSpPr>
        <p:spPr>
          <a:xfrm>
            <a:off x="4207653" y="2303196"/>
            <a:ext cx="7917671" cy="7940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mj-lt"/>
              </a:rPr>
              <a:t>Secure Productive Enterprise</a:t>
            </a:r>
          </a:p>
        </p:txBody>
      </p:sp>
      <p:sp>
        <p:nvSpPr>
          <p:cNvPr id="13" name="TextBox 12"/>
          <p:cNvSpPr txBox="1"/>
          <p:nvPr/>
        </p:nvSpPr>
        <p:spPr>
          <a:xfrm>
            <a:off x="4186580" y="3238888"/>
            <a:ext cx="2862805"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a:gradFill>
                  <a:gsLst>
                    <a:gs pos="2917">
                      <a:schemeClr val="tx1"/>
                    </a:gs>
                    <a:gs pos="30000">
                      <a:schemeClr val="tx1"/>
                    </a:gs>
                  </a:gsLst>
                  <a:lin ang="5400000" scaled="0"/>
                </a:gradFill>
                <a:latin typeface="Segoe UI Semilight" charset="0"/>
                <a:ea typeface="Segoe UI Semilight" charset="0"/>
                <a:cs typeface="Segoe UI Semilight" charset="0"/>
              </a:rPr>
              <a:t>Windows 10 Enterprise</a:t>
            </a:r>
          </a:p>
        </p:txBody>
      </p:sp>
      <p:sp>
        <p:nvSpPr>
          <p:cNvPr id="14" name="TextBox 13"/>
          <p:cNvSpPr txBox="1"/>
          <p:nvPr/>
        </p:nvSpPr>
        <p:spPr>
          <a:xfrm>
            <a:off x="6968743" y="3238887"/>
            <a:ext cx="1498753"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a:gradFill>
                  <a:gsLst>
                    <a:gs pos="2917">
                      <a:schemeClr val="tx1"/>
                    </a:gs>
                    <a:gs pos="30000">
                      <a:schemeClr val="tx1"/>
                    </a:gs>
                  </a:gsLst>
                  <a:lin ang="5400000" scaled="0"/>
                </a:gradFill>
                <a:latin typeface="Segoe UI Semilight" charset="0"/>
                <a:ea typeface="Segoe UI Semilight" charset="0"/>
                <a:cs typeface="Segoe UI Semilight" charset="0"/>
              </a:rPr>
              <a:t>Office 365</a:t>
            </a:r>
          </a:p>
        </p:txBody>
      </p:sp>
      <p:sp>
        <p:nvSpPr>
          <p:cNvPr id="16" name="TextBox 15"/>
          <p:cNvSpPr txBox="1"/>
          <p:nvPr/>
        </p:nvSpPr>
        <p:spPr>
          <a:xfrm>
            <a:off x="8386853" y="3244456"/>
            <a:ext cx="3606673"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a:gradFill>
                  <a:gsLst>
                    <a:gs pos="2917">
                      <a:schemeClr val="tx1"/>
                    </a:gs>
                    <a:gs pos="30000">
                      <a:schemeClr val="tx1"/>
                    </a:gs>
                  </a:gsLst>
                  <a:lin ang="5400000" scaled="0"/>
                </a:gradFill>
                <a:latin typeface="Segoe UI Semilight" charset="0"/>
                <a:ea typeface="Segoe UI Semilight" charset="0"/>
                <a:cs typeface="Segoe UI Semilight" charset="0"/>
              </a:rPr>
              <a:t>Enterprise Mobility + Security</a:t>
            </a:r>
          </a:p>
        </p:txBody>
      </p:sp>
      <p:sp>
        <p:nvSpPr>
          <p:cNvPr id="22" name="Rectangle 21"/>
          <p:cNvSpPr/>
          <p:nvPr/>
        </p:nvSpPr>
        <p:spPr bwMode="auto">
          <a:xfrm>
            <a:off x="6820" y="0"/>
            <a:ext cx="3921300" cy="6858000"/>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Tree>
    <p:extLst>
      <p:ext uri="{BB962C8B-B14F-4D97-AF65-F5344CB8AC3E}">
        <p14:creationId xmlns:p14="http://schemas.microsoft.com/office/powerpoint/2010/main" val="1163381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cstate="screen">
            <a:extLst>
              <a:ext uri="{28A0092B-C50C-407E-A947-70E740481C1C}">
                <a14:useLocalDpi xmlns:a14="http://schemas.microsoft.com/office/drawing/2010/main"/>
              </a:ext>
            </a:extLst>
          </a:blip>
          <a:srcRect t="15659" b="41031"/>
          <a:stretch/>
        </p:blipFill>
        <p:spPr>
          <a:xfrm>
            <a:off x="1" y="1497"/>
            <a:ext cx="12192000" cy="2968921"/>
          </a:xfrm>
          <a:prstGeom prst="rect">
            <a:avLst/>
          </a:prstGeom>
        </p:spPr>
      </p:pic>
      <p:sp>
        <p:nvSpPr>
          <p:cNvPr id="36" name="Rectangle 35"/>
          <p:cNvSpPr/>
          <p:nvPr/>
        </p:nvSpPr>
        <p:spPr bwMode="auto">
          <a:xfrm>
            <a:off x="1" y="487"/>
            <a:ext cx="12192000" cy="2969931"/>
          </a:xfrm>
          <a:prstGeom prst="rect">
            <a:avLst/>
          </a:prstGeom>
          <a:gradFill>
            <a:gsLst>
              <a:gs pos="0">
                <a:srgbClr val="000000">
                  <a:alpha val="50000"/>
                </a:srgbClr>
              </a:gs>
              <a:gs pos="46000">
                <a:srgbClr val="000000">
                  <a:alpha val="60000"/>
                </a:srgbClr>
              </a:gs>
              <a:gs pos="81000">
                <a:srgbClr val="000000">
                  <a:alpha val="60000"/>
                </a:srgbClr>
              </a:gs>
              <a:gs pos="100000">
                <a:schemeClr val="tx1">
                  <a:lumMod val="50000"/>
                  <a:alpha val="50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15"/>
          <p:cNvSpPr/>
          <p:nvPr/>
        </p:nvSpPr>
        <p:spPr>
          <a:xfrm>
            <a:off x="8775563" y="5093357"/>
            <a:ext cx="2758788" cy="422417"/>
          </a:xfrm>
          <a:prstGeom prst="rect">
            <a:avLst/>
          </a:prstGeom>
        </p:spPr>
        <p:txBody>
          <a:bodyPr wrap="squar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Semilight" panose="020B0402040204020203" pitchFamily="34" charset="0"/>
              </a:rPr>
              <a:t>Provide insights to drive faster, better business decisions</a:t>
            </a:r>
          </a:p>
        </p:txBody>
      </p:sp>
      <p:sp>
        <p:nvSpPr>
          <p:cNvPr id="18" name="Rectangle 17"/>
          <p:cNvSpPr/>
          <p:nvPr/>
        </p:nvSpPr>
        <p:spPr>
          <a:xfrm>
            <a:off x="9502423" y="4572003"/>
            <a:ext cx="1324768" cy="301727"/>
          </a:xfrm>
          <a:prstGeom prst="rect">
            <a:avLst/>
          </a:prstGeom>
        </p:spPr>
        <p:txBody>
          <a:bodyPr wrap="non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Intelligence</a:t>
            </a:r>
          </a:p>
        </p:txBody>
      </p:sp>
      <p:sp>
        <p:nvSpPr>
          <p:cNvPr id="5" name="Rectangle 4"/>
          <p:cNvSpPr/>
          <p:nvPr/>
        </p:nvSpPr>
        <p:spPr>
          <a:xfrm>
            <a:off x="3032712" y="5093357"/>
            <a:ext cx="3070046" cy="422417"/>
          </a:xfrm>
          <a:prstGeom prst="rect">
            <a:avLst/>
          </a:prstGeom>
        </p:spPr>
        <p:txBody>
          <a:bodyPr wrap="squar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Semilight" panose="020B0402040204020203" pitchFamily="34" charset="0"/>
              </a:rPr>
              <a:t>Create a productive workplace </a:t>
            </a:r>
            <a:br>
              <a:rPr kumimoji="0" lang="en-US" sz="1372"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Semilight" panose="020B0402040204020203" pitchFamily="34" charset="0"/>
              </a:rPr>
            </a:br>
            <a:r>
              <a:rPr kumimoji="0" lang="en-US" sz="1372"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Semilight" panose="020B0402040204020203" pitchFamily="34" charset="0"/>
              </a:rPr>
              <a:t>to embrace diverse workstyles</a:t>
            </a:r>
          </a:p>
        </p:txBody>
      </p:sp>
      <p:sp>
        <p:nvSpPr>
          <p:cNvPr id="6" name="Rectangle 5"/>
          <p:cNvSpPr/>
          <p:nvPr/>
        </p:nvSpPr>
        <p:spPr>
          <a:xfrm>
            <a:off x="3792204" y="4572003"/>
            <a:ext cx="1551062" cy="301727"/>
          </a:xfrm>
          <a:prstGeom prst="rect">
            <a:avLst/>
          </a:prstGeom>
        </p:spPr>
        <p:txBody>
          <a:bodyPr wrap="non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Collaboration</a:t>
            </a:r>
          </a:p>
        </p:txBody>
      </p:sp>
      <p:sp>
        <p:nvSpPr>
          <p:cNvPr id="27" name="Rectangle 26"/>
          <p:cNvSpPr/>
          <p:nvPr/>
        </p:nvSpPr>
        <p:spPr>
          <a:xfrm>
            <a:off x="587697" y="5093357"/>
            <a:ext cx="2397728" cy="422417"/>
          </a:xfrm>
          <a:prstGeom prst="rect">
            <a:avLst/>
          </a:prstGeom>
        </p:spPr>
        <p:txBody>
          <a:bodyPr wrap="squar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Semilight" panose="020B0402040204020203" pitchFamily="34" charset="0"/>
              </a:rPr>
              <a:t>Protect your organization, </a:t>
            </a:r>
            <a:br>
              <a:rPr kumimoji="0" lang="en-US" sz="1372"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Semilight" panose="020B0402040204020203" pitchFamily="34" charset="0"/>
              </a:rPr>
            </a:br>
            <a:r>
              <a:rPr kumimoji="0" lang="en-US" sz="1372"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Semilight" panose="020B0402040204020203" pitchFamily="34" charset="0"/>
              </a:rPr>
              <a:t>data and people</a:t>
            </a:r>
          </a:p>
        </p:txBody>
      </p:sp>
      <p:sp>
        <p:nvSpPr>
          <p:cNvPr id="34" name="Rectangle 33"/>
          <p:cNvSpPr/>
          <p:nvPr/>
        </p:nvSpPr>
        <p:spPr>
          <a:xfrm>
            <a:off x="1498193" y="4572003"/>
            <a:ext cx="576738" cy="301727"/>
          </a:xfrm>
          <a:prstGeom prst="rect">
            <a:avLst/>
          </a:prstGeom>
        </p:spPr>
        <p:txBody>
          <a:bodyPr wrap="non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Trust</a:t>
            </a:r>
          </a:p>
        </p:txBody>
      </p:sp>
      <p:sp>
        <p:nvSpPr>
          <p:cNvPr id="9" name="Rectangle 8"/>
          <p:cNvSpPr/>
          <p:nvPr/>
        </p:nvSpPr>
        <p:spPr>
          <a:xfrm>
            <a:off x="5962410" y="5093357"/>
            <a:ext cx="2858390" cy="422417"/>
          </a:xfrm>
          <a:prstGeom prst="rect">
            <a:avLst/>
          </a:prstGeom>
        </p:spPr>
        <p:txBody>
          <a:bodyPr wrap="squar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Semilight" panose="020B0402040204020203" pitchFamily="34" charset="0"/>
              </a:rPr>
              <a:t>Enable your people to get </a:t>
            </a:r>
            <a:br>
              <a:rPr kumimoji="0" lang="en-US" sz="1372"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Semilight" panose="020B0402040204020203" pitchFamily="34" charset="0"/>
              </a:rPr>
            </a:br>
            <a:r>
              <a:rPr kumimoji="0" lang="en-US" sz="1372"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Semilight" panose="020B0402040204020203" pitchFamily="34" charset="0"/>
              </a:rPr>
              <a:t>things done anywhere</a:t>
            </a:r>
          </a:p>
        </p:txBody>
      </p:sp>
      <p:sp>
        <p:nvSpPr>
          <p:cNvPr id="10" name="Rectangle 9"/>
          <p:cNvSpPr/>
          <p:nvPr/>
        </p:nvSpPr>
        <p:spPr>
          <a:xfrm>
            <a:off x="6916230" y="4572003"/>
            <a:ext cx="950752" cy="301727"/>
          </a:xfrm>
          <a:prstGeom prst="rect">
            <a:avLst/>
          </a:prstGeom>
        </p:spPr>
        <p:txBody>
          <a:bodyPr wrap="non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Mobility</a:t>
            </a:r>
          </a:p>
        </p:txBody>
      </p:sp>
      <p:sp>
        <p:nvSpPr>
          <p:cNvPr id="32" name="microsoft"/>
          <p:cNvSpPr/>
          <p:nvPr/>
        </p:nvSpPr>
        <p:spPr>
          <a:xfrm>
            <a:off x="1470018" y="1295510"/>
            <a:ext cx="9251966" cy="1237078"/>
          </a:xfrm>
          <a:prstGeom prst="rect">
            <a:avLst/>
          </a:prstGeom>
        </p:spPr>
        <p:txBody>
          <a:bodyPr wrap="square" anchor="ctr">
            <a:spAutoFit/>
          </a:bodyPr>
          <a:lstStyle/>
          <a:p>
            <a:pPr marL="0" marR="0" lvl="0" indent="0" algn="ctr" defTabSz="914102" rtl="0" eaLnBrk="1" fontAlgn="base" latinLnBrk="0" hangingPunct="1">
              <a:lnSpc>
                <a:spcPct val="95000"/>
              </a:lnSpc>
              <a:spcBef>
                <a:spcPct val="0"/>
              </a:spcBef>
              <a:spcAft>
                <a:spcPts val="1176"/>
              </a:spcAft>
              <a:buClrTx/>
              <a:buSzTx/>
              <a:buFontTx/>
              <a:buNone/>
              <a:tabLst/>
              <a:defRPr/>
            </a:pPr>
            <a:r>
              <a:rPr kumimoji="0" lang="en-US" sz="3921" b="0" i="0" u="none" strike="noStrike" kern="0" cap="none" spc="-49" normalizeH="0" baseline="0" noProof="0" dirty="0">
                <a:ln w="3175">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Empower your employees by creating </a:t>
            </a:r>
            <a:br>
              <a:rPr kumimoji="0" lang="en-US" sz="3921" b="0" i="0" u="none" strike="noStrike" kern="0" cap="none" spc="-49" normalizeH="0" baseline="0" noProof="0" dirty="0">
                <a:ln w="3175">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3921" b="0" i="0" u="none" strike="noStrike" kern="0" cap="none" spc="-49" normalizeH="0" baseline="0" noProof="0" dirty="0">
                <a:ln w="3175">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a Secure Productive Enterprise</a:t>
            </a:r>
          </a:p>
        </p:txBody>
      </p:sp>
      <p:grpSp>
        <p:nvGrpSpPr>
          <p:cNvPr id="78" name="Group 77"/>
          <p:cNvGrpSpPr/>
          <p:nvPr/>
        </p:nvGrpSpPr>
        <p:grpSpPr>
          <a:xfrm>
            <a:off x="1248705" y="3242565"/>
            <a:ext cx="1075710" cy="1075710"/>
            <a:chOff x="1273744" y="3480628"/>
            <a:chExt cx="1097280" cy="1097280"/>
          </a:xfrm>
        </p:grpSpPr>
        <p:sp>
          <p:nvSpPr>
            <p:cNvPr id="31" name="Oval 30"/>
            <p:cNvSpPr/>
            <p:nvPr/>
          </p:nvSpPr>
          <p:spPr bwMode="auto">
            <a:xfrm>
              <a:off x="1273744" y="3480628"/>
              <a:ext cx="1097280" cy="109728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Freeform 30"/>
            <p:cNvSpPr>
              <a:spLocks noChangeAspect="1" noEditPoints="1"/>
            </p:cNvSpPr>
            <p:nvPr/>
          </p:nvSpPr>
          <p:spPr bwMode="auto">
            <a:xfrm>
              <a:off x="1679260" y="3823528"/>
              <a:ext cx="286249" cy="411480"/>
            </a:xfrm>
            <a:custGeom>
              <a:avLst/>
              <a:gdLst>
                <a:gd name="T0" fmla="*/ 213 w 213"/>
                <a:gd name="T1" fmla="*/ 136 h 311"/>
                <a:gd name="T2" fmla="*/ 213 w 213"/>
                <a:gd name="T3" fmla="*/ 311 h 311"/>
                <a:gd name="T4" fmla="*/ 0 w 213"/>
                <a:gd name="T5" fmla="*/ 311 h 311"/>
                <a:gd name="T6" fmla="*/ 0 w 213"/>
                <a:gd name="T7" fmla="*/ 136 h 311"/>
                <a:gd name="T8" fmla="*/ 36 w 213"/>
                <a:gd name="T9" fmla="*/ 136 h 311"/>
                <a:gd name="T10" fmla="*/ 36 w 213"/>
                <a:gd name="T11" fmla="*/ 79 h 311"/>
                <a:gd name="T12" fmla="*/ 41 w 213"/>
                <a:gd name="T13" fmla="*/ 49 h 311"/>
                <a:gd name="T14" fmla="*/ 56 w 213"/>
                <a:gd name="T15" fmla="*/ 23 h 311"/>
                <a:gd name="T16" fmla="*/ 78 w 213"/>
                <a:gd name="T17" fmla="*/ 6 h 311"/>
                <a:gd name="T18" fmla="*/ 107 w 213"/>
                <a:gd name="T19" fmla="*/ 0 h 311"/>
                <a:gd name="T20" fmla="*/ 135 w 213"/>
                <a:gd name="T21" fmla="*/ 6 h 311"/>
                <a:gd name="T22" fmla="*/ 157 w 213"/>
                <a:gd name="T23" fmla="*/ 23 h 311"/>
                <a:gd name="T24" fmla="*/ 172 w 213"/>
                <a:gd name="T25" fmla="*/ 49 h 311"/>
                <a:gd name="T26" fmla="*/ 178 w 213"/>
                <a:gd name="T27" fmla="*/ 79 h 311"/>
                <a:gd name="T28" fmla="*/ 178 w 213"/>
                <a:gd name="T29" fmla="*/ 136 h 311"/>
                <a:gd name="T30" fmla="*/ 213 w 213"/>
                <a:gd name="T31" fmla="*/ 136 h 311"/>
                <a:gd name="T32" fmla="*/ 53 w 213"/>
                <a:gd name="T33" fmla="*/ 136 h 311"/>
                <a:gd name="T34" fmla="*/ 160 w 213"/>
                <a:gd name="T35" fmla="*/ 136 h 311"/>
                <a:gd name="T36" fmla="*/ 160 w 213"/>
                <a:gd name="T37" fmla="*/ 79 h 311"/>
                <a:gd name="T38" fmla="*/ 156 w 213"/>
                <a:gd name="T39" fmla="*/ 56 h 311"/>
                <a:gd name="T40" fmla="*/ 145 w 213"/>
                <a:gd name="T41" fmla="*/ 37 h 311"/>
                <a:gd name="T42" fmla="*/ 128 w 213"/>
                <a:gd name="T43" fmla="*/ 24 h 311"/>
                <a:gd name="T44" fmla="*/ 107 w 213"/>
                <a:gd name="T45" fmla="*/ 20 h 311"/>
                <a:gd name="T46" fmla="*/ 85 w 213"/>
                <a:gd name="T47" fmla="*/ 24 h 311"/>
                <a:gd name="T48" fmla="*/ 69 w 213"/>
                <a:gd name="T49" fmla="*/ 37 h 311"/>
                <a:gd name="T50" fmla="*/ 57 w 213"/>
                <a:gd name="T51" fmla="*/ 56 h 311"/>
                <a:gd name="T52" fmla="*/ 53 w 213"/>
                <a:gd name="T53" fmla="*/ 79 h 311"/>
                <a:gd name="T54" fmla="*/ 53 w 213"/>
                <a:gd name="T55" fmla="*/ 136 h 311"/>
                <a:gd name="T56" fmla="*/ 195 w 213"/>
                <a:gd name="T57" fmla="*/ 155 h 311"/>
                <a:gd name="T58" fmla="*/ 18 w 213"/>
                <a:gd name="T59" fmla="*/ 155 h 311"/>
                <a:gd name="T60" fmla="*/ 18 w 213"/>
                <a:gd name="T61" fmla="*/ 291 h 311"/>
                <a:gd name="T62" fmla="*/ 195 w 213"/>
                <a:gd name="T63" fmla="*/ 291 h 311"/>
                <a:gd name="T64" fmla="*/ 195 w 213"/>
                <a:gd name="T65" fmla="*/ 15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 h="311">
                  <a:moveTo>
                    <a:pt x="213" y="136"/>
                  </a:moveTo>
                  <a:cubicBezTo>
                    <a:pt x="213" y="311"/>
                    <a:pt x="213" y="311"/>
                    <a:pt x="213" y="311"/>
                  </a:cubicBezTo>
                  <a:cubicBezTo>
                    <a:pt x="0" y="311"/>
                    <a:pt x="0" y="311"/>
                    <a:pt x="0" y="311"/>
                  </a:cubicBezTo>
                  <a:cubicBezTo>
                    <a:pt x="0" y="136"/>
                    <a:pt x="0" y="136"/>
                    <a:pt x="0" y="136"/>
                  </a:cubicBezTo>
                  <a:cubicBezTo>
                    <a:pt x="36" y="136"/>
                    <a:pt x="36" y="136"/>
                    <a:pt x="36" y="136"/>
                  </a:cubicBezTo>
                  <a:cubicBezTo>
                    <a:pt x="36" y="79"/>
                    <a:pt x="36" y="79"/>
                    <a:pt x="36" y="79"/>
                  </a:cubicBezTo>
                  <a:cubicBezTo>
                    <a:pt x="36" y="68"/>
                    <a:pt x="37" y="58"/>
                    <a:pt x="41" y="49"/>
                  </a:cubicBezTo>
                  <a:cubicBezTo>
                    <a:pt x="45" y="39"/>
                    <a:pt x="50" y="31"/>
                    <a:pt x="56" y="23"/>
                  </a:cubicBezTo>
                  <a:cubicBezTo>
                    <a:pt x="62" y="16"/>
                    <a:pt x="70" y="11"/>
                    <a:pt x="78" y="6"/>
                  </a:cubicBezTo>
                  <a:cubicBezTo>
                    <a:pt x="87" y="2"/>
                    <a:pt x="96" y="0"/>
                    <a:pt x="107" y="0"/>
                  </a:cubicBezTo>
                  <a:cubicBezTo>
                    <a:pt x="117" y="0"/>
                    <a:pt x="126" y="2"/>
                    <a:pt x="135" y="6"/>
                  </a:cubicBezTo>
                  <a:cubicBezTo>
                    <a:pt x="143" y="11"/>
                    <a:pt x="151" y="16"/>
                    <a:pt x="157" y="23"/>
                  </a:cubicBezTo>
                  <a:cubicBezTo>
                    <a:pt x="164" y="31"/>
                    <a:pt x="169" y="39"/>
                    <a:pt x="172" y="49"/>
                  </a:cubicBezTo>
                  <a:cubicBezTo>
                    <a:pt x="176" y="58"/>
                    <a:pt x="178" y="68"/>
                    <a:pt x="178" y="79"/>
                  </a:cubicBezTo>
                  <a:cubicBezTo>
                    <a:pt x="178" y="136"/>
                    <a:pt x="178" y="136"/>
                    <a:pt x="178" y="136"/>
                  </a:cubicBezTo>
                  <a:lnTo>
                    <a:pt x="213" y="136"/>
                  </a:lnTo>
                  <a:close/>
                  <a:moveTo>
                    <a:pt x="53" y="136"/>
                  </a:moveTo>
                  <a:cubicBezTo>
                    <a:pt x="160" y="136"/>
                    <a:pt x="160" y="136"/>
                    <a:pt x="160" y="136"/>
                  </a:cubicBezTo>
                  <a:cubicBezTo>
                    <a:pt x="160" y="79"/>
                    <a:pt x="160" y="79"/>
                    <a:pt x="160" y="79"/>
                  </a:cubicBezTo>
                  <a:cubicBezTo>
                    <a:pt x="160" y="71"/>
                    <a:pt x="158" y="63"/>
                    <a:pt x="156" y="56"/>
                  </a:cubicBezTo>
                  <a:cubicBezTo>
                    <a:pt x="153" y="49"/>
                    <a:pt x="149" y="43"/>
                    <a:pt x="145" y="37"/>
                  </a:cubicBezTo>
                  <a:cubicBezTo>
                    <a:pt x="140" y="32"/>
                    <a:pt x="134" y="27"/>
                    <a:pt x="128" y="24"/>
                  </a:cubicBezTo>
                  <a:cubicBezTo>
                    <a:pt x="121" y="21"/>
                    <a:pt x="114" y="20"/>
                    <a:pt x="107" y="20"/>
                  </a:cubicBezTo>
                  <a:cubicBezTo>
                    <a:pt x="99" y="20"/>
                    <a:pt x="92" y="21"/>
                    <a:pt x="85" y="24"/>
                  </a:cubicBezTo>
                  <a:cubicBezTo>
                    <a:pt x="79" y="27"/>
                    <a:pt x="73" y="32"/>
                    <a:pt x="69" y="37"/>
                  </a:cubicBezTo>
                  <a:cubicBezTo>
                    <a:pt x="64" y="43"/>
                    <a:pt x="60" y="49"/>
                    <a:pt x="57" y="56"/>
                  </a:cubicBezTo>
                  <a:cubicBezTo>
                    <a:pt x="55" y="63"/>
                    <a:pt x="53" y="71"/>
                    <a:pt x="53" y="79"/>
                  </a:cubicBezTo>
                  <a:lnTo>
                    <a:pt x="53" y="136"/>
                  </a:lnTo>
                  <a:close/>
                  <a:moveTo>
                    <a:pt x="195" y="155"/>
                  </a:moveTo>
                  <a:cubicBezTo>
                    <a:pt x="18" y="155"/>
                    <a:pt x="18" y="155"/>
                    <a:pt x="18" y="155"/>
                  </a:cubicBezTo>
                  <a:cubicBezTo>
                    <a:pt x="18" y="291"/>
                    <a:pt x="18" y="291"/>
                    <a:pt x="18" y="291"/>
                  </a:cubicBezTo>
                  <a:cubicBezTo>
                    <a:pt x="195" y="291"/>
                    <a:pt x="195" y="291"/>
                    <a:pt x="195" y="291"/>
                  </a:cubicBezTo>
                  <a:lnTo>
                    <a:pt x="195" y="155"/>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81" name="Group 80"/>
          <p:cNvGrpSpPr/>
          <p:nvPr/>
        </p:nvGrpSpPr>
        <p:grpSpPr>
          <a:xfrm>
            <a:off x="6853749" y="3242565"/>
            <a:ext cx="1075710" cy="1075710"/>
            <a:chOff x="10065448" y="3480628"/>
            <a:chExt cx="1097280" cy="1097280"/>
          </a:xfrm>
        </p:grpSpPr>
        <p:sp>
          <p:nvSpPr>
            <p:cNvPr id="38" name="Oval 37"/>
            <p:cNvSpPr/>
            <p:nvPr/>
          </p:nvSpPr>
          <p:spPr bwMode="auto">
            <a:xfrm>
              <a:off x="10065448" y="3480628"/>
              <a:ext cx="1097280" cy="109728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Freeform 31"/>
            <p:cNvSpPr>
              <a:spLocks noEditPoints="1"/>
            </p:cNvSpPr>
            <p:nvPr/>
          </p:nvSpPr>
          <p:spPr bwMode="auto">
            <a:xfrm>
              <a:off x="10398185" y="3868930"/>
              <a:ext cx="431806" cy="320677"/>
            </a:xfrm>
            <a:custGeom>
              <a:avLst/>
              <a:gdLst>
                <a:gd name="T0" fmla="*/ 303 w 303"/>
                <a:gd name="T1" fmla="*/ 208 h 227"/>
                <a:gd name="T2" fmla="*/ 301 w 303"/>
                <a:gd name="T3" fmla="*/ 215 h 227"/>
                <a:gd name="T4" fmla="*/ 297 w 303"/>
                <a:gd name="T5" fmla="*/ 221 h 227"/>
                <a:gd name="T6" fmla="*/ 291 w 303"/>
                <a:gd name="T7" fmla="*/ 225 h 227"/>
                <a:gd name="T8" fmla="*/ 284 w 303"/>
                <a:gd name="T9" fmla="*/ 227 h 227"/>
                <a:gd name="T10" fmla="*/ 133 w 303"/>
                <a:gd name="T11" fmla="*/ 227 h 227"/>
                <a:gd name="T12" fmla="*/ 125 w 303"/>
                <a:gd name="T13" fmla="*/ 225 h 227"/>
                <a:gd name="T14" fmla="*/ 119 w 303"/>
                <a:gd name="T15" fmla="*/ 221 h 227"/>
                <a:gd name="T16" fmla="*/ 115 w 303"/>
                <a:gd name="T17" fmla="*/ 215 h 227"/>
                <a:gd name="T18" fmla="*/ 114 w 303"/>
                <a:gd name="T19" fmla="*/ 208 h 227"/>
                <a:gd name="T20" fmla="*/ 114 w 303"/>
                <a:gd name="T21" fmla="*/ 189 h 227"/>
                <a:gd name="T22" fmla="*/ 18 w 303"/>
                <a:gd name="T23" fmla="*/ 189 h 227"/>
                <a:gd name="T24" fmla="*/ 11 w 303"/>
                <a:gd name="T25" fmla="*/ 187 h 227"/>
                <a:gd name="T26" fmla="*/ 5 w 303"/>
                <a:gd name="T27" fmla="*/ 184 h 227"/>
                <a:gd name="T28" fmla="*/ 2 w 303"/>
                <a:gd name="T29" fmla="*/ 178 h 227"/>
                <a:gd name="T30" fmla="*/ 0 w 303"/>
                <a:gd name="T31" fmla="*/ 171 h 227"/>
                <a:gd name="T32" fmla="*/ 2 w 303"/>
                <a:gd name="T33" fmla="*/ 160 h 227"/>
                <a:gd name="T34" fmla="*/ 7 w 303"/>
                <a:gd name="T35" fmla="*/ 151 h 227"/>
                <a:gd name="T36" fmla="*/ 38 w 303"/>
                <a:gd name="T37" fmla="*/ 119 h 227"/>
                <a:gd name="T38" fmla="*/ 38 w 303"/>
                <a:gd name="T39" fmla="*/ 0 h 227"/>
                <a:gd name="T40" fmla="*/ 246 w 303"/>
                <a:gd name="T41" fmla="*/ 0 h 227"/>
                <a:gd name="T42" fmla="*/ 246 w 303"/>
                <a:gd name="T43" fmla="*/ 75 h 227"/>
                <a:gd name="T44" fmla="*/ 284 w 303"/>
                <a:gd name="T45" fmla="*/ 75 h 227"/>
                <a:gd name="T46" fmla="*/ 291 w 303"/>
                <a:gd name="T47" fmla="*/ 77 h 227"/>
                <a:gd name="T48" fmla="*/ 297 w 303"/>
                <a:gd name="T49" fmla="*/ 81 h 227"/>
                <a:gd name="T50" fmla="*/ 301 w 303"/>
                <a:gd name="T51" fmla="*/ 87 h 227"/>
                <a:gd name="T52" fmla="*/ 303 w 303"/>
                <a:gd name="T53" fmla="*/ 94 h 227"/>
                <a:gd name="T54" fmla="*/ 303 w 303"/>
                <a:gd name="T55" fmla="*/ 208 h 227"/>
                <a:gd name="T56" fmla="*/ 114 w 303"/>
                <a:gd name="T57" fmla="*/ 170 h 227"/>
                <a:gd name="T58" fmla="*/ 114 w 303"/>
                <a:gd name="T59" fmla="*/ 132 h 227"/>
                <a:gd name="T60" fmla="*/ 52 w 303"/>
                <a:gd name="T61" fmla="*/ 132 h 227"/>
                <a:gd name="T62" fmla="*/ 21 w 303"/>
                <a:gd name="T63" fmla="*/ 164 h 227"/>
                <a:gd name="T64" fmla="*/ 20 w 303"/>
                <a:gd name="T65" fmla="*/ 167 h 227"/>
                <a:gd name="T66" fmla="*/ 19 w 303"/>
                <a:gd name="T67" fmla="*/ 170 h 227"/>
                <a:gd name="T68" fmla="*/ 114 w 303"/>
                <a:gd name="T69" fmla="*/ 170 h 227"/>
                <a:gd name="T70" fmla="*/ 114 w 303"/>
                <a:gd name="T71" fmla="*/ 94 h 227"/>
                <a:gd name="T72" fmla="*/ 115 w 303"/>
                <a:gd name="T73" fmla="*/ 87 h 227"/>
                <a:gd name="T74" fmla="*/ 119 w 303"/>
                <a:gd name="T75" fmla="*/ 81 h 227"/>
                <a:gd name="T76" fmla="*/ 125 w 303"/>
                <a:gd name="T77" fmla="*/ 77 h 227"/>
                <a:gd name="T78" fmla="*/ 133 w 303"/>
                <a:gd name="T79" fmla="*/ 75 h 227"/>
                <a:gd name="T80" fmla="*/ 227 w 303"/>
                <a:gd name="T81" fmla="*/ 75 h 227"/>
                <a:gd name="T82" fmla="*/ 227 w 303"/>
                <a:gd name="T83" fmla="*/ 19 h 227"/>
                <a:gd name="T84" fmla="*/ 57 w 303"/>
                <a:gd name="T85" fmla="*/ 19 h 227"/>
                <a:gd name="T86" fmla="*/ 57 w 303"/>
                <a:gd name="T87" fmla="*/ 113 h 227"/>
                <a:gd name="T88" fmla="*/ 114 w 303"/>
                <a:gd name="T89" fmla="*/ 113 h 227"/>
                <a:gd name="T90" fmla="*/ 114 w 303"/>
                <a:gd name="T91" fmla="*/ 94 h 227"/>
                <a:gd name="T92" fmla="*/ 284 w 303"/>
                <a:gd name="T93" fmla="*/ 94 h 227"/>
                <a:gd name="T94" fmla="*/ 133 w 303"/>
                <a:gd name="T95" fmla="*/ 94 h 227"/>
                <a:gd name="T96" fmla="*/ 133 w 303"/>
                <a:gd name="T97" fmla="*/ 208 h 227"/>
                <a:gd name="T98" fmla="*/ 284 w 303"/>
                <a:gd name="T99" fmla="*/ 208 h 227"/>
                <a:gd name="T100" fmla="*/ 284 w 303"/>
                <a:gd name="T101" fmla="*/ 94 h 227"/>
                <a:gd name="T102" fmla="*/ 189 w 303"/>
                <a:gd name="T103" fmla="*/ 170 h 227"/>
                <a:gd name="T104" fmla="*/ 227 w 303"/>
                <a:gd name="T105" fmla="*/ 170 h 227"/>
                <a:gd name="T106" fmla="*/ 227 w 303"/>
                <a:gd name="T107" fmla="*/ 189 h 227"/>
                <a:gd name="T108" fmla="*/ 189 w 303"/>
                <a:gd name="T109" fmla="*/ 189 h 227"/>
                <a:gd name="T110" fmla="*/ 189 w 303"/>
                <a:gd name="T111" fmla="*/ 17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3" h="227">
                  <a:moveTo>
                    <a:pt x="303" y="208"/>
                  </a:moveTo>
                  <a:cubicBezTo>
                    <a:pt x="303" y="210"/>
                    <a:pt x="302" y="213"/>
                    <a:pt x="301" y="215"/>
                  </a:cubicBezTo>
                  <a:cubicBezTo>
                    <a:pt x="300" y="217"/>
                    <a:pt x="299" y="219"/>
                    <a:pt x="297" y="221"/>
                  </a:cubicBezTo>
                  <a:cubicBezTo>
                    <a:pt x="296" y="223"/>
                    <a:pt x="294" y="224"/>
                    <a:pt x="291" y="225"/>
                  </a:cubicBezTo>
                  <a:cubicBezTo>
                    <a:pt x="289" y="226"/>
                    <a:pt x="287" y="227"/>
                    <a:pt x="284" y="227"/>
                  </a:cubicBezTo>
                  <a:cubicBezTo>
                    <a:pt x="133" y="227"/>
                    <a:pt x="133" y="227"/>
                    <a:pt x="133" y="227"/>
                  </a:cubicBezTo>
                  <a:cubicBezTo>
                    <a:pt x="130" y="227"/>
                    <a:pt x="128" y="226"/>
                    <a:pt x="125" y="225"/>
                  </a:cubicBezTo>
                  <a:cubicBezTo>
                    <a:pt x="123" y="224"/>
                    <a:pt x="121" y="223"/>
                    <a:pt x="119" y="221"/>
                  </a:cubicBezTo>
                  <a:cubicBezTo>
                    <a:pt x="118" y="219"/>
                    <a:pt x="116" y="217"/>
                    <a:pt x="115" y="215"/>
                  </a:cubicBezTo>
                  <a:cubicBezTo>
                    <a:pt x="114" y="213"/>
                    <a:pt x="114" y="210"/>
                    <a:pt x="114" y="208"/>
                  </a:cubicBezTo>
                  <a:cubicBezTo>
                    <a:pt x="114" y="189"/>
                    <a:pt x="114" y="189"/>
                    <a:pt x="114" y="189"/>
                  </a:cubicBezTo>
                  <a:cubicBezTo>
                    <a:pt x="18" y="189"/>
                    <a:pt x="18" y="189"/>
                    <a:pt x="18" y="189"/>
                  </a:cubicBezTo>
                  <a:cubicBezTo>
                    <a:pt x="16" y="189"/>
                    <a:pt x="13" y="188"/>
                    <a:pt x="11" y="187"/>
                  </a:cubicBezTo>
                  <a:cubicBezTo>
                    <a:pt x="9" y="186"/>
                    <a:pt x="7" y="185"/>
                    <a:pt x="5" y="184"/>
                  </a:cubicBezTo>
                  <a:cubicBezTo>
                    <a:pt x="4" y="182"/>
                    <a:pt x="3" y="180"/>
                    <a:pt x="2" y="178"/>
                  </a:cubicBezTo>
                  <a:cubicBezTo>
                    <a:pt x="1" y="176"/>
                    <a:pt x="0" y="173"/>
                    <a:pt x="0" y="171"/>
                  </a:cubicBezTo>
                  <a:cubicBezTo>
                    <a:pt x="0" y="167"/>
                    <a:pt x="1" y="164"/>
                    <a:pt x="2" y="160"/>
                  </a:cubicBezTo>
                  <a:cubicBezTo>
                    <a:pt x="3" y="157"/>
                    <a:pt x="5" y="154"/>
                    <a:pt x="7" y="151"/>
                  </a:cubicBezTo>
                  <a:cubicBezTo>
                    <a:pt x="38" y="119"/>
                    <a:pt x="38" y="119"/>
                    <a:pt x="38" y="119"/>
                  </a:cubicBezTo>
                  <a:cubicBezTo>
                    <a:pt x="38" y="0"/>
                    <a:pt x="38" y="0"/>
                    <a:pt x="38" y="0"/>
                  </a:cubicBezTo>
                  <a:cubicBezTo>
                    <a:pt x="246" y="0"/>
                    <a:pt x="246" y="0"/>
                    <a:pt x="246" y="0"/>
                  </a:cubicBezTo>
                  <a:cubicBezTo>
                    <a:pt x="246" y="75"/>
                    <a:pt x="246" y="75"/>
                    <a:pt x="246" y="75"/>
                  </a:cubicBezTo>
                  <a:cubicBezTo>
                    <a:pt x="284" y="75"/>
                    <a:pt x="284" y="75"/>
                    <a:pt x="284" y="75"/>
                  </a:cubicBezTo>
                  <a:cubicBezTo>
                    <a:pt x="287" y="75"/>
                    <a:pt x="289" y="76"/>
                    <a:pt x="291" y="77"/>
                  </a:cubicBezTo>
                  <a:cubicBezTo>
                    <a:pt x="293" y="78"/>
                    <a:pt x="295" y="79"/>
                    <a:pt x="297" y="81"/>
                  </a:cubicBezTo>
                  <a:cubicBezTo>
                    <a:pt x="299" y="82"/>
                    <a:pt x="300" y="84"/>
                    <a:pt x="301" y="87"/>
                  </a:cubicBezTo>
                  <a:cubicBezTo>
                    <a:pt x="302" y="89"/>
                    <a:pt x="303" y="91"/>
                    <a:pt x="303" y="94"/>
                  </a:cubicBezTo>
                  <a:lnTo>
                    <a:pt x="303" y="208"/>
                  </a:lnTo>
                  <a:close/>
                  <a:moveTo>
                    <a:pt x="114" y="170"/>
                  </a:moveTo>
                  <a:cubicBezTo>
                    <a:pt x="114" y="132"/>
                    <a:pt x="114" y="132"/>
                    <a:pt x="114" y="132"/>
                  </a:cubicBezTo>
                  <a:cubicBezTo>
                    <a:pt x="52" y="132"/>
                    <a:pt x="52" y="132"/>
                    <a:pt x="52" y="132"/>
                  </a:cubicBezTo>
                  <a:cubicBezTo>
                    <a:pt x="21" y="164"/>
                    <a:pt x="21" y="164"/>
                    <a:pt x="21" y="164"/>
                  </a:cubicBezTo>
                  <a:cubicBezTo>
                    <a:pt x="21" y="165"/>
                    <a:pt x="20" y="166"/>
                    <a:pt x="20" y="167"/>
                  </a:cubicBezTo>
                  <a:cubicBezTo>
                    <a:pt x="19" y="168"/>
                    <a:pt x="19" y="169"/>
                    <a:pt x="19" y="170"/>
                  </a:cubicBezTo>
                  <a:lnTo>
                    <a:pt x="114" y="170"/>
                  </a:lnTo>
                  <a:close/>
                  <a:moveTo>
                    <a:pt x="114" y="94"/>
                  </a:moveTo>
                  <a:cubicBezTo>
                    <a:pt x="114" y="92"/>
                    <a:pt x="114" y="89"/>
                    <a:pt x="115" y="87"/>
                  </a:cubicBezTo>
                  <a:cubicBezTo>
                    <a:pt x="116" y="85"/>
                    <a:pt x="118" y="83"/>
                    <a:pt x="119" y="81"/>
                  </a:cubicBezTo>
                  <a:cubicBezTo>
                    <a:pt x="121" y="79"/>
                    <a:pt x="123" y="78"/>
                    <a:pt x="125" y="77"/>
                  </a:cubicBezTo>
                  <a:cubicBezTo>
                    <a:pt x="128" y="76"/>
                    <a:pt x="130" y="75"/>
                    <a:pt x="133" y="75"/>
                  </a:cubicBezTo>
                  <a:cubicBezTo>
                    <a:pt x="227" y="75"/>
                    <a:pt x="227" y="75"/>
                    <a:pt x="227" y="75"/>
                  </a:cubicBezTo>
                  <a:cubicBezTo>
                    <a:pt x="227" y="19"/>
                    <a:pt x="227" y="19"/>
                    <a:pt x="227" y="19"/>
                  </a:cubicBezTo>
                  <a:cubicBezTo>
                    <a:pt x="57" y="19"/>
                    <a:pt x="57" y="19"/>
                    <a:pt x="57" y="19"/>
                  </a:cubicBezTo>
                  <a:cubicBezTo>
                    <a:pt x="57" y="113"/>
                    <a:pt x="57" y="113"/>
                    <a:pt x="57" y="113"/>
                  </a:cubicBezTo>
                  <a:cubicBezTo>
                    <a:pt x="114" y="113"/>
                    <a:pt x="114" y="113"/>
                    <a:pt x="114" y="113"/>
                  </a:cubicBezTo>
                  <a:lnTo>
                    <a:pt x="114" y="94"/>
                  </a:lnTo>
                  <a:close/>
                  <a:moveTo>
                    <a:pt x="284" y="94"/>
                  </a:moveTo>
                  <a:cubicBezTo>
                    <a:pt x="133" y="94"/>
                    <a:pt x="133" y="94"/>
                    <a:pt x="133" y="94"/>
                  </a:cubicBezTo>
                  <a:cubicBezTo>
                    <a:pt x="133" y="208"/>
                    <a:pt x="133" y="208"/>
                    <a:pt x="133" y="208"/>
                  </a:cubicBezTo>
                  <a:cubicBezTo>
                    <a:pt x="284" y="208"/>
                    <a:pt x="284" y="208"/>
                    <a:pt x="284" y="208"/>
                  </a:cubicBezTo>
                  <a:lnTo>
                    <a:pt x="284" y="94"/>
                  </a:lnTo>
                  <a:close/>
                  <a:moveTo>
                    <a:pt x="189" y="170"/>
                  </a:moveTo>
                  <a:cubicBezTo>
                    <a:pt x="227" y="170"/>
                    <a:pt x="227" y="170"/>
                    <a:pt x="227" y="170"/>
                  </a:cubicBezTo>
                  <a:cubicBezTo>
                    <a:pt x="227" y="189"/>
                    <a:pt x="227" y="189"/>
                    <a:pt x="227" y="189"/>
                  </a:cubicBezTo>
                  <a:cubicBezTo>
                    <a:pt x="189" y="189"/>
                    <a:pt x="189" y="189"/>
                    <a:pt x="189" y="189"/>
                  </a:cubicBezTo>
                  <a:lnTo>
                    <a:pt x="189" y="170"/>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79" name="Group 78"/>
          <p:cNvGrpSpPr/>
          <p:nvPr/>
        </p:nvGrpSpPr>
        <p:grpSpPr>
          <a:xfrm>
            <a:off x="4029879" y="3242565"/>
            <a:ext cx="1075710" cy="1075710"/>
            <a:chOff x="4171144" y="3480628"/>
            <a:chExt cx="1097280" cy="1097280"/>
          </a:xfrm>
        </p:grpSpPr>
        <p:sp>
          <p:nvSpPr>
            <p:cNvPr id="29" name="Oval 28"/>
            <p:cNvSpPr/>
            <p:nvPr/>
          </p:nvSpPr>
          <p:spPr bwMode="auto">
            <a:xfrm>
              <a:off x="4171144" y="3480628"/>
              <a:ext cx="1097280" cy="109728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Freeform 32"/>
            <p:cNvSpPr>
              <a:spLocks noEditPoints="1"/>
            </p:cNvSpPr>
            <p:nvPr/>
          </p:nvSpPr>
          <p:spPr bwMode="auto">
            <a:xfrm>
              <a:off x="4526900" y="3838767"/>
              <a:ext cx="385768" cy="381002"/>
            </a:xfrm>
            <a:custGeom>
              <a:avLst/>
              <a:gdLst>
                <a:gd name="T0" fmla="*/ 264 w 270"/>
                <a:gd name="T1" fmla="*/ 191 h 270"/>
                <a:gd name="T2" fmla="*/ 266 w 270"/>
                <a:gd name="T3" fmla="*/ 228 h 270"/>
                <a:gd name="T4" fmla="*/ 227 w 270"/>
                <a:gd name="T5" fmla="*/ 253 h 270"/>
                <a:gd name="T6" fmla="*/ 135 w 270"/>
                <a:gd name="T7" fmla="*/ 270 h 270"/>
                <a:gd name="T8" fmla="*/ 42 w 270"/>
                <a:gd name="T9" fmla="*/ 253 h 270"/>
                <a:gd name="T10" fmla="*/ 3 w 270"/>
                <a:gd name="T11" fmla="*/ 228 h 270"/>
                <a:gd name="T12" fmla="*/ 5 w 270"/>
                <a:gd name="T13" fmla="*/ 191 h 270"/>
                <a:gd name="T14" fmla="*/ 17 w 270"/>
                <a:gd name="T15" fmla="*/ 164 h 270"/>
                <a:gd name="T16" fmla="*/ 37 w 270"/>
                <a:gd name="T17" fmla="*/ 85 h 270"/>
                <a:gd name="T18" fmla="*/ 96 w 270"/>
                <a:gd name="T19" fmla="*/ 26 h 270"/>
                <a:gd name="T20" fmla="*/ 135 w 270"/>
                <a:gd name="T21" fmla="*/ 0 h 270"/>
                <a:gd name="T22" fmla="*/ 173 w 270"/>
                <a:gd name="T23" fmla="*/ 26 h 270"/>
                <a:gd name="T24" fmla="*/ 232 w 270"/>
                <a:gd name="T25" fmla="*/ 85 h 270"/>
                <a:gd name="T26" fmla="*/ 252 w 270"/>
                <a:gd name="T27" fmla="*/ 164 h 270"/>
                <a:gd name="T28" fmla="*/ 125 w 270"/>
                <a:gd name="T29" fmla="*/ 19 h 270"/>
                <a:gd name="T30" fmla="*/ 109 w 270"/>
                <a:gd name="T31" fmla="*/ 43 h 270"/>
                <a:gd name="T32" fmla="*/ 125 w 270"/>
                <a:gd name="T33" fmla="*/ 66 h 270"/>
                <a:gd name="T34" fmla="*/ 153 w 270"/>
                <a:gd name="T35" fmla="*/ 60 h 270"/>
                <a:gd name="T36" fmla="*/ 158 w 270"/>
                <a:gd name="T37" fmla="*/ 33 h 270"/>
                <a:gd name="T38" fmla="*/ 135 w 270"/>
                <a:gd name="T39" fmla="*/ 17 h 270"/>
                <a:gd name="T40" fmla="*/ 24 w 270"/>
                <a:gd name="T41" fmla="*/ 229 h 270"/>
                <a:gd name="T42" fmla="*/ 52 w 270"/>
                <a:gd name="T43" fmla="*/ 235 h 270"/>
                <a:gd name="T44" fmla="*/ 67 w 270"/>
                <a:gd name="T45" fmla="*/ 211 h 270"/>
                <a:gd name="T46" fmla="*/ 52 w 270"/>
                <a:gd name="T47" fmla="*/ 188 h 270"/>
                <a:gd name="T48" fmla="*/ 24 w 270"/>
                <a:gd name="T49" fmla="*/ 193 h 270"/>
                <a:gd name="T50" fmla="*/ 135 w 270"/>
                <a:gd name="T51" fmla="*/ 253 h 270"/>
                <a:gd name="T52" fmla="*/ 187 w 270"/>
                <a:gd name="T53" fmla="*/ 224 h 270"/>
                <a:gd name="T54" fmla="*/ 198 w 270"/>
                <a:gd name="T55" fmla="*/ 182 h 270"/>
                <a:gd name="T56" fmla="*/ 231 w 270"/>
                <a:gd name="T57" fmla="*/ 169 h 270"/>
                <a:gd name="T58" fmla="*/ 231 w 270"/>
                <a:gd name="T59" fmla="*/ 123 h 270"/>
                <a:gd name="T60" fmla="*/ 173 w 270"/>
                <a:gd name="T61" fmla="*/ 59 h 270"/>
                <a:gd name="T62" fmla="*/ 147 w 270"/>
                <a:gd name="T63" fmla="*/ 83 h 270"/>
                <a:gd name="T64" fmla="*/ 111 w 270"/>
                <a:gd name="T65" fmla="*/ 78 h 270"/>
                <a:gd name="T66" fmla="*/ 70 w 270"/>
                <a:gd name="T67" fmla="*/ 74 h 270"/>
                <a:gd name="T68" fmla="*/ 33 w 270"/>
                <a:gd name="T69" fmla="*/ 152 h 270"/>
                <a:gd name="T70" fmla="*/ 69 w 270"/>
                <a:gd name="T71" fmla="*/ 179 h 270"/>
                <a:gd name="T72" fmla="*/ 82 w 270"/>
                <a:gd name="T73" fmla="*/ 224 h 270"/>
                <a:gd name="T74" fmla="*/ 135 w 270"/>
                <a:gd name="T75" fmla="*/ 253 h 270"/>
                <a:gd name="T76" fmla="*/ 245 w 270"/>
                <a:gd name="T77" fmla="*/ 229 h 270"/>
                <a:gd name="T78" fmla="*/ 251 w 270"/>
                <a:gd name="T79" fmla="*/ 201 h 270"/>
                <a:gd name="T80" fmla="*/ 227 w 270"/>
                <a:gd name="T81" fmla="*/ 186 h 270"/>
                <a:gd name="T82" fmla="*/ 204 w 270"/>
                <a:gd name="T83" fmla="*/ 201 h 270"/>
                <a:gd name="T84" fmla="*/ 209 w 270"/>
                <a:gd name="T85" fmla="*/ 2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0" h="270">
                  <a:moveTo>
                    <a:pt x="250" y="176"/>
                  </a:moveTo>
                  <a:cubicBezTo>
                    <a:pt x="253" y="178"/>
                    <a:pt x="256" y="180"/>
                    <a:pt x="258" y="183"/>
                  </a:cubicBezTo>
                  <a:cubicBezTo>
                    <a:pt x="261" y="185"/>
                    <a:pt x="263" y="188"/>
                    <a:pt x="264" y="191"/>
                  </a:cubicBezTo>
                  <a:cubicBezTo>
                    <a:pt x="266" y="194"/>
                    <a:pt x="267" y="197"/>
                    <a:pt x="268" y="201"/>
                  </a:cubicBezTo>
                  <a:cubicBezTo>
                    <a:pt x="269" y="204"/>
                    <a:pt x="270" y="208"/>
                    <a:pt x="270" y="211"/>
                  </a:cubicBezTo>
                  <a:cubicBezTo>
                    <a:pt x="270" y="217"/>
                    <a:pt x="268" y="223"/>
                    <a:pt x="266" y="228"/>
                  </a:cubicBezTo>
                  <a:cubicBezTo>
                    <a:pt x="264" y="233"/>
                    <a:pt x="261" y="237"/>
                    <a:pt x="257" y="241"/>
                  </a:cubicBezTo>
                  <a:cubicBezTo>
                    <a:pt x="253" y="245"/>
                    <a:pt x="249" y="248"/>
                    <a:pt x="244" y="250"/>
                  </a:cubicBezTo>
                  <a:cubicBezTo>
                    <a:pt x="239" y="252"/>
                    <a:pt x="233" y="253"/>
                    <a:pt x="227" y="253"/>
                  </a:cubicBezTo>
                  <a:cubicBezTo>
                    <a:pt x="219" y="253"/>
                    <a:pt x="212" y="251"/>
                    <a:pt x="205" y="247"/>
                  </a:cubicBezTo>
                  <a:cubicBezTo>
                    <a:pt x="195" y="255"/>
                    <a:pt x="184" y="260"/>
                    <a:pt x="172" y="264"/>
                  </a:cubicBezTo>
                  <a:cubicBezTo>
                    <a:pt x="160" y="268"/>
                    <a:pt x="147" y="270"/>
                    <a:pt x="135" y="270"/>
                  </a:cubicBezTo>
                  <a:cubicBezTo>
                    <a:pt x="122" y="270"/>
                    <a:pt x="110" y="268"/>
                    <a:pt x="97" y="264"/>
                  </a:cubicBezTo>
                  <a:cubicBezTo>
                    <a:pt x="85" y="260"/>
                    <a:pt x="74" y="255"/>
                    <a:pt x="64" y="247"/>
                  </a:cubicBezTo>
                  <a:cubicBezTo>
                    <a:pt x="57" y="251"/>
                    <a:pt x="50" y="253"/>
                    <a:pt x="42" y="253"/>
                  </a:cubicBezTo>
                  <a:cubicBezTo>
                    <a:pt x="36" y="253"/>
                    <a:pt x="31" y="252"/>
                    <a:pt x="25" y="250"/>
                  </a:cubicBezTo>
                  <a:cubicBezTo>
                    <a:pt x="20" y="248"/>
                    <a:pt x="16" y="245"/>
                    <a:pt x="12" y="241"/>
                  </a:cubicBezTo>
                  <a:cubicBezTo>
                    <a:pt x="8" y="237"/>
                    <a:pt x="5" y="233"/>
                    <a:pt x="3" y="228"/>
                  </a:cubicBezTo>
                  <a:cubicBezTo>
                    <a:pt x="1" y="223"/>
                    <a:pt x="0" y="217"/>
                    <a:pt x="0" y="211"/>
                  </a:cubicBezTo>
                  <a:cubicBezTo>
                    <a:pt x="0" y="208"/>
                    <a:pt x="0" y="204"/>
                    <a:pt x="1" y="201"/>
                  </a:cubicBezTo>
                  <a:cubicBezTo>
                    <a:pt x="2" y="197"/>
                    <a:pt x="3" y="194"/>
                    <a:pt x="5" y="191"/>
                  </a:cubicBezTo>
                  <a:cubicBezTo>
                    <a:pt x="6" y="188"/>
                    <a:pt x="8" y="185"/>
                    <a:pt x="11" y="183"/>
                  </a:cubicBezTo>
                  <a:cubicBezTo>
                    <a:pt x="13" y="180"/>
                    <a:pt x="16" y="178"/>
                    <a:pt x="19" y="176"/>
                  </a:cubicBezTo>
                  <a:cubicBezTo>
                    <a:pt x="18" y="172"/>
                    <a:pt x="17" y="168"/>
                    <a:pt x="17" y="164"/>
                  </a:cubicBezTo>
                  <a:cubicBezTo>
                    <a:pt x="17" y="160"/>
                    <a:pt x="16" y="156"/>
                    <a:pt x="16" y="152"/>
                  </a:cubicBezTo>
                  <a:cubicBezTo>
                    <a:pt x="16" y="140"/>
                    <a:pt x="18" y="128"/>
                    <a:pt x="22" y="117"/>
                  </a:cubicBezTo>
                  <a:cubicBezTo>
                    <a:pt x="26" y="106"/>
                    <a:pt x="31" y="95"/>
                    <a:pt x="37" y="85"/>
                  </a:cubicBezTo>
                  <a:cubicBezTo>
                    <a:pt x="44" y="76"/>
                    <a:pt x="52" y="67"/>
                    <a:pt x="61" y="60"/>
                  </a:cubicBezTo>
                  <a:cubicBezTo>
                    <a:pt x="71" y="52"/>
                    <a:pt x="81" y="46"/>
                    <a:pt x="92" y="42"/>
                  </a:cubicBezTo>
                  <a:cubicBezTo>
                    <a:pt x="92" y="36"/>
                    <a:pt x="94" y="31"/>
                    <a:pt x="96" y="26"/>
                  </a:cubicBezTo>
                  <a:cubicBezTo>
                    <a:pt x="98" y="21"/>
                    <a:pt x="101" y="16"/>
                    <a:pt x="105" y="13"/>
                  </a:cubicBezTo>
                  <a:cubicBezTo>
                    <a:pt x="109" y="9"/>
                    <a:pt x="113" y="6"/>
                    <a:pt x="118" y="4"/>
                  </a:cubicBezTo>
                  <a:cubicBezTo>
                    <a:pt x="123" y="1"/>
                    <a:pt x="129" y="0"/>
                    <a:pt x="135" y="0"/>
                  </a:cubicBezTo>
                  <a:cubicBezTo>
                    <a:pt x="140" y="0"/>
                    <a:pt x="146" y="1"/>
                    <a:pt x="151" y="4"/>
                  </a:cubicBezTo>
                  <a:cubicBezTo>
                    <a:pt x="156" y="6"/>
                    <a:pt x="160" y="9"/>
                    <a:pt x="164" y="13"/>
                  </a:cubicBezTo>
                  <a:cubicBezTo>
                    <a:pt x="168" y="16"/>
                    <a:pt x="171" y="21"/>
                    <a:pt x="173" y="26"/>
                  </a:cubicBezTo>
                  <a:cubicBezTo>
                    <a:pt x="176" y="31"/>
                    <a:pt x="177" y="36"/>
                    <a:pt x="177" y="42"/>
                  </a:cubicBezTo>
                  <a:cubicBezTo>
                    <a:pt x="188" y="46"/>
                    <a:pt x="199" y="52"/>
                    <a:pt x="208" y="60"/>
                  </a:cubicBezTo>
                  <a:cubicBezTo>
                    <a:pt x="217" y="67"/>
                    <a:pt x="225" y="76"/>
                    <a:pt x="232" y="85"/>
                  </a:cubicBezTo>
                  <a:cubicBezTo>
                    <a:pt x="238" y="95"/>
                    <a:pt x="244" y="106"/>
                    <a:pt x="247" y="117"/>
                  </a:cubicBezTo>
                  <a:cubicBezTo>
                    <a:pt x="251" y="128"/>
                    <a:pt x="253" y="140"/>
                    <a:pt x="253" y="152"/>
                  </a:cubicBezTo>
                  <a:cubicBezTo>
                    <a:pt x="253" y="156"/>
                    <a:pt x="253" y="160"/>
                    <a:pt x="252" y="164"/>
                  </a:cubicBezTo>
                  <a:cubicBezTo>
                    <a:pt x="252" y="168"/>
                    <a:pt x="251" y="172"/>
                    <a:pt x="250" y="176"/>
                  </a:cubicBezTo>
                  <a:moveTo>
                    <a:pt x="135" y="17"/>
                  </a:moveTo>
                  <a:cubicBezTo>
                    <a:pt x="131" y="17"/>
                    <a:pt x="128" y="18"/>
                    <a:pt x="125" y="19"/>
                  </a:cubicBezTo>
                  <a:cubicBezTo>
                    <a:pt x="122" y="21"/>
                    <a:pt x="119" y="22"/>
                    <a:pt x="117" y="25"/>
                  </a:cubicBezTo>
                  <a:cubicBezTo>
                    <a:pt x="114" y="27"/>
                    <a:pt x="113" y="30"/>
                    <a:pt x="111" y="33"/>
                  </a:cubicBezTo>
                  <a:cubicBezTo>
                    <a:pt x="110" y="36"/>
                    <a:pt x="109" y="39"/>
                    <a:pt x="109" y="43"/>
                  </a:cubicBezTo>
                  <a:cubicBezTo>
                    <a:pt x="109" y="46"/>
                    <a:pt x="110" y="49"/>
                    <a:pt x="111" y="52"/>
                  </a:cubicBezTo>
                  <a:cubicBezTo>
                    <a:pt x="113" y="56"/>
                    <a:pt x="114" y="58"/>
                    <a:pt x="117" y="60"/>
                  </a:cubicBezTo>
                  <a:cubicBezTo>
                    <a:pt x="119" y="63"/>
                    <a:pt x="122" y="65"/>
                    <a:pt x="125" y="66"/>
                  </a:cubicBezTo>
                  <a:cubicBezTo>
                    <a:pt x="128" y="67"/>
                    <a:pt x="131" y="68"/>
                    <a:pt x="135" y="68"/>
                  </a:cubicBezTo>
                  <a:cubicBezTo>
                    <a:pt x="138" y="68"/>
                    <a:pt x="141" y="67"/>
                    <a:pt x="144" y="66"/>
                  </a:cubicBezTo>
                  <a:cubicBezTo>
                    <a:pt x="148" y="65"/>
                    <a:pt x="150" y="63"/>
                    <a:pt x="153" y="60"/>
                  </a:cubicBezTo>
                  <a:cubicBezTo>
                    <a:pt x="155" y="58"/>
                    <a:pt x="157" y="56"/>
                    <a:pt x="158" y="52"/>
                  </a:cubicBezTo>
                  <a:cubicBezTo>
                    <a:pt x="159" y="49"/>
                    <a:pt x="160" y="46"/>
                    <a:pt x="160" y="43"/>
                  </a:cubicBezTo>
                  <a:cubicBezTo>
                    <a:pt x="160" y="39"/>
                    <a:pt x="159" y="36"/>
                    <a:pt x="158" y="33"/>
                  </a:cubicBezTo>
                  <a:cubicBezTo>
                    <a:pt x="157" y="30"/>
                    <a:pt x="155" y="27"/>
                    <a:pt x="153" y="25"/>
                  </a:cubicBezTo>
                  <a:cubicBezTo>
                    <a:pt x="150" y="22"/>
                    <a:pt x="148" y="21"/>
                    <a:pt x="144" y="19"/>
                  </a:cubicBezTo>
                  <a:cubicBezTo>
                    <a:pt x="141" y="18"/>
                    <a:pt x="138" y="17"/>
                    <a:pt x="135" y="17"/>
                  </a:cubicBezTo>
                  <a:moveTo>
                    <a:pt x="16" y="211"/>
                  </a:moveTo>
                  <a:cubicBezTo>
                    <a:pt x="16" y="215"/>
                    <a:pt x="17" y="218"/>
                    <a:pt x="18" y="221"/>
                  </a:cubicBezTo>
                  <a:cubicBezTo>
                    <a:pt x="20" y="224"/>
                    <a:pt x="22" y="227"/>
                    <a:pt x="24" y="229"/>
                  </a:cubicBezTo>
                  <a:cubicBezTo>
                    <a:pt x="26" y="232"/>
                    <a:pt x="29" y="233"/>
                    <a:pt x="32" y="235"/>
                  </a:cubicBezTo>
                  <a:cubicBezTo>
                    <a:pt x="35" y="236"/>
                    <a:pt x="38" y="237"/>
                    <a:pt x="42" y="237"/>
                  </a:cubicBezTo>
                  <a:cubicBezTo>
                    <a:pt x="45" y="237"/>
                    <a:pt x="49" y="236"/>
                    <a:pt x="52" y="235"/>
                  </a:cubicBezTo>
                  <a:cubicBezTo>
                    <a:pt x="55" y="233"/>
                    <a:pt x="57" y="232"/>
                    <a:pt x="60" y="229"/>
                  </a:cubicBezTo>
                  <a:cubicBezTo>
                    <a:pt x="62" y="227"/>
                    <a:pt x="64" y="224"/>
                    <a:pt x="65" y="221"/>
                  </a:cubicBezTo>
                  <a:cubicBezTo>
                    <a:pt x="66" y="218"/>
                    <a:pt x="67" y="215"/>
                    <a:pt x="67" y="211"/>
                  </a:cubicBezTo>
                  <a:cubicBezTo>
                    <a:pt x="67" y="208"/>
                    <a:pt x="66" y="204"/>
                    <a:pt x="65" y="201"/>
                  </a:cubicBezTo>
                  <a:cubicBezTo>
                    <a:pt x="64" y="198"/>
                    <a:pt x="62" y="196"/>
                    <a:pt x="60" y="193"/>
                  </a:cubicBezTo>
                  <a:cubicBezTo>
                    <a:pt x="57" y="191"/>
                    <a:pt x="55" y="189"/>
                    <a:pt x="52" y="188"/>
                  </a:cubicBezTo>
                  <a:cubicBezTo>
                    <a:pt x="49" y="187"/>
                    <a:pt x="45" y="186"/>
                    <a:pt x="42" y="186"/>
                  </a:cubicBezTo>
                  <a:cubicBezTo>
                    <a:pt x="38" y="186"/>
                    <a:pt x="35" y="187"/>
                    <a:pt x="32" y="188"/>
                  </a:cubicBezTo>
                  <a:cubicBezTo>
                    <a:pt x="29" y="189"/>
                    <a:pt x="26" y="191"/>
                    <a:pt x="24" y="193"/>
                  </a:cubicBezTo>
                  <a:cubicBezTo>
                    <a:pt x="22" y="196"/>
                    <a:pt x="20" y="198"/>
                    <a:pt x="18" y="201"/>
                  </a:cubicBezTo>
                  <a:cubicBezTo>
                    <a:pt x="17" y="204"/>
                    <a:pt x="16" y="208"/>
                    <a:pt x="16" y="211"/>
                  </a:cubicBezTo>
                  <a:moveTo>
                    <a:pt x="135" y="253"/>
                  </a:moveTo>
                  <a:cubicBezTo>
                    <a:pt x="145" y="253"/>
                    <a:pt x="155" y="252"/>
                    <a:pt x="165" y="249"/>
                  </a:cubicBezTo>
                  <a:cubicBezTo>
                    <a:pt x="175" y="246"/>
                    <a:pt x="184" y="241"/>
                    <a:pt x="193" y="235"/>
                  </a:cubicBezTo>
                  <a:cubicBezTo>
                    <a:pt x="190" y="232"/>
                    <a:pt x="188" y="228"/>
                    <a:pt x="187" y="224"/>
                  </a:cubicBezTo>
                  <a:cubicBezTo>
                    <a:pt x="186" y="220"/>
                    <a:pt x="185" y="216"/>
                    <a:pt x="185" y="211"/>
                  </a:cubicBezTo>
                  <a:cubicBezTo>
                    <a:pt x="185" y="205"/>
                    <a:pt x="186" y="200"/>
                    <a:pt x="189" y="195"/>
                  </a:cubicBezTo>
                  <a:cubicBezTo>
                    <a:pt x="191" y="190"/>
                    <a:pt x="194" y="185"/>
                    <a:pt x="198" y="182"/>
                  </a:cubicBezTo>
                  <a:cubicBezTo>
                    <a:pt x="201" y="178"/>
                    <a:pt x="206" y="175"/>
                    <a:pt x="211" y="172"/>
                  </a:cubicBezTo>
                  <a:cubicBezTo>
                    <a:pt x="216" y="170"/>
                    <a:pt x="222" y="169"/>
                    <a:pt x="227" y="169"/>
                  </a:cubicBezTo>
                  <a:cubicBezTo>
                    <a:pt x="229" y="169"/>
                    <a:pt x="230" y="169"/>
                    <a:pt x="231" y="169"/>
                  </a:cubicBezTo>
                  <a:cubicBezTo>
                    <a:pt x="232" y="169"/>
                    <a:pt x="233" y="169"/>
                    <a:pt x="234" y="170"/>
                  </a:cubicBezTo>
                  <a:cubicBezTo>
                    <a:pt x="235" y="164"/>
                    <a:pt x="236" y="158"/>
                    <a:pt x="236" y="152"/>
                  </a:cubicBezTo>
                  <a:cubicBezTo>
                    <a:pt x="236" y="142"/>
                    <a:pt x="234" y="132"/>
                    <a:pt x="231" y="123"/>
                  </a:cubicBezTo>
                  <a:cubicBezTo>
                    <a:pt x="228" y="113"/>
                    <a:pt x="224" y="104"/>
                    <a:pt x="219" y="96"/>
                  </a:cubicBezTo>
                  <a:cubicBezTo>
                    <a:pt x="213" y="88"/>
                    <a:pt x="207" y="81"/>
                    <a:pt x="199" y="74"/>
                  </a:cubicBezTo>
                  <a:cubicBezTo>
                    <a:pt x="192" y="68"/>
                    <a:pt x="183" y="63"/>
                    <a:pt x="173" y="59"/>
                  </a:cubicBezTo>
                  <a:cubicBezTo>
                    <a:pt x="172" y="63"/>
                    <a:pt x="170" y="66"/>
                    <a:pt x="167" y="69"/>
                  </a:cubicBezTo>
                  <a:cubicBezTo>
                    <a:pt x="164" y="73"/>
                    <a:pt x="161" y="75"/>
                    <a:pt x="158" y="78"/>
                  </a:cubicBezTo>
                  <a:cubicBezTo>
                    <a:pt x="154" y="80"/>
                    <a:pt x="151" y="82"/>
                    <a:pt x="147" y="83"/>
                  </a:cubicBezTo>
                  <a:cubicBezTo>
                    <a:pt x="143" y="84"/>
                    <a:pt x="139" y="85"/>
                    <a:pt x="135" y="85"/>
                  </a:cubicBezTo>
                  <a:cubicBezTo>
                    <a:pt x="130" y="85"/>
                    <a:pt x="126" y="84"/>
                    <a:pt x="122" y="83"/>
                  </a:cubicBezTo>
                  <a:cubicBezTo>
                    <a:pt x="118" y="82"/>
                    <a:pt x="115" y="80"/>
                    <a:pt x="111" y="78"/>
                  </a:cubicBezTo>
                  <a:cubicBezTo>
                    <a:pt x="108" y="75"/>
                    <a:pt x="105" y="73"/>
                    <a:pt x="102" y="69"/>
                  </a:cubicBezTo>
                  <a:cubicBezTo>
                    <a:pt x="99" y="66"/>
                    <a:pt x="97" y="63"/>
                    <a:pt x="96" y="59"/>
                  </a:cubicBezTo>
                  <a:cubicBezTo>
                    <a:pt x="86" y="63"/>
                    <a:pt x="78" y="68"/>
                    <a:pt x="70" y="74"/>
                  </a:cubicBezTo>
                  <a:cubicBezTo>
                    <a:pt x="62" y="81"/>
                    <a:pt x="56" y="88"/>
                    <a:pt x="50" y="96"/>
                  </a:cubicBezTo>
                  <a:cubicBezTo>
                    <a:pt x="45" y="104"/>
                    <a:pt x="41" y="113"/>
                    <a:pt x="38" y="123"/>
                  </a:cubicBezTo>
                  <a:cubicBezTo>
                    <a:pt x="35" y="132"/>
                    <a:pt x="33" y="142"/>
                    <a:pt x="33" y="152"/>
                  </a:cubicBezTo>
                  <a:cubicBezTo>
                    <a:pt x="33" y="158"/>
                    <a:pt x="34" y="164"/>
                    <a:pt x="35" y="170"/>
                  </a:cubicBezTo>
                  <a:cubicBezTo>
                    <a:pt x="41" y="169"/>
                    <a:pt x="47" y="169"/>
                    <a:pt x="53" y="171"/>
                  </a:cubicBezTo>
                  <a:cubicBezTo>
                    <a:pt x="59" y="172"/>
                    <a:pt x="64" y="175"/>
                    <a:pt x="69" y="179"/>
                  </a:cubicBezTo>
                  <a:cubicBezTo>
                    <a:pt x="74" y="183"/>
                    <a:pt x="77" y="188"/>
                    <a:pt x="80" y="193"/>
                  </a:cubicBezTo>
                  <a:cubicBezTo>
                    <a:pt x="83" y="199"/>
                    <a:pt x="84" y="205"/>
                    <a:pt x="84" y="211"/>
                  </a:cubicBezTo>
                  <a:cubicBezTo>
                    <a:pt x="84" y="216"/>
                    <a:pt x="83" y="220"/>
                    <a:pt x="82" y="224"/>
                  </a:cubicBezTo>
                  <a:cubicBezTo>
                    <a:pt x="81" y="228"/>
                    <a:pt x="79" y="232"/>
                    <a:pt x="77" y="235"/>
                  </a:cubicBezTo>
                  <a:cubicBezTo>
                    <a:pt x="85" y="241"/>
                    <a:pt x="94" y="246"/>
                    <a:pt x="104" y="249"/>
                  </a:cubicBezTo>
                  <a:cubicBezTo>
                    <a:pt x="114" y="252"/>
                    <a:pt x="124" y="253"/>
                    <a:pt x="135" y="253"/>
                  </a:cubicBezTo>
                  <a:moveTo>
                    <a:pt x="227" y="237"/>
                  </a:moveTo>
                  <a:cubicBezTo>
                    <a:pt x="231" y="237"/>
                    <a:pt x="234" y="236"/>
                    <a:pt x="237" y="235"/>
                  </a:cubicBezTo>
                  <a:cubicBezTo>
                    <a:pt x="240" y="233"/>
                    <a:pt x="243" y="232"/>
                    <a:pt x="245" y="229"/>
                  </a:cubicBezTo>
                  <a:cubicBezTo>
                    <a:pt x="248" y="227"/>
                    <a:pt x="249" y="224"/>
                    <a:pt x="251" y="221"/>
                  </a:cubicBezTo>
                  <a:cubicBezTo>
                    <a:pt x="252" y="218"/>
                    <a:pt x="253" y="215"/>
                    <a:pt x="253" y="211"/>
                  </a:cubicBezTo>
                  <a:cubicBezTo>
                    <a:pt x="253" y="208"/>
                    <a:pt x="252" y="204"/>
                    <a:pt x="251" y="201"/>
                  </a:cubicBezTo>
                  <a:cubicBezTo>
                    <a:pt x="249" y="198"/>
                    <a:pt x="248" y="196"/>
                    <a:pt x="245" y="193"/>
                  </a:cubicBezTo>
                  <a:cubicBezTo>
                    <a:pt x="243" y="191"/>
                    <a:pt x="240" y="189"/>
                    <a:pt x="237" y="188"/>
                  </a:cubicBezTo>
                  <a:cubicBezTo>
                    <a:pt x="234" y="187"/>
                    <a:pt x="231" y="186"/>
                    <a:pt x="227" y="186"/>
                  </a:cubicBezTo>
                  <a:cubicBezTo>
                    <a:pt x="224" y="186"/>
                    <a:pt x="221" y="187"/>
                    <a:pt x="217" y="188"/>
                  </a:cubicBezTo>
                  <a:cubicBezTo>
                    <a:pt x="214" y="189"/>
                    <a:pt x="212" y="191"/>
                    <a:pt x="209" y="193"/>
                  </a:cubicBezTo>
                  <a:cubicBezTo>
                    <a:pt x="207" y="196"/>
                    <a:pt x="205" y="198"/>
                    <a:pt x="204" y="201"/>
                  </a:cubicBezTo>
                  <a:cubicBezTo>
                    <a:pt x="203" y="204"/>
                    <a:pt x="202" y="208"/>
                    <a:pt x="202" y="211"/>
                  </a:cubicBezTo>
                  <a:cubicBezTo>
                    <a:pt x="202" y="215"/>
                    <a:pt x="203" y="218"/>
                    <a:pt x="204" y="221"/>
                  </a:cubicBezTo>
                  <a:cubicBezTo>
                    <a:pt x="205" y="224"/>
                    <a:pt x="207" y="227"/>
                    <a:pt x="209" y="229"/>
                  </a:cubicBezTo>
                  <a:cubicBezTo>
                    <a:pt x="212" y="232"/>
                    <a:pt x="214" y="233"/>
                    <a:pt x="217" y="235"/>
                  </a:cubicBezTo>
                  <a:cubicBezTo>
                    <a:pt x="221" y="236"/>
                    <a:pt x="224" y="237"/>
                    <a:pt x="227" y="237"/>
                  </a:cubicBezTo>
                </a:path>
              </a:pathLst>
            </a:custGeom>
            <a:solidFill>
              <a:schemeClr val="bg1"/>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80" name="Group 79"/>
          <p:cNvGrpSpPr/>
          <p:nvPr/>
        </p:nvGrpSpPr>
        <p:grpSpPr>
          <a:xfrm>
            <a:off x="9617101" y="3242565"/>
            <a:ext cx="1075710" cy="1075710"/>
            <a:chOff x="7124833" y="3480628"/>
            <a:chExt cx="1097280" cy="1097280"/>
          </a:xfrm>
        </p:grpSpPr>
        <p:sp>
          <p:nvSpPr>
            <p:cNvPr id="41" name="Oval 40"/>
            <p:cNvSpPr/>
            <p:nvPr/>
          </p:nvSpPr>
          <p:spPr bwMode="auto">
            <a:xfrm>
              <a:off x="7124833" y="3480628"/>
              <a:ext cx="1097280" cy="109728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7" name="Group 76"/>
            <p:cNvGrpSpPr>
              <a:grpSpLocks noChangeAspect="1"/>
            </p:cNvGrpSpPr>
            <p:nvPr/>
          </p:nvGrpSpPr>
          <p:grpSpPr>
            <a:xfrm>
              <a:off x="7463920" y="3882424"/>
              <a:ext cx="419106" cy="293689"/>
              <a:chOff x="6008770" y="2936891"/>
              <a:chExt cx="419106" cy="293689"/>
            </a:xfrm>
            <a:solidFill>
              <a:schemeClr val="bg1"/>
            </a:solidFill>
          </p:grpSpPr>
          <p:sp>
            <p:nvSpPr>
              <p:cNvPr id="69" name="Freeform 33"/>
              <p:cNvSpPr>
                <a:spLocks noEditPoints="1"/>
              </p:cNvSpPr>
              <p:nvPr/>
            </p:nvSpPr>
            <p:spPr bwMode="auto">
              <a:xfrm>
                <a:off x="6008770" y="2936891"/>
                <a:ext cx="419106" cy="293689"/>
              </a:xfrm>
              <a:custGeom>
                <a:avLst/>
                <a:gdLst>
                  <a:gd name="T0" fmla="*/ 294 w 295"/>
                  <a:gd name="T1" fmla="*/ 183 h 208"/>
                  <a:gd name="T2" fmla="*/ 293 w 295"/>
                  <a:gd name="T3" fmla="*/ 177 h 208"/>
                  <a:gd name="T4" fmla="*/ 291 w 295"/>
                  <a:gd name="T5" fmla="*/ 172 h 208"/>
                  <a:gd name="T6" fmla="*/ 288 w 295"/>
                  <a:gd name="T7" fmla="*/ 167 h 208"/>
                  <a:gd name="T8" fmla="*/ 256 w 295"/>
                  <a:gd name="T9" fmla="*/ 135 h 208"/>
                  <a:gd name="T10" fmla="*/ 256 w 295"/>
                  <a:gd name="T11" fmla="*/ 0 h 208"/>
                  <a:gd name="T12" fmla="*/ 40 w 295"/>
                  <a:gd name="T13" fmla="*/ 0 h 208"/>
                  <a:gd name="T14" fmla="*/ 40 w 295"/>
                  <a:gd name="T15" fmla="*/ 135 h 208"/>
                  <a:gd name="T16" fmla="*/ 8 w 295"/>
                  <a:gd name="T17" fmla="*/ 167 h 208"/>
                  <a:gd name="T18" fmla="*/ 5 w 295"/>
                  <a:gd name="T19" fmla="*/ 172 h 208"/>
                  <a:gd name="T20" fmla="*/ 2 w 295"/>
                  <a:gd name="T21" fmla="*/ 177 h 208"/>
                  <a:gd name="T22" fmla="*/ 1 w 295"/>
                  <a:gd name="T23" fmla="*/ 183 h 208"/>
                  <a:gd name="T24" fmla="*/ 0 w 295"/>
                  <a:gd name="T25" fmla="*/ 189 h 208"/>
                  <a:gd name="T26" fmla="*/ 2 w 295"/>
                  <a:gd name="T27" fmla="*/ 196 h 208"/>
                  <a:gd name="T28" fmla="*/ 6 w 295"/>
                  <a:gd name="T29" fmla="*/ 202 h 208"/>
                  <a:gd name="T30" fmla="*/ 13 w 295"/>
                  <a:gd name="T31" fmla="*/ 207 h 208"/>
                  <a:gd name="T32" fmla="*/ 20 w 295"/>
                  <a:gd name="T33" fmla="*/ 208 h 208"/>
                  <a:gd name="T34" fmla="*/ 275 w 295"/>
                  <a:gd name="T35" fmla="*/ 208 h 208"/>
                  <a:gd name="T36" fmla="*/ 283 w 295"/>
                  <a:gd name="T37" fmla="*/ 207 h 208"/>
                  <a:gd name="T38" fmla="*/ 289 w 295"/>
                  <a:gd name="T39" fmla="*/ 202 h 208"/>
                  <a:gd name="T40" fmla="*/ 293 w 295"/>
                  <a:gd name="T41" fmla="*/ 196 h 208"/>
                  <a:gd name="T42" fmla="*/ 295 w 295"/>
                  <a:gd name="T43" fmla="*/ 189 h 208"/>
                  <a:gd name="T44" fmla="*/ 294 w 295"/>
                  <a:gd name="T45" fmla="*/ 183 h 208"/>
                  <a:gd name="T46" fmla="*/ 59 w 295"/>
                  <a:gd name="T47" fmla="*/ 19 h 208"/>
                  <a:gd name="T48" fmla="*/ 236 w 295"/>
                  <a:gd name="T49" fmla="*/ 19 h 208"/>
                  <a:gd name="T50" fmla="*/ 236 w 295"/>
                  <a:gd name="T51" fmla="*/ 130 h 208"/>
                  <a:gd name="T52" fmla="*/ 59 w 295"/>
                  <a:gd name="T53" fmla="*/ 130 h 208"/>
                  <a:gd name="T54" fmla="*/ 59 w 295"/>
                  <a:gd name="T55" fmla="*/ 19 h 208"/>
                  <a:gd name="T56" fmla="*/ 275 w 295"/>
                  <a:gd name="T57" fmla="*/ 189 h 208"/>
                  <a:gd name="T58" fmla="*/ 20 w 295"/>
                  <a:gd name="T59" fmla="*/ 189 h 208"/>
                  <a:gd name="T60" fmla="*/ 20 w 295"/>
                  <a:gd name="T61" fmla="*/ 188 h 208"/>
                  <a:gd name="T62" fmla="*/ 20 w 295"/>
                  <a:gd name="T63" fmla="*/ 186 h 208"/>
                  <a:gd name="T64" fmla="*/ 21 w 295"/>
                  <a:gd name="T65" fmla="*/ 184 h 208"/>
                  <a:gd name="T66" fmla="*/ 22 w 295"/>
                  <a:gd name="T67" fmla="*/ 182 h 208"/>
                  <a:gd name="T68" fmla="*/ 22 w 295"/>
                  <a:gd name="T69" fmla="*/ 180 h 208"/>
                  <a:gd name="T70" fmla="*/ 54 w 295"/>
                  <a:gd name="T71" fmla="*/ 149 h 208"/>
                  <a:gd name="T72" fmla="*/ 242 w 295"/>
                  <a:gd name="T73" fmla="*/ 149 h 208"/>
                  <a:gd name="T74" fmla="*/ 273 w 295"/>
                  <a:gd name="T75" fmla="*/ 180 h 208"/>
                  <a:gd name="T76" fmla="*/ 274 w 295"/>
                  <a:gd name="T77" fmla="*/ 182 h 208"/>
                  <a:gd name="T78" fmla="*/ 274 w 295"/>
                  <a:gd name="T79" fmla="*/ 184 h 208"/>
                  <a:gd name="T80" fmla="*/ 275 w 295"/>
                  <a:gd name="T81" fmla="*/ 186 h 208"/>
                  <a:gd name="T82" fmla="*/ 275 w 295"/>
                  <a:gd name="T83" fmla="*/ 188 h 208"/>
                  <a:gd name="T84" fmla="*/ 275 w 295"/>
                  <a:gd name="T85" fmla="*/ 18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208">
                    <a:moveTo>
                      <a:pt x="294" y="183"/>
                    </a:moveTo>
                    <a:cubicBezTo>
                      <a:pt x="294" y="181"/>
                      <a:pt x="293" y="179"/>
                      <a:pt x="293" y="177"/>
                    </a:cubicBezTo>
                    <a:cubicBezTo>
                      <a:pt x="292" y="175"/>
                      <a:pt x="292" y="174"/>
                      <a:pt x="291" y="172"/>
                    </a:cubicBezTo>
                    <a:cubicBezTo>
                      <a:pt x="290" y="170"/>
                      <a:pt x="289" y="168"/>
                      <a:pt x="288" y="167"/>
                    </a:cubicBezTo>
                    <a:cubicBezTo>
                      <a:pt x="256" y="135"/>
                      <a:pt x="256" y="135"/>
                      <a:pt x="256" y="135"/>
                    </a:cubicBezTo>
                    <a:cubicBezTo>
                      <a:pt x="256" y="0"/>
                      <a:pt x="256" y="0"/>
                      <a:pt x="256" y="0"/>
                    </a:cubicBezTo>
                    <a:cubicBezTo>
                      <a:pt x="40" y="0"/>
                      <a:pt x="40" y="0"/>
                      <a:pt x="40" y="0"/>
                    </a:cubicBezTo>
                    <a:cubicBezTo>
                      <a:pt x="40" y="135"/>
                      <a:pt x="40" y="135"/>
                      <a:pt x="40" y="135"/>
                    </a:cubicBezTo>
                    <a:cubicBezTo>
                      <a:pt x="8" y="167"/>
                      <a:pt x="8" y="167"/>
                      <a:pt x="8" y="167"/>
                    </a:cubicBezTo>
                    <a:cubicBezTo>
                      <a:pt x="7" y="168"/>
                      <a:pt x="5" y="170"/>
                      <a:pt x="5" y="172"/>
                    </a:cubicBezTo>
                    <a:cubicBezTo>
                      <a:pt x="4" y="174"/>
                      <a:pt x="3" y="175"/>
                      <a:pt x="2" y="177"/>
                    </a:cubicBezTo>
                    <a:cubicBezTo>
                      <a:pt x="2" y="179"/>
                      <a:pt x="1" y="181"/>
                      <a:pt x="1" y="183"/>
                    </a:cubicBezTo>
                    <a:cubicBezTo>
                      <a:pt x="0" y="185"/>
                      <a:pt x="0" y="187"/>
                      <a:pt x="0" y="189"/>
                    </a:cubicBezTo>
                    <a:cubicBezTo>
                      <a:pt x="0" y="191"/>
                      <a:pt x="1" y="194"/>
                      <a:pt x="2" y="196"/>
                    </a:cubicBezTo>
                    <a:cubicBezTo>
                      <a:pt x="3" y="198"/>
                      <a:pt x="4" y="200"/>
                      <a:pt x="6" y="202"/>
                    </a:cubicBezTo>
                    <a:cubicBezTo>
                      <a:pt x="8" y="204"/>
                      <a:pt x="10" y="206"/>
                      <a:pt x="13" y="207"/>
                    </a:cubicBezTo>
                    <a:cubicBezTo>
                      <a:pt x="15" y="208"/>
                      <a:pt x="17" y="208"/>
                      <a:pt x="20" y="208"/>
                    </a:cubicBezTo>
                    <a:cubicBezTo>
                      <a:pt x="275" y="208"/>
                      <a:pt x="275" y="208"/>
                      <a:pt x="275" y="208"/>
                    </a:cubicBezTo>
                    <a:cubicBezTo>
                      <a:pt x="278" y="208"/>
                      <a:pt x="280" y="208"/>
                      <a:pt x="283" y="207"/>
                    </a:cubicBezTo>
                    <a:cubicBezTo>
                      <a:pt x="285" y="206"/>
                      <a:pt x="287" y="204"/>
                      <a:pt x="289" y="202"/>
                    </a:cubicBezTo>
                    <a:cubicBezTo>
                      <a:pt x="291" y="200"/>
                      <a:pt x="292" y="198"/>
                      <a:pt x="293" y="196"/>
                    </a:cubicBezTo>
                    <a:cubicBezTo>
                      <a:pt x="294" y="194"/>
                      <a:pt x="295" y="191"/>
                      <a:pt x="295" y="189"/>
                    </a:cubicBezTo>
                    <a:cubicBezTo>
                      <a:pt x="295" y="187"/>
                      <a:pt x="295" y="185"/>
                      <a:pt x="294" y="183"/>
                    </a:cubicBezTo>
                    <a:moveTo>
                      <a:pt x="59" y="19"/>
                    </a:moveTo>
                    <a:cubicBezTo>
                      <a:pt x="236" y="19"/>
                      <a:pt x="236" y="19"/>
                      <a:pt x="236" y="19"/>
                    </a:cubicBezTo>
                    <a:cubicBezTo>
                      <a:pt x="236" y="130"/>
                      <a:pt x="236" y="130"/>
                      <a:pt x="236" y="130"/>
                    </a:cubicBezTo>
                    <a:cubicBezTo>
                      <a:pt x="59" y="130"/>
                      <a:pt x="59" y="130"/>
                      <a:pt x="59" y="130"/>
                    </a:cubicBezTo>
                    <a:lnTo>
                      <a:pt x="59" y="19"/>
                    </a:lnTo>
                    <a:close/>
                    <a:moveTo>
                      <a:pt x="275" y="189"/>
                    </a:moveTo>
                    <a:cubicBezTo>
                      <a:pt x="20" y="189"/>
                      <a:pt x="20" y="189"/>
                      <a:pt x="20" y="189"/>
                    </a:cubicBezTo>
                    <a:cubicBezTo>
                      <a:pt x="20" y="188"/>
                      <a:pt x="20" y="188"/>
                      <a:pt x="20" y="188"/>
                    </a:cubicBezTo>
                    <a:cubicBezTo>
                      <a:pt x="20" y="188"/>
                      <a:pt x="20" y="187"/>
                      <a:pt x="20" y="186"/>
                    </a:cubicBezTo>
                    <a:cubicBezTo>
                      <a:pt x="20" y="186"/>
                      <a:pt x="20" y="185"/>
                      <a:pt x="21" y="184"/>
                    </a:cubicBezTo>
                    <a:cubicBezTo>
                      <a:pt x="21" y="183"/>
                      <a:pt x="21" y="183"/>
                      <a:pt x="22" y="182"/>
                    </a:cubicBezTo>
                    <a:cubicBezTo>
                      <a:pt x="22" y="181"/>
                      <a:pt x="22" y="181"/>
                      <a:pt x="22" y="180"/>
                    </a:cubicBezTo>
                    <a:cubicBezTo>
                      <a:pt x="54" y="149"/>
                      <a:pt x="54" y="149"/>
                      <a:pt x="54" y="149"/>
                    </a:cubicBezTo>
                    <a:cubicBezTo>
                      <a:pt x="242" y="149"/>
                      <a:pt x="242" y="149"/>
                      <a:pt x="242" y="149"/>
                    </a:cubicBezTo>
                    <a:cubicBezTo>
                      <a:pt x="273" y="180"/>
                      <a:pt x="273" y="180"/>
                      <a:pt x="273" y="180"/>
                    </a:cubicBezTo>
                    <a:cubicBezTo>
                      <a:pt x="273" y="181"/>
                      <a:pt x="273" y="181"/>
                      <a:pt x="274" y="182"/>
                    </a:cubicBezTo>
                    <a:cubicBezTo>
                      <a:pt x="274" y="183"/>
                      <a:pt x="274" y="183"/>
                      <a:pt x="274" y="184"/>
                    </a:cubicBezTo>
                    <a:cubicBezTo>
                      <a:pt x="275" y="185"/>
                      <a:pt x="275" y="186"/>
                      <a:pt x="275" y="186"/>
                    </a:cubicBezTo>
                    <a:cubicBezTo>
                      <a:pt x="275" y="187"/>
                      <a:pt x="275" y="188"/>
                      <a:pt x="275" y="188"/>
                    </a:cubicBezTo>
                    <a:lnTo>
                      <a:pt x="275"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0" name="Freeform 34"/>
              <p:cNvSpPr>
                <a:spLocks/>
              </p:cNvSpPr>
              <p:nvPr/>
            </p:nvSpPr>
            <p:spPr bwMode="auto">
              <a:xfrm>
                <a:off x="6134184" y="2989279"/>
                <a:ext cx="73026" cy="38100"/>
              </a:xfrm>
              <a:custGeom>
                <a:avLst/>
                <a:gdLst>
                  <a:gd name="T0" fmla="*/ 15 w 51"/>
                  <a:gd name="T1" fmla="*/ 16 h 27"/>
                  <a:gd name="T2" fmla="*/ 16 w 51"/>
                  <a:gd name="T3" fmla="*/ 15 h 27"/>
                  <a:gd name="T4" fmla="*/ 38 w 51"/>
                  <a:gd name="T5" fmla="*/ 15 h 27"/>
                  <a:gd name="T6" fmla="*/ 42 w 51"/>
                  <a:gd name="T7" fmla="*/ 27 h 27"/>
                  <a:gd name="T8" fmla="*/ 47 w 51"/>
                  <a:gd name="T9" fmla="*/ 20 h 27"/>
                  <a:gd name="T10" fmla="*/ 51 w 51"/>
                  <a:gd name="T11" fmla="*/ 17 h 27"/>
                  <a:gd name="T12" fmla="*/ 48 w 51"/>
                  <a:gd name="T13" fmla="*/ 3 h 27"/>
                  <a:gd name="T14" fmla="*/ 16 w 51"/>
                  <a:gd name="T15" fmla="*/ 3 h 27"/>
                  <a:gd name="T16" fmla="*/ 3 w 51"/>
                  <a:gd name="T17" fmla="*/ 3 h 27"/>
                  <a:gd name="T18" fmla="*/ 3 w 51"/>
                  <a:gd name="T19" fmla="*/ 15 h 27"/>
                  <a:gd name="T20" fmla="*/ 15 w 51"/>
                  <a:gd name="T2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7">
                    <a:moveTo>
                      <a:pt x="15" y="16"/>
                    </a:moveTo>
                    <a:cubicBezTo>
                      <a:pt x="16" y="16"/>
                      <a:pt x="16" y="16"/>
                      <a:pt x="16" y="15"/>
                    </a:cubicBezTo>
                    <a:cubicBezTo>
                      <a:pt x="38" y="15"/>
                      <a:pt x="38" y="15"/>
                      <a:pt x="38" y="15"/>
                    </a:cubicBezTo>
                    <a:cubicBezTo>
                      <a:pt x="42" y="27"/>
                      <a:pt x="42" y="27"/>
                      <a:pt x="42" y="27"/>
                    </a:cubicBezTo>
                    <a:cubicBezTo>
                      <a:pt x="43" y="24"/>
                      <a:pt x="45" y="22"/>
                      <a:pt x="47" y="20"/>
                    </a:cubicBezTo>
                    <a:cubicBezTo>
                      <a:pt x="48" y="18"/>
                      <a:pt x="50" y="17"/>
                      <a:pt x="51" y="17"/>
                    </a:cubicBezTo>
                    <a:cubicBezTo>
                      <a:pt x="48" y="3"/>
                      <a:pt x="48" y="3"/>
                      <a:pt x="48" y="3"/>
                    </a:cubicBezTo>
                    <a:cubicBezTo>
                      <a:pt x="16" y="3"/>
                      <a:pt x="16" y="3"/>
                      <a:pt x="16" y="3"/>
                    </a:cubicBezTo>
                    <a:cubicBezTo>
                      <a:pt x="12" y="0"/>
                      <a:pt x="7" y="0"/>
                      <a:pt x="3" y="3"/>
                    </a:cubicBezTo>
                    <a:cubicBezTo>
                      <a:pt x="0" y="6"/>
                      <a:pt x="0" y="12"/>
                      <a:pt x="3" y="15"/>
                    </a:cubicBezTo>
                    <a:cubicBezTo>
                      <a:pt x="6" y="19"/>
                      <a:pt x="12" y="19"/>
                      <a:pt x="1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1" name="Freeform 35"/>
              <p:cNvSpPr>
                <a:spLocks/>
              </p:cNvSpPr>
              <p:nvPr/>
            </p:nvSpPr>
            <p:spPr bwMode="auto">
              <a:xfrm>
                <a:off x="6250073" y="3025792"/>
                <a:ext cx="85726" cy="28575"/>
              </a:xfrm>
              <a:custGeom>
                <a:avLst/>
                <a:gdLst>
                  <a:gd name="T0" fmla="*/ 44 w 60"/>
                  <a:gd name="T1" fmla="*/ 4 h 20"/>
                  <a:gd name="T2" fmla="*/ 44 w 60"/>
                  <a:gd name="T3" fmla="*/ 4 h 20"/>
                  <a:gd name="T4" fmla="*/ 0 w 60"/>
                  <a:gd name="T5" fmla="*/ 4 h 20"/>
                  <a:gd name="T6" fmla="*/ 1 w 60"/>
                  <a:gd name="T7" fmla="*/ 10 h 20"/>
                  <a:gd name="T8" fmla="*/ 0 w 60"/>
                  <a:gd name="T9" fmla="*/ 16 h 20"/>
                  <a:gd name="T10" fmla="*/ 44 w 60"/>
                  <a:gd name="T11" fmla="*/ 16 h 20"/>
                  <a:gd name="T12" fmla="*/ 56 w 60"/>
                  <a:gd name="T13" fmla="*/ 17 h 20"/>
                  <a:gd name="T14" fmla="*/ 57 w 60"/>
                  <a:gd name="T15" fmla="*/ 4 h 20"/>
                  <a:gd name="T16" fmla="*/ 44 w 60"/>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0">
                    <a:moveTo>
                      <a:pt x="44" y="4"/>
                    </a:moveTo>
                    <a:cubicBezTo>
                      <a:pt x="44" y="4"/>
                      <a:pt x="44" y="4"/>
                      <a:pt x="44" y="4"/>
                    </a:cubicBezTo>
                    <a:cubicBezTo>
                      <a:pt x="0" y="4"/>
                      <a:pt x="0" y="4"/>
                      <a:pt x="0" y="4"/>
                    </a:cubicBezTo>
                    <a:cubicBezTo>
                      <a:pt x="1" y="6"/>
                      <a:pt x="1" y="8"/>
                      <a:pt x="1" y="10"/>
                    </a:cubicBezTo>
                    <a:cubicBezTo>
                      <a:pt x="1" y="12"/>
                      <a:pt x="1" y="15"/>
                      <a:pt x="0" y="16"/>
                    </a:cubicBezTo>
                    <a:cubicBezTo>
                      <a:pt x="44" y="16"/>
                      <a:pt x="44" y="16"/>
                      <a:pt x="44" y="16"/>
                    </a:cubicBezTo>
                    <a:cubicBezTo>
                      <a:pt x="47" y="20"/>
                      <a:pt x="53" y="20"/>
                      <a:pt x="56" y="17"/>
                    </a:cubicBezTo>
                    <a:cubicBezTo>
                      <a:pt x="60" y="14"/>
                      <a:pt x="60" y="8"/>
                      <a:pt x="57" y="4"/>
                    </a:cubicBezTo>
                    <a:cubicBezTo>
                      <a:pt x="53" y="1"/>
                      <a:pt x="48" y="0"/>
                      <a:pt x="4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2" name="Freeform 36"/>
              <p:cNvSpPr>
                <a:spLocks/>
              </p:cNvSpPr>
              <p:nvPr/>
            </p:nvSpPr>
            <p:spPr bwMode="auto">
              <a:xfrm>
                <a:off x="6234198" y="3052780"/>
                <a:ext cx="71438" cy="38100"/>
              </a:xfrm>
              <a:custGeom>
                <a:avLst/>
                <a:gdLst>
                  <a:gd name="T0" fmla="*/ 34 w 50"/>
                  <a:gd name="T1" fmla="*/ 12 h 27"/>
                  <a:gd name="T2" fmla="*/ 13 w 50"/>
                  <a:gd name="T3" fmla="*/ 12 h 27"/>
                  <a:gd name="T4" fmla="*/ 10 w 50"/>
                  <a:gd name="T5" fmla="*/ 0 h 27"/>
                  <a:gd name="T6" fmla="*/ 5 w 50"/>
                  <a:gd name="T7" fmla="*/ 6 h 27"/>
                  <a:gd name="T8" fmla="*/ 0 w 50"/>
                  <a:gd name="T9" fmla="*/ 9 h 27"/>
                  <a:gd name="T10" fmla="*/ 4 w 50"/>
                  <a:gd name="T11" fmla="*/ 24 h 27"/>
                  <a:gd name="T12" fmla="*/ 34 w 50"/>
                  <a:gd name="T13" fmla="*/ 24 h 27"/>
                  <a:gd name="T14" fmla="*/ 34 w 50"/>
                  <a:gd name="T15" fmla="*/ 24 h 27"/>
                  <a:gd name="T16" fmla="*/ 47 w 50"/>
                  <a:gd name="T17" fmla="*/ 24 h 27"/>
                  <a:gd name="T18" fmla="*/ 46 w 50"/>
                  <a:gd name="T19" fmla="*/ 11 h 27"/>
                  <a:gd name="T20" fmla="*/ 34 w 50"/>
                  <a:gd name="T2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7">
                    <a:moveTo>
                      <a:pt x="34" y="12"/>
                    </a:moveTo>
                    <a:cubicBezTo>
                      <a:pt x="13" y="12"/>
                      <a:pt x="13" y="12"/>
                      <a:pt x="13" y="12"/>
                    </a:cubicBezTo>
                    <a:cubicBezTo>
                      <a:pt x="10" y="0"/>
                      <a:pt x="10" y="0"/>
                      <a:pt x="10" y="0"/>
                    </a:cubicBezTo>
                    <a:cubicBezTo>
                      <a:pt x="9" y="2"/>
                      <a:pt x="7" y="4"/>
                      <a:pt x="5" y="6"/>
                    </a:cubicBezTo>
                    <a:cubicBezTo>
                      <a:pt x="3" y="7"/>
                      <a:pt x="2" y="9"/>
                      <a:pt x="0" y="9"/>
                    </a:cubicBezTo>
                    <a:cubicBezTo>
                      <a:pt x="4" y="24"/>
                      <a:pt x="4" y="24"/>
                      <a:pt x="4" y="24"/>
                    </a:cubicBezTo>
                    <a:cubicBezTo>
                      <a:pt x="34" y="24"/>
                      <a:pt x="34" y="24"/>
                      <a:pt x="34" y="24"/>
                    </a:cubicBezTo>
                    <a:cubicBezTo>
                      <a:pt x="34" y="24"/>
                      <a:pt x="34" y="24"/>
                      <a:pt x="34" y="24"/>
                    </a:cubicBezTo>
                    <a:cubicBezTo>
                      <a:pt x="38" y="27"/>
                      <a:pt x="43" y="27"/>
                      <a:pt x="47" y="24"/>
                    </a:cubicBezTo>
                    <a:cubicBezTo>
                      <a:pt x="50" y="20"/>
                      <a:pt x="50" y="14"/>
                      <a:pt x="46" y="11"/>
                    </a:cubicBezTo>
                    <a:cubicBezTo>
                      <a:pt x="43" y="8"/>
                      <a:pt x="37" y="8"/>
                      <a:pt x="3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3" name="Freeform 37"/>
              <p:cNvSpPr>
                <a:spLocks/>
              </p:cNvSpPr>
              <p:nvPr/>
            </p:nvSpPr>
            <p:spPr bwMode="auto">
              <a:xfrm>
                <a:off x="6108784" y="3027379"/>
                <a:ext cx="84139" cy="26988"/>
              </a:xfrm>
              <a:custGeom>
                <a:avLst/>
                <a:gdLst>
                  <a:gd name="T0" fmla="*/ 58 w 59"/>
                  <a:gd name="T1" fmla="*/ 7 h 19"/>
                  <a:gd name="T2" fmla="*/ 59 w 59"/>
                  <a:gd name="T3" fmla="*/ 3 h 19"/>
                  <a:gd name="T4" fmla="*/ 16 w 59"/>
                  <a:gd name="T5" fmla="*/ 3 h 19"/>
                  <a:gd name="T6" fmla="*/ 4 w 59"/>
                  <a:gd name="T7" fmla="*/ 3 h 19"/>
                  <a:gd name="T8" fmla="*/ 3 w 59"/>
                  <a:gd name="T9" fmla="*/ 15 h 19"/>
                  <a:gd name="T10" fmla="*/ 16 w 59"/>
                  <a:gd name="T11" fmla="*/ 16 h 19"/>
                  <a:gd name="T12" fmla="*/ 16 w 59"/>
                  <a:gd name="T13" fmla="*/ 15 h 19"/>
                  <a:gd name="T14" fmla="*/ 59 w 59"/>
                  <a:gd name="T15" fmla="*/ 15 h 19"/>
                  <a:gd name="T16" fmla="*/ 58 w 59"/>
                  <a:gd name="T17"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9">
                    <a:moveTo>
                      <a:pt x="58" y="7"/>
                    </a:moveTo>
                    <a:cubicBezTo>
                      <a:pt x="58" y="6"/>
                      <a:pt x="58" y="5"/>
                      <a:pt x="59" y="3"/>
                    </a:cubicBezTo>
                    <a:cubicBezTo>
                      <a:pt x="16" y="3"/>
                      <a:pt x="16" y="3"/>
                      <a:pt x="16" y="3"/>
                    </a:cubicBezTo>
                    <a:cubicBezTo>
                      <a:pt x="13" y="0"/>
                      <a:pt x="7" y="0"/>
                      <a:pt x="4" y="3"/>
                    </a:cubicBezTo>
                    <a:cubicBezTo>
                      <a:pt x="0" y="6"/>
                      <a:pt x="0" y="12"/>
                      <a:pt x="3" y="15"/>
                    </a:cubicBezTo>
                    <a:cubicBezTo>
                      <a:pt x="6" y="19"/>
                      <a:pt x="12" y="19"/>
                      <a:pt x="16" y="16"/>
                    </a:cubicBezTo>
                    <a:cubicBezTo>
                      <a:pt x="16" y="16"/>
                      <a:pt x="16" y="16"/>
                      <a:pt x="16" y="15"/>
                    </a:cubicBezTo>
                    <a:cubicBezTo>
                      <a:pt x="59" y="15"/>
                      <a:pt x="59" y="15"/>
                      <a:pt x="59" y="15"/>
                    </a:cubicBezTo>
                    <a:cubicBezTo>
                      <a:pt x="58" y="13"/>
                      <a:pt x="58" y="10"/>
                      <a:pt x="58"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4" name="Freeform 38"/>
              <p:cNvSpPr>
                <a:spLocks/>
              </p:cNvSpPr>
              <p:nvPr/>
            </p:nvSpPr>
            <p:spPr bwMode="auto">
              <a:xfrm>
                <a:off x="6234198" y="2987692"/>
                <a:ext cx="71438" cy="38100"/>
              </a:xfrm>
              <a:custGeom>
                <a:avLst/>
                <a:gdLst>
                  <a:gd name="T0" fmla="*/ 10 w 50"/>
                  <a:gd name="T1" fmla="*/ 27 h 27"/>
                  <a:gd name="T2" fmla="*/ 13 w 50"/>
                  <a:gd name="T3" fmla="*/ 16 h 27"/>
                  <a:gd name="T4" fmla="*/ 34 w 50"/>
                  <a:gd name="T5" fmla="*/ 16 h 27"/>
                  <a:gd name="T6" fmla="*/ 34 w 50"/>
                  <a:gd name="T7" fmla="*/ 17 h 27"/>
                  <a:gd name="T8" fmla="*/ 47 w 50"/>
                  <a:gd name="T9" fmla="*/ 16 h 27"/>
                  <a:gd name="T10" fmla="*/ 46 w 50"/>
                  <a:gd name="T11" fmla="*/ 4 h 27"/>
                  <a:gd name="T12" fmla="*/ 34 w 50"/>
                  <a:gd name="T13" fmla="*/ 4 h 27"/>
                  <a:gd name="T14" fmla="*/ 4 w 50"/>
                  <a:gd name="T15" fmla="*/ 4 h 27"/>
                  <a:gd name="T16" fmla="*/ 0 w 50"/>
                  <a:gd name="T17" fmla="*/ 17 h 27"/>
                  <a:gd name="T18" fmla="*/ 7 w 50"/>
                  <a:gd name="T19" fmla="*/ 22 h 27"/>
                  <a:gd name="T20" fmla="*/ 10 w 50"/>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7">
                    <a:moveTo>
                      <a:pt x="10" y="27"/>
                    </a:moveTo>
                    <a:cubicBezTo>
                      <a:pt x="13" y="16"/>
                      <a:pt x="13" y="16"/>
                      <a:pt x="13" y="16"/>
                    </a:cubicBezTo>
                    <a:cubicBezTo>
                      <a:pt x="34" y="16"/>
                      <a:pt x="34" y="16"/>
                      <a:pt x="34" y="16"/>
                    </a:cubicBezTo>
                    <a:cubicBezTo>
                      <a:pt x="34" y="16"/>
                      <a:pt x="34" y="17"/>
                      <a:pt x="34" y="17"/>
                    </a:cubicBezTo>
                    <a:cubicBezTo>
                      <a:pt x="38" y="20"/>
                      <a:pt x="43" y="20"/>
                      <a:pt x="47" y="16"/>
                    </a:cubicBezTo>
                    <a:cubicBezTo>
                      <a:pt x="50" y="13"/>
                      <a:pt x="50" y="7"/>
                      <a:pt x="46" y="4"/>
                    </a:cubicBezTo>
                    <a:cubicBezTo>
                      <a:pt x="43" y="0"/>
                      <a:pt x="37" y="1"/>
                      <a:pt x="34" y="4"/>
                    </a:cubicBezTo>
                    <a:cubicBezTo>
                      <a:pt x="4" y="4"/>
                      <a:pt x="4" y="4"/>
                      <a:pt x="4" y="4"/>
                    </a:cubicBezTo>
                    <a:cubicBezTo>
                      <a:pt x="0" y="17"/>
                      <a:pt x="0" y="17"/>
                      <a:pt x="0" y="17"/>
                    </a:cubicBezTo>
                    <a:cubicBezTo>
                      <a:pt x="3" y="18"/>
                      <a:pt x="5" y="20"/>
                      <a:pt x="7" y="22"/>
                    </a:cubicBezTo>
                    <a:cubicBezTo>
                      <a:pt x="8" y="24"/>
                      <a:pt x="9" y="25"/>
                      <a:pt x="10"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5" name="Freeform 39"/>
              <p:cNvSpPr>
                <a:spLocks/>
              </p:cNvSpPr>
              <p:nvPr/>
            </p:nvSpPr>
            <p:spPr bwMode="auto">
              <a:xfrm>
                <a:off x="6135772" y="3051192"/>
                <a:ext cx="73026" cy="39688"/>
              </a:xfrm>
              <a:custGeom>
                <a:avLst/>
                <a:gdLst>
                  <a:gd name="T0" fmla="*/ 41 w 51"/>
                  <a:gd name="T1" fmla="*/ 0 h 28"/>
                  <a:gd name="T2" fmla="*/ 37 w 51"/>
                  <a:gd name="T3" fmla="*/ 13 h 28"/>
                  <a:gd name="T4" fmla="*/ 17 w 51"/>
                  <a:gd name="T5" fmla="*/ 13 h 28"/>
                  <a:gd name="T6" fmla="*/ 4 w 51"/>
                  <a:gd name="T7" fmla="*/ 12 h 28"/>
                  <a:gd name="T8" fmla="*/ 4 w 51"/>
                  <a:gd name="T9" fmla="*/ 25 h 28"/>
                  <a:gd name="T10" fmla="*/ 16 w 51"/>
                  <a:gd name="T11" fmla="*/ 25 h 28"/>
                  <a:gd name="T12" fmla="*/ 17 w 51"/>
                  <a:gd name="T13" fmla="*/ 25 h 28"/>
                  <a:gd name="T14" fmla="*/ 47 w 51"/>
                  <a:gd name="T15" fmla="*/ 25 h 28"/>
                  <a:gd name="T16" fmla="*/ 51 w 51"/>
                  <a:gd name="T17" fmla="*/ 10 h 28"/>
                  <a:gd name="T18" fmla="*/ 44 w 51"/>
                  <a:gd name="T19" fmla="*/ 5 h 28"/>
                  <a:gd name="T20" fmla="*/ 41 w 51"/>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8">
                    <a:moveTo>
                      <a:pt x="41" y="0"/>
                    </a:moveTo>
                    <a:cubicBezTo>
                      <a:pt x="37" y="13"/>
                      <a:pt x="37" y="13"/>
                      <a:pt x="37" y="13"/>
                    </a:cubicBezTo>
                    <a:cubicBezTo>
                      <a:pt x="17" y="13"/>
                      <a:pt x="17" y="13"/>
                      <a:pt x="17" y="13"/>
                    </a:cubicBezTo>
                    <a:cubicBezTo>
                      <a:pt x="13" y="9"/>
                      <a:pt x="8" y="9"/>
                      <a:pt x="4" y="12"/>
                    </a:cubicBezTo>
                    <a:cubicBezTo>
                      <a:pt x="1" y="15"/>
                      <a:pt x="0" y="21"/>
                      <a:pt x="4" y="25"/>
                    </a:cubicBezTo>
                    <a:cubicBezTo>
                      <a:pt x="7" y="28"/>
                      <a:pt x="13" y="28"/>
                      <a:pt x="16" y="25"/>
                    </a:cubicBezTo>
                    <a:cubicBezTo>
                      <a:pt x="16" y="25"/>
                      <a:pt x="16" y="25"/>
                      <a:pt x="17" y="25"/>
                    </a:cubicBezTo>
                    <a:cubicBezTo>
                      <a:pt x="47" y="25"/>
                      <a:pt x="47" y="25"/>
                      <a:pt x="47" y="25"/>
                    </a:cubicBezTo>
                    <a:cubicBezTo>
                      <a:pt x="51" y="10"/>
                      <a:pt x="51" y="10"/>
                      <a:pt x="51" y="10"/>
                    </a:cubicBezTo>
                    <a:cubicBezTo>
                      <a:pt x="48" y="9"/>
                      <a:pt x="46" y="7"/>
                      <a:pt x="44" y="5"/>
                    </a:cubicBezTo>
                    <a:cubicBezTo>
                      <a:pt x="43" y="4"/>
                      <a:pt x="42" y="2"/>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6" name="Freeform 40"/>
              <p:cNvSpPr>
                <a:spLocks/>
              </p:cNvSpPr>
              <p:nvPr/>
            </p:nvSpPr>
            <p:spPr bwMode="auto">
              <a:xfrm>
                <a:off x="6202448" y="3017854"/>
                <a:ext cx="39688" cy="41275"/>
              </a:xfrm>
              <a:custGeom>
                <a:avLst/>
                <a:gdLst>
                  <a:gd name="T0" fmla="*/ 26 w 28"/>
                  <a:gd name="T1" fmla="*/ 21 h 29"/>
                  <a:gd name="T2" fmla="*/ 28 w 28"/>
                  <a:gd name="T3" fmla="*/ 15 h 29"/>
                  <a:gd name="T4" fmla="*/ 28 w 28"/>
                  <a:gd name="T5" fmla="*/ 15 h 29"/>
                  <a:gd name="T6" fmla="*/ 28 w 28"/>
                  <a:gd name="T7" fmla="*/ 14 h 29"/>
                  <a:gd name="T8" fmla="*/ 27 w 28"/>
                  <a:gd name="T9" fmla="*/ 9 h 29"/>
                  <a:gd name="T10" fmla="*/ 25 w 28"/>
                  <a:gd name="T11" fmla="*/ 5 h 29"/>
                  <a:gd name="T12" fmla="*/ 21 w 28"/>
                  <a:gd name="T13" fmla="*/ 2 h 29"/>
                  <a:gd name="T14" fmla="*/ 15 w 28"/>
                  <a:gd name="T15" fmla="*/ 0 h 29"/>
                  <a:gd name="T16" fmla="*/ 14 w 28"/>
                  <a:gd name="T17" fmla="*/ 0 h 29"/>
                  <a:gd name="T18" fmla="*/ 6 w 28"/>
                  <a:gd name="T19" fmla="*/ 2 h 29"/>
                  <a:gd name="T20" fmla="*/ 4 w 28"/>
                  <a:gd name="T21" fmla="*/ 4 h 29"/>
                  <a:gd name="T22" fmla="*/ 1 w 28"/>
                  <a:gd name="T23" fmla="*/ 9 h 29"/>
                  <a:gd name="T24" fmla="*/ 0 w 28"/>
                  <a:gd name="T25" fmla="*/ 14 h 29"/>
                  <a:gd name="T26" fmla="*/ 0 w 28"/>
                  <a:gd name="T27" fmla="*/ 16 h 29"/>
                  <a:gd name="T28" fmla="*/ 2 w 28"/>
                  <a:gd name="T29" fmla="*/ 21 h 29"/>
                  <a:gd name="T30" fmla="*/ 3 w 28"/>
                  <a:gd name="T31" fmla="*/ 24 h 29"/>
                  <a:gd name="T32" fmla="*/ 7 w 28"/>
                  <a:gd name="T33" fmla="*/ 26 h 29"/>
                  <a:gd name="T34" fmla="*/ 21 w 28"/>
                  <a:gd name="T35" fmla="*/ 27 h 29"/>
                  <a:gd name="T36" fmla="*/ 24 w 28"/>
                  <a:gd name="T37" fmla="*/ 25 h 29"/>
                  <a:gd name="T38" fmla="*/ 26 w 28"/>
                  <a:gd name="T39"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9">
                    <a:moveTo>
                      <a:pt x="26" y="21"/>
                    </a:moveTo>
                    <a:cubicBezTo>
                      <a:pt x="27" y="20"/>
                      <a:pt x="28" y="18"/>
                      <a:pt x="28" y="15"/>
                    </a:cubicBezTo>
                    <a:cubicBezTo>
                      <a:pt x="28" y="15"/>
                      <a:pt x="28" y="15"/>
                      <a:pt x="28" y="15"/>
                    </a:cubicBezTo>
                    <a:cubicBezTo>
                      <a:pt x="28" y="15"/>
                      <a:pt x="28" y="15"/>
                      <a:pt x="28" y="14"/>
                    </a:cubicBezTo>
                    <a:cubicBezTo>
                      <a:pt x="28" y="13"/>
                      <a:pt x="28" y="11"/>
                      <a:pt x="27" y="9"/>
                    </a:cubicBezTo>
                    <a:cubicBezTo>
                      <a:pt x="27" y="8"/>
                      <a:pt x="26" y="6"/>
                      <a:pt x="25" y="5"/>
                    </a:cubicBezTo>
                    <a:cubicBezTo>
                      <a:pt x="24" y="4"/>
                      <a:pt x="22" y="3"/>
                      <a:pt x="21" y="2"/>
                    </a:cubicBezTo>
                    <a:cubicBezTo>
                      <a:pt x="19" y="1"/>
                      <a:pt x="17" y="0"/>
                      <a:pt x="15" y="0"/>
                    </a:cubicBezTo>
                    <a:cubicBezTo>
                      <a:pt x="14" y="0"/>
                      <a:pt x="14" y="0"/>
                      <a:pt x="14" y="0"/>
                    </a:cubicBezTo>
                    <a:cubicBezTo>
                      <a:pt x="11" y="0"/>
                      <a:pt x="9" y="1"/>
                      <a:pt x="6" y="2"/>
                    </a:cubicBezTo>
                    <a:cubicBezTo>
                      <a:pt x="6" y="3"/>
                      <a:pt x="5" y="3"/>
                      <a:pt x="4" y="4"/>
                    </a:cubicBezTo>
                    <a:cubicBezTo>
                      <a:pt x="3" y="5"/>
                      <a:pt x="2" y="7"/>
                      <a:pt x="1" y="9"/>
                    </a:cubicBezTo>
                    <a:cubicBezTo>
                      <a:pt x="0" y="11"/>
                      <a:pt x="0" y="12"/>
                      <a:pt x="0" y="14"/>
                    </a:cubicBezTo>
                    <a:cubicBezTo>
                      <a:pt x="0" y="15"/>
                      <a:pt x="0" y="15"/>
                      <a:pt x="0" y="16"/>
                    </a:cubicBezTo>
                    <a:cubicBezTo>
                      <a:pt x="0" y="18"/>
                      <a:pt x="1" y="20"/>
                      <a:pt x="2" y="21"/>
                    </a:cubicBezTo>
                    <a:cubicBezTo>
                      <a:pt x="2" y="22"/>
                      <a:pt x="3" y="23"/>
                      <a:pt x="3" y="24"/>
                    </a:cubicBezTo>
                    <a:cubicBezTo>
                      <a:pt x="4" y="25"/>
                      <a:pt x="5" y="26"/>
                      <a:pt x="7" y="26"/>
                    </a:cubicBezTo>
                    <a:cubicBezTo>
                      <a:pt x="11" y="29"/>
                      <a:pt x="16" y="29"/>
                      <a:pt x="21" y="27"/>
                    </a:cubicBezTo>
                    <a:cubicBezTo>
                      <a:pt x="22" y="26"/>
                      <a:pt x="23" y="26"/>
                      <a:pt x="24" y="25"/>
                    </a:cubicBezTo>
                    <a:cubicBezTo>
                      <a:pt x="25" y="24"/>
                      <a:pt x="26" y="23"/>
                      <a:pt x="2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nvGrpSpPr>
          <p:cNvPr id="2" name="Group 1"/>
          <p:cNvGrpSpPr/>
          <p:nvPr/>
        </p:nvGrpSpPr>
        <p:grpSpPr>
          <a:xfrm>
            <a:off x="632552" y="5804902"/>
            <a:ext cx="10926896" cy="901332"/>
            <a:chOff x="632552" y="5804902"/>
            <a:chExt cx="10926896" cy="901332"/>
          </a:xfrm>
        </p:grpSpPr>
        <p:sp>
          <p:nvSpPr>
            <p:cNvPr id="46" name="Rectangle 45"/>
            <p:cNvSpPr/>
            <p:nvPr/>
          </p:nvSpPr>
          <p:spPr bwMode="auto">
            <a:xfrm>
              <a:off x="632552" y="5804902"/>
              <a:ext cx="10926896" cy="901332"/>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1732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Semilight" panose="020B0402040204020203" pitchFamily="34" charset="0"/>
              </a:endParaRPr>
            </a:p>
          </p:txBody>
        </p:sp>
        <p:grpSp>
          <p:nvGrpSpPr>
            <p:cNvPr id="48" name="Group 47"/>
            <p:cNvGrpSpPr/>
            <p:nvPr/>
          </p:nvGrpSpPr>
          <p:grpSpPr>
            <a:xfrm>
              <a:off x="1055675" y="5858043"/>
              <a:ext cx="10080650" cy="795050"/>
              <a:chOff x="1098277" y="5741083"/>
              <a:chExt cx="10080650" cy="795050"/>
            </a:xfrm>
          </p:grpSpPr>
          <p:sp>
            <p:nvSpPr>
              <p:cNvPr id="49" name="TextBox 48"/>
              <p:cNvSpPr txBox="1"/>
              <p:nvPr/>
            </p:nvSpPr>
            <p:spPr>
              <a:xfrm>
                <a:off x="7070430" y="5938577"/>
                <a:ext cx="4108497" cy="40011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70" normalizeH="0" baseline="0" noProof="0" dirty="0">
                    <a:ln>
                      <a:noFill/>
                    </a:ln>
                    <a:solidFill>
                      <a:srgbClr val="FFFFFF"/>
                    </a:solidFill>
                    <a:effectLst/>
                    <a:uLnTx/>
                    <a:uFillTx/>
                    <a:latin typeface="Segoe UI"/>
                    <a:ea typeface="+mn-ea"/>
                    <a:cs typeface="+mn-cs"/>
                  </a:rPr>
                  <a:t>Enterprise Mobility + Security</a:t>
                </a:r>
              </a:p>
            </p:txBody>
          </p:sp>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l="27228"/>
              <a:stretch/>
            </p:blipFill>
            <p:spPr>
              <a:xfrm>
                <a:off x="4835720" y="5741083"/>
                <a:ext cx="1670251" cy="795050"/>
              </a:xfrm>
              <a:prstGeom prst="rect">
                <a:avLst/>
              </a:prstGeom>
            </p:spPr>
          </p:pic>
          <p:sp>
            <p:nvSpPr>
              <p:cNvPr id="51" name="TextBox 50"/>
              <p:cNvSpPr txBox="1"/>
              <p:nvPr/>
            </p:nvSpPr>
            <p:spPr>
              <a:xfrm>
                <a:off x="1098277" y="5938577"/>
                <a:ext cx="3172985" cy="40011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70" normalizeH="0" baseline="0" noProof="0" dirty="0">
                    <a:ln>
                      <a:noFill/>
                    </a:ln>
                    <a:solidFill>
                      <a:srgbClr val="FFFFFF"/>
                    </a:solidFill>
                    <a:effectLst/>
                    <a:uLnTx/>
                    <a:uFillTx/>
                    <a:latin typeface="Segoe UI"/>
                    <a:ea typeface="+mn-ea"/>
                    <a:cs typeface="+mn-cs"/>
                  </a:rPr>
                  <a:t>Windows 10 Enterprise</a:t>
                </a:r>
              </a:p>
            </p:txBody>
          </p:sp>
        </p:grpSp>
      </p:grpSp>
    </p:spTree>
    <p:extLst>
      <p:ext uri="{BB962C8B-B14F-4D97-AF65-F5344CB8AC3E}">
        <p14:creationId xmlns:p14="http://schemas.microsoft.com/office/powerpoint/2010/main" val="2793665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par>
                                <p:cTn id="8" presetID="42" presetClass="path" presetSubtype="0" decel="100000" fill="hold" grpId="1" nodeType="withEffect">
                                  <p:stCondLst>
                                    <p:cond delay="300"/>
                                  </p:stCondLst>
                                  <p:childTnLst>
                                    <p:animMotion origin="layout" path="M 0 2.18793E-6 L 0 0.25011 " pathEditMode="relative" rAng="0" ptsTypes="AA">
                                      <p:cBhvr>
                                        <p:cTn id="9" dur="750" spd="-100000" fill="hold"/>
                                        <p:tgtEl>
                                          <p:spTgt spid="32"/>
                                        </p:tgtEl>
                                        <p:attrNameLst>
                                          <p:attrName>ppt_x</p:attrName>
                                          <p:attrName>ppt_y</p:attrName>
                                        </p:attrNameLst>
                                      </p:cBhvr>
                                      <p:rCtr x="0" y="12506"/>
                                    </p:animMotion>
                                  </p:childTnLst>
                                </p:cTn>
                              </p:par>
                              <p:par>
                                <p:cTn id="10" presetID="10" presetClass="entr" presetSubtype="0"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50"/>
                                        <p:tgtEl>
                                          <p:spTgt spid="27"/>
                                        </p:tgtEl>
                                      </p:cBhvr>
                                    </p:animEffect>
                                  </p:childTnLst>
                                </p:cTn>
                              </p:par>
                              <p:par>
                                <p:cTn id="13" presetID="35" presetClass="path" presetSubtype="0" decel="100000" fill="hold" grpId="1" nodeType="withEffect">
                                  <p:stCondLst>
                                    <p:cond delay="0"/>
                                  </p:stCondLst>
                                  <p:childTnLst>
                                    <p:animMotion origin="layout" path="M -4.375E-6 3.7037E-7 L -0.19192 3.7037E-7 " pathEditMode="relative" rAng="0" ptsTypes="AA">
                                      <p:cBhvr>
                                        <p:cTn id="14" dur="1750" spd="-100000" fill="hold"/>
                                        <p:tgtEl>
                                          <p:spTgt spid="27"/>
                                        </p:tgtEl>
                                        <p:attrNameLst>
                                          <p:attrName>ppt_x</p:attrName>
                                          <p:attrName>ppt_y</p:attrName>
                                        </p:attrNameLst>
                                      </p:cBhvr>
                                      <p:rCtr x="-9596" y="0"/>
                                    </p:animMotion>
                                  </p:childTnLst>
                                </p:cTn>
                              </p:par>
                              <p:par>
                                <p:cTn id="15" presetID="10"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35" presetClass="path" presetSubtype="0" decel="100000" fill="hold" grpId="1" nodeType="withEffect">
                                  <p:stCondLst>
                                    <p:cond delay="0"/>
                                  </p:stCondLst>
                                  <p:childTnLst>
                                    <p:animMotion origin="layout" path="M 6.25E-7 3.7037E-7 L -0.19193 3.7037E-7 " pathEditMode="relative" rAng="0" ptsTypes="AA">
                                      <p:cBhvr>
                                        <p:cTn id="19" dur="1750" spd="-100000" fill="hold"/>
                                        <p:tgtEl>
                                          <p:spTgt spid="5"/>
                                        </p:tgtEl>
                                        <p:attrNameLst>
                                          <p:attrName>ppt_x</p:attrName>
                                          <p:attrName>ppt_y</p:attrName>
                                        </p:attrNameLst>
                                      </p:cBhvr>
                                      <p:rCtr x="-9596" y="0"/>
                                    </p:animMotion>
                                  </p:childTnLst>
                                </p:cTn>
                              </p:par>
                              <p:par>
                                <p:cTn id="20" presetID="10" presetClass="entr" presetSubtype="0" fill="hold" grpId="0" nodeType="withEffect">
                                  <p:stCondLst>
                                    <p:cond delay="10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250"/>
                                        <p:tgtEl>
                                          <p:spTgt spid="34"/>
                                        </p:tgtEl>
                                      </p:cBhvr>
                                    </p:animEffect>
                                  </p:childTnLst>
                                </p:cTn>
                              </p:par>
                              <p:par>
                                <p:cTn id="23" presetID="35" presetClass="path" presetSubtype="0" decel="100000" fill="hold" grpId="1" nodeType="withEffect">
                                  <p:stCondLst>
                                    <p:cond delay="0"/>
                                  </p:stCondLst>
                                  <p:childTnLst>
                                    <p:animMotion origin="layout" path="M -4.375E-6 2.59259E-6 L -0.19192 2.59259E-6 " pathEditMode="relative" rAng="0" ptsTypes="AA">
                                      <p:cBhvr>
                                        <p:cTn id="24" dur="1750" spd="-100000" fill="hold"/>
                                        <p:tgtEl>
                                          <p:spTgt spid="34"/>
                                        </p:tgtEl>
                                        <p:attrNameLst>
                                          <p:attrName>ppt_x</p:attrName>
                                          <p:attrName>ppt_y</p:attrName>
                                        </p:attrNameLst>
                                      </p:cBhvr>
                                      <p:rCtr x="-9596" y="0"/>
                                    </p:animMotion>
                                  </p:childTnLst>
                                </p:cTn>
                              </p:par>
                              <p:par>
                                <p:cTn id="25" presetID="10" presetClass="entr" presetSubtype="0"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35" presetClass="path" presetSubtype="0" decel="100000" fill="hold" grpId="1" nodeType="withEffect">
                                  <p:stCondLst>
                                    <p:cond delay="0"/>
                                  </p:stCondLst>
                                  <p:childTnLst>
                                    <p:animMotion origin="layout" path="M 6.25E-7 2.59259E-6 L -0.19193 2.59259E-6 " pathEditMode="relative" rAng="0" ptsTypes="AA">
                                      <p:cBhvr>
                                        <p:cTn id="29" dur="1750" spd="-100000" fill="hold"/>
                                        <p:tgtEl>
                                          <p:spTgt spid="6"/>
                                        </p:tgtEl>
                                        <p:attrNameLst>
                                          <p:attrName>ppt_x</p:attrName>
                                          <p:attrName>ppt_y</p:attrName>
                                        </p:attrNameLst>
                                      </p:cBhvr>
                                      <p:rCtr x="-9596" y="0"/>
                                    </p:animMotion>
                                  </p:childTnLst>
                                </p:cTn>
                              </p:par>
                              <p:par>
                                <p:cTn id="30" presetID="10" presetClass="entr" presetSubtype="0" fill="hold" grpId="0" nodeType="withEffect">
                                  <p:stCondLst>
                                    <p:cond delay="1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35" presetClass="path" presetSubtype="0" decel="100000" fill="hold" grpId="1" nodeType="withEffect">
                                  <p:stCondLst>
                                    <p:cond delay="0"/>
                                  </p:stCondLst>
                                  <p:childTnLst>
                                    <p:animMotion origin="layout" path="M -3.95833E-6 2.59259E-6 L -0.19192 2.59259E-6 " pathEditMode="relative" rAng="0" ptsTypes="AA">
                                      <p:cBhvr>
                                        <p:cTn id="34" dur="1750" spd="-100000" fill="hold"/>
                                        <p:tgtEl>
                                          <p:spTgt spid="18"/>
                                        </p:tgtEl>
                                        <p:attrNameLst>
                                          <p:attrName>ppt_x</p:attrName>
                                          <p:attrName>ppt_y</p:attrName>
                                        </p:attrNameLst>
                                      </p:cBhvr>
                                      <p:rCtr x="-9596" y="0"/>
                                    </p:animMotion>
                                  </p:childTnLst>
                                </p:cTn>
                              </p:par>
                              <p:par>
                                <p:cTn id="35" presetID="10" presetClass="entr" presetSubtype="0" fill="hold" grpId="0" nodeType="with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childTnLst>
                                </p:cTn>
                              </p:par>
                              <p:par>
                                <p:cTn id="38" presetID="35" presetClass="path" presetSubtype="0" decel="100000" fill="hold" grpId="1" nodeType="withEffect">
                                  <p:stCondLst>
                                    <p:cond delay="0"/>
                                  </p:stCondLst>
                                  <p:childTnLst>
                                    <p:animMotion origin="layout" path="M -2.70833E-6 3.7037E-7 L -0.19192 3.7037E-7 " pathEditMode="relative" rAng="0" ptsTypes="AA">
                                      <p:cBhvr>
                                        <p:cTn id="39" dur="1750" spd="-100000" fill="hold"/>
                                        <p:tgtEl>
                                          <p:spTgt spid="16"/>
                                        </p:tgtEl>
                                        <p:attrNameLst>
                                          <p:attrName>ppt_x</p:attrName>
                                          <p:attrName>ppt_y</p:attrName>
                                        </p:attrNameLst>
                                      </p:cBhvr>
                                      <p:rCtr x="-9596" y="0"/>
                                    </p:animMotion>
                                  </p:childTnLst>
                                </p:cTn>
                              </p:par>
                              <p:par>
                                <p:cTn id="40" presetID="10" presetClass="entr" presetSubtype="0" fill="hold" grpId="0" nodeType="withEffect">
                                  <p:stCondLst>
                                    <p:cond delay="10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childTnLst>
                                </p:cTn>
                              </p:par>
                              <p:par>
                                <p:cTn id="43" presetID="35" presetClass="path" presetSubtype="0" decel="100000" fill="hold" grpId="1" nodeType="withEffect">
                                  <p:stCondLst>
                                    <p:cond delay="0"/>
                                  </p:stCondLst>
                                  <p:childTnLst>
                                    <p:animMotion origin="layout" path="M 1.11022E-16 2.59259E-6 L -0.19193 2.59259E-6 " pathEditMode="relative" rAng="0" ptsTypes="AA">
                                      <p:cBhvr>
                                        <p:cTn id="44" dur="1750" spd="-100000" fill="hold"/>
                                        <p:tgtEl>
                                          <p:spTgt spid="10"/>
                                        </p:tgtEl>
                                        <p:attrNameLst>
                                          <p:attrName>ppt_x</p:attrName>
                                          <p:attrName>ppt_y</p:attrName>
                                        </p:attrNameLst>
                                      </p:cBhvr>
                                      <p:rCtr x="-9596" y="0"/>
                                    </p:animMotion>
                                  </p:childTnLst>
                                </p:cTn>
                              </p:par>
                              <p:par>
                                <p:cTn id="45" presetID="10" presetClass="entr" presetSubtype="0" fill="hold" grpId="0" nodeType="withEffect">
                                  <p:stCondLst>
                                    <p:cond delay="10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par>
                                <p:cTn id="48" presetID="35" presetClass="path" presetSubtype="0" decel="100000" fill="hold" grpId="1" nodeType="withEffect">
                                  <p:stCondLst>
                                    <p:cond delay="0"/>
                                  </p:stCondLst>
                                  <p:childTnLst>
                                    <p:animMotion origin="layout" path="M 1.11022E-16 3.7037E-7 L -0.19193 3.7037E-7 " pathEditMode="relative" rAng="0" ptsTypes="AA">
                                      <p:cBhvr>
                                        <p:cTn id="49" dur="1750" spd="-100000" fill="hold"/>
                                        <p:tgtEl>
                                          <p:spTgt spid="9"/>
                                        </p:tgtEl>
                                        <p:attrNameLst>
                                          <p:attrName>ppt_x</p:attrName>
                                          <p:attrName>ppt_y</p:attrName>
                                        </p:attrNameLst>
                                      </p:cBhvr>
                                      <p:rCtr x="-9596" y="0"/>
                                    </p:animMotion>
                                  </p:childTnLst>
                                </p:cTn>
                              </p:par>
                              <p:par>
                                <p:cTn id="50" presetID="10" presetClass="entr" presetSubtype="0" fill="hold" nodeType="withEffect">
                                  <p:stCondLst>
                                    <p:cond delay="75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250"/>
                                        <p:tgtEl>
                                          <p:spTgt spid="78"/>
                                        </p:tgtEl>
                                      </p:cBhvr>
                                    </p:animEffect>
                                  </p:childTnLst>
                                </p:cTn>
                              </p:par>
                              <p:par>
                                <p:cTn id="53" presetID="6" presetClass="emph" presetSubtype="0" accel="100000" autoRev="1" fill="hold" nodeType="withEffect">
                                  <p:stCondLst>
                                    <p:cond delay="0"/>
                                  </p:stCondLst>
                                  <p:childTnLst>
                                    <p:animScale>
                                      <p:cBhvr>
                                        <p:cTn id="54" dur="800" fill="hold"/>
                                        <p:tgtEl>
                                          <p:spTgt spid="78"/>
                                        </p:tgtEl>
                                      </p:cBhvr>
                                      <p:by x="50000" y="50000"/>
                                    </p:animScale>
                                  </p:childTnLst>
                                </p:cTn>
                              </p:par>
                              <p:par>
                                <p:cTn id="55" presetID="10" presetClass="entr" presetSubtype="0" fill="hold" nodeType="withEffect">
                                  <p:stCondLst>
                                    <p:cond delay="75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250"/>
                                        <p:tgtEl>
                                          <p:spTgt spid="79"/>
                                        </p:tgtEl>
                                      </p:cBhvr>
                                    </p:animEffect>
                                  </p:childTnLst>
                                </p:cTn>
                              </p:par>
                              <p:par>
                                <p:cTn id="58" presetID="6" presetClass="emph" presetSubtype="0" accel="100000" autoRev="1" fill="hold" nodeType="withEffect">
                                  <p:stCondLst>
                                    <p:cond delay="0"/>
                                  </p:stCondLst>
                                  <p:childTnLst>
                                    <p:animScale>
                                      <p:cBhvr>
                                        <p:cTn id="59" dur="800" fill="hold"/>
                                        <p:tgtEl>
                                          <p:spTgt spid="79"/>
                                        </p:tgtEl>
                                      </p:cBhvr>
                                      <p:by x="50000" y="50000"/>
                                    </p:animScale>
                                  </p:childTnLst>
                                </p:cTn>
                              </p:par>
                              <p:par>
                                <p:cTn id="60" presetID="10" presetClass="entr" presetSubtype="0" fill="hold" nodeType="withEffect">
                                  <p:stCondLst>
                                    <p:cond delay="750"/>
                                  </p:stCondLst>
                                  <p:childTnLst>
                                    <p:set>
                                      <p:cBhvr>
                                        <p:cTn id="61" dur="1" fill="hold">
                                          <p:stCondLst>
                                            <p:cond delay="0"/>
                                          </p:stCondLst>
                                        </p:cTn>
                                        <p:tgtEl>
                                          <p:spTgt spid="80"/>
                                        </p:tgtEl>
                                        <p:attrNameLst>
                                          <p:attrName>style.visibility</p:attrName>
                                        </p:attrNameLst>
                                      </p:cBhvr>
                                      <p:to>
                                        <p:strVal val="visible"/>
                                      </p:to>
                                    </p:set>
                                    <p:animEffect transition="in" filter="fade">
                                      <p:cBhvr>
                                        <p:cTn id="62" dur="250"/>
                                        <p:tgtEl>
                                          <p:spTgt spid="80"/>
                                        </p:tgtEl>
                                      </p:cBhvr>
                                    </p:animEffect>
                                  </p:childTnLst>
                                </p:cTn>
                              </p:par>
                              <p:par>
                                <p:cTn id="63" presetID="6" presetClass="emph" presetSubtype="0" accel="100000" autoRev="1" fill="hold" nodeType="withEffect">
                                  <p:stCondLst>
                                    <p:cond delay="0"/>
                                  </p:stCondLst>
                                  <p:childTnLst>
                                    <p:animScale>
                                      <p:cBhvr>
                                        <p:cTn id="64" dur="800" fill="hold"/>
                                        <p:tgtEl>
                                          <p:spTgt spid="80"/>
                                        </p:tgtEl>
                                      </p:cBhvr>
                                      <p:by x="50000" y="50000"/>
                                    </p:animScale>
                                  </p:childTnLst>
                                </p:cTn>
                              </p:par>
                              <p:par>
                                <p:cTn id="65" presetID="10" presetClass="entr" presetSubtype="0" fill="hold" nodeType="withEffect">
                                  <p:stCondLst>
                                    <p:cond delay="750"/>
                                  </p:stCondLst>
                                  <p:childTnLst>
                                    <p:set>
                                      <p:cBhvr>
                                        <p:cTn id="66" dur="1" fill="hold">
                                          <p:stCondLst>
                                            <p:cond delay="0"/>
                                          </p:stCondLst>
                                        </p:cTn>
                                        <p:tgtEl>
                                          <p:spTgt spid="81"/>
                                        </p:tgtEl>
                                        <p:attrNameLst>
                                          <p:attrName>style.visibility</p:attrName>
                                        </p:attrNameLst>
                                      </p:cBhvr>
                                      <p:to>
                                        <p:strVal val="visible"/>
                                      </p:to>
                                    </p:set>
                                    <p:animEffect transition="in" filter="fade">
                                      <p:cBhvr>
                                        <p:cTn id="67" dur="250"/>
                                        <p:tgtEl>
                                          <p:spTgt spid="81"/>
                                        </p:tgtEl>
                                      </p:cBhvr>
                                    </p:animEffect>
                                  </p:childTnLst>
                                </p:cTn>
                              </p:par>
                              <p:par>
                                <p:cTn id="68" presetID="6" presetClass="emph" presetSubtype="0" accel="100000" autoRev="1" fill="hold" nodeType="withEffect">
                                  <p:stCondLst>
                                    <p:cond delay="0"/>
                                  </p:stCondLst>
                                  <p:childTnLst>
                                    <p:animScale>
                                      <p:cBhvr>
                                        <p:cTn id="69" dur="800" fill="hold"/>
                                        <p:tgtEl>
                                          <p:spTgt spid="81"/>
                                        </p:tgtEl>
                                      </p:cBhvr>
                                      <p:by x="50000" y="50000"/>
                                    </p:animScale>
                                  </p:childTnLst>
                                </p:cTn>
                              </p:par>
                            </p:childTnLst>
                          </p:cTn>
                        </p:par>
                        <p:par>
                          <p:cTn id="70" fill="hold">
                            <p:stCondLst>
                              <p:cond delay="1750"/>
                            </p:stCondLst>
                            <p:childTnLst>
                              <p:par>
                                <p:cTn id="71" presetID="10" presetClass="entr" presetSubtype="0"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p:bldP spid="18" grpId="1"/>
      <p:bldP spid="5" grpId="0"/>
      <p:bldP spid="5" grpId="1"/>
      <p:bldP spid="6" grpId="0"/>
      <p:bldP spid="6" grpId="1"/>
      <p:bldP spid="27" grpId="0"/>
      <p:bldP spid="27" grpId="1"/>
      <p:bldP spid="34" grpId="0"/>
      <p:bldP spid="34" grpId="1"/>
      <p:bldP spid="9" grpId="0"/>
      <p:bldP spid="9" grpId="1"/>
      <p:bldP spid="10" grpId="0"/>
      <p:bldP spid="10" grpId="1"/>
      <p:bldP spid="32" grpId="0"/>
      <p:bldP spid="3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352" t="24884" b="15477"/>
          <a:stretch/>
        </p:blipFill>
        <p:spPr bwMode="auto">
          <a:xfrm>
            <a:off x="0" y="1569717"/>
            <a:ext cx="12192000" cy="52882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 y="1324439"/>
            <a:ext cx="12192000" cy="5533561"/>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
        <p:nvSpPr>
          <p:cNvPr id="18" name="Title 13"/>
          <p:cNvSpPr txBox="1">
            <a:spLocks/>
          </p:cNvSpPr>
          <p:nvPr/>
        </p:nvSpPr>
        <p:spPr>
          <a:xfrm>
            <a:off x="355004" y="340148"/>
            <a:ext cx="12192000" cy="899537"/>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spc="-127" dirty="0">
                <a:solidFill>
                  <a:schemeClr val="tx2"/>
                </a:solidFill>
              </a:rPr>
              <a:t>Windows in the Microsoft Secure Productive Enterprise</a:t>
            </a:r>
          </a:p>
        </p:txBody>
      </p:sp>
      <p:sp>
        <p:nvSpPr>
          <p:cNvPr id="4" name="Rectangle 3"/>
          <p:cNvSpPr/>
          <p:nvPr/>
        </p:nvSpPr>
        <p:spPr bwMode="auto">
          <a:xfrm>
            <a:off x="513076" y="3585885"/>
            <a:ext cx="3101916"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buClr>
                <a:srgbClr val="0078D7"/>
              </a:buClr>
              <a:buSzPct val="70000"/>
            </a:pPr>
            <a:r>
              <a:rPr lang="en-US" sz="2400" dirty="0">
                <a:solidFill>
                  <a:srgbClr val="FFFFFF"/>
                </a:solidFill>
                <a:latin typeface="+mj-lt"/>
                <a:cs typeface="Segoe UI Light" panose="020B0502040204020203" pitchFamily="34" charset="0"/>
              </a:rPr>
              <a:t>Seamless step-up from Windows 10 Pro Anniversary Update with AAD sign-in</a:t>
            </a:r>
          </a:p>
        </p:txBody>
      </p:sp>
      <p:sp>
        <p:nvSpPr>
          <p:cNvPr id="14" name="Rectangle 13"/>
          <p:cNvSpPr/>
          <p:nvPr/>
        </p:nvSpPr>
        <p:spPr bwMode="auto">
          <a:xfrm>
            <a:off x="4560705" y="3585885"/>
            <a:ext cx="3101916"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buClr>
                <a:srgbClr val="0078D7"/>
              </a:buClr>
              <a:buSzPct val="70000"/>
            </a:pPr>
            <a:r>
              <a:rPr lang="en-US" sz="2400" dirty="0">
                <a:solidFill>
                  <a:srgbClr val="FFFFFF"/>
                </a:solidFill>
                <a:latin typeface="+mj-lt"/>
                <a:cs typeface="Segoe UI Light" panose="020B0502040204020203" pitchFamily="34" charset="0"/>
              </a:rPr>
              <a:t>Simplified per-user licensing model, aligned with Office 365 and Azure</a:t>
            </a:r>
          </a:p>
        </p:txBody>
      </p:sp>
      <p:sp>
        <p:nvSpPr>
          <p:cNvPr id="16" name="Rectangle 15"/>
          <p:cNvSpPr/>
          <p:nvPr/>
        </p:nvSpPr>
        <p:spPr bwMode="auto">
          <a:xfrm>
            <a:off x="8632491" y="3585885"/>
            <a:ext cx="3101916"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buClr>
                <a:srgbClr val="0078D7"/>
              </a:buClr>
              <a:buSzPct val="70000"/>
            </a:pPr>
            <a:r>
              <a:rPr lang="en-US" sz="2400" dirty="0">
                <a:solidFill>
                  <a:srgbClr val="FFFFFF"/>
                </a:solidFill>
                <a:latin typeface="+mj-lt"/>
                <a:cs typeface="Segoe UI Light" panose="020B0502040204020203" pitchFamily="34" charset="0"/>
              </a:rPr>
              <a:t>Designed for partner managed IT solutions delivered through the CSP program</a:t>
            </a:r>
          </a:p>
        </p:txBody>
      </p:sp>
      <p:cxnSp>
        <p:nvCxnSpPr>
          <p:cNvPr id="21" name="Straight Connector 20"/>
          <p:cNvCxnSpPr/>
          <p:nvPr/>
        </p:nvCxnSpPr>
        <p:spPr>
          <a:xfrm>
            <a:off x="4076700" y="3131820"/>
            <a:ext cx="0" cy="336042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183880" y="3131820"/>
            <a:ext cx="0" cy="336042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bwMode="auto">
          <a:xfrm>
            <a:off x="0" y="1324439"/>
            <a:ext cx="12192000" cy="11232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2400" dirty="0">
                <a:solidFill>
                  <a:srgbClr val="FFFFFF"/>
                </a:solidFill>
                <a:latin typeface="+mj-lt"/>
                <a:cs typeface="Segoe UI Light" panose="020B0502040204020203" pitchFamily="34" charset="0"/>
              </a:rPr>
              <a:t>A better way for SMBs to access the latest security, control and management </a:t>
            </a:r>
            <a:br>
              <a:rPr lang="en-US" sz="2400" dirty="0">
                <a:solidFill>
                  <a:srgbClr val="FFFFFF"/>
                </a:solidFill>
                <a:latin typeface="+mj-lt"/>
                <a:cs typeface="Segoe UI Light" panose="020B0502040204020203" pitchFamily="34" charset="0"/>
              </a:rPr>
            </a:br>
            <a:r>
              <a:rPr lang="en-US" sz="2400" dirty="0">
                <a:solidFill>
                  <a:srgbClr val="FFFFFF"/>
                </a:solidFill>
                <a:latin typeface="+mj-lt"/>
                <a:cs typeface="Segoe UI Light" panose="020B0502040204020203" pitchFamily="34" charset="0"/>
              </a:rPr>
              <a:t>features in Windows 10 Enterprise via a per-user subscription</a:t>
            </a:r>
          </a:p>
        </p:txBody>
      </p:sp>
    </p:spTree>
    <p:extLst>
      <p:ext uri="{BB962C8B-B14F-4D97-AF65-F5344CB8AC3E}">
        <p14:creationId xmlns:p14="http://schemas.microsoft.com/office/powerpoint/2010/main" val="933633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6" t="31112" r="36" b="12909"/>
          <a:stretch/>
        </p:blipFill>
        <p:spPr>
          <a:xfrm>
            <a:off x="1" y="2310063"/>
            <a:ext cx="12192000" cy="4547937"/>
          </a:xfrm>
          <a:prstGeom prst="rect">
            <a:avLst/>
          </a:prstGeom>
        </p:spPr>
      </p:pic>
      <p:sp>
        <p:nvSpPr>
          <p:cNvPr id="19" name="Rectangle 18"/>
          <p:cNvSpPr/>
          <p:nvPr/>
        </p:nvSpPr>
        <p:spPr bwMode="auto">
          <a:xfrm>
            <a:off x="-5354" y="1324439"/>
            <a:ext cx="12197354" cy="5533561"/>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45" b="0" i="0" u="none" strike="noStrike" kern="0" cap="none" spc="0" normalizeH="0" baseline="0" noProof="0" dirty="0">
              <a:ln>
                <a:noFill/>
              </a:ln>
              <a:solidFill>
                <a:srgbClr val="FFFFFF"/>
              </a:solidFill>
              <a:effectLst/>
              <a:uLnTx/>
              <a:uFillTx/>
              <a:latin typeface="+mj-lt"/>
              <a:cs typeface="Segoe UI Light" panose="020B0502040204020203" pitchFamily="34" charset="0"/>
            </a:endParaRPr>
          </a:p>
        </p:txBody>
      </p:sp>
      <p:sp>
        <p:nvSpPr>
          <p:cNvPr id="17" name="Title 1"/>
          <p:cNvSpPr txBox="1">
            <a:spLocks/>
          </p:cNvSpPr>
          <p:nvPr/>
        </p:nvSpPr>
        <p:spPr>
          <a:xfrm>
            <a:off x="265403" y="339535"/>
            <a:ext cx="11655840" cy="647294"/>
          </a:xfrm>
          <a:prstGeom prst="rect">
            <a:avLst/>
          </a:prstGeom>
        </p:spPr>
        <p:txBody>
          <a:bodyPr vert="horz" wrap="square" lIns="146304" tIns="91440" rIns="146304" bIns="91440"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100" normalizeH="0" baseline="0" noProof="0" dirty="0">
                <a:ln w="3175">
                  <a:noFill/>
                </a:ln>
                <a:gradFill>
                  <a:gsLst>
                    <a:gs pos="1250">
                      <a:schemeClr val="accent1"/>
                    </a:gs>
                    <a:gs pos="100000">
                      <a:schemeClr val="accent1"/>
                    </a:gs>
                  </a:gsLst>
                  <a:lin ang="5400000" scaled="0"/>
                </a:gradFill>
                <a:effectLst/>
                <a:uLnTx/>
                <a:uFillTx/>
                <a:latin typeface="+mj-lt"/>
                <a:ea typeface="+mn-ea"/>
                <a:cs typeface="Segoe UI" pitchFamily="34" charset="0"/>
              </a:rPr>
              <a:t>Windows Versions</a:t>
            </a:r>
          </a:p>
        </p:txBody>
      </p:sp>
      <p:sp>
        <p:nvSpPr>
          <p:cNvPr id="37" name="Rectangle 36"/>
          <p:cNvSpPr/>
          <p:nvPr/>
        </p:nvSpPr>
        <p:spPr bwMode="auto">
          <a:xfrm>
            <a:off x="0" y="1324439"/>
            <a:ext cx="12192000" cy="11232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mj-lt"/>
                <a:cs typeface="Segoe UI Light" panose="020B0502040204020203" pitchFamily="34" charset="0"/>
              </a:rPr>
              <a:t>The most secure Windows ever</a:t>
            </a:r>
          </a:p>
        </p:txBody>
      </p:sp>
      <p:sp>
        <p:nvSpPr>
          <p:cNvPr id="2" name="Rectangle 1"/>
          <p:cNvSpPr/>
          <p:nvPr/>
        </p:nvSpPr>
        <p:spPr bwMode="auto">
          <a:xfrm>
            <a:off x="0" y="3644565"/>
            <a:ext cx="10058400" cy="1489410"/>
          </a:xfrm>
          <a:prstGeom prst="rect">
            <a:avLst/>
          </a:prstGeom>
          <a:solidFill>
            <a:schemeClr val="accent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TextBox 12"/>
          <p:cNvSpPr txBox="1"/>
          <p:nvPr/>
        </p:nvSpPr>
        <p:spPr>
          <a:xfrm>
            <a:off x="557024" y="3844590"/>
            <a:ext cx="920765"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XP</a:t>
            </a:r>
            <a:endParaRPr kumimoji="0" lang="en-US" sz="28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2001</a:t>
            </a:r>
            <a:endParaRPr kumimoji="0" lang="en-US" sz="2800" b="0" i="0" u="none" strike="noStrike" kern="0" cap="none" spc="0" normalizeH="0" baseline="0" noProof="0" dirty="0">
              <a:ln>
                <a:noFill/>
              </a:ln>
              <a:solidFill>
                <a:schemeClr val="bg1"/>
              </a:solidFill>
              <a:effectLst/>
              <a:uLnTx/>
              <a:uFillTx/>
            </a:endParaRPr>
          </a:p>
        </p:txBody>
      </p:sp>
      <p:sp>
        <p:nvSpPr>
          <p:cNvPr id="74" name="TextBox 73"/>
          <p:cNvSpPr txBox="1"/>
          <p:nvPr/>
        </p:nvSpPr>
        <p:spPr>
          <a:xfrm>
            <a:off x="2481433" y="3844590"/>
            <a:ext cx="1356782"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Vista</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2007</a:t>
            </a:r>
            <a:endParaRPr kumimoji="0" lang="en-US" sz="2800" b="0" i="0" u="none" strike="noStrike" kern="0" cap="none" spc="0" normalizeH="0" baseline="0" noProof="0" dirty="0">
              <a:ln>
                <a:noFill/>
              </a:ln>
              <a:solidFill>
                <a:schemeClr val="bg1"/>
              </a:solidFill>
              <a:effectLst/>
              <a:uLnTx/>
              <a:uFillTx/>
            </a:endParaRPr>
          </a:p>
        </p:txBody>
      </p:sp>
      <p:sp>
        <p:nvSpPr>
          <p:cNvPr id="75" name="TextBox 74"/>
          <p:cNvSpPr txBox="1"/>
          <p:nvPr/>
        </p:nvSpPr>
        <p:spPr>
          <a:xfrm>
            <a:off x="4841859" y="3844590"/>
            <a:ext cx="920765"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7</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2009</a:t>
            </a:r>
            <a:endParaRPr kumimoji="0" lang="en-US" sz="2800" b="0" i="0" u="none" strike="noStrike" kern="0" cap="none" spc="0" normalizeH="0" baseline="0" noProof="0" dirty="0">
              <a:ln>
                <a:noFill/>
              </a:ln>
              <a:solidFill>
                <a:schemeClr val="bg1"/>
              </a:solidFill>
              <a:effectLst/>
              <a:uLnTx/>
              <a:uFillTx/>
            </a:endParaRPr>
          </a:p>
        </p:txBody>
      </p:sp>
      <p:sp>
        <p:nvSpPr>
          <p:cNvPr id="76" name="TextBox 75"/>
          <p:cNvSpPr txBox="1"/>
          <p:nvPr/>
        </p:nvSpPr>
        <p:spPr>
          <a:xfrm>
            <a:off x="6766268" y="3844590"/>
            <a:ext cx="920765"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8</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2012</a:t>
            </a:r>
            <a:endParaRPr kumimoji="0" lang="en-US" sz="2800" b="0" i="0" u="none" strike="noStrike" kern="0" cap="none" spc="0" normalizeH="0" baseline="0" noProof="0" dirty="0">
              <a:ln>
                <a:noFill/>
              </a:ln>
              <a:solidFill>
                <a:schemeClr val="bg1"/>
              </a:solidFill>
              <a:effectLst/>
              <a:uLnTx/>
              <a:uFillTx/>
            </a:endParaRPr>
          </a:p>
        </p:txBody>
      </p:sp>
      <p:sp>
        <p:nvSpPr>
          <p:cNvPr id="77" name="TextBox 76"/>
          <p:cNvSpPr txBox="1"/>
          <p:nvPr/>
        </p:nvSpPr>
        <p:spPr>
          <a:xfrm>
            <a:off x="8690677" y="3844590"/>
            <a:ext cx="965649"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8.1</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2013</a:t>
            </a:r>
            <a:endParaRPr kumimoji="0" lang="en-US" sz="2800" b="0" i="0" u="none" strike="noStrike" kern="0" cap="none" spc="0" normalizeH="0" baseline="0" noProof="0" dirty="0">
              <a:ln>
                <a:noFill/>
              </a:ln>
              <a:solidFill>
                <a:schemeClr val="bg1"/>
              </a:solidFill>
              <a:effectLst/>
              <a:uLnTx/>
              <a:uFillTx/>
            </a:endParaRPr>
          </a:p>
        </p:txBody>
      </p:sp>
      <p:grpSp>
        <p:nvGrpSpPr>
          <p:cNvPr id="4" name="Group 3"/>
          <p:cNvGrpSpPr/>
          <p:nvPr/>
        </p:nvGrpSpPr>
        <p:grpSpPr>
          <a:xfrm>
            <a:off x="10053984" y="3644565"/>
            <a:ext cx="2132737" cy="1489410"/>
            <a:chOff x="10053984" y="3644565"/>
            <a:chExt cx="2132737" cy="1489410"/>
          </a:xfrm>
        </p:grpSpPr>
        <p:sp>
          <p:nvSpPr>
            <p:cNvPr id="14" name="Rectangle 13"/>
            <p:cNvSpPr/>
            <p:nvPr/>
          </p:nvSpPr>
          <p:spPr bwMode="auto">
            <a:xfrm>
              <a:off x="10053984" y="3644565"/>
              <a:ext cx="2132737" cy="1489410"/>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8" name="TextBox 77"/>
            <p:cNvSpPr txBox="1"/>
            <p:nvPr/>
          </p:nvSpPr>
          <p:spPr>
            <a:xfrm>
              <a:off x="10659971" y="3844590"/>
              <a:ext cx="920765"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10</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2015</a:t>
              </a:r>
              <a:endParaRPr kumimoji="0" lang="en-US" sz="2800" b="0" i="0" u="none" strike="noStrike" kern="0" cap="none" spc="0" normalizeH="0" baseline="0" noProof="0" dirty="0">
                <a:ln>
                  <a:noFill/>
                </a:ln>
                <a:solidFill>
                  <a:schemeClr val="bg1"/>
                </a:solidFill>
                <a:effectLst/>
                <a:uLnTx/>
                <a:uFillTx/>
              </a:endParaRPr>
            </a:p>
          </p:txBody>
        </p:sp>
      </p:grpSp>
    </p:spTree>
    <p:extLst>
      <p:ext uri="{BB962C8B-B14F-4D97-AF65-F5344CB8AC3E}">
        <p14:creationId xmlns:p14="http://schemas.microsoft.com/office/powerpoint/2010/main" val="2358963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additive="base">
                                        <p:cTn id="17" dur="500" fill="hold"/>
                                        <p:tgtEl>
                                          <p:spTgt spid="74"/>
                                        </p:tgtEl>
                                        <p:attrNameLst>
                                          <p:attrName>ppt_x</p:attrName>
                                        </p:attrNameLst>
                                      </p:cBhvr>
                                      <p:tavLst>
                                        <p:tav tm="0">
                                          <p:val>
                                            <p:strVal val="0-#ppt_w/2"/>
                                          </p:val>
                                        </p:tav>
                                        <p:tav tm="100000">
                                          <p:val>
                                            <p:strVal val="#ppt_x"/>
                                          </p:val>
                                        </p:tav>
                                      </p:tavLst>
                                    </p:anim>
                                    <p:anim calcmode="lin" valueType="num">
                                      <p:cBhvr additive="base">
                                        <p:cTn id="18" dur="500" fill="hold"/>
                                        <p:tgtEl>
                                          <p:spTgt spid="7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0-#ppt_w/2"/>
                                          </p:val>
                                        </p:tav>
                                        <p:tav tm="100000">
                                          <p:val>
                                            <p:strVal val="#ppt_x"/>
                                          </p:val>
                                        </p:tav>
                                      </p:tavLst>
                                    </p:anim>
                                    <p:anim calcmode="lin" valueType="num">
                                      <p:cBhvr additive="base">
                                        <p:cTn id="23" dur="500" fill="hold"/>
                                        <p:tgtEl>
                                          <p:spTgt spid="7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additive="base">
                                        <p:cTn id="27" dur="500" fill="hold"/>
                                        <p:tgtEl>
                                          <p:spTgt spid="76"/>
                                        </p:tgtEl>
                                        <p:attrNameLst>
                                          <p:attrName>ppt_x</p:attrName>
                                        </p:attrNameLst>
                                      </p:cBhvr>
                                      <p:tavLst>
                                        <p:tav tm="0">
                                          <p:val>
                                            <p:strVal val="0-#ppt_w/2"/>
                                          </p:val>
                                        </p:tav>
                                        <p:tav tm="100000">
                                          <p:val>
                                            <p:strVal val="#ppt_x"/>
                                          </p:val>
                                        </p:tav>
                                      </p:tavLst>
                                    </p:anim>
                                    <p:anim calcmode="lin" valueType="num">
                                      <p:cBhvr additive="base">
                                        <p:cTn id="28" dur="500" fill="hold"/>
                                        <p:tgtEl>
                                          <p:spTgt spid="7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additive="base">
                                        <p:cTn id="32" dur="500" fill="hold"/>
                                        <p:tgtEl>
                                          <p:spTgt spid="77"/>
                                        </p:tgtEl>
                                        <p:attrNameLst>
                                          <p:attrName>ppt_x</p:attrName>
                                        </p:attrNameLst>
                                      </p:cBhvr>
                                      <p:tavLst>
                                        <p:tav tm="0">
                                          <p:val>
                                            <p:strVal val="0-#ppt_w/2"/>
                                          </p:val>
                                        </p:tav>
                                        <p:tav tm="100000">
                                          <p:val>
                                            <p:strVal val="#ppt_x"/>
                                          </p:val>
                                        </p:tav>
                                      </p:tavLst>
                                    </p:anim>
                                    <p:anim calcmode="lin" valueType="num">
                                      <p:cBhvr additive="base">
                                        <p:cTn id="33" dur="500" fill="hold"/>
                                        <p:tgtEl>
                                          <p:spTgt spid="7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75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74" grpId="0"/>
      <p:bldP spid="75" grpId="0"/>
      <p:bldP spid="76" grpId="0"/>
      <p:bldP spid="7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0404" b="23492"/>
          <a:stretch/>
        </p:blipFill>
        <p:spPr>
          <a:xfrm>
            <a:off x="1" y="1488107"/>
            <a:ext cx="12191999" cy="5372942"/>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t="10404" b="23492"/>
          <a:stretch/>
        </p:blipFill>
        <p:spPr>
          <a:xfrm>
            <a:off x="0" y="1485058"/>
            <a:ext cx="12191999" cy="5372942"/>
          </a:xfrm>
          <a:prstGeom prst="rect">
            <a:avLst/>
          </a:prstGeom>
        </p:spPr>
      </p:pic>
      <p:sp>
        <p:nvSpPr>
          <p:cNvPr id="36" name="haze"/>
          <p:cNvSpPr/>
          <p:nvPr/>
        </p:nvSpPr>
        <p:spPr bwMode="auto">
          <a:xfrm>
            <a:off x="0" y="1485058"/>
            <a:ext cx="12192000" cy="5372942"/>
          </a:xfrm>
          <a:prstGeom prst="rect">
            <a:avLst/>
          </a:prstGeom>
          <a:solidFill>
            <a:srgbClr val="505050">
              <a:alpha val="6392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
        <p:nvSpPr>
          <p:cNvPr id="31" name="Flowchart: Manual Input 30"/>
          <p:cNvSpPr/>
          <p:nvPr/>
        </p:nvSpPr>
        <p:spPr bwMode="auto">
          <a:xfrm>
            <a:off x="4811949" y="2489102"/>
            <a:ext cx="2802098" cy="407704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3 w 10000"/>
              <a:gd name="connsiteY0" fmla="*/ 0 h 10088"/>
              <a:gd name="connsiteX1" fmla="*/ 10000 w 10000"/>
              <a:gd name="connsiteY1" fmla="*/ 88 h 10088"/>
              <a:gd name="connsiteX2" fmla="*/ 10000 w 10000"/>
              <a:gd name="connsiteY2" fmla="*/ 10088 h 10088"/>
              <a:gd name="connsiteX3" fmla="*/ 0 w 10000"/>
              <a:gd name="connsiteY3" fmla="*/ 10088 h 10088"/>
              <a:gd name="connsiteX4" fmla="*/ 33 w 10000"/>
              <a:gd name="connsiteY4" fmla="*/ 0 h 10088"/>
              <a:gd name="connsiteX0" fmla="*/ 33 w 10033"/>
              <a:gd name="connsiteY0" fmla="*/ 0 h 10088"/>
              <a:gd name="connsiteX1" fmla="*/ 10033 w 10033"/>
              <a:gd name="connsiteY1" fmla="*/ 5569 h 10088"/>
              <a:gd name="connsiteX2" fmla="*/ 10000 w 10033"/>
              <a:gd name="connsiteY2" fmla="*/ 10088 h 10088"/>
              <a:gd name="connsiteX3" fmla="*/ 0 w 10033"/>
              <a:gd name="connsiteY3" fmla="*/ 10088 h 10088"/>
              <a:gd name="connsiteX4" fmla="*/ 33 w 10033"/>
              <a:gd name="connsiteY4" fmla="*/ 0 h 10088"/>
              <a:gd name="connsiteX0" fmla="*/ 1 w 10068"/>
              <a:gd name="connsiteY0" fmla="*/ 0 h 10088"/>
              <a:gd name="connsiteX1" fmla="*/ 10068 w 10068"/>
              <a:gd name="connsiteY1" fmla="*/ 5569 h 10088"/>
              <a:gd name="connsiteX2" fmla="*/ 10035 w 10068"/>
              <a:gd name="connsiteY2" fmla="*/ 10088 h 10088"/>
              <a:gd name="connsiteX3" fmla="*/ 35 w 10068"/>
              <a:gd name="connsiteY3" fmla="*/ 10088 h 10088"/>
              <a:gd name="connsiteX4" fmla="*/ 1 w 10068"/>
              <a:gd name="connsiteY4" fmla="*/ 0 h 10088"/>
              <a:gd name="connsiteX0" fmla="*/ 66 w 10033"/>
              <a:gd name="connsiteY0" fmla="*/ 0 h 10088"/>
              <a:gd name="connsiteX1" fmla="*/ 10033 w 10033"/>
              <a:gd name="connsiteY1" fmla="*/ 5569 h 10088"/>
              <a:gd name="connsiteX2" fmla="*/ 10000 w 10033"/>
              <a:gd name="connsiteY2" fmla="*/ 10088 h 10088"/>
              <a:gd name="connsiteX3" fmla="*/ 0 w 10033"/>
              <a:gd name="connsiteY3" fmla="*/ 10088 h 10088"/>
              <a:gd name="connsiteX4" fmla="*/ 66 w 10033"/>
              <a:gd name="connsiteY4" fmla="*/ 0 h 10088"/>
              <a:gd name="connsiteX0" fmla="*/ 2 w 10045"/>
              <a:gd name="connsiteY0" fmla="*/ 0 h 10056"/>
              <a:gd name="connsiteX1" fmla="*/ 10045 w 10045"/>
              <a:gd name="connsiteY1" fmla="*/ 5537 h 10056"/>
              <a:gd name="connsiteX2" fmla="*/ 10012 w 10045"/>
              <a:gd name="connsiteY2" fmla="*/ 10056 h 10056"/>
              <a:gd name="connsiteX3" fmla="*/ 12 w 10045"/>
              <a:gd name="connsiteY3" fmla="*/ 10056 h 10056"/>
              <a:gd name="connsiteX4" fmla="*/ 2 w 10045"/>
              <a:gd name="connsiteY4" fmla="*/ 0 h 10056"/>
              <a:gd name="connsiteX0" fmla="*/ 4 w 10036"/>
              <a:gd name="connsiteY0" fmla="*/ 0 h 10056"/>
              <a:gd name="connsiteX1" fmla="*/ 10036 w 10036"/>
              <a:gd name="connsiteY1" fmla="*/ 5537 h 10056"/>
              <a:gd name="connsiteX2" fmla="*/ 10003 w 10036"/>
              <a:gd name="connsiteY2" fmla="*/ 10056 h 10056"/>
              <a:gd name="connsiteX3" fmla="*/ 3 w 10036"/>
              <a:gd name="connsiteY3" fmla="*/ 10056 h 10056"/>
              <a:gd name="connsiteX4" fmla="*/ 4 w 10036"/>
              <a:gd name="connsiteY4" fmla="*/ 0 h 10056"/>
              <a:gd name="connsiteX0" fmla="*/ 4 w 10014"/>
              <a:gd name="connsiteY0" fmla="*/ 0 h 10056"/>
              <a:gd name="connsiteX1" fmla="*/ 10014 w 10014"/>
              <a:gd name="connsiteY1" fmla="*/ 5516 h 10056"/>
              <a:gd name="connsiteX2" fmla="*/ 10003 w 10014"/>
              <a:gd name="connsiteY2" fmla="*/ 10056 h 10056"/>
              <a:gd name="connsiteX3" fmla="*/ 3 w 10014"/>
              <a:gd name="connsiteY3" fmla="*/ 10056 h 10056"/>
              <a:gd name="connsiteX4" fmla="*/ 4 w 10014"/>
              <a:gd name="connsiteY4" fmla="*/ 0 h 10056"/>
              <a:gd name="connsiteX0" fmla="*/ 4 w 10005"/>
              <a:gd name="connsiteY0" fmla="*/ 0 h 10056"/>
              <a:gd name="connsiteX1" fmla="*/ 9992 w 10005"/>
              <a:gd name="connsiteY1" fmla="*/ 5516 h 10056"/>
              <a:gd name="connsiteX2" fmla="*/ 10003 w 10005"/>
              <a:gd name="connsiteY2" fmla="*/ 10056 h 10056"/>
              <a:gd name="connsiteX3" fmla="*/ 3 w 10005"/>
              <a:gd name="connsiteY3" fmla="*/ 10056 h 10056"/>
              <a:gd name="connsiteX4" fmla="*/ 4 w 10005"/>
              <a:gd name="connsiteY4" fmla="*/ 0 h 10056"/>
              <a:gd name="connsiteX0" fmla="*/ 4 w 10006"/>
              <a:gd name="connsiteY0" fmla="*/ 0 h 10056"/>
              <a:gd name="connsiteX1" fmla="*/ 10003 w 10006"/>
              <a:gd name="connsiteY1" fmla="*/ 5516 h 10056"/>
              <a:gd name="connsiteX2" fmla="*/ 10003 w 10006"/>
              <a:gd name="connsiteY2" fmla="*/ 10056 h 10056"/>
              <a:gd name="connsiteX3" fmla="*/ 3 w 10006"/>
              <a:gd name="connsiteY3" fmla="*/ 10056 h 10056"/>
              <a:gd name="connsiteX4" fmla="*/ 4 w 10006"/>
              <a:gd name="connsiteY4" fmla="*/ 0 h 10056"/>
              <a:gd name="connsiteX0" fmla="*/ 4 w 10006"/>
              <a:gd name="connsiteY0" fmla="*/ 0 h 10056"/>
              <a:gd name="connsiteX1" fmla="*/ 10003 w 10006"/>
              <a:gd name="connsiteY1" fmla="*/ 5516 h 10056"/>
              <a:gd name="connsiteX2" fmla="*/ 10003 w 10006"/>
              <a:gd name="connsiteY2" fmla="*/ 10056 h 10056"/>
              <a:gd name="connsiteX3" fmla="*/ 3 w 10006"/>
              <a:gd name="connsiteY3" fmla="*/ 10056 h 10056"/>
              <a:gd name="connsiteX4" fmla="*/ 4 w 10006"/>
              <a:gd name="connsiteY4" fmla="*/ 0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6" h="10056">
                <a:moveTo>
                  <a:pt x="4" y="0"/>
                </a:moveTo>
                <a:lnTo>
                  <a:pt x="10003" y="5516"/>
                </a:lnTo>
                <a:cubicBezTo>
                  <a:pt x="9992" y="7022"/>
                  <a:pt x="10014" y="8550"/>
                  <a:pt x="10003" y="10056"/>
                </a:cubicBezTo>
                <a:lnTo>
                  <a:pt x="3" y="10056"/>
                </a:lnTo>
                <a:cubicBezTo>
                  <a:pt x="14" y="6693"/>
                  <a:pt x="-7" y="3363"/>
                  <a:pt x="4" y="0"/>
                </a:cubicBezTo>
                <a:close/>
              </a:path>
            </a:pathLst>
          </a:custGeom>
          <a:solidFill>
            <a:srgbClr val="EAEAEA">
              <a:alpha val="6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ectangle 28"/>
          <p:cNvSpPr/>
          <p:nvPr/>
        </p:nvSpPr>
        <p:spPr>
          <a:xfrm>
            <a:off x="1805353" y="4157290"/>
            <a:ext cx="2913192" cy="740664"/>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42"/>
            <a:r>
              <a:rPr lang="en-US" kern="0" dirty="0">
                <a:gradFill>
                  <a:gsLst>
                    <a:gs pos="0">
                      <a:prstClr val="white"/>
                    </a:gs>
                    <a:gs pos="100000">
                      <a:prstClr val="white"/>
                    </a:gs>
                  </a:gsLst>
                  <a:lin ang="5400000" scaled="0"/>
                </a:gradFill>
                <a:latin typeface="Segoe UI"/>
              </a:rPr>
              <a:t>Productivity Apps</a:t>
            </a:r>
          </a:p>
        </p:txBody>
      </p:sp>
      <p:sp>
        <p:nvSpPr>
          <p:cNvPr id="22" name="Rectangle 21"/>
          <p:cNvSpPr/>
          <p:nvPr/>
        </p:nvSpPr>
        <p:spPr>
          <a:xfrm>
            <a:off x="1805353" y="3323196"/>
            <a:ext cx="2913192" cy="740664"/>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42"/>
            <a:r>
              <a:rPr lang="en-US" kern="0" dirty="0">
                <a:gradFill>
                  <a:gsLst>
                    <a:gs pos="0">
                      <a:prstClr val="white"/>
                    </a:gs>
                    <a:gs pos="100000">
                      <a:prstClr val="white"/>
                    </a:gs>
                  </a:gsLst>
                  <a:lin ang="5400000" scaled="0"/>
                </a:gradFill>
                <a:latin typeface="Segoe UI"/>
              </a:rPr>
              <a:t>PBX &amp; Voice Solution</a:t>
            </a:r>
          </a:p>
        </p:txBody>
      </p:sp>
      <p:sp>
        <p:nvSpPr>
          <p:cNvPr id="23" name="Rectangle 22"/>
          <p:cNvSpPr/>
          <p:nvPr/>
        </p:nvSpPr>
        <p:spPr>
          <a:xfrm>
            <a:off x="1805353" y="2489102"/>
            <a:ext cx="2913192" cy="740664"/>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defTabSz="896042" fontAlgn="auto">
              <a:lnSpc>
                <a:spcPct val="100000"/>
              </a:lnSpc>
              <a:spcBef>
                <a:spcPts val="0"/>
              </a:spcBef>
              <a:spcAft>
                <a:spcPts val="0"/>
              </a:spcAft>
              <a:buClrTx/>
              <a:buSzTx/>
              <a:buFontTx/>
              <a:buNone/>
              <a:tabLst/>
              <a:defRPr/>
            </a:pPr>
            <a:r>
              <a:rPr lang="en-US" kern="0" dirty="0">
                <a:gradFill>
                  <a:gsLst>
                    <a:gs pos="0">
                      <a:prstClr val="white"/>
                    </a:gs>
                    <a:gs pos="100000">
                      <a:prstClr val="white"/>
                    </a:gs>
                  </a:gsLst>
                  <a:lin ang="5400000" scaled="0"/>
                </a:gradFill>
                <a:latin typeface="Segoe UI"/>
              </a:rPr>
              <a:t>Enterprise-grade device management &amp; security</a:t>
            </a:r>
          </a:p>
        </p:txBody>
      </p:sp>
      <p:sp>
        <p:nvSpPr>
          <p:cNvPr id="18" name="Rectangle 17"/>
          <p:cNvSpPr/>
          <p:nvPr/>
        </p:nvSpPr>
        <p:spPr>
          <a:xfrm>
            <a:off x="1805353" y="5825479"/>
            <a:ext cx="2913192" cy="740664"/>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42"/>
            <a:r>
              <a:rPr lang="en-US" kern="0" dirty="0">
                <a:gradFill>
                  <a:gsLst>
                    <a:gs pos="0">
                      <a:prstClr val="white"/>
                    </a:gs>
                    <a:gs pos="100000">
                      <a:prstClr val="white"/>
                    </a:gs>
                  </a:gsLst>
                  <a:lin ang="5400000" scaled="0"/>
                </a:gradFill>
                <a:latin typeface="Segoe UI"/>
              </a:rPr>
              <a:t>Cloud-based identity management &amp; security</a:t>
            </a:r>
          </a:p>
        </p:txBody>
      </p:sp>
      <p:sp>
        <p:nvSpPr>
          <p:cNvPr id="19" name="Rectangle 18"/>
          <p:cNvSpPr/>
          <p:nvPr/>
        </p:nvSpPr>
        <p:spPr>
          <a:xfrm>
            <a:off x="1805353" y="4991384"/>
            <a:ext cx="2913192" cy="740664"/>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42"/>
            <a:r>
              <a:rPr lang="en-US" kern="0" dirty="0">
                <a:gradFill>
                  <a:gsLst>
                    <a:gs pos="0">
                      <a:prstClr val="white"/>
                    </a:gs>
                    <a:gs pos="100000">
                      <a:prstClr val="white"/>
                    </a:gs>
                  </a:gsLst>
                  <a:lin ang="5400000" scaled="0"/>
                </a:gradFill>
                <a:latin typeface="Segoe UI"/>
              </a:rPr>
              <a:t>BI &amp; Analytics</a:t>
            </a:r>
          </a:p>
        </p:txBody>
      </p:sp>
      <p:sp>
        <p:nvSpPr>
          <p:cNvPr id="16" name="Rectangle 15"/>
          <p:cNvSpPr/>
          <p:nvPr/>
        </p:nvSpPr>
        <p:spPr>
          <a:xfrm>
            <a:off x="1483804" y="1754475"/>
            <a:ext cx="3556289" cy="791755"/>
          </a:xfrm>
          <a:prstGeom prst="rect">
            <a:avLst/>
          </a:prstGeom>
          <a:noFill/>
        </p:spPr>
        <p:txBody>
          <a:bodyPr wrap="square" rIns="89642" anchor="t">
            <a:spAutoFit/>
          </a:bodyPr>
          <a:lstStyle/>
          <a:p>
            <a:pPr marL="0" marR="0" lvl="0" indent="0" algn="ctr" defTabSz="896042" rtl="0" eaLnBrk="1" fontAlgn="auto" latinLnBrk="0" hangingPunct="1">
              <a:lnSpc>
                <a:spcPct val="90000"/>
              </a:lnSpc>
              <a:spcBef>
                <a:spcPts val="0"/>
              </a:spcBef>
              <a:spcAft>
                <a:spcPts val="0"/>
              </a:spcAft>
              <a:buClrTx/>
              <a:buSzTx/>
              <a:buFontTx/>
              <a:buNone/>
              <a:tabLst/>
              <a:defRPr/>
            </a:pPr>
            <a:r>
              <a:rPr lang="en-US" sz="2000" kern="0" dirty="0">
                <a:solidFill>
                  <a:schemeClr val="bg1"/>
                </a:solidFill>
                <a:latin typeface="Segoe UI"/>
              </a:rPr>
              <a:t>A la carte from Microsoft and/or third parties</a:t>
            </a:r>
            <a:br>
              <a:rPr kumimoji="0" lang="en-US" sz="1100" b="0" i="0" u="none" strike="noStrike" kern="0" cap="none" spc="0" normalizeH="0" baseline="0" noProof="0" dirty="0">
                <a:ln>
                  <a:noFill/>
                </a:ln>
                <a:solidFill>
                  <a:schemeClr val="tx2"/>
                </a:solidFill>
                <a:effectLst/>
                <a:uLnTx/>
                <a:uFillTx/>
                <a:latin typeface="Segoe UI"/>
                <a:ea typeface="+mn-ea"/>
                <a:cs typeface="+mn-cs"/>
              </a:rPr>
            </a:br>
            <a:endParaRPr kumimoji="0" lang="en-US" sz="1100" b="0" i="0" u="none" strike="noStrike" kern="0" cap="none" spc="0" normalizeH="0" baseline="0" noProof="0" dirty="0">
              <a:ln>
                <a:noFill/>
              </a:ln>
              <a:solidFill>
                <a:schemeClr val="tx2"/>
              </a:solidFill>
              <a:effectLst/>
              <a:uLnTx/>
              <a:uFillTx/>
              <a:latin typeface="Segoe UI"/>
              <a:ea typeface="+mn-ea"/>
              <a:cs typeface="+mn-cs"/>
            </a:endParaRPr>
          </a:p>
        </p:txBody>
      </p:sp>
      <p:sp>
        <p:nvSpPr>
          <p:cNvPr id="62" name="Rectangle 61"/>
          <p:cNvSpPr/>
          <p:nvPr/>
        </p:nvSpPr>
        <p:spPr>
          <a:xfrm>
            <a:off x="7713394" y="4727369"/>
            <a:ext cx="2689274" cy="1838774"/>
          </a:xfrm>
          <a:prstGeom prst="rect">
            <a:avLst/>
          </a:prstGeom>
          <a:solidFill>
            <a:srgbClr val="4EB1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defTabSz="896042" fontAlgn="auto">
              <a:lnSpc>
                <a:spcPct val="100000"/>
              </a:lnSpc>
              <a:spcBef>
                <a:spcPts val="0"/>
              </a:spcBef>
              <a:spcAft>
                <a:spcPts val="0"/>
              </a:spcAft>
              <a:buClrTx/>
              <a:buSzTx/>
              <a:buFontTx/>
              <a:buNone/>
              <a:tabLst/>
              <a:defRPr/>
            </a:pPr>
            <a:r>
              <a:rPr lang="en-US" kern="0" dirty="0">
                <a:gradFill>
                  <a:gsLst>
                    <a:gs pos="0">
                      <a:prstClr val="white"/>
                    </a:gs>
                    <a:gs pos="100000">
                      <a:prstClr val="white"/>
                    </a:gs>
                  </a:gsLst>
                  <a:lin ang="5400000" scaled="0"/>
                </a:gradFill>
                <a:latin typeface="Segoe UI"/>
              </a:rPr>
              <a:t>Secure Productive Enterprise E3</a:t>
            </a:r>
          </a:p>
        </p:txBody>
      </p:sp>
      <p:grpSp>
        <p:nvGrpSpPr>
          <p:cNvPr id="63" name="Group 62"/>
          <p:cNvGrpSpPr/>
          <p:nvPr/>
        </p:nvGrpSpPr>
        <p:grpSpPr>
          <a:xfrm>
            <a:off x="8176581" y="4103410"/>
            <a:ext cx="1762900" cy="526811"/>
            <a:chOff x="637304" y="1441660"/>
            <a:chExt cx="2172495" cy="649210"/>
          </a:xfrm>
        </p:grpSpPr>
        <p:sp>
          <p:nvSpPr>
            <p:cNvPr id="64" name="TextBox 1"/>
            <p:cNvSpPr txBox="1"/>
            <p:nvPr/>
          </p:nvSpPr>
          <p:spPr>
            <a:xfrm>
              <a:off x="637304" y="1441660"/>
              <a:ext cx="1010456" cy="649210"/>
            </a:xfrm>
            <a:prstGeom prst="rect">
              <a:avLst/>
            </a:prstGeom>
          </p:spPr>
          <p:txBody>
            <a:bodyPr wrap="none" rIns="89642" rtlCol="0" anchor="ctr">
              <a:spAutoFit/>
            </a:bodyPr>
            <a:lstStyle>
              <a:defPPr>
                <a:defRPr lang="en-US"/>
              </a:defPPr>
              <a:lvl1pPr defTabSz="914225">
                <a:lnSpc>
                  <a:spcPct val="90000"/>
                </a:lnSpc>
                <a:defRPr sz="3200" b="1" spc="-147">
                  <a:gradFill>
                    <a:gsLst>
                      <a:gs pos="0">
                        <a:schemeClr val="accent2"/>
                      </a:gs>
                      <a:gs pos="100000">
                        <a:schemeClr val="accent2"/>
                      </a:gs>
                    </a:gsLst>
                    <a:lin ang="5400000" scaled="0"/>
                  </a:gradFill>
                  <a:latin typeface="Segoe UI"/>
                  <a:cs typeface="Bodoni Std Bold Italic"/>
                </a:defRPr>
              </a:lvl1pPr>
            </a:lstStyle>
            <a:p>
              <a:pPr defTabSz="896215">
                <a:defRPr/>
              </a:pPr>
              <a:r>
                <a:rPr lang="en-US" sz="3137" kern="0" spc="-144" dirty="0">
                  <a:solidFill>
                    <a:schemeClr val="bg1"/>
                  </a:solidFill>
                </a:rPr>
                <a:t>$32</a:t>
              </a:r>
            </a:p>
          </p:txBody>
        </p:sp>
        <p:sp>
          <p:nvSpPr>
            <p:cNvPr id="65" name="Rectangle 64"/>
            <p:cNvSpPr/>
            <p:nvPr/>
          </p:nvSpPr>
          <p:spPr>
            <a:xfrm>
              <a:off x="1646127" y="1507586"/>
              <a:ext cx="1163672" cy="515196"/>
            </a:xfrm>
            <a:prstGeom prst="rect">
              <a:avLst/>
            </a:prstGeom>
            <a:noFill/>
          </p:spPr>
          <p:txBody>
            <a:bodyPr wrap="none" rIns="89642" anchor="t">
              <a:spAutoFit/>
            </a:bodyPr>
            <a:lstStyle/>
            <a:p>
              <a:pPr marR="0" lvl="0" indent="0" defTabSz="896042" fontAlgn="auto">
                <a:lnSpc>
                  <a:spcPct val="90000"/>
                </a:lnSpc>
                <a:spcBef>
                  <a:spcPts val="0"/>
                </a:spcBef>
                <a:spcAft>
                  <a:spcPts val="0"/>
                </a:spcAft>
                <a:buClrTx/>
                <a:buSzTx/>
                <a:buFontTx/>
                <a:buNone/>
                <a:tabLst/>
                <a:defRPr/>
              </a:pPr>
              <a:r>
                <a:rPr lang="en-US" sz="1176" kern="0" dirty="0">
                  <a:solidFill>
                    <a:schemeClr val="bg1"/>
                  </a:solidFill>
                  <a:latin typeface="Segoe UI"/>
                </a:rPr>
                <a:t>Per-user,</a:t>
              </a:r>
              <a:br>
                <a:rPr lang="en-US" sz="1176" kern="0" dirty="0">
                  <a:solidFill>
                    <a:schemeClr val="bg1"/>
                  </a:solidFill>
                  <a:latin typeface="Segoe UI"/>
                </a:rPr>
              </a:br>
              <a:r>
                <a:rPr lang="en-US" sz="1176" kern="0" dirty="0">
                  <a:solidFill>
                    <a:schemeClr val="bg1"/>
                  </a:solidFill>
                  <a:latin typeface="Segoe UI"/>
                </a:rPr>
                <a:t>per-month </a:t>
              </a:r>
            </a:p>
          </p:txBody>
        </p:sp>
      </p:grpSp>
      <p:sp>
        <p:nvSpPr>
          <p:cNvPr id="2" name="Title 1"/>
          <p:cNvSpPr>
            <a:spLocks noGrp="1"/>
          </p:cNvSpPr>
          <p:nvPr>
            <p:ph type="title"/>
          </p:nvPr>
        </p:nvSpPr>
        <p:spPr>
          <a:xfrm>
            <a:off x="269241" y="289957"/>
            <a:ext cx="11626175" cy="766364"/>
          </a:xfrm>
        </p:spPr>
        <p:txBody>
          <a:bodyPr>
            <a:spAutoFit/>
          </a:bodyPr>
          <a:lstStyle/>
          <a:p>
            <a:r>
              <a:rPr lang="en-US" sz="4200" dirty="0"/>
              <a:t>S</a:t>
            </a:r>
            <a:r>
              <a:rPr lang="en-US" sz="4200" dirty="0">
                <a:gradFill>
                  <a:gsLst>
                    <a:gs pos="1250">
                      <a:schemeClr val="accent1"/>
                    </a:gs>
                    <a:gs pos="100000">
                      <a:schemeClr val="accent1"/>
                    </a:gs>
                  </a:gsLst>
                  <a:lin ang="5400000" scaled="0"/>
                </a:gradFill>
              </a:rPr>
              <a:t>implify and save money</a:t>
            </a:r>
          </a:p>
        </p:txBody>
      </p:sp>
      <p:sp>
        <p:nvSpPr>
          <p:cNvPr id="34" name="Rectangle 33"/>
          <p:cNvSpPr/>
          <p:nvPr/>
        </p:nvSpPr>
        <p:spPr bwMode="auto">
          <a:xfrm>
            <a:off x="1" y="1440237"/>
            <a:ext cx="12191377" cy="44821"/>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207496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75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2250"/>
                            </p:stCondLst>
                            <p:childTnLst>
                              <p:par>
                                <p:cTn id="16" presetID="10" presetClass="entr" presetSubtype="0" fill="hold" grpId="0" nodeType="afterEffect">
                                  <p:stCondLst>
                                    <p:cond delay="1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300"/>
                                        <p:tgtEl>
                                          <p:spTgt spid="23"/>
                                        </p:tgtEl>
                                      </p:cBhvr>
                                    </p:animEffect>
                                  </p:childTnLst>
                                </p:cTn>
                              </p:par>
                              <p:par>
                                <p:cTn id="19" presetID="42" presetClass="path" presetSubtype="0" decel="100000" fill="hold" grpId="1" nodeType="withEffect">
                                  <p:stCondLst>
                                    <p:cond delay="100"/>
                                  </p:stCondLst>
                                  <p:childTnLst>
                                    <p:animMotion origin="layout" path="M 2.08333E-6 1.85185E-6 L 2.08333E-6 0.03241 " pathEditMode="relative" rAng="0" ptsTypes="AA">
                                      <p:cBhvr>
                                        <p:cTn id="20" dur="300" spd="-100000" fill="hold"/>
                                        <p:tgtEl>
                                          <p:spTgt spid="23"/>
                                        </p:tgtEl>
                                        <p:attrNameLst>
                                          <p:attrName>ppt_x</p:attrName>
                                          <p:attrName>ppt_y</p:attrName>
                                        </p:attrNameLst>
                                      </p:cBhvr>
                                      <p:rCtr x="0" y="1620"/>
                                    </p:animMotion>
                                  </p:childTnLst>
                                </p:cTn>
                              </p:par>
                              <p:par>
                                <p:cTn id="21" presetID="10" presetClass="entr" presetSubtype="0" fill="hold" grpId="0" nodeType="withEffect">
                                  <p:stCondLst>
                                    <p:cond delay="2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300"/>
                                        <p:tgtEl>
                                          <p:spTgt spid="22"/>
                                        </p:tgtEl>
                                      </p:cBhvr>
                                    </p:animEffect>
                                  </p:childTnLst>
                                </p:cTn>
                              </p:par>
                              <p:par>
                                <p:cTn id="24" presetID="42" presetClass="path" presetSubtype="0" decel="100000" fill="hold" grpId="1" nodeType="withEffect">
                                  <p:stCondLst>
                                    <p:cond delay="200"/>
                                  </p:stCondLst>
                                  <p:childTnLst>
                                    <p:animMotion origin="layout" path="M 2.08333E-6 4.07407E-6 L 2.08333E-6 0.0324 " pathEditMode="relative" rAng="0" ptsTypes="AA">
                                      <p:cBhvr>
                                        <p:cTn id="25" dur="300" spd="-100000" fill="hold"/>
                                        <p:tgtEl>
                                          <p:spTgt spid="22"/>
                                        </p:tgtEl>
                                        <p:attrNameLst>
                                          <p:attrName>ppt_x</p:attrName>
                                          <p:attrName>ppt_y</p:attrName>
                                        </p:attrNameLst>
                                      </p:cBhvr>
                                      <p:rCtr x="0" y="1620"/>
                                    </p:animMotion>
                                  </p:childTnLst>
                                </p:cTn>
                              </p:par>
                              <p:par>
                                <p:cTn id="26" presetID="10" presetClass="entr" presetSubtype="0" fill="hold" grpId="0" nodeType="withEffect">
                                  <p:stCondLst>
                                    <p:cond delay="30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300"/>
                                        <p:tgtEl>
                                          <p:spTgt spid="29"/>
                                        </p:tgtEl>
                                      </p:cBhvr>
                                    </p:animEffect>
                                  </p:childTnLst>
                                </p:cTn>
                              </p:par>
                              <p:par>
                                <p:cTn id="29" presetID="42" presetClass="path" presetSubtype="0" decel="100000" fill="hold" grpId="1" nodeType="withEffect">
                                  <p:stCondLst>
                                    <p:cond delay="300"/>
                                  </p:stCondLst>
                                  <p:childTnLst>
                                    <p:animMotion origin="layout" path="M 2.08333E-6 4.81481E-6 L 2.08333E-6 0.0324 " pathEditMode="relative" rAng="0" ptsTypes="AA">
                                      <p:cBhvr>
                                        <p:cTn id="30" dur="300" spd="-100000" fill="hold"/>
                                        <p:tgtEl>
                                          <p:spTgt spid="29"/>
                                        </p:tgtEl>
                                        <p:attrNameLst>
                                          <p:attrName>ppt_x</p:attrName>
                                          <p:attrName>ppt_y</p:attrName>
                                        </p:attrNameLst>
                                      </p:cBhvr>
                                      <p:rCtr x="0" y="1620"/>
                                    </p:animMotion>
                                  </p:childTnLst>
                                </p:cTn>
                              </p:par>
                              <p:par>
                                <p:cTn id="31" presetID="10" presetClass="entr" presetSubtype="0" fill="hold" grpId="0" nodeType="withEffect">
                                  <p:stCondLst>
                                    <p:cond delay="4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300"/>
                                        <p:tgtEl>
                                          <p:spTgt spid="19"/>
                                        </p:tgtEl>
                                      </p:cBhvr>
                                    </p:animEffect>
                                  </p:childTnLst>
                                </p:cTn>
                              </p:par>
                              <p:par>
                                <p:cTn id="34" presetID="42" presetClass="path" presetSubtype="0" decel="100000" fill="hold" grpId="1" nodeType="withEffect">
                                  <p:stCondLst>
                                    <p:cond delay="400"/>
                                  </p:stCondLst>
                                  <p:childTnLst>
                                    <p:animMotion origin="layout" path="M 2.08333E-6 -2.96296E-6 L 2.08333E-6 0.03241 " pathEditMode="relative" rAng="0" ptsTypes="AA">
                                      <p:cBhvr>
                                        <p:cTn id="35" dur="300" spd="-100000" fill="hold"/>
                                        <p:tgtEl>
                                          <p:spTgt spid="19"/>
                                        </p:tgtEl>
                                        <p:attrNameLst>
                                          <p:attrName>ppt_x</p:attrName>
                                          <p:attrName>ppt_y</p:attrName>
                                        </p:attrNameLst>
                                      </p:cBhvr>
                                      <p:rCtr x="0" y="1620"/>
                                    </p:animMotion>
                                  </p:childTnLst>
                                </p:cTn>
                              </p:par>
                              <p:par>
                                <p:cTn id="36" presetID="10" presetClass="entr" presetSubtype="0" fill="hold" grpId="0" nodeType="withEffect">
                                  <p:stCondLst>
                                    <p:cond delay="5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300"/>
                                        <p:tgtEl>
                                          <p:spTgt spid="18"/>
                                        </p:tgtEl>
                                      </p:cBhvr>
                                    </p:animEffect>
                                  </p:childTnLst>
                                </p:cTn>
                              </p:par>
                              <p:par>
                                <p:cTn id="39" presetID="42" presetClass="path" presetSubtype="0" decel="100000" fill="hold" grpId="1" nodeType="withEffect">
                                  <p:stCondLst>
                                    <p:cond delay="500"/>
                                  </p:stCondLst>
                                  <p:childTnLst>
                                    <p:animMotion origin="layout" path="M 2.08333E-6 -2.22222E-6 L 2.08333E-6 0.03241 " pathEditMode="relative" rAng="0" ptsTypes="AA">
                                      <p:cBhvr>
                                        <p:cTn id="40" dur="300" spd="-100000" fill="hold"/>
                                        <p:tgtEl>
                                          <p:spTgt spid="18"/>
                                        </p:tgtEl>
                                        <p:attrNameLst>
                                          <p:attrName>ppt_x</p:attrName>
                                          <p:attrName>ppt_y</p:attrName>
                                        </p:attrNameLst>
                                      </p:cBhvr>
                                      <p:rCtr x="0" y="1620"/>
                                    </p:animMotion>
                                  </p:childTnLst>
                                </p:cTn>
                              </p:par>
                            </p:childTnLst>
                          </p:cTn>
                        </p:par>
                        <p:par>
                          <p:cTn id="41" fill="hold">
                            <p:stCondLst>
                              <p:cond delay="3050"/>
                            </p:stCondLst>
                            <p:childTnLst>
                              <p:par>
                                <p:cTn id="42" presetID="10" presetClass="entr" presetSubtype="0" fill="hold" grpId="0" nodeType="afterEffect">
                                  <p:stCondLst>
                                    <p:cond delay="10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35" presetClass="path" presetSubtype="0" decel="100000" fill="hold" grpId="1" nodeType="withEffect">
                                  <p:stCondLst>
                                    <p:cond delay="100"/>
                                  </p:stCondLst>
                                  <p:childTnLst>
                                    <p:animMotion origin="layout" path="M 4.79167E-6 4.81481E-6 L -0.11511 4.81481E-6 " pathEditMode="relative" rAng="0" ptsTypes="AA">
                                      <p:cBhvr>
                                        <p:cTn id="46" dur="500" spd="-100000" fill="hold"/>
                                        <p:tgtEl>
                                          <p:spTgt spid="31"/>
                                        </p:tgtEl>
                                        <p:attrNameLst>
                                          <p:attrName>ppt_x</p:attrName>
                                          <p:attrName>ppt_y</p:attrName>
                                        </p:attrNameLst>
                                      </p:cBhvr>
                                      <p:rCtr x="-5755" y="0"/>
                                    </p:animMotion>
                                  </p:childTnLst>
                                </p:cTn>
                              </p:par>
                              <p:par>
                                <p:cTn id="47" presetID="10" presetClass="entr" presetSubtype="0" fill="hold" grpId="0" nodeType="withEffect">
                                  <p:stCondLst>
                                    <p:cond delay="40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300"/>
                                        <p:tgtEl>
                                          <p:spTgt spid="62"/>
                                        </p:tgtEl>
                                      </p:cBhvr>
                                    </p:animEffect>
                                  </p:childTnLst>
                                </p:cTn>
                              </p:par>
                              <p:par>
                                <p:cTn id="50" presetID="42" presetClass="path" presetSubtype="0" decel="100000" fill="hold" grpId="1" nodeType="withEffect">
                                  <p:stCondLst>
                                    <p:cond delay="400"/>
                                  </p:stCondLst>
                                  <p:childTnLst>
                                    <p:animMotion origin="layout" path="M 1.25E-6 3.7037E-7 L 1.25E-6 0.03241 " pathEditMode="relative" rAng="0" ptsTypes="AA">
                                      <p:cBhvr>
                                        <p:cTn id="51" dur="300" spd="-100000" fill="hold"/>
                                        <p:tgtEl>
                                          <p:spTgt spid="62"/>
                                        </p:tgtEl>
                                        <p:attrNameLst>
                                          <p:attrName>ppt_x</p:attrName>
                                          <p:attrName>ppt_y</p:attrName>
                                        </p:attrNameLst>
                                      </p:cBhvr>
                                      <p:rCtr x="0" y="1620"/>
                                    </p:animMotion>
                                  </p:childTnLst>
                                </p:cTn>
                              </p:par>
                              <p:par>
                                <p:cTn id="52" presetID="1" presetClass="entr" presetSubtype="0" fill="hold" nodeType="withEffect">
                                  <p:stCondLst>
                                    <p:cond delay="100"/>
                                  </p:stCondLst>
                                  <p:childTnLst>
                                    <p:set>
                                      <p:cBhvr>
                                        <p:cTn id="53" dur="1" fill="hold">
                                          <p:stCondLst>
                                            <p:cond delay="399"/>
                                          </p:stCondLst>
                                        </p:cTn>
                                        <p:tgtEl>
                                          <p:spTgt spid="63"/>
                                        </p:tgtEl>
                                        <p:attrNameLst>
                                          <p:attrName>style.visibility</p:attrName>
                                        </p:attrNameLst>
                                      </p:cBhvr>
                                      <p:to>
                                        <p:strVal val="visible"/>
                                      </p:to>
                                    </p:set>
                                  </p:childTnLst>
                                </p:cTn>
                              </p:par>
                              <p:par>
                                <p:cTn id="54" presetID="6" presetClass="emph" presetSubtype="0" accel="100000" autoRev="1" fill="hold" nodeType="withEffect">
                                  <p:stCondLst>
                                    <p:cond delay="100"/>
                                  </p:stCondLst>
                                  <p:childTnLst>
                                    <p:animScale>
                                      <p:cBhvr>
                                        <p:cTn id="55" dur="400" fill="hold"/>
                                        <p:tgtEl>
                                          <p:spTgt spid="63"/>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1" grpId="0" animBg="1"/>
      <p:bldP spid="31" grpId="1" animBg="1"/>
      <p:bldP spid="29" grpId="0" animBg="1"/>
      <p:bldP spid="29" grpId="1" animBg="1"/>
      <p:bldP spid="22" grpId="0" animBg="1"/>
      <p:bldP spid="22" grpId="1" animBg="1"/>
      <p:bldP spid="23" grpId="0" animBg="1"/>
      <p:bldP spid="23" grpId="1" animBg="1"/>
      <p:bldP spid="18" grpId="0" animBg="1"/>
      <p:bldP spid="18" grpId="1" animBg="1"/>
      <p:bldP spid="19" grpId="0" animBg="1"/>
      <p:bldP spid="19" grpId="1" animBg="1"/>
      <p:bldP spid="16" grpId="0"/>
      <p:bldP spid="62" grpId="0" animBg="1"/>
      <p:bldP spid="6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834459609"/>
              </p:ext>
            </p:extLst>
          </p:nvPr>
        </p:nvGraphicFramePr>
        <p:xfrm>
          <a:off x="269241" y="1110468"/>
          <a:ext cx="11663753" cy="5654228"/>
        </p:xfrm>
        <a:graphic>
          <a:graphicData uri="http://schemas.openxmlformats.org/drawingml/2006/table">
            <a:tbl>
              <a:tblPr firstRow="1" bandRow="1"/>
              <a:tblGrid>
                <a:gridCol w="9217659">
                  <a:extLst>
                    <a:ext uri="{9D8B030D-6E8A-4147-A177-3AD203B41FA5}">
                      <a16:colId xmlns:a16="http://schemas.microsoft.com/office/drawing/2014/main" val="1928808200"/>
                    </a:ext>
                  </a:extLst>
                </a:gridCol>
                <a:gridCol w="1223047">
                  <a:extLst>
                    <a:ext uri="{9D8B030D-6E8A-4147-A177-3AD203B41FA5}">
                      <a16:colId xmlns:a16="http://schemas.microsoft.com/office/drawing/2014/main" val="2876740067"/>
                    </a:ext>
                  </a:extLst>
                </a:gridCol>
                <a:gridCol w="1223047">
                  <a:extLst>
                    <a:ext uri="{9D8B030D-6E8A-4147-A177-3AD203B41FA5}">
                      <a16:colId xmlns:a16="http://schemas.microsoft.com/office/drawing/2014/main" val="1534660245"/>
                    </a:ext>
                  </a:extLst>
                </a:gridCol>
              </a:tblGrid>
              <a:tr h="444560">
                <a:tc>
                  <a:txBody>
                    <a:bodyPr/>
                    <a:lstStyle>
                      <a:lvl1pPr marL="0" algn="l" defTabSz="693885" rtl="0" eaLnBrk="1" latinLnBrk="0" hangingPunct="1">
                        <a:defRPr sz="1403" b="1" kern="1200">
                          <a:solidFill>
                            <a:schemeClr val="lt1"/>
                          </a:solidFill>
                          <a:latin typeface="Segoe UI"/>
                        </a:defRPr>
                      </a:lvl1pPr>
                      <a:lvl2pPr marL="346943" algn="l" defTabSz="693885" rtl="0" eaLnBrk="1" latinLnBrk="0" hangingPunct="1">
                        <a:defRPr sz="1403" b="1" kern="1200">
                          <a:solidFill>
                            <a:schemeClr val="lt1"/>
                          </a:solidFill>
                          <a:latin typeface="Segoe UI"/>
                        </a:defRPr>
                      </a:lvl2pPr>
                      <a:lvl3pPr marL="693885" algn="l" defTabSz="693885" rtl="0" eaLnBrk="1" latinLnBrk="0" hangingPunct="1">
                        <a:defRPr sz="1403" b="1" kern="1200">
                          <a:solidFill>
                            <a:schemeClr val="lt1"/>
                          </a:solidFill>
                          <a:latin typeface="Segoe UI"/>
                        </a:defRPr>
                      </a:lvl3pPr>
                      <a:lvl4pPr marL="1040828" algn="l" defTabSz="693885" rtl="0" eaLnBrk="1" latinLnBrk="0" hangingPunct="1">
                        <a:defRPr sz="1403" b="1" kern="1200">
                          <a:solidFill>
                            <a:schemeClr val="lt1"/>
                          </a:solidFill>
                          <a:latin typeface="Segoe UI"/>
                        </a:defRPr>
                      </a:lvl4pPr>
                      <a:lvl5pPr marL="1387770" algn="l" defTabSz="693885" rtl="0" eaLnBrk="1" latinLnBrk="0" hangingPunct="1">
                        <a:defRPr sz="1403" b="1" kern="1200">
                          <a:solidFill>
                            <a:schemeClr val="lt1"/>
                          </a:solidFill>
                          <a:latin typeface="Segoe UI"/>
                        </a:defRPr>
                      </a:lvl5pPr>
                      <a:lvl6pPr marL="1734712" algn="l" defTabSz="693885" rtl="0" eaLnBrk="1" latinLnBrk="0" hangingPunct="1">
                        <a:defRPr sz="1403" b="1" kern="1200">
                          <a:solidFill>
                            <a:schemeClr val="lt1"/>
                          </a:solidFill>
                          <a:latin typeface="Segoe UI"/>
                        </a:defRPr>
                      </a:lvl6pPr>
                      <a:lvl7pPr marL="2081654" algn="l" defTabSz="693885" rtl="0" eaLnBrk="1" latinLnBrk="0" hangingPunct="1">
                        <a:defRPr sz="1403" b="1" kern="1200">
                          <a:solidFill>
                            <a:schemeClr val="lt1"/>
                          </a:solidFill>
                          <a:latin typeface="Segoe UI"/>
                        </a:defRPr>
                      </a:lvl7pPr>
                      <a:lvl8pPr marL="2428597" algn="l" defTabSz="693885" rtl="0" eaLnBrk="1" latinLnBrk="0" hangingPunct="1">
                        <a:defRPr sz="1403" b="1" kern="1200">
                          <a:solidFill>
                            <a:schemeClr val="lt1"/>
                          </a:solidFill>
                          <a:latin typeface="Segoe UI"/>
                        </a:defRPr>
                      </a:lvl8pPr>
                      <a:lvl9pPr marL="2775540" algn="l" defTabSz="693885" rtl="0" eaLnBrk="1" latinLnBrk="0" hangingPunct="1">
                        <a:defRPr sz="1403" b="1" kern="1200">
                          <a:solidFill>
                            <a:schemeClr val="lt1"/>
                          </a:solidFill>
                          <a:latin typeface="Segoe UI"/>
                        </a:defRPr>
                      </a:lvl9pPr>
                    </a:lstStyle>
                    <a:p>
                      <a:endParaRPr lang="en-US" sz="2800" b="1" dirty="0">
                        <a:solidFill>
                          <a:schemeClr val="bg1"/>
                        </a:solidFill>
                        <a:latin typeface="+mn-lt"/>
                        <a:cs typeface="Segoe UI Semibold" panose="020B0702040204020203" pitchFamily="34" charset="0"/>
                      </a:endParaRP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93885" rtl="0" eaLnBrk="1" latinLnBrk="0" hangingPunct="1">
                        <a:defRPr sz="1403" b="1" kern="1200">
                          <a:solidFill>
                            <a:schemeClr val="lt1"/>
                          </a:solidFill>
                          <a:latin typeface="Segoe UI"/>
                        </a:defRPr>
                      </a:lvl1pPr>
                      <a:lvl2pPr marL="346943" algn="l" defTabSz="693885" rtl="0" eaLnBrk="1" latinLnBrk="0" hangingPunct="1">
                        <a:defRPr sz="1403" b="1" kern="1200">
                          <a:solidFill>
                            <a:schemeClr val="lt1"/>
                          </a:solidFill>
                          <a:latin typeface="Segoe UI"/>
                        </a:defRPr>
                      </a:lvl2pPr>
                      <a:lvl3pPr marL="693885" algn="l" defTabSz="693885" rtl="0" eaLnBrk="1" latinLnBrk="0" hangingPunct="1">
                        <a:defRPr sz="1403" b="1" kern="1200">
                          <a:solidFill>
                            <a:schemeClr val="lt1"/>
                          </a:solidFill>
                          <a:latin typeface="Segoe UI"/>
                        </a:defRPr>
                      </a:lvl3pPr>
                      <a:lvl4pPr marL="1040828" algn="l" defTabSz="693885" rtl="0" eaLnBrk="1" latinLnBrk="0" hangingPunct="1">
                        <a:defRPr sz="1403" b="1" kern="1200">
                          <a:solidFill>
                            <a:schemeClr val="lt1"/>
                          </a:solidFill>
                          <a:latin typeface="Segoe UI"/>
                        </a:defRPr>
                      </a:lvl4pPr>
                      <a:lvl5pPr marL="1387770" algn="l" defTabSz="693885" rtl="0" eaLnBrk="1" latinLnBrk="0" hangingPunct="1">
                        <a:defRPr sz="1403" b="1" kern="1200">
                          <a:solidFill>
                            <a:schemeClr val="lt1"/>
                          </a:solidFill>
                          <a:latin typeface="Segoe UI"/>
                        </a:defRPr>
                      </a:lvl5pPr>
                      <a:lvl6pPr marL="1734712" algn="l" defTabSz="693885" rtl="0" eaLnBrk="1" latinLnBrk="0" hangingPunct="1">
                        <a:defRPr sz="1403" b="1" kern="1200">
                          <a:solidFill>
                            <a:schemeClr val="lt1"/>
                          </a:solidFill>
                          <a:latin typeface="Segoe UI"/>
                        </a:defRPr>
                      </a:lvl6pPr>
                      <a:lvl7pPr marL="2081654" algn="l" defTabSz="693885" rtl="0" eaLnBrk="1" latinLnBrk="0" hangingPunct="1">
                        <a:defRPr sz="1403" b="1" kern="1200">
                          <a:solidFill>
                            <a:schemeClr val="lt1"/>
                          </a:solidFill>
                          <a:latin typeface="Segoe UI"/>
                        </a:defRPr>
                      </a:lvl7pPr>
                      <a:lvl8pPr marL="2428597" algn="l" defTabSz="693885" rtl="0" eaLnBrk="1" latinLnBrk="0" hangingPunct="1">
                        <a:defRPr sz="1403" b="1" kern="1200">
                          <a:solidFill>
                            <a:schemeClr val="lt1"/>
                          </a:solidFill>
                          <a:latin typeface="Segoe UI"/>
                        </a:defRPr>
                      </a:lvl8pPr>
                      <a:lvl9pPr marL="2775540" algn="l" defTabSz="693885" rtl="0" eaLnBrk="1" latinLnBrk="0" hangingPunct="1">
                        <a:defRPr sz="1403" b="1" kern="1200">
                          <a:solidFill>
                            <a:schemeClr val="lt1"/>
                          </a:solidFill>
                          <a:latin typeface="Segoe UI"/>
                        </a:defRPr>
                      </a:lvl9pPr>
                    </a:lstStyle>
                    <a:p>
                      <a:pPr algn="ctr"/>
                      <a:r>
                        <a:rPr lang="en-US" sz="2000" b="1" dirty="0">
                          <a:solidFill>
                            <a:schemeClr val="bg1"/>
                          </a:solidFill>
                          <a:latin typeface="Segoe UI Semibold" panose="020B0702040204020203" pitchFamily="34" charset="0"/>
                          <a:cs typeface="Segoe UI Semibold" panose="020B0702040204020203" pitchFamily="34" charset="0"/>
                        </a:rPr>
                        <a:t>E3</a:t>
                      </a: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693885" rtl="0" eaLnBrk="1" latinLnBrk="0" hangingPunct="1">
                        <a:defRPr sz="1403" b="1" kern="1200">
                          <a:solidFill>
                            <a:schemeClr val="lt1"/>
                          </a:solidFill>
                          <a:latin typeface="Segoe UI"/>
                        </a:defRPr>
                      </a:lvl1pPr>
                      <a:lvl2pPr marL="346943" algn="l" defTabSz="693885" rtl="0" eaLnBrk="1" latinLnBrk="0" hangingPunct="1">
                        <a:defRPr sz="1403" b="1" kern="1200">
                          <a:solidFill>
                            <a:schemeClr val="lt1"/>
                          </a:solidFill>
                          <a:latin typeface="Segoe UI"/>
                        </a:defRPr>
                      </a:lvl2pPr>
                      <a:lvl3pPr marL="693885" algn="l" defTabSz="693885" rtl="0" eaLnBrk="1" latinLnBrk="0" hangingPunct="1">
                        <a:defRPr sz="1403" b="1" kern="1200">
                          <a:solidFill>
                            <a:schemeClr val="lt1"/>
                          </a:solidFill>
                          <a:latin typeface="Segoe UI"/>
                        </a:defRPr>
                      </a:lvl3pPr>
                      <a:lvl4pPr marL="1040828" algn="l" defTabSz="693885" rtl="0" eaLnBrk="1" latinLnBrk="0" hangingPunct="1">
                        <a:defRPr sz="1403" b="1" kern="1200">
                          <a:solidFill>
                            <a:schemeClr val="lt1"/>
                          </a:solidFill>
                          <a:latin typeface="Segoe UI"/>
                        </a:defRPr>
                      </a:lvl4pPr>
                      <a:lvl5pPr marL="1387770" algn="l" defTabSz="693885" rtl="0" eaLnBrk="1" latinLnBrk="0" hangingPunct="1">
                        <a:defRPr sz="1403" b="1" kern="1200">
                          <a:solidFill>
                            <a:schemeClr val="lt1"/>
                          </a:solidFill>
                          <a:latin typeface="Segoe UI"/>
                        </a:defRPr>
                      </a:lvl5pPr>
                      <a:lvl6pPr marL="1734712" algn="l" defTabSz="693885" rtl="0" eaLnBrk="1" latinLnBrk="0" hangingPunct="1">
                        <a:defRPr sz="1403" b="1" kern="1200">
                          <a:solidFill>
                            <a:schemeClr val="lt1"/>
                          </a:solidFill>
                          <a:latin typeface="Segoe UI"/>
                        </a:defRPr>
                      </a:lvl6pPr>
                      <a:lvl7pPr marL="2081654" algn="l" defTabSz="693885" rtl="0" eaLnBrk="1" latinLnBrk="0" hangingPunct="1">
                        <a:defRPr sz="1403" b="1" kern="1200">
                          <a:solidFill>
                            <a:schemeClr val="lt1"/>
                          </a:solidFill>
                          <a:latin typeface="Segoe UI"/>
                        </a:defRPr>
                      </a:lvl7pPr>
                      <a:lvl8pPr marL="2428597" algn="l" defTabSz="693885" rtl="0" eaLnBrk="1" latinLnBrk="0" hangingPunct="1">
                        <a:defRPr sz="1403" b="1" kern="1200">
                          <a:solidFill>
                            <a:schemeClr val="lt1"/>
                          </a:solidFill>
                          <a:latin typeface="Segoe UI"/>
                        </a:defRPr>
                      </a:lvl8pPr>
                      <a:lvl9pPr marL="2775540" algn="l" defTabSz="693885" rtl="0" eaLnBrk="1" latinLnBrk="0" hangingPunct="1">
                        <a:defRPr sz="1403" b="1" kern="1200">
                          <a:solidFill>
                            <a:schemeClr val="lt1"/>
                          </a:solidFill>
                          <a:latin typeface="Segoe UI"/>
                        </a:defRPr>
                      </a:lvl9pPr>
                    </a:lstStyle>
                    <a:p>
                      <a:pPr algn="ctr"/>
                      <a:r>
                        <a:rPr lang="en-US" sz="2000" b="1" dirty="0">
                          <a:solidFill>
                            <a:schemeClr val="bg1"/>
                          </a:solidFill>
                          <a:latin typeface="Segoe UI Semibold" panose="020B0702040204020203" pitchFamily="34" charset="0"/>
                          <a:cs typeface="Segoe UI Semibold" panose="020B0702040204020203" pitchFamily="34" charset="0"/>
                        </a:rPr>
                        <a:t>E5</a:t>
                      </a: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D7">
                        <a:lumMod val="75000"/>
                      </a:srgbClr>
                    </a:solidFill>
                  </a:tcPr>
                </a:tc>
                <a:extLst>
                  <a:ext uri="{0D108BD9-81ED-4DB2-BD59-A6C34878D82A}">
                    <a16:rowId xmlns:a16="http://schemas.microsoft.com/office/drawing/2014/main" val="4146393741"/>
                  </a:ext>
                </a:extLst>
              </a:tr>
              <a:tr h="2604834">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lang="en-US" sz="1800" b="1" kern="1200" baseline="0" dirty="0">
                          <a:solidFill>
                            <a:srgbClr val="505050"/>
                          </a:solidFill>
                          <a:latin typeface="+mn-lt"/>
                          <a:ea typeface="+mn-ea"/>
                          <a:cs typeface="+mn-cs"/>
                        </a:rPr>
                        <a:t>Windows 10 Enterprise E3: </a:t>
                      </a:r>
                      <a:r>
                        <a:rPr lang="en-US" sz="1800" b="0" kern="1200" baseline="0" dirty="0">
                          <a:solidFill>
                            <a:srgbClr val="505050"/>
                          </a:solidFill>
                          <a:latin typeface="+mn-lt"/>
                          <a:ea typeface="+mn-ea"/>
                          <a:cs typeface="+mn-cs"/>
                        </a:rPr>
                        <a:t>includes all of the features of </a:t>
                      </a:r>
                      <a:r>
                        <a:rPr lang="en-US" sz="1800" b="1" kern="1200" baseline="0" dirty="0">
                          <a:solidFill>
                            <a:srgbClr val="505050"/>
                          </a:solidFill>
                          <a:latin typeface="+mn-lt"/>
                          <a:ea typeface="+mn-ea"/>
                          <a:cs typeface="+mn-cs"/>
                        </a:rPr>
                        <a:t>Windows 10 Pro </a:t>
                      </a:r>
                      <a:r>
                        <a:rPr lang="en-US" sz="1800" b="0" kern="1200" baseline="0" dirty="0">
                          <a:solidFill>
                            <a:srgbClr val="505050"/>
                          </a:solidFill>
                          <a:latin typeface="+mn-lt"/>
                          <a:ea typeface="+mn-ea"/>
                          <a:cs typeface="+mn-cs"/>
                        </a:rPr>
                        <a:t>plus</a:t>
                      </a:r>
                      <a:r>
                        <a:rPr lang="en-US" sz="1800" kern="1200" baseline="0" dirty="0">
                          <a:solidFill>
                            <a:srgbClr val="505050"/>
                          </a:solidFill>
                          <a:latin typeface="+mn-lt"/>
                          <a:ea typeface="+mn-ea"/>
                          <a:cs typeface="+mn-cs"/>
                        </a:rPr>
                        <a:t> Credential Guard, Device Guard, App Locker, App-V, UE-V, Managed User Experience, Conditional Access, and more</a:t>
                      </a:r>
                      <a:br>
                        <a:rPr lang="en-US" sz="1800" kern="1200" baseline="0" dirty="0">
                          <a:solidFill>
                            <a:srgbClr val="505050"/>
                          </a:solidFill>
                          <a:latin typeface="+mn-lt"/>
                          <a:ea typeface="+mn-ea"/>
                          <a:cs typeface="+mn-cs"/>
                        </a:rPr>
                      </a:br>
                      <a:br>
                        <a:rPr lang="en-US" sz="1800" kern="1200" baseline="0" dirty="0">
                          <a:solidFill>
                            <a:srgbClr val="505050"/>
                          </a:solidFill>
                          <a:latin typeface="+mn-lt"/>
                          <a:ea typeface="+mn-ea"/>
                          <a:cs typeface="+mn-cs"/>
                        </a:rPr>
                      </a:br>
                      <a:r>
                        <a:rPr lang="en-US" sz="1800" b="1" kern="1200" baseline="0" dirty="0">
                          <a:solidFill>
                            <a:srgbClr val="505050"/>
                          </a:solidFill>
                          <a:latin typeface="+mn-lt"/>
                          <a:ea typeface="+mn-ea"/>
                          <a:cs typeface="+mn-cs"/>
                        </a:rPr>
                        <a:t>Office 365 E3: </a:t>
                      </a:r>
                      <a:r>
                        <a:rPr lang="en-US" sz="1800" kern="1200" baseline="0" dirty="0">
                          <a:solidFill>
                            <a:srgbClr val="505050"/>
                          </a:solidFill>
                          <a:latin typeface="+mn-lt"/>
                          <a:ea typeface="+mn-ea"/>
                          <a:cs typeface="+mn-cs"/>
                        </a:rPr>
                        <a:t>Word, Excel, PowerPoint, OneNote, Outlook, Exchange, Yammer, OneDrive for Business, SharePoint, Skype for Business</a:t>
                      </a:r>
                      <a:br>
                        <a:rPr lang="en-US" sz="1800" kern="1200" baseline="0" dirty="0">
                          <a:solidFill>
                            <a:srgbClr val="505050"/>
                          </a:solidFill>
                          <a:latin typeface="+mn-lt"/>
                          <a:ea typeface="+mn-ea"/>
                          <a:cs typeface="+mn-cs"/>
                        </a:rPr>
                      </a:br>
                      <a:br>
                        <a:rPr lang="en-US" sz="1800" kern="1200" baseline="0" dirty="0">
                          <a:solidFill>
                            <a:srgbClr val="505050"/>
                          </a:solidFill>
                          <a:latin typeface="+mn-lt"/>
                          <a:ea typeface="+mn-ea"/>
                          <a:cs typeface="+mn-cs"/>
                        </a:rPr>
                      </a:br>
                      <a:r>
                        <a:rPr lang="en-US" sz="1800" b="1" kern="1200" baseline="0" dirty="0">
                          <a:solidFill>
                            <a:srgbClr val="505050"/>
                          </a:solidFill>
                          <a:latin typeface="+mn-lt"/>
                          <a:ea typeface="+mn-ea"/>
                          <a:cs typeface="+mn-cs"/>
                        </a:rPr>
                        <a:t>Enterprise Mobility + Security E3: </a:t>
                      </a:r>
                      <a:r>
                        <a:rPr lang="en-US" sz="1800" b="0" kern="1200" baseline="0" dirty="0">
                          <a:solidFill>
                            <a:srgbClr val="505050"/>
                          </a:solidFill>
                          <a:latin typeface="+mn-lt"/>
                          <a:ea typeface="+mn-ea"/>
                          <a:cs typeface="+mn-cs"/>
                        </a:rPr>
                        <a:t>Intune, </a:t>
                      </a:r>
                      <a:r>
                        <a:rPr lang="en-US" sz="1800" kern="1200" baseline="0" dirty="0">
                          <a:solidFill>
                            <a:srgbClr val="505050"/>
                          </a:solidFill>
                          <a:latin typeface="+mn-lt"/>
                          <a:ea typeface="+mn-ea"/>
                          <a:cs typeface="+mn-cs"/>
                        </a:rPr>
                        <a:t>Advanced Threat Analytics, Azure Information Protection P1, Azure Active Directory Premium P1</a:t>
                      </a:r>
                    </a:p>
                  </a:txBody>
                  <a:tcPr marL="201168" marR="100584" marT="10058" marB="1005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93885" rtl="0" eaLnBrk="1" latinLnBrk="0" hangingPunct="1">
                        <a:defRPr sz="1403" kern="1200">
                          <a:solidFill>
                            <a:schemeClr val="dk1"/>
                          </a:solidFill>
                          <a:latin typeface="Segoe UI"/>
                        </a:defRPr>
                      </a:lvl1pPr>
                      <a:lvl2pPr marL="346943" algn="l" defTabSz="693885" rtl="0" eaLnBrk="1" latinLnBrk="0" hangingPunct="1">
                        <a:defRPr sz="1403" kern="1200">
                          <a:solidFill>
                            <a:schemeClr val="dk1"/>
                          </a:solidFill>
                          <a:latin typeface="Segoe UI"/>
                        </a:defRPr>
                      </a:lvl2pPr>
                      <a:lvl3pPr marL="693885" algn="l" defTabSz="693885" rtl="0" eaLnBrk="1" latinLnBrk="0" hangingPunct="1">
                        <a:defRPr sz="1403" kern="1200">
                          <a:solidFill>
                            <a:schemeClr val="dk1"/>
                          </a:solidFill>
                          <a:latin typeface="Segoe UI"/>
                        </a:defRPr>
                      </a:lvl3pPr>
                      <a:lvl4pPr marL="1040828" algn="l" defTabSz="693885" rtl="0" eaLnBrk="1" latinLnBrk="0" hangingPunct="1">
                        <a:defRPr sz="1403" kern="1200">
                          <a:solidFill>
                            <a:schemeClr val="dk1"/>
                          </a:solidFill>
                          <a:latin typeface="Segoe UI"/>
                        </a:defRPr>
                      </a:lvl4pPr>
                      <a:lvl5pPr marL="1387770" algn="l" defTabSz="693885" rtl="0" eaLnBrk="1" latinLnBrk="0" hangingPunct="1">
                        <a:defRPr sz="1403" kern="1200">
                          <a:solidFill>
                            <a:schemeClr val="dk1"/>
                          </a:solidFill>
                          <a:latin typeface="Segoe UI"/>
                        </a:defRPr>
                      </a:lvl5pPr>
                      <a:lvl6pPr marL="1734712" algn="l" defTabSz="693885" rtl="0" eaLnBrk="1" latinLnBrk="0" hangingPunct="1">
                        <a:defRPr sz="1403" kern="1200">
                          <a:solidFill>
                            <a:schemeClr val="dk1"/>
                          </a:solidFill>
                          <a:latin typeface="Segoe UI"/>
                        </a:defRPr>
                      </a:lvl6pPr>
                      <a:lvl7pPr marL="2081654" algn="l" defTabSz="693885" rtl="0" eaLnBrk="1" latinLnBrk="0" hangingPunct="1">
                        <a:defRPr sz="1403" kern="1200">
                          <a:solidFill>
                            <a:schemeClr val="dk1"/>
                          </a:solidFill>
                          <a:latin typeface="Segoe UI"/>
                        </a:defRPr>
                      </a:lvl7pPr>
                      <a:lvl8pPr marL="2428597" algn="l" defTabSz="693885" rtl="0" eaLnBrk="1" latinLnBrk="0" hangingPunct="1">
                        <a:defRPr sz="1403" kern="1200">
                          <a:solidFill>
                            <a:schemeClr val="dk1"/>
                          </a:solidFill>
                          <a:latin typeface="Segoe UI"/>
                        </a:defRPr>
                      </a:lvl8pPr>
                      <a:lvl9pPr marL="2775540" algn="l" defTabSz="693885" rtl="0" eaLnBrk="1" latinLnBrk="0" hangingPunct="1">
                        <a:defRPr sz="1403" kern="1200">
                          <a:solidFill>
                            <a:schemeClr val="dk1"/>
                          </a:solidFill>
                          <a:latin typeface="Segoe UI"/>
                        </a:defRPr>
                      </a:lvl9pPr>
                    </a:lstStyle>
                    <a:p>
                      <a:pPr algn="ctr">
                        <a:lnSpc>
                          <a:spcPct val="100000"/>
                        </a:lnSpc>
                        <a:spcBef>
                          <a:spcPts val="0"/>
                        </a:spcBef>
                        <a:spcAft>
                          <a:spcPts val="600"/>
                        </a:spcAft>
                      </a:pPr>
                      <a:r>
                        <a:rPr lang="en-US" sz="3200" b="1" dirty="0">
                          <a:solidFill>
                            <a:schemeClr val="bg1"/>
                          </a:solidFill>
                        </a:rPr>
                        <a:t>●</a:t>
                      </a: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693885" rtl="0" eaLnBrk="1" latinLnBrk="0" hangingPunct="1">
                        <a:defRPr sz="1403" kern="1200">
                          <a:solidFill>
                            <a:schemeClr val="dk1"/>
                          </a:solidFill>
                          <a:latin typeface="Segoe UI"/>
                        </a:defRPr>
                      </a:lvl1pPr>
                      <a:lvl2pPr marL="346943" algn="l" defTabSz="693885" rtl="0" eaLnBrk="1" latinLnBrk="0" hangingPunct="1">
                        <a:defRPr sz="1403" kern="1200">
                          <a:solidFill>
                            <a:schemeClr val="dk1"/>
                          </a:solidFill>
                          <a:latin typeface="Segoe UI"/>
                        </a:defRPr>
                      </a:lvl2pPr>
                      <a:lvl3pPr marL="693885" algn="l" defTabSz="693885" rtl="0" eaLnBrk="1" latinLnBrk="0" hangingPunct="1">
                        <a:defRPr sz="1403" kern="1200">
                          <a:solidFill>
                            <a:schemeClr val="dk1"/>
                          </a:solidFill>
                          <a:latin typeface="Segoe UI"/>
                        </a:defRPr>
                      </a:lvl3pPr>
                      <a:lvl4pPr marL="1040828" algn="l" defTabSz="693885" rtl="0" eaLnBrk="1" latinLnBrk="0" hangingPunct="1">
                        <a:defRPr sz="1403" kern="1200">
                          <a:solidFill>
                            <a:schemeClr val="dk1"/>
                          </a:solidFill>
                          <a:latin typeface="Segoe UI"/>
                        </a:defRPr>
                      </a:lvl4pPr>
                      <a:lvl5pPr marL="1387770" algn="l" defTabSz="693885" rtl="0" eaLnBrk="1" latinLnBrk="0" hangingPunct="1">
                        <a:defRPr sz="1403" kern="1200">
                          <a:solidFill>
                            <a:schemeClr val="dk1"/>
                          </a:solidFill>
                          <a:latin typeface="Segoe UI"/>
                        </a:defRPr>
                      </a:lvl5pPr>
                      <a:lvl6pPr marL="1734712" algn="l" defTabSz="693885" rtl="0" eaLnBrk="1" latinLnBrk="0" hangingPunct="1">
                        <a:defRPr sz="1403" kern="1200">
                          <a:solidFill>
                            <a:schemeClr val="dk1"/>
                          </a:solidFill>
                          <a:latin typeface="Segoe UI"/>
                        </a:defRPr>
                      </a:lvl6pPr>
                      <a:lvl7pPr marL="2081654" algn="l" defTabSz="693885" rtl="0" eaLnBrk="1" latinLnBrk="0" hangingPunct="1">
                        <a:defRPr sz="1403" kern="1200">
                          <a:solidFill>
                            <a:schemeClr val="dk1"/>
                          </a:solidFill>
                          <a:latin typeface="Segoe UI"/>
                        </a:defRPr>
                      </a:lvl7pPr>
                      <a:lvl8pPr marL="2428597" algn="l" defTabSz="693885" rtl="0" eaLnBrk="1" latinLnBrk="0" hangingPunct="1">
                        <a:defRPr sz="1403" kern="1200">
                          <a:solidFill>
                            <a:schemeClr val="dk1"/>
                          </a:solidFill>
                          <a:latin typeface="Segoe UI"/>
                        </a:defRPr>
                      </a:lvl8pPr>
                      <a:lvl9pPr marL="2775540" algn="l" defTabSz="693885" rtl="0" eaLnBrk="1" latinLnBrk="0" hangingPunct="1">
                        <a:defRPr sz="1403" kern="1200">
                          <a:solidFill>
                            <a:schemeClr val="dk1"/>
                          </a:solidFill>
                          <a:latin typeface="Segoe UI"/>
                        </a:defRPr>
                      </a:lvl9pPr>
                    </a:lstStyle>
                    <a:p>
                      <a:pPr marL="0" marR="0" lvl="0" indent="0" algn="ctr" defTabSz="693885" rtl="0" eaLnBrk="1" fontAlgn="auto" latinLnBrk="0" hangingPunct="1">
                        <a:lnSpc>
                          <a:spcPct val="100000"/>
                        </a:lnSpc>
                        <a:spcBef>
                          <a:spcPts val="0"/>
                        </a:spcBef>
                        <a:spcAft>
                          <a:spcPts val="600"/>
                        </a:spcAft>
                        <a:buClrTx/>
                        <a:buSzTx/>
                        <a:buFontTx/>
                        <a:buNone/>
                        <a:tabLst/>
                        <a:defRPr/>
                      </a:pPr>
                      <a:r>
                        <a:rPr lang="en-US" sz="3200" b="1" dirty="0">
                          <a:solidFill>
                            <a:schemeClr val="bg1"/>
                          </a:solidFill>
                        </a:rPr>
                        <a:t>●</a:t>
                      </a: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D7"/>
                    </a:solidFill>
                  </a:tcPr>
                </a:tc>
                <a:extLst>
                  <a:ext uri="{0D108BD9-81ED-4DB2-BD59-A6C34878D82A}">
                    <a16:rowId xmlns:a16="http://schemas.microsoft.com/office/drawing/2014/main" val="1097786948"/>
                  </a:ext>
                </a:extLst>
              </a:tr>
              <a:tr h="2604834">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lang="en-US" sz="1800" b="1" dirty="0">
                          <a:solidFill>
                            <a:srgbClr val="505050"/>
                          </a:solidFill>
                        </a:rPr>
                        <a:t>Windows 10 Enterprise</a:t>
                      </a:r>
                      <a:r>
                        <a:rPr lang="en-US" sz="1800" b="1" baseline="0" dirty="0">
                          <a:solidFill>
                            <a:srgbClr val="505050"/>
                          </a:solidFill>
                        </a:rPr>
                        <a:t> E5: </a:t>
                      </a:r>
                      <a:r>
                        <a:rPr lang="en-US" sz="1800" b="0" baseline="0" dirty="0">
                          <a:solidFill>
                            <a:srgbClr val="505050"/>
                          </a:solidFill>
                        </a:rPr>
                        <a:t>includes Windows 10 Enterprise E3 plus Windows Defender Advanced Threat Protection</a:t>
                      </a:r>
                      <a:br>
                        <a:rPr lang="en-US" sz="1800" baseline="0" dirty="0">
                          <a:solidFill>
                            <a:srgbClr val="505050"/>
                          </a:solidFill>
                        </a:rPr>
                      </a:br>
                      <a:br>
                        <a:rPr lang="en-US" sz="1800" baseline="0" dirty="0">
                          <a:solidFill>
                            <a:srgbClr val="505050"/>
                          </a:solidFill>
                        </a:rPr>
                      </a:br>
                      <a:r>
                        <a:rPr lang="en-US" sz="1800" b="1" baseline="0" dirty="0">
                          <a:solidFill>
                            <a:srgbClr val="505050"/>
                          </a:solidFill>
                        </a:rPr>
                        <a:t>Office 365 E5: </a:t>
                      </a:r>
                      <a:r>
                        <a:rPr lang="en-US" sz="1800" b="0" baseline="0" dirty="0">
                          <a:solidFill>
                            <a:srgbClr val="505050"/>
                          </a:solidFill>
                        </a:rPr>
                        <a:t>includes Office 365 E3 plus</a:t>
                      </a:r>
                      <a:r>
                        <a:rPr lang="en-US" sz="1800" b="1" baseline="0" dirty="0">
                          <a:solidFill>
                            <a:srgbClr val="505050"/>
                          </a:solidFill>
                        </a:rPr>
                        <a:t> </a:t>
                      </a:r>
                      <a:r>
                        <a:rPr lang="en-US" sz="1800" baseline="0" dirty="0">
                          <a:solidFill>
                            <a:srgbClr val="505050"/>
                          </a:solidFill>
                        </a:rPr>
                        <a:t>Advanced Threat Protection, Advanced Security Management, Customer Lockbox, Advanced eDiscovery</a:t>
                      </a:r>
                      <a:br>
                        <a:rPr lang="en-US" sz="1800" baseline="0" dirty="0">
                          <a:solidFill>
                            <a:srgbClr val="505050"/>
                          </a:solidFill>
                        </a:rPr>
                      </a:br>
                      <a:br>
                        <a:rPr lang="en-US" sz="1800" baseline="0" dirty="0">
                          <a:solidFill>
                            <a:srgbClr val="505050"/>
                          </a:solidFill>
                        </a:rPr>
                      </a:br>
                      <a:r>
                        <a:rPr lang="en-US" sz="1800" b="1" baseline="0" dirty="0">
                          <a:solidFill>
                            <a:srgbClr val="505050"/>
                          </a:solidFill>
                        </a:rPr>
                        <a:t>Enterprise Mobility + Security E5: </a:t>
                      </a:r>
                      <a:r>
                        <a:rPr lang="en-US" sz="1800" b="0" baseline="0" dirty="0">
                          <a:solidFill>
                            <a:srgbClr val="505050"/>
                          </a:solidFill>
                        </a:rPr>
                        <a:t>includes all of EMS E3 plus Microsoft Cloud App Security, Azure Active Directory Premium P2, and Azure Information Protection P2</a:t>
                      </a:r>
                      <a:endParaRPr lang="en-US" sz="1800" b="0" dirty="0">
                        <a:solidFill>
                          <a:srgbClr val="505050"/>
                        </a:solidFill>
                      </a:endParaRPr>
                    </a:p>
                  </a:txBody>
                  <a:tcPr marL="201168" marR="100584" marT="10058" marB="1005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93885" rtl="0" eaLnBrk="1" latinLnBrk="0" hangingPunct="1">
                        <a:defRPr sz="1403" kern="1200">
                          <a:solidFill>
                            <a:schemeClr val="dk1"/>
                          </a:solidFill>
                          <a:latin typeface="Segoe UI"/>
                        </a:defRPr>
                      </a:lvl1pPr>
                      <a:lvl2pPr marL="346943" algn="l" defTabSz="693885" rtl="0" eaLnBrk="1" latinLnBrk="0" hangingPunct="1">
                        <a:defRPr sz="1403" kern="1200">
                          <a:solidFill>
                            <a:schemeClr val="dk1"/>
                          </a:solidFill>
                          <a:latin typeface="Segoe UI"/>
                        </a:defRPr>
                      </a:lvl2pPr>
                      <a:lvl3pPr marL="693885" algn="l" defTabSz="693885" rtl="0" eaLnBrk="1" latinLnBrk="0" hangingPunct="1">
                        <a:defRPr sz="1403" kern="1200">
                          <a:solidFill>
                            <a:schemeClr val="dk1"/>
                          </a:solidFill>
                          <a:latin typeface="Segoe UI"/>
                        </a:defRPr>
                      </a:lvl3pPr>
                      <a:lvl4pPr marL="1040828" algn="l" defTabSz="693885" rtl="0" eaLnBrk="1" latinLnBrk="0" hangingPunct="1">
                        <a:defRPr sz="1403" kern="1200">
                          <a:solidFill>
                            <a:schemeClr val="dk1"/>
                          </a:solidFill>
                          <a:latin typeface="Segoe UI"/>
                        </a:defRPr>
                      </a:lvl4pPr>
                      <a:lvl5pPr marL="1387770" algn="l" defTabSz="693885" rtl="0" eaLnBrk="1" latinLnBrk="0" hangingPunct="1">
                        <a:defRPr sz="1403" kern="1200">
                          <a:solidFill>
                            <a:schemeClr val="dk1"/>
                          </a:solidFill>
                          <a:latin typeface="Segoe UI"/>
                        </a:defRPr>
                      </a:lvl5pPr>
                      <a:lvl6pPr marL="1734712" algn="l" defTabSz="693885" rtl="0" eaLnBrk="1" latinLnBrk="0" hangingPunct="1">
                        <a:defRPr sz="1403" kern="1200">
                          <a:solidFill>
                            <a:schemeClr val="dk1"/>
                          </a:solidFill>
                          <a:latin typeface="Segoe UI"/>
                        </a:defRPr>
                      </a:lvl6pPr>
                      <a:lvl7pPr marL="2081654" algn="l" defTabSz="693885" rtl="0" eaLnBrk="1" latinLnBrk="0" hangingPunct="1">
                        <a:defRPr sz="1403" kern="1200">
                          <a:solidFill>
                            <a:schemeClr val="dk1"/>
                          </a:solidFill>
                          <a:latin typeface="Segoe UI"/>
                        </a:defRPr>
                      </a:lvl7pPr>
                      <a:lvl8pPr marL="2428597" algn="l" defTabSz="693885" rtl="0" eaLnBrk="1" latinLnBrk="0" hangingPunct="1">
                        <a:defRPr sz="1403" kern="1200">
                          <a:solidFill>
                            <a:schemeClr val="dk1"/>
                          </a:solidFill>
                          <a:latin typeface="Segoe UI"/>
                        </a:defRPr>
                      </a:lvl8pPr>
                      <a:lvl9pPr marL="2775540" algn="l" defTabSz="693885" rtl="0" eaLnBrk="1" latinLnBrk="0" hangingPunct="1">
                        <a:defRPr sz="1403" kern="1200">
                          <a:solidFill>
                            <a:schemeClr val="dk1"/>
                          </a:solidFill>
                          <a:latin typeface="Segoe UI"/>
                        </a:defRPr>
                      </a:lvl9pPr>
                    </a:lstStyle>
                    <a:p>
                      <a:pPr algn="ctr">
                        <a:lnSpc>
                          <a:spcPct val="100000"/>
                        </a:lnSpc>
                        <a:spcBef>
                          <a:spcPts val="0"/>
                        </a:spcBef>
                        <a:spcAft>
                          <a:spcPts val="600"/>
                        </a:spcAft>
                      </a:pPr>
                      <a:endParaRPr lang="en-US" sz="1800" b="1" dirty="0"/>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693885" rtl="0" eaLnBrk="1" latinLnBrk="0" hangingPunct="1">
                        <a:defRPr sz="1403" kern="1200">
                          <a:solidFill>
                            <a:schemeClr val="dk1"/>
                          </a:solidFill>
                          <a:latin typeface="Segoe UI"/>
                        </a:defRPr>
                      </a:lvl1pPr>
                      <a:lvl2pPr marL="346943" algn="l" defTabSz="693885" rtl="0" eaLnBrk="1" latinLnBrk="0" hangingPunct="1">
                        <a:defRPr sz="1403" kern="1200">
                          <a:solidFill>
                            <a:schemeClr val="dk1"/>
                          </a:solidFill>
                          <a:latin typeface="Segoe UI"/>
                        </a:defRPr>
                      </a:lvl2pPr>
                      <a:lvl3pPr marL="693885" algn="l" defTabSz="693885" rtl="0" eaLnBrk="1" latinLnBrk="0" hangingPunct="1">
                        <a:defRPr sz="1403" kern="1200">
                          <a:solidFill>
                            <a:schemeClr val="dk1"/>
                          </a:solidFill>
                          <a:latin typeface="Segoe UI"/>
                        </a:defRPr>
                      </a:lvl3pPr>
                      <a:lvl4pPr marL="1040828" algn="l" defTabSz="693885" rtl="0" eaLnBrk="1" latinLnBrk="0" hangingPunct="1">
                        <a:defRPr sz="1403" kern="1200">
                          <a:solidFill>
                            <a:schemeClr val="dk1"/>
                          </a:solidFill>
                          <a:latin typeface="Segoe UI"/>
                        </a:defRPr>
                      </a:lvl4pPr>
                      <a:lvl5pPr marL="1387770" algn="l" defTabSz="693885" rtl="0" eaLnBrk="1" latinLnBrk="0" hangingPunct="1">
                        <a:defRPr sz="1403" kern="1200">
                          <a:solidFill>
                            <a:schemeClr val="dk1"/>
                          </a:solidFill>
                          <a:latin typeface="Segoe UI"/>
                        </a:defRPr>
                      </a:lvl5pPr>
                      <a:lvl6pPr marL="1734712" algn="l" defTabSz="693885" rtl="0" eaLnBrk="1" latinLnBrk="0" hangingPunct="1">
                        <a:defRPr sz="1403" kern="1200">
                          <a:solidFill>
                            <a:schemeClr val="dk1"/>
                          </a:solidFill>
                          <a:latin typeface="Segoe UI"/>
                        </a:defRPr>
                      </a:lvl6pPr>
                      <a:lvl7pPr marL="2081654" algn="l" defTabSz="693885" rtl="0" eaLnBrk="1" latinLnBrk="0" hangingPunct="1">
                        <a:defRPr sz="1403" kern="1200">
                          <a:solidFill>
                            <a:schemeClr val="dk1"/>
                          </a:solidFill>
                          <a:latin typeface="Segoe UI"/>
                        </a:defRPr>
                      </a:lvl7pPr>
                      <a:lvl8pPr marL="2428597" algn="l" defTabSz="693885" rtl="0" eaLnBrk="1" latinLnBrk="0" hangingPunct="1">
                        <a:defRPr sz="1403" kern="1200">
                          <a:solidFill>
                            <a:schemeClr val="dk1"/>
                          </a:solidFill>
                          <a:latin typeface="Segoe UI"/>
                        </a:defRPr>
                      </a:lvl8pPr>
                      <a:lvl9pPr marL="2775540" algn="l" defTabSz="693885" rtl="0" eaLnBrk="1" latinLnBrk="0" hangingPunct="1">
                        <a:defRPr sz="1403" kern="1200">
                          <a:solidFill>
                            <a:schemeClr val="dk1"/>
                          </a:solidFill>
                          <a:latin typeface="Segoe UI"/>
                        </a:defRPr>
                      </a:lvl9pPr>
                    </a:lstStyle>
                    <a:p>
                      <a:pPr marL="0" marR="0" lvl="0" indent="0" algn="ctr" defTabSz="1087869" rtl="0" eaLnBrk="1" fontAlgn="auto" latinLnBrk="0" hangingPunct="1">
                        <a:lnSpc>
                          <a:spcPct val="100000"/>
                        </a:lnSpc>
                        <a:spcBef>
                          <a:spcPts val="0"/>
                        </a:spcBef>
                        <a:spcAft>
                          <a:spcPts val="600"/>
                        </a:spcAft>
                        <a:buClrTx/>
                        <a:buSzTx/>
                        <a:buFontTx/>
                        <a:buNone/>
                        <a:tabLst/>
                        <a:defRPr/>
                      </a:pPr>
                      <a:r>
                        <a:rPr lang="en-US" sz="3200" b="1" dirty="0">
                          <a:solidFill>
                            <a:schemeClr val="bg1"/>
                          </a:solidFill>
                        </a:rPr>
                        <a:t>●</a:t>
                      </a: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D7"/>
                    </a:solidFill>
                  </a:tcPr>
                </a:tc>
                <a:extLst>
                  <a:ext uri="{0D108BD9-81ED-4DB2-BD59-A6C34878D82A}">
                    <a16:rowId xmlns:a16="http://schemas.microsoft.com/office/drawing/2014/main" val="1339361970"/>
                  </a:ext>
                </a:extLst>
              </a:tr>
            </a:tbl>
          </a:graphicData>
        </a:graphic>
      </p:graphicFrame>
      <p:sp>
        <p:nvSpPr>
          <p:cNvPr id="9" name="Title 1"/>
          <p:cNvSpPr>
            <a:spLocks noGrp="1"/>
          </p:cNvSpPr>
          <p:nvPr>
            <p:ph type="title"/>
          </p:nvPr>
        </p:nvSpPr>
        <p:spPr>
          <a:xfrm>
            <a:off x="269241" y="289957"/>
            <a:ext cx="11626175" cy="766364"/>
          </a:xfrm>
        </p:spPr>
        <p:txBody>
          <a:bodyPr>
            <a:spAutoFit/>
          </a:bodyPr>
          <a:lstStyle/>
          <a:p>
            <a:r>
              <a:rPr lang="en-US" sz="4200" dirty="0"/>
              <a:t>What’s included in Secure Productive Enterprise</a:t>
            </a:r>
            <a:endParaRPr lang="en-US" sz="4200" dirty="0">
              <a:gradFill>
                <a:gsLst>
                  <a:gs pos="1250">
                    <a:schemeClr val="accent1"/>
                  </a:gs>
                  <a:gs pos="100000">
                    <a:schemeClr val="accent1"/>
                  </a:gs>
                </a:gsLst>
                <a:lin ang="5400000" scaled="0"/>
              </a:gradFill>
            </a:endParaRPr>
          </a:p>
        </p:txBody>
      </p:sp>
    </p:spTree>
    <p:extLst>
      <p:ext uri="{BB962C8B-B14F-4D97-AF65-F5344CB8AC3E}">
        <p14:creationId xmlns:p14="http://schemas.microsoft.com/office/powerpoint/2010/main" val="2844477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7391" b="28374"/>
          <a:stretch/>
        </p:blipFill>
        <p:spPr>
          <a:xfrm>
            <a:off x="0" y="2447666"/>
            <a:ext cx="12192000" cy="4410334"/>
          </a:xfrm>
          <a:prstGeom prst="rect">
            <a:avLst/>
          </a:prstGeom>
        </p:spPr>
      </p:pic>
      <p:sp>
        <p:nvSpPr>
          <p:cNvPr id="2" name="Rectangle 1"/>
          <p:cNvSpPr/>
          <p:nvPr/>
        </p:nvSpPr>
        <p:spPr bwMode="auto">
          <a:xfrm>
            <a:off x="0" y="1324439"/>
            <a:ext cx="12192000" cy="5533562"/>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
        <p:nvSpPr>
          <p:cNvPr id="18" name="Title 13"/>
          <p:cNvSpPr txBox="1">
            <a:spLocks/>
          </p:cNvSpPr>
          <p:nvPr/>
        </p:nvSpPr>
        <p:spPr>
          <a:xfrm>
            <a:off x="359827" y="340148"/>
            <a:ext cx="12192000" cy="899537"/>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spc="-127" dirty="0">
                <a:solidFill>
                  <a:schemeClr val="tx2"/>
                </a:solidFill>
              </a:rPr>
              <a:t>What it means for you</a:t>
            </a:r>
          </a:p>
        </p:txBody>
      </p:sp>
      <p:grpSp>
        <p:nvGrpSpPr>
          <p:cNvPr id="8" name="Group 7"/>
          <p:cNvGrpSpPr/>
          <p:nvPr/>
        </p:nvGrpSpPr>
        <p:grpSpPr>
          <a:xfrm>
            <a:off x="460028" y="3585885"/>
            <a:ext cx="11318641" cy="2133896"/>
            <a:chOff x="460028" y="3585885"/>
            <a:chExt cx="11318641" cy="2133896"/>
          </a:xfrm>
        </p:grpSpPr>
        <p:sp>
          <p:nvSpPr>
            <p:cNvPr id="24" name="Rectangle 23"/>
            <p:cNvSpPr/>
            <p:nvPr/>
          </p:nvSpPr>
          <p:spPr bwMode="auto">
            <a:xfrm>
              <a:off x="460028" y="3585885"/>
              <a:ext cx="3101916"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spcAft>
                  <a:spcPts val="600"/>
                </a:spcAft>
                <a:buClr>
                  <a:srgbClr val="0078D7"/>
                </a:buClr>
                <a:buSzPct val="70000"/>
              </a:pPr>
              <a:r>
                <a:rPr lang="en-US" sz="3200" dirty="0">
                  <a:solidFill>
                    <a:srgbClr val="FFFFFF"/>
                  </a:solidFill>
                  <a:latin typeface="+mj-lt"/>
                  <a:cs typeface="Segoe UI Light" panose="020B0502040204020203" pitchFamily="34" charset="0"/>
                </a:rPr>
                <a:t>The most </a:t>
              </a:r>
            </a:p>
            <a:p>
              <a:pPr algn="ctr">
                <a:lnSpc>
                  <a:spcPts val="2941"/>
                </a:lnSpc>
                <a:spcAft>
                  <a:spcPts val="600"/>
                </a:spcAft>
                <a:buClr>
                  <a:srgbClr val="0078D7"/>
                </a:buClr>
                <a:buSzPct val="70000"/>
              </a:pPr>
              <a:r>
                <a:rPr lang="en-US" sz="3200" dirty="0">
                  <a:solidFill>
                    <a:srgbClr val="FFFFFF"/>
                  </a:solidFill>
                  <a:latin typeface="+mj-lt"/>
                  <a:cs typeface="Segoe UI Light" panose="020B0502040204020203" pitchFamily="34" charset="0"/>
                </a:rPr>
                <a:t>secure </a:t>
              </a:r>
            </a:p>
            <a:p>
              <a:pPr algn="ctr">
                <a:lnSpc>
                  <a:spcPts val="2941"/>
                </a:lnSpc>
                <a:spcAft>
                  <a:spcPts val="600"/>
                </a:spcAft>
                <a:buClr>
                  <a:srgbClr val="0078D7"/>
                </a:buClr>
                <a:buSzPct val="70000"/>
              </a:pPr>
              <a:r>
                <a:rPr lang="en-US" sz="3200" dirty="0">
                  <a:solidFill>
                    <a:srgbClr val="FFFFFF"/>
                  </a:solidFill>
                  <a:latin typeface="+mj-lt"/>
                  <a:cs typeface="Segoe UI Light" panose="020B0502040204020203" pitchFamily="34" charset="0"/>
                </a:rPr>
                <a:t>Windows ever</a:t>
              </a:r>
            </a:p>
          </p:txBody>
        </p:sp>
        <p:sp>
          <p:nvSpPr>
            <p:cNvPr id="28" name="Rectangle 27"/>
            <p:cNvSpPr/>
            <p:nvPr/>
          </p:nvSpPr>
          <p:spPr bwMode="auto">
            <a:xfrm>
              <a:off x="4553019" y="3585885"/>
              <a:ext cx="3117288"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Managed by a </a:t>
              </a:r>
            </a:p>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trusted partner</a:t>
              </a:r>
            </a:p>
          </p:txBody>
        </p:sp>
        <p:sp>
          <p:nvSpPr>
            <p:cNvPr id="30" name="Rectangle 29"/>
            <p:cNvSpPr/>
            <p:nvPr/>
          </p:nvSpPr>
          <p:spPr bwMode="auto">
            <a:xfrm>
              <a:off x="8661381" y="3585885"/>
              <a:ext cx="3117288"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Easy pricing </a:t>
              </a:r>
            </a:p>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for small </a:t>
              </a:r>
            </a:p>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businesses</a:t>
              </a:r>
            </a:p>
          </p:txBody>
        </p:sp>
      </p:grpSp>
      <p:cxnSp>
        <p:nvCxnSpPr>
          <p:cNvPr id="15" name="Straight Connector 14"/>
          <p:cNvCxnSpPr/>
          <p:nvPr/>
        </p:nvCxnSpPr>
        <p:spPr>
          <a:xfrm>
            <a:off x="4076700" y="3131820"/>
            <a:ext cx="0" cy="336042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183880" y="3131820"/>
            <a:ext cx="0" cy="336042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bwMode="auto">
          <a:xfrm>
            <a:off x="0" y="1324439"/>
            <a:ext cx="12192000" cy="11232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a:defRPr/>
            </a:pPr>
            <a:r>
              <a:rPr lang="en-US" sz="2400" kern="0" dirty="0">
                <a:solidFill>
                  <a:schemeClr val="bg1"/>
                </a:solidFill>
                <a:latin typeface="Segoe UI Light"/>
              </a:rPr>
              <a:t>Now all businesses, regardless of size, can realize the full Windows security vision</a:t>
            </a:r>
          </a:p>
        </p:txBody>
      </p:sp>
    </p:spTree>
    <p:extLst>
      <p:ext uri="{BB962C8B-B14F-4D97-AF65-F5344CB8AC3E}">
        <p14:creationId xmlns:p14="http://schemas.microsoft.com/office/powerpoint/2010/main" val="1434639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8041" t="17027" b="5362"/>
          <a:stretch/>
        </p:blipFill>
        <p:spPr>
          <a:xfrm>
            <a:off x="-1" y="0"/>
            <a:ext cx="12191999" cy="6858000"/>
          </a:xfrm>
          <a:prstGeom prst="rect">
            <a:avLst/>
          </a:prstGeom>
        </p:spPr>
      </p:pic>
      <p:sp>
        <p:nvSpPr>
          <p:cNvPr id="12" name="Rectangle 11"/>
          <p:cNvSpPr/>
          <p:nvPr/>
        </p:nvSpPr>
        <p:spPr bwMode="auto">
          <a:xfrm>
            <a:off x="-2" y="0"/>
            <a:ext cx="12192002" cy="6858000"/>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grpSp>
        <p:nvGrpSpPr>
          <p:cNvPr id="14" name="Group 13"/>
          <p:cNvGrpSpPr/>
          <p:nvPr/>
        </p:nvGrpSpPr>
        <p:grpSpPr>
          <a:xfrm>
            <a:off x="-1" y="3826788"/>
            <a:ext cx="12192001" cy="3031212"/>
            <a:chOff x="-1" y="3826788"/>
            <a:chExt cx="12192001" cy="3031212"/>
          </a:xfrm>
        </p:grpSpPr>
        <p:sp>
          <p:nvSpPr>
            <p:cNvPr id="4" name="Rectangle 3"/>
            <p:cNvSpPr/>
            <p:nvPr/>
          </p:nvSpPr>
          <p:spPr bwMode="auto">
            <a:xfrm>
              <a:off x="-1" y="5060140"/>
              <a:ext cx="12192000" cy="1797860"/>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p:nvPr/>
          </p:nvGrpSpPr>
          <p:grpSpPr>
            <a:xfrm>
              <a:off x="0" y="3826788"/>
              <a:ext cx="12192000" cy="1233352"/>
              <a:chOff x="1" y="3199506"/>
              <a:chExt cx="12191999" cy="1233352"/>
            </a:xfrm>
            <a:solidFill>
              <a:srgbClr val="107C10"/>
            </a:solidFill>
          </p:grpSpPr>
          <p:sp>
            <p:nvSpPr>
              <p:cNvPr id="6" name="Rectangle 5"/>
              <p:cNvSpPr/>
              <p:nvPr/>
            </p:nvSpPr>
            <p:spPr bwMode="auto">
              <a:xfrm>
                <a:off x="1" y="3199506"/>
                <a:ext cx="12191999" cy="1233352"/>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251775" y="3294501"/>
                <a:ext cx="10344925" cy="1043363"/>
              </a:xfrm>
              <a:prstGeom prst="rect">
                <a:avLst/>
              </a:prstGeom>
              <a:noFill/>
            </p:spPr>
            <p:txBody>
              <a:bodyPr wrap="square" lIns="182880" tIns="146304" rIns="182880" bIns="146304" rtlCol="0">
                <a:spAutoFit/>
              </a:bodyPr>
              <a:lstStyle/>
              <a:p>
                <a:pPr>
                  <a:lnSpc>
                    <a:spcPct val="90000"/>
                  </a:lnSpc>
                  <a:spcAft>
                    <a:spcPts val="600"/>
                  </a:spcAft>
                </a:pPr>
                <a:r>
                  <a:rPr lang="en-US" sz="5400" spc="-70" dirty="0">
                    <a:gradFill>
                      <a:gsLst>
                        <a:gs pos="2917">
                          <a:srgbClr val="FFFFFF"/>
                        </a:gs>
                        <a:gs pos="30000">
                          <a:srgbClr val="FFFFFF"/>
                        </a:gs>
                      </a:gsLst>
                      <a:lin ang="5400000" scaled="0"/>
                    </a:gradFill>
                    <a:latin typeface="+mj-lt"/>
                    <a:cs typeface="Segoe UI" panose="020B0502040204020203" pitchFamily="34" charset="0"/>
                  </a:rPr>
                  <a:t>Next steps</a:t>
                </a:r>
              </a:p>
            </p:txBody>
          </p:sp>
        </p:grpSp>
      </p:grpSp>
      <p:sp>
        <p:nvSpPr>
          <p:cNvPr id="9" name="TextBox 8"/>
          <p:cNvSpPr txBox="1"/>
          <p:nvPr/>
        </p:nvSpPr>
        <p:spPr>
          <a:xfrm>
            <a:off x="286871" y="5141188"/>
            <a:ext cx="9516533" cy="572464"/>
          </a:xfrm>
          <a:prstGeom prst="rect">
            <a:avLst/>
          </a:prstGeom>
          <a:noFill/>
        </p:spPr>
        <p:txBody>
          <a:bodyPr wrap="square" lIns="182880" tIns="146304" rIns="182880" bIns="146304" rtlCol="0">
            <a:spAutoFit/>
          </a:bodyPr>
          <a:lstStyle/>
          <a:p>
            <a:pPr marL="457200" lvl="0" indent="-457200">
              <a:lnSpc>
                <a:spcPct val="90000"/>
              </a:lnSpc>
              <a:spcAft>
                <a:spcPts val="600"/>
              </a:spcAft>
              <a:buFont typeface="+mj-lt"/>
              <a:buAutoNum type="arabicPeriod"/>
              <a:defRPr/>
            </a:pPr>
            <a:r>
              <a:rPr lang="en-US" sz="2000" dirty="0">
                <a:latin typeface="+mj-lt"/>
              </a:rPr>
              <a:t>(insert next steps here)</a:t>
            </a:r>
          </a:p>
        </p:txBody>
      </p:sp>
    </p:spTree>
    <p:extLst>
      <p:ext uri="{BB962C8B-B14F-4D97-AF65-F5344CB8AC3E}">
        <p14:creationId xmlns:p14="http://schemas.microsoft.com/office/powerpoint/2010/main" val="817378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6"/>
          <p:cNvSpPr txBox="1">
            <a:spLocks/>
          </p:cNvSpPr>
          <p:nvPr/>
        </p:nvSpPr>
        <p:spPr>
          <a:xfrm>
            <a:off x="113721" y="6551160"/>
            <a:ext cx="6058479" cy="24377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1000" dirty="0"/>
              <a:t>© 2016 Microsoft Corp. </a:t>
            </a:r>
          </a:p>
        </p:txBody>
      </p:sp>
    </p:spTree>
    <p:extLst>
      <p:ext uri="{BB962C8B-B14F-4D97-AF65-F5344CB8AC3E}">
        <p14:creationId xmlns:p14="http://schemas.microsoft.com/office/powerpoint/2010/main" val="4043186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530473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957"/>
            <a:ext cx="11757793" cy="899537"/>
          </a:xfrm>
        </p:spPr>
        <p:txBody>
          <a:bodyPr/>
          <a:lstStyle/>
          <a:p>
            <a:pPr>
              <a:lnSpc>
                <a:spcPct val="100000"/>
              </a:lnSpc>
            </a:pPr>
            <a:r>
              <a:rPr lang="en-US" dirty="0"/>
              <a:t>Windows 10 Enterprise</a:t>
            </a:r>
            <a:br>
              <a:rPr lang="en-US" dirty="0">
                <a:solidFill>
                  <a:srgbClr val="2C292A"/>
                </a:solidFill>
              </a:rPr>
            </a:br>
            <a:r>
              <a:rPr lang="en-US" sz="1961" spc="0" dirty="0"/>
              <a:t>Do great things. The best Windows ever keeps getting better</a:t>
            </a:r>
            <a:endParaRPr lang="en-US" spc="0" dirty="0">
              <a:solidFill>
                <a:srgbClr val="2C292A"/>
              </a:solidFill>
            </a:endParaRPr>
          </a:p>
        </p:txBody>
      </p:sp>
      <p:cxnSp>
        <p:nvCxnSpPr>
          <p:cNvPr id="119" name="Straight Connector 118"/>
          <p:cNvCxnSpPr/>
          <p:nvPr/>
        </p:nvCxnSpPr>
        <p:spPr>
          <a:xfrm>
            <a:off x="3208407" y="1896279"/>
            <a:ext cx="0" cy="3130589"/>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020721" y="1896279"/>
            <a:ext cx="0" cy="3130589"/>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8833036" y="1896279"/>
            <a:ext cx="0" cy="3130589"/>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45" name="Group 8"/>
          <p:cNvGrpSpPr>
            <a:grpSpLocks noChangeAspect="1"/>
          </p:cNvGrpSpPr>
          <p:nvPr/>
        </p:nvGrpSpPr>
        <p:grpSpPr bwMode="auto">
          <a:xfrm>
            <a:off x="7266543" y="1814478"/>
            <a:ext cx="342529" cy="433870"/>
            <a:chOff x="2822" y="1058"/>
            <a:chExt cx="225" cy="285"/>
          </a:xfrm>
        </p:grpSpPr>
        <p:sp>
          <p:nvSpPr>
            <p:cNvPr id="46" name="Oval 9"/>
            <p:cNvSpPr>
              <a:spLocks noChangeArrowheads="1"/>
            </p:cNvSpPr>
            <p:nvPr/>
          </p:nvSpPr>
          <p:spPr bwMode="auto">
            <a:xfrm>
              <a:off x="2849" y="1058"/>
              <a:ext cx="169" cy="167"/>
            </a:xfrm>
            <a:prstGeom prst="ellipse">
              <a:avLst/>
            </a:prstGeom>
            <a:noFill/>
            <a:ln w="33338" cap="flat">
              <a:solidFill>
                <a:srgbClr val="53545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dirty="0">
                <a:solidFill>
                  <a:sysClr val="windowText" lastClr="000000"/>
                </a:solidFill>
              </a:endParaRPr>
            </a:p>
          </p:txBody>
        </p:sp>
        <p:sp>
          <p:nvSpPr>
            <p:cNvPr id="47" name="Freeform 10"/>
            <p:cNvSpPr>
              <a:spLocks/>
            </p:cNvSpPr>
            <p:nvPr/>
          </p:nvSpPr>
          <p:spPr bwMode="auto">
            <a:xfrm>
              <a:off x="2822" y="1225"/>
              <a:ext cx="225" cy="118"/>
            </a:xfrm>
            <a:custGeom>
              <a:avLst/>
              <a:gdLst>
                <a:gd name="T0" fmla="*/ 0 w 76"/>
                <a:gd name="T1" fmla="*/ 37 h 40"/>
                <a:gd name="T2" fmla="*/ 40 w 76"/>
                <a:gd name="T3" fmla="*/ 2 h 40"/>
                <a:gd name="T4" fmla="*/ 76 w 76"/>
                <a:gd name="T5" fmla="*/ 40 h 40"/>
              </a:gdLst>
              <a:ahLst/>
              <a:cxnLst>
                <a:cxn ang="0">
                  <a:pos x="T0" y="T1"/>
                </a:cxn>
                <a:cxn ang="0">
                  <a:pos x="T2" y="T3"/>
                </a:cxn>
                <a:cxn ang="0">
                  <a:pos x="T4" y="T5"/>
                </a:cxn>
              </a:cxnLst>
              <a:rect l="0" t="0" r="r" b="b"/>
              <a:pathLst>
                <a:path w="76" h="40">
                  <a:moveTo>
                    <a:pt x="0" y="37"/>
                  </a:moveTo>
                  <a:cubicBezTo>
                    <a:pt x="1" y="16"/>
                    <a:pt x="19" y="0"/>
                    <a:pt x="40" y="2"/>
                  </a:cubicBezTo>
                  <a:cubicBezTo>
                    <a:pt x="60" y="3"/>
                    <a:pt x="76" y="20"/>
                    <a:pt x="76" y="40"/>
                  </a:cubicBezTo>
                </a:path>
              </a:pathLst>
            </a:custGeom>
            <a:noFill/>
            <a:ln w="33338" cap="flat">
              <a:solidFill>
                <a:srgbClr val="53545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dirty="0">
                <a:solidFill>
                  <a:sysClr val="windowText" lastClr="000000"/>
                </a:solidFill>
              </a:endParaRPr>
            </a:p>
          </p:txBody>
        </p:sp>
      </p:grpSp>
      <p:grpSp>
        <p:nvGrpSpPr>
          <p:cNvPr id="48" name="Group 47"/>
          <p:cNvGrpSpPr/>
          <p:nvPr/>
        </p:nvGrpSpPr>
        <p:grpSpPr>
          <a:xfrm>
            <a:off x="9920244" y="1780187"/>
            <a:ext cx="858961" cy="468942"/>
            <a:chOff x="7281105" y="1589311"/>
            <a:chExt cx="2149736" cy="1173628"/>
          </a:xfrm>
          <a:solidFill>
            <a:schemeClr val="accent1"/>
          </a:solidFill>
        </p:grpSpPr>
        <p:sp>
          <p:nvSpPr>
            <p:cNvPr id="51" name="Freeform 50"/>
            <p:cNvSpPr>
              <a:spLocks noChangeAspect="1"/>
            </p:cNvSpPr>
            <p:nvPr/>
          </p:nvSpPr>
          <p:spPr bwMode="black">
            <a:xfrm flipH="1">
              <a:off x="7281105" y="1589311"/>
              <a:ext cx="1466062" cy="941274"/>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grpFill/>
            <a:ln>
              <a:solidFill>
                <a:srgbClr val="53545A"/>
              </a:solidFill>
            </a:ln>
          </p:spPr>
          <p:txBody>
            <a:bodyPr vert="horz" wrap="square" lIns="87859" tIns="43930" rIns="87859" bIns="43930" numCol="1" anchor="t" anchorCtr="0" compatLnSpc="1">
              <a:prstTxWarp prst="textNoShape">
                <a:avLst/>
              </a:prstTxWarp>
              <a:noAutofit/>
            </a:bodyPr>
            <a:lstStyle/>
            <a:p>
              <a:pPr defTabSz="896176">
                <a:defRPr/>
              </a:pPr>
              <a:endParaRPr lang="en-US" sz="1765" kern="0" dirty="0">
                <a:solidFill>
                  <a:srgbClr val="FFFFFF"/>
                </a:solidFill>
              </a:endParaRPr>
            </a:p>
          </p:txBody>
        </p:sp>
        <p:grpSp>
          <p:nvGrpSpPr>
            <p:cNvPr id="52" name="Group 51"/>
            <p:cNvGrpSpPr/>
            <p:nvPr/>
          </p:nvGrpSpPr>
          <p:grpSpPr>
            <a:xfrm>
              <a:off x="8196324" y="1834177"/>
              <a:ext cx="1234517" cy="859991"/>
              <a:chOff x="8196324" y="1834177"/>
              <a:chExt cx="1234517" cy="859991"/>
            </a:xfrm>
            <a:grpFill/>
          </p:grpSpPr>
          <p:sp>
            <p:nvSpPr>
              <p:cNvPr id="56" name="Rectangle 55"/>
              <p:cNvSpPr/>
              <p:nvPr/>
            </p:nvSpPr>
            <p:spPr bwMode="auto">
              <a:xfrm>
                <a:off x="8248650" y="1851024"/>
                <a:ext cx="1142999" cy="832104"/>
              </a:xfrm>
              <a:prstGeom prst="rect">
                <a:avLst/>
              </a:prstGeom>
              <a:solidFill>
                <a:schemeClr val="bg1"/>
              </a:solidFill>
              <a:ln>
                <a:solidFill>
                  <a:srgbClr val="53545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defRPr/>
                </a:pPr>
                <a:endParaRPr lang="en-US" sz="1961" kern="0" dirty="0">
                  <a:gradFill>
                    <a:gsLst>
                      <a:gs pos="0">
                        <a:srgbClr val="FFFFFF"/>
                      </a:gs>
                      <a:gs pos="100000">
                        <a:srgbClr val="FFFFFF"/>
                      </a:gs>
                    </a:gsLst>
                    <a:lin ang="5400000" scaled="0"/>
                  </a:gradFill>
                </a:endParaRPr>
              </a:p>
            </p:txBody>
          </p:sp>
          <p:sp>
            <p:nvSpPr>
              <p:cNvPr id="57" name="Freeform 16"/>
              <p:cNvSpPr>
                <a:spLocks noChangeAspect="1" noEditPoints="1"/>
              </p:cNvSpPr>
              <p:nvPr/>
            </p:nvSpPr>
            <p:spPr bwMode="black">
              <a:xfrm>
                <a:off x="8196324" y="1834177"/>
                <a:ext cx="1234517" cy="859991"/>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grpFill/>
              <a:ln>
                <a:solidFill>
                  <a:srgbClr val="53545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7" tIns="140573" rIns="175717" bIns="140573" numCol="1" spcCol="0" rtlCol="0" fromWordArt="0" anchor="t" anchorCtr="0" forceAA="0" compatLnSpc="1">
                <a:prstTxWarp prst="textNoShape">
                  <a:avLst/>
                </a:prstTxWarp>
                <a:noAutofit/>
              </a:bodyPr>
              <a:lstStyle/>
              <a:p>
                <a:pPr algn="ctr" defTabSz="89591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53" name="Group 52"/>
            <p:cNvGrpSpPr/>
            <p:nvPr/>
          </p:nvGrpSpPr>
          <p:grpSpPr>
            <a:xfrm>
              <a:off x="8014136" y="1995487"/>
              <a:ext cx="408578" cy="767452"/>
              <a:chOff x="7162800" y="1926714"/>
              <a:chExt cx="408578" cy="767452"/>
            </a:xfrm>
            <a:grpFill/>
          </p:grpSpPr>
          <p:sp>
            <p:nvSpPr>
              <p:cNvPr id="54" name="Rectangle 53"/>
              <p:cNvSpPr/>
              <p:nvPr/>
            </p:nvSpPr>
            <p:spPr bwMode="auto">
              <a:xfrm>
                <a:off x="7185026" y="2000250"/>
                <a:ext cx="361950" cy="666750"/>
              </a:xfrm>
              <a:prstGeom prst="rect">
                <a:avLst/>
              </a:prstGeom>
              <a:solidFill>
                <a:schemeClr val="bg1"/>
              </a:solidFill>
              <a:ln>
                <a:solidFill>
                  <a:srgbClr val="53545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defRPr/>
                </a:pPr>
                <a:endParaRPr lang="en-US" sz="1961" kern="0" dirty="0">
                  <a:gradFill>
                    <a:gsLst>
                      <a:gs pos="0">
                        <a:srgbClr val="FFFFFF"/>
                      </a:gs>
                      <a:gs pos="100000">
                        <a:srgbClr val="FFFFFF"/>
                      </a:gs>
                    </a:gsLst>
                    <a:lin ang="5400000" scaled="0"/>
                  </a:gradFill>
                </a:endParaRPr>
              </a:p>
            </p:txBody>
          </p:sp>
          <p:sp>
            <p:nvSpPr>
              <p:cNvPr id="55" name="Freeform 13"/>
              <p:cNvSpPr>
                <a:spLocks noChangeAspect="1" noEditPoints="1"/>
              </p:cNvSpPr>
              <p:nvPr/>
            </p:nvSpPr>
            <p:spPr bwMode="black">
              <a:xfrm>
                <a:off x="7162800" y="1926714"/>
                <a:ext cx="408578" cy="767452"/>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grpFill/>
              <a:ln>
                <a:solidFill>
                  <a:srgbClr val="53545A"/>
                </a:solidFill>
              </a:ln>
            </p:spPr>
            <p:txBody>
              <a:bodyPr vert="horz" wrap="square" lIns="87859" tIns="43930" rIns="87859" bIns="43930" numCol="1" anchor="t" anchorCtr="0" compatLnSpc="1">
                <a:prstTxWarp prst="textNoShape">
                  <a:avLst/>
                </a:prstTxWarp>
              </a:bodyPr>
              <a:lstStyle/>
              <a:p>
                <a:pPr defTabSz="896176">
                  <a:defRPr/>
                </a:pPr>
                <a:endParaRPr lang="en-US" sz="1765" kern="0" dirty="0">
                  <a:solidFill>
                    <a:srgbClr val="FFFFFF"/>
                  </a:solidFill>
                </a:endParaRPr>
              </a:p>
            </p:txBody>
          </p:sp>
        </p:grpSp>
      </p:grpSp>
      <p:sp>
        <p:nvSpPr>
          <p:cNvPr id="58" name="Freeform 172"/>
          <p:cNvSpPr>
            <a:spLocks noChangeAspect="1" noEditPoints="1"/>
          </p:cNvSpPr>
          <p:nvPr/>
        </p:nvSpPr>
        <p:spPr bwMode="auto">
          <a:xfrm>
            <a:off x="4423378" y="1792877"/>
            <a:ext cx="404239" cy="433870"/>
          </a:xfrm>
          <a:custGeom>
            <a:avLst/>
            <a:gdLst>
              <a:gd name="T0" fmla="*/ 152 w 191"/>
              <a:gd name="T1" fmla="*/ 141 h 205"/>
              <a:gd name="T2" fmla="*/ 152 w 191"/>
              <a:gd name="T3" fmla="*/ 166 h 205"/>
              <a:gd name="T4" fmla="*/ 128 w 191"/>
              <a:gd name="T5" fmla="*/ 166 h 205"/>
              <a:gd name="T6" fmla="*/ 128 w 191"/>
              <a:gd name="T7" fmla="*/ 179 h 205"/>
              <a:gd name="T8" fmla="*/ 152 w 191"/>
              <a:gd name="T9" fmla="*/ 179 h 205"/>
              <a:gd name="T10" fmla="*/ 152 w 191"/>
              <a:gd name="T11" fmla="*/ 205 h 205"/>
              <a:gd name="T12" fmla="*/ 165 w 191"/>
              <a:gd name="T13" fmla="*/ 205 h 205"/>
              <a:gd name="T14" fmla="*/ 165 w 191"/>
              <a:gd name="T15" fmla="*/ 179 h 205"/>
              <a:gd name="T16" fmla="*/ 191 w 191"/>
              <a:gd name="T17" fmla="*/ 179 h 205"/>
              <a:gd name="T18" fmla="*/ 191 w 191"/>
              <a:gd name="T19" fmla="*/ 166 h 205"/>
              <a:gd name="T20" fmla="*/ 165 w 191"/>
              <a:gd name="T21" fmla="*/ 166 h 205"/>
              <a:gd name="T22" fmla="*/ 165 w 191"/>
              <a:gd name="T23" fmla="*/ 141 h 205"/>
              <a:gd name="T24" fmla="*/ 152 w 191"/>
              <a:gd name="T25" fmla="*/ 141 h 205"/>
              <a:gd name="T26" fmla="*/ 152 w 191"/>
              <a:gd name="T27" fmla="*/ 81 h 205"/>
              <a:gd name="T28" fmla="*/ 152 w 191"/>
              <a:gd name="T29" fmla="*/ 13 h 205"/>
              <a:gd name="T30" fmla="*/ 165 w 191"/>
              <a:gd name="T31" fmla="*/ 13 h 205"/>
              <a:gd name="T32" fmla="*/ 165 w 191"/>
              <a:gd name="T33" fmla="*/ 81 h 205"/>
              <a:gd name="T34" fmla="*/ 159 w 191"/>
              <a:gd name="T35" fmla="*/ 87 h 205"/>
              <a:gd name="T36" fmla="*/ 152 w 191"/>
              <a:gd name="T37" fmla="*/ 81 h 205"/>
              <a:gd name="T38" fmla="*/ 0 w 191"/>
              <a:gd name="T39" fmla="*/ 0 h 205"/>
              <a:gd name="T40" fmla="*/ 0 w 191"/>
              <a:gd name="T41" fmla="*/ 205 h 205"/>
              <a:gd name="T42" fmla="*/ 141 w 191"/>
              <a:gd name="T43" fmla="*/ 205 h 205"/>
              <a:gd name="T44" fmla="*/ 141 w 191"/>
              <a:gd name="T45" fmla="*/ 192 h 205"/>
              <a:gd name="T46" fmla="*/ 13 w 191"/>
              <a:gd name="T47" fmla="*/ 192 h 205"/>
              <a:gd name="T48" fmla="*/ 13 w 191"/>
              <a:gd name="T49" fmla="*/ 13 h 205"/>
              <a:gd name="T50" fmla="*/ 141 w 191"/>
              <a:gd name="T51" fmla="*/ 13 h 205"/>
              <a:gd name="T52" fmla="*/ 141 w 191"/>
              <a:gd name="T53" fmla="*/ 86 h 205"/>
              <a:gd name="T54" fmla="*/ 152 w 191"/>
              <a:gd name="T55" fmla="*/ 99 h 205"/>
              <a:gd name="T56" fmla="*/ 152 w 191"/>
              <a:gd name="T57" fmla="*/ 128 h 205"/>
              <a:gd name="T58" fmla="*/ 165 w 191"/>
              <a:gd name="T59" fmla="*/ 128 h 205"/>
              <a:gd name="T60" fmla="*/ 165 w 191"/>
              <a:gd name="T61" fmla="*/ 99 h 205"/>
              <a:gd name="T62" fmla="*/ 178 w 191"/>
              <a:gd name="T63" fmla="*/ 86 h 205"/>
              <a:gd name="T64" fmla="*/ 178 w 191"/>
              <a:gd name="T65" fmla="*/ 0 h 205"/>
              <a:gd name="T66" fmla="*/ 0 w 191"/>
              <a:gd name="T6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1" h="205">
                <a:moveTo>
                  <a:pt x="152" y="141"/>
                </a:moveTo>
                <a:lnTo>
                  <a:pt x="152" y="166"/>
                </a:lnTo>
                <a:lnTo>
                  <a:pt x="128" y="166"/>
                </a:lnTo>
                <a:lnTo>
                  <a:pt x="128" y="179"/>
                </a:lnTo>
                <a:lnTo>
                  <a:pt x="152" y="179"/>
                </a:lnTo>
                <a:lnTo>
                  <a:pt x="152" y="205"/>
                </a:lnTo>
                <a:lnTo>
                  <a:pt x="165" y="205"/>
                </a:lnTo>
                <a:lnTo>
                  <a:pt x="165" y="179"/>
                </a:lnTo>
                <a:lnTo>
                  <a:pt x="191" y="179"/>
                </a:lnTo>
                <a:lnTo>
                  <a:pt x="191" y="166"/>
                </a:lnTo>
                <a:lnTo>
                  <a:pt x="165" y="166"/>
                </a:lnTo>
                <a:lnTo>
                  <a:pt x="165" y="141"/>
                </a:lnTo>
                <a:lnTo>
                  <a:pt x="152" y="141"/>
                </a:lnTo>
                <a:close/>
                <a:moveTo>
                  <a:pt x="152" y="81"/>
                </a:moveTo>
                <a:lnTo>
                  <a:pt x="152" y="13"/>
                </a:lnTo>
                <a:lnTo>
                  <a:pt x="165" y="13"/>
                </a:lnTo>
                <a:lnTo>
                  <a:pt x="165" y="81"/>
                </a:lnTo>
                <a:lnTo>
                  <a:pt x="159" y="87"/>
                </a:lnTo>
                <a:lnTo>
                  <a:pt x="152" y="81"/>
                </a:lnTo>
                <a:close/>
                <a:moveTo>
                  <a:pt x="0" y="0"/>
                </a:moveTo>
                <a:lnTo>
                  <a:pt x="0" y="205"/>
                </a:lnTo>
                <a:lnTo>
                  <a:pt x="141" y="205"/>
                </a:lnTo>
                <a:lnTo>
                  <a:pt x="141" y="192"/>
                </a:lnTo>
                <a:lnTo>
                  <a:pt x="13" y="192"/>
                </a:lnTo>
                <a:lnTo>
                  <a:pt x="13" y="13"/>
                </a:lnTo>
                <a:lnTo>
                  <a:pt x="141" y="13"/>
                </a:lnTo>
                <a:lnTo>
                  <a:pt x="141" y="86"/>
                </a:lnTo>
                <a:lnTo>
                  <a:pt x="152" y="99"/>
                </a:lnTo>
                <a:lnTo>
                  <a:pt x="152" y="128"/>
                </a:lnTo>
                <a:lnTo>
                  <a:pt x="165" y="128"/>
                </a:lnTo>
                <a:lnTo>
                  <a:pt x="165" y="99"/>
                </a:lnTo>
                <a:lnTo>
                  <a:pt x="178" y="86"/>
                </a:lnTo>
                <a:lnTo>
                  <a:pt x="178" y="0"/>
                </a:lnTo>
                <a:lnTo>
                  <a:pt x="0" y="0"/>
                </a:lnTo>
                <a:close/>
              </a:path>
            </a:pathLst>
          </a:custGeom>
          <a:solidFill>
            <a:srgbClr val="494A50"/>
          </a:solidFill>
          <a:ln>
            <a:solidFill>
              <a:srgbClr val="414248"/>
            </a:solidFill>
          </a:ln>
        </p:spPr>
        <p:txBody>
          <a:bodyPr vert="horz" wrap="square" lIns="89642" tIns="44821" rIns="89642" bIns="44821" numCol="1" anchor="t" anchorCtr="0" compatLnSpc="1">
            <a:prstTxWarp prst="textNoShape">
              <a:avLst/>
            </a:prstTxWarp>
          </a:bodyPr>
          <a:lstStyle/>
          <a:p>
            <a:pPr defTabSz="896386">
              <a:defRPr/>
            </a:pPr>
            <a:endParaRPr lang="en-US" sz="1765" kern="0" dirty="0">
              <a:solidFill>
                <a:sysClr val="windowText" lastClr="000000"/>
              </a:solidFill>
            </a:endParaRPr>
          </a:p>
        </p:txBody>
      </p:sp>
      <p:sp>
        <p:nvSpPr>
          <p:cNvPr id="59" name="Freeform 11"/>
          <p:cNvSpPr>
            <a:spLocks noChangeAspect="1" noEditPoints="1"/>
          </p:cNvSpPr>
          <p:nvPr/>
        </p:nvSpPr>
        <p:spPr bwMode="auto">
          <a:xfrm>
            <a:off x="1572348" y="1790994"/>
            <a:ext cx="454750" cy="455563"/>
          </a:xfrm>
          <a:custGeom>
            <a:avLst/>
            <a:gdLst>
              <a:gd name="T0" fmla="*/ 881 w 966"/>
              <a:gd name="T1" fmla="*/ 82 h 968"/>
              <a:gd name="T2" fmla="*/ 669 w 966"/>
              <a:gd name="T3" fmla="*/ 99 h 968"/>
              <a:gd name="T4" fmla="*/ 483 w 966"/>
              <a:gd name="T5" fmla="*/ 0 h 968"/>
              <a:gd name="T6" fmla="*/ 297 w 966"/>
              <a:gd name="T7" fmla="*/ 99 h 968"/>
              <a:gd name="T8" fmla="*/ 85 w 966"/>
              <a:gd name="T9" fmla="*/ 82 h 968"/>
              <a:gd name="T10" fmla="*/ 79 w 966"/>
              <a:gd name="T11" fmla="*/ 554 h 968"/>
              <a:gd name="T12" fmla="*/ 483 w 966"/>
              <a:gd name="T13" fmla="*/ 968 h 968"/>
              <a:gd name="T14" fmla="*/ 887 w 966"/>
              <a:gd name="T15" fmla="*/ 554 h 968"/>
              <a:gd name="T16" fmla="*/ 881 w 966"/>
              <a:gd name="T17" fmla="*/ 82 h 968"/>
              <a:gd name="T18" fmla="*/ 797 w 966"/>
              <a:gd name="T19" fmla="*/ 578 h 968"/>
              <a:gd name="T20" fmla="*/ 483 w 966"/>
              <a:gd name="T21" fmla="*/ 877 h 968"/>
              <a:gd name="T22" fmla="*/ 169 w 966"/>
              <a:gd name="T23" fmla="*/ 578 h 968"/>
              <a:gd name="T24" fmla="*/ 793 w 966"/>
              <a:gd name="T25" fmla="*/ 238 h 968"/>
              <a:gd name="T26" fmla="*/ 797 w 966"/>
              <a:gd name="T27" fmla="*/ 57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6" h="968">
                <a:moveTo>
                  <a:pt x="881" y="82"/>
                </a:moveTo>
                <a:cubicBezTo>
                  <a:pt x="881" y="82"/>
                  <a:pt x="775" y="127"/>
                  <a:pt x="669" y="99"/>
                </a:cubicBezTo>
                <a:cubicBezTo>
                  <a:pt x="563" y="71"/>
                  <a:pt x="483" y="0"/>
                  <a:pt x="483" y="0"/>
                </a:cubicBezTo>
                <a:cubicBezTo>
                  <a:pt x="483" y="0"/>
                  <a:pt x="403" y="71"/>
                  <a:pt x="297" y="99"/>
                </a:cubicBezTo>
                <a:cubicBezTo>
                  <a:pt x="191" y="127"/>
                  <a:pt x="85" y="82"/>
                  <a:pt x="85" y="82"/>
                </a:cubicBezTo>
                <a:cubicBezTo>
                  <a:pt x="85" y="82"/>
                  <a:pt x="0" y="334"/>
                  <a:pt x="79" y="554"/>
                </a:cubicBezTo>
                <a:cubicBezTo>
                  <a:pt x="158" y="774"/>
                  <a:pt x="422" y="968"/>
                  <a:pt x="483" y="968"/>
                </a:cubicBezTo>
                <a:cubicBezTo>
                  <a:pt x="544" y="968"/>
                  <a:pt x="808" y="774"/>
                  <a:pt x="887" y="554"/>
                </a:cubicBezTo>
                <a:cubicBezTo>
                  <a:pt x="966" y="334"/>
                  <a:pt x="881" y="82"/>
                  <a:pt x="881" y="82"/>
                </a:cubicBezTo>
                <a:close/>
                <a:moveTo>
                  <a:pt x="797" y="578"/>
                </a:moveTo>
                <a:cubicBezTo>
                  <a:pt x="736" y="736"/>
                  <a:pt x="530" y="877"/>
                  <a:pt x="483" y="877"/>
                </a:cubicBezTo>
                <a:cubicBezTo>
                  <a:pt x="436" y="877"/>
                  <a:pt x="229" y="737"/>
                  <a:pt x="169" y="578"/>
                </a:cubicBezTo>
                <a:cubicBezTo>
                  <a:pt x="169" y="578"/>
                  <a:pt x="339" y="297"/>
                  <a:pt x="793" y="238"/>
                </a:cubicBezTo>
                <a:cubicBezTo>
                  <a:pt x="793" y="238"/>
                  <a:pt x="859" y="419"/>
                  <a:pt x="797" y="578"/>
                </a:cubicBezTo>
                <a:close/>
              </a:path>
            </a:pathLst>
          </a:custGeom>
          <a:solidFill>
            <a:srgbClr val="414248"/>
          </a:solidFill>
          <a:ln>
            <a:solidFill>
              <a:srgbClr val="424349"/>
            </a:solidFill>
          </a:ln>
        </p:spPr>
        <p:txBody>
          <a:bodyPr vert="horz" wrap="square" lIns="89634" tIns="44817" rIns="89634" bIns="44817" numCol="1" anchor="t" anchorCtr="0" compatLnSpc="1">
            <a:prstTxWarp prst="textNoShape">
              <a:avLst/>
            </a:prstTxWarp>
          </a:bodyPr>
          <a:lstStyle/>
          <a:p>
            <a:pPr defTabSz="896386">
              <a:defRPr/>
            </a:pPr>
            <a:endParaRPr lang="en-US" sz="1765" kern="0" dirty="0">
              <a:gradFill>
                <a:gsLst>
                  <a:gs pos="0">
                    <a:schemeClr val="bg1"/>
                  </a:gs>
                  <a:gs pos="100000">
                    <a:schemeClr val="bg1"/>
                  </a:gs>
                </a:gsLst>
                <a:lin ang="5400000" scaled="0"/>
              </a:gradFill>
            </a:endParaRPr>
          </a:p>
        </p:txBody>
      </p:sp>
      <p:sp>
        <p:nvSpPr>
          <p:cNvPr id="49" name="Rectangle 48"/>
          <p:cNvSpPr/>
          <p:nvPr/>
        </p:nvSpPr>
        <p:spPr>
          <a:xfrm>
            <a:off x="5082119" y="6046854"/>
            <a:ext cx="2239870" cy="362072"/>
          </a:xfrm>
          <a:prstGeom prst="rect">
            <a:avLst/>
          </a:prstGeom>
        </p:spPr>
        <p:txBody>
          <a:bodyPr wrap="square">
            <a:spAutoFit/>
          </a:bodyPr>
          <a:lstStyle/>
          <a:p>
            <a:pPr algn="ctr" defTabSz="913927" fontAlgn="base">
              <a:spcBef>
                <a:spcPct val="0"/>
              </a:spcBef>
              <a:spcAft>
                <a:spcPts val="588"/>
              </a:spcAft>
              <a:buClr>
                <a:srgbClr val="505050"/>
              </a:buClr>
              <a:buSzPct val="90000"/>
              <a:defRPr/>
            </a:pPr>
            <a:r>
              <a:rPr lang="en-US" sz="1765" b="1" kern="0" dirty="0">
                <a:solidFill>
                  <a:sysClr val="windowText" lastClr="000000"/>
                </a:solidFill>
                <a:latin typeface="Segoe UI Semibold" charset="0"/>
                <a:cs typeface="Segoe UI Semibold" charset="0"/>
              </a:rPr>
              <a:t>Always up to date</a:t>
            </a:r>
          </a:p>
        </p:txBody>
      </p:sp>
      <p:grpSp>
        <p:nvGrpSpPr>
          <p:cNvPr id="50" name="Group 49"/>
          <p:cNvGrpSpPr/>
          <p:nvPr/>
        </p:nvGrpSpPr>
        <p:grpSpPr>
          <a:xfrm>
            <a:off x="605209" y="5867850"/>
            <a:ext cx="10936383" cy="133312"/>
            <a:chOff x="748086" y="5331323"/>
            <a:chExt cx="10834869" cy="135985"/>
          </a:xfrm>
        </p:grpSpPr>
        <p:cxnSp>
          <p:nvCxnSpPr>
            <p:cNvPr id="60" name="Straight Connector 59"/>
            <p:cNvCxnSpPr/>
            <p:nvPr/>
          </p:nvCxnSpPr>
          <p:spPr>
            <a:xfrm>
              <a:off x="783771" y="5399314"/>
              <a:ext cx="10740572"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Isosceles Triangle 60"/>
            <p:cNvSpPr/>
            <p:nvPr/>
          </p:nvSpPr>
          <p:spPr bwMode="auto">
            <a:xfrm rot="5400000">
              <a:off x="11456350" y="5340701"/>
              <a:ext cx="135984" cy="11722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62" name="Isosceles Triangle 61"/>
            <p:cNvSpPr/>
            <p:nvPr/>
          </p:nvSpPr>
          <p:spPr bwMode="auto">
            <a:xfrm rot="16200000" flipH="1">
              <a:off x="738708" y="5340702"/>
              <a:ext cx="135984" cy="11722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grpSp>
      <p:sp>
        <p:nvSpPr>
          <p:cNvPr id="88" name="Rectangle 87"/>
          <p:cNvSpPr/>
          <p:nvPr/>
        </p:nvSpPr>
        <p:spPr bwMode="auto">
          <a:xfrm>
            <a:off x="3219340" y="2348093"/>
            <a:ext cx="2812313" cy="53785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0" rIns="179285" bIns="0" numCol="1" rtlCol="0" anchor="ctr" anchorCtr="0" compatLnSpc="1">
            <a:prstTxWarp prst="textNoShape">
              <a:avLst/>
            </a:prstTxWarp>
          </a:bodyPr>
          <a:lstStyle/>
          <a:p>
            <a:pPr algn="ctr" defTabSz="913927" fontAlgn="base">
              <a:spcBef>
                <a:spcPct val="0"/>
              </a:spcBef>
              <a:spcAft>
                <a:spcPts val="588"/>
              </a:spcAft>
              <a:defRPr/>
            </a:pPr>
            <a:r>
              <a:rPr lang="en-US" sz="1765" b="1" kern="0" dirty="0">
                <a:solidFill>
                  <a:schemeClr val="tx1"/>
                </a:solidFill>
                <a:latin typeface="Segoe UI Semibold" charset="0"/>
                <a:cs typeface="Segoe UI Semibold" charset="0"/>
              </a:rPr>
              <a:t>More productive</a:t>
            </a:r>
          </a:p>
        </p:txBody>
      </p:sp>
      <p:sp>
        <p:nvSpPr>
          <p:cNvPr id="89" name="Rectangle 88"/>
          <p:cNvSpPr/>
          <p:nvPr/>
        </p:nvSpPr>
        <p:spPr bwMode="auto">
          <a:xfrm>
            <a:off x="8943567" y="2348093"/>
            <a:ext cx="2812313" cy="53785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0" rIns="179285" bIns="0" numCol="1" rtlCol="0" anchor="ctr" anchorCtr="0" compatLnSpc="1">
            <a:prstTxWarp prst="textNoShape">
              <a:avLst/>
            </a:prstTxWarp>
          </a:bodyPr>
          <a:lstStyle/>
          <a:p>
            <a:pPr algn="ctr" defTabSz="913927" fontAlgn="base">
              <a:spcBef>
                <a:spcPct val="0"/>
              </a:spcBef>
              <a:spcAft>
                <a:spcPts val="588"/>
              </a:spcAft>
              <a:defRPr/>
            </a:pPr>
            <a:r>
              <a:rPr lang="en-US" sz="1765" b="1" kern="0" dirty="0">
                <a:solidFill>
                  <a:schemeClr val="tx1"/>
                </a:solidFill>
                <a:latin typeface="Segoe UI Semibold" charset="0"/>
                <a:cs typeface="Segoe UI Semibold" charset="0"/>
              </a:rPr>
              <a:t>Powerful, modern devices</a:t>
            </a:r>
          </a:p>
        </p:txBody>
      </p:sp>
      <p:sp>
        <p:nvSpPr>
          <p:cNvPr id="90" name="Rectangle 89"/>
          <p:cNvSpPr/>
          <p:nvPr/>
        </p:nvSpPr>
        <p:spPr bwMode="auto">
          <a:xfrm>
            <a:off x="6031650" y="2348093"/>
            <a:ext cx="2812313" cy="53785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0" rIns="179285" bIns="0" numCol="1" rtlCol="0" anchor="ctr" anchorCtr="0" compatLnSpc="1">
            <a:prstTxWarp prst="textNoShape">
              <a:avLst/>
            </a:prstTxWarp>
          </a:bodyPr>
          <a:lstStyle/>
          <a:p>
            <a:pPr algn="ctr" defTabSz="913927" fontAlgn="base">
              <a:spcBef>
                <a:spcPct val="0"/>
              </a:spcBef>
              <a:spcAft>
                <a:spcPts val="588"/>
              </a:spcAft>
              <a:defRPr/>
            </a:pPr>
            <a:r>
              <a:rPr lang="en-US" sz="1765" b="1" kern="0" dirty="0">
                <a:solidFill>
                  <a:schemeClr val="tx1"/>
                </a:solidFill>
                <a:latin typeface="Segoe UI Semibold" charset="0"/>
                <a:cs typeface="Segoe UI Semibold" charset="0"/>
              </a:rPr>
              <a:t>More personal</a:t>
            </a:r>
          </a:p>
        </p:txBody>
      </p:sp>
      <p:sp>
        <p:nvSpPr>
          <p:cNvPr id="91" name="Rectangle 90"/>
          <p:cNvSpPr/>
          <p:nvPr/>
        </p:nvSpPr>
        <p:spPr bwMode="auto">
          <a:xfrm>
            <a:off x="394575" y="2348093"/>
            <a:ext cx="2810294" cy="53785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0" rIns="179285" bIns="0" numCol="1" rtlCol="0" anchor="ctr" anchorCtr="0" compatLnSpc="1">
            <a:prstTxWarp prst="textNoShape">
              <a:avLst/>
            </a:prstTxWarp>
          </a:bodyPr>
          <a:lstStyle/>
          <a:p>
            <a:pPr algn="ctr" defTabSz="913927" fontAlgn="base">
              <a:spcBef>
                <a:spcPct val="0"/>
              </a:spcBef>
              <a:spcAft>
                <a:spcPts val="588"/>
              </a:spcAft>
              <a:defRPr/>
            </a:pPr>
            <a:r>
              <a:rPr lang="en-US" sz="1765" b="1" kern="0" dirty="0">
                <a:solidFill>
                  <a:schemeClr val="tx1"/>
                </a:solidFill>
                <a:latin typeface="Segoe UI Semibold" charset="0"/>
                <a:cs typeface="Segoe UI Semibold" charset="0"/>
              </a:rPr>
              <a:t>Safer and more secure</a:t>
            </a:r>
          </a:p>
        </p:txBody>
      </p:sp>
      <p:sp>
        <p:nvSpPr>
          <p:cNvPr id="92" name="TextBox 91"/>
          <p:cNvSpPr txBox="1"/>
          <p:nvPr/>
        </p:nvSpPr>
        <p:spPr>
          <a:xfrm>
            <a:off x="382637" y="3145910"/>
            <a:ext cx="2812314" cy="1795440"/>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78747">
              <a:lnSpc>
                <a:spcPts val="1667"/>
              </a:lnSpc>
              <a:spcAft>
                <a:spcPts val="1176"/>
              </a:spcAft>
              <a:defRPr/>
            </a:pPr>
            <a:r>
              <a:rPr lang="en-US" sz="1568" dirty="0"/>
              <a:t>Windows Information Protection</a:t>
            </a:r>
          </a:p>
          <a:p>
            <a:pPr defTabSz="878747">
              <a:lnSpc>
                <a:spcPts val="1667"/>
              </a:lnSpc>
              <a:spcAft>
                <a:spcPts val="1176"/>
              </a:spcAft>
              <a:defRPr/>
            </a:pPr>
            <a:r>
              <a:rPr lang="en-US" sz="1568" dirty="0"/>
              <a:t>Windows Hello</a:t>
            </a:r>
          </a:p>
          <a:p>
            <a:pPr defTabSz="878747">
              <a:lnSpc>
                <a:spcPts val="1667"/>
              </a:lnSpc>
              <a:spcAft>
                <a:spcPts val="1176"/>
              </a:spcAft>
              <a:defRPr/>
            </a:pPr>
            <a:r>
              <a:rPr lang="en-US" sz="1568" dirty="0"/>
              <a:t>Credential Guard</a:t>
            </a:r>
          </a:p>
          <a:p>
            <a:pPr defTabSz="878747">
              <a:lnSpc>
                <a:spcPts val="1667"/>
              </a:lnSpc>
              <a:spcAft>
                <a:spcPts val="1176"/>
              </a:spcAft>
              <a:defRPr/>
            </a:pPr>
            <a:r>
              <a:rPr lang="en-US" sz="1568" dirty="0"/>
              <a:t>Device Guard</a:t>
            </a:r>
          </a:p>
          <a:p>
            <a:pPr defTabSz="878747">
              <a:lnSpc>
                <a:spcPts val="1667"/>
              </a:lnSpc>
              <a:spcAft>
                <a:spcPts val="1176"/>
              </a:spcAft>
              <a:defRPr/>
            </a:pPr>
            <a:r>
              <a:rPr lang="en-US" sz="1568" dirty="0"/>
              <a:t>AppLocker</a:t>
            </a:r>
          </a:p>
          <a:p>
            <a:pPr defTabSz="878747">
              <a:lnSpc>
                <a:spcPts val="1667"/>
              </a:lnSpc>
              <a:spcAft>
                <a:spcPts val="1176"/>
              </a:spcAft>
              <a:defRPr/>
            </a:pPr>
            <a:r>
              <a:rPr lang="en-US" sz="1568" dirty="0"/>
              <a:t>Windows Defender Advanced Threat Protection</a:t>
            </a:r>
          </a:p>
          <a:p>
            <a:pPr defTabSz="878747">
              <a:lnSpc>
                <a:spcPts val="1667"/>
              </a:lnSpc>
              <a:spcAft>
                <a:spcPts val="1176"/>
              </a:spcAft>
              <a:defRPr/>
            </a:pPr>
            <a:endParaRPr lang="en-US" sz="1568" dirty="0"/>
          </a:p>
        </p:txBody>
      </p:sp>
      <p:sp>
        <p:nvSpPr>
          <p:cNvPr id="114" name="TextBox 113"/>
          <p:cNvSpPr txBox="1"/>
          <p:nvPr/>
        </p:nvSpPr>
        <p:spPr>
          <a:xfrm>
            <a:off x="6073401" y="3026878"/>
            <a:ext cx="2812314" cy="736715"/>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78747">
              <a:lnSpc>
                <a:spcPts val="1667"/>
              </a:lnSpc>
              <a:spcAft>
                <a:spcPts val="588"/>
              </a:spcAft>
              <a:defRPr/>
            </a:pPr>
            <a:endParaRPr lang="en-US" sz="1568" dirty="0"/>
          </a:p>
        </p:txBody>
      </p:sp>
      <p:sp>
        <p:nvSpPr>
          <p:cNvPr id="115" name="TextBox 114"/>
          <p:cNvSpPr txBox="1"/>
          <p:nvPr/>
        </p:nvSpPr>
        <p:spPr>
          <a:xfrm>
            <a:off x="3208412" y="3145910"/>
            <a:ext cx="2812314" cy="1795440"/>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78747">
              <a:lnSpc>
                <a:spcPts val="1667"/>
              </a:lnSpc>
              <a:spcAft>
                <a:spcPts val="1176"/>
              </a:spcAft>
              <a:defRPr/>
            </a:pPr>
            <a:r>
              <a:rPr lang="en-US" sz="1568" dirty="0"/>
              <a:t>Azure Active Directory Join</a:t>
            </a:r>
          </a:p>
          <a:p>
            <a:pPr defTabSz="878747">
              <a:lnSpc>
                <a:spcPts val="1667"/>
              </a:lnSpc>
              <a:spcAft>
                <a:spcPts val="1176"/>
              </a:spcAft>
              <a:defRPr/>
            </a:pPr>
            <a:r>
              <a:rPr lang="en-US" sz="1568" dirty="0"/>
              <a:t>Mobile Device Management</a:t>
            </a:r>
          </a:p>
          <a:p>
            <a:pPr defTabSz="878747">
              <a:lnSpc>
                <a:spcPts val="1667"/>
              </a:lnSpc>
              <a:spcAft>
                <a:spcPts val="1176"/>
              </a:spcAft>
              <a:defRPr/>
            </a:pPr>
            <a:r>
              <a:rPr lang="en-US" sz="1568" dirty="0"/>
              <a:t>Application Virtualization </a:t>
            </a:r>
          </a:p>
          <a:p>
            <a:pPr defTabSz="878747">
              <a:lnSpc>
                <a:spcPts val="1667"/>
              </a:lnSpc>
              <a:spcAft>
                <a:spcPts val="1176"/>
              </a:spcAft>
              <a:defRPr/>
            </a:pPr>
            <a:r>
              <a:rPr lang="en-US" sz="1568" dirty="0"/>
              <a:t>(</a:t>
            </a:r>
            <a:r>
              <a:rPr lang="en-US" sz="1568" dirty="0" err="1"/>
              <a:t>App-V</a:t>
            </a:r>
            <a:r>
              <a:rPr lang="en-US" sz="1568" dirty="0"/>
              <a:t>)</a:t>
            </a:r>
          </a:p>
          <a:p>
            <a:pPr defTabSz="878747">
              <a:lnSpc>
                <a:spcPts val="1667"/>
              </a:lnSpc>
              <a:spcAft>
                <a:spcPts val="1176"/>
              </a:spcAft>
              <a:defRPr/>
            </a:pPr>
            <a:r>
              <a:rPr lang="en-US" sz="1568" dirty="0"/>
              <a:t>Windows Ink</a:t>
            </a:r>
          </a:p>
        </p:txBody>
      </p:sp>
      <p:sp>
        <p:nvSpPr>
          <p:cNvPr id="116" name="TextBox 115"/>
          <p:cNvSpPr txBox="1"/>
          <p:nvPr/>
        </p:nvSpPr>
        <p:spPr>
          <a:xfrm>
            <a:off x="6020722" y="3145910"/>
            <a:ext cx="2812314" cy="1795440"/>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78747">
              <a:lnSpc>
                <a:spcPts val="1667"/>
              </a:lnSpc>
              <a:spcAft>
                <a:spcPts val="1176"/>
              </a:spcAft>
              <a:defRPr/>
            </a:pPr>
            <a:r>
              <a:rPr lang="en-US" sz="1568" dirty="0"/>
              <a:t>Windows Store for Business</a:t>
            </a:r>
          </a:p>
          <a:p>
            <a:pPr defTabSz="878747">
              <a:lnSpc>
                <a:spcPts val="1667"/>
              </a:lnSpc>
              <a:spcAft>
                <a:spcPts val="1176"/>
              </a:spcAft>
              <a:defRPr/>
            </a:pPr>
            <a:r>
              <a:rPr lang="en-US" sz="1568" dirty="0"/>
              <a:t>Cortana Management</a:t>
            </a:r>
          </a:p>
          <a:p>
            <a:pPr defTabSz="878747">
              <a:lnSpc>
                <a:spcPts val="1667"/>
              </a:lnSpc>
              <a:spcAft>
                <a:spcPts val="1176"/>
              </a:spcAft>
              <a:defRPr/>
            </a:pPr>
            <a:r>
              <a:rPr lang="en-US" sz="1568" dirty="0"/>
              <a:t>Managed User Experience</a:t>
            </a:r>
          </a:p>
          <a:p>
            <a:pPr defTabSz="878747">
              <a:lnSpc>
                <a:spcPts val="1667"/>
              </a:lnSpc>
              <a:spcAft>
                <a:spcPts val="1176"/>
              </a:spcAft>
              <a:defRPr/>
            </a:pPr>
            <a:r>
              <a:rPr lang="en-US" sz="1568" dirty="0"/>
              <a:t>User Experience Virtualization (UX-V)</a:t>
            </a:r>
          </a:p>
          <a:p>
            <a:pPr defTabSz="878747">
              <a:lnSpc>
                <a:spcPts val="1667"/>
              </a:lnSpc>
              <a:spcAft>
                <a:spcPts val="1176"/>
              </a:spcAft>
              <a:defRPr/>
            </a:pPr>
            <a:endParaRPr lang="en-US" sz="1568" dirty="0"/>
          </a:p>
          <a:p>
            <a:pPr defTabSz="878747">
              <a:lnSpc>
                <a:spcPts val="1667"/>
              </a:lnSpc>
              <a:spcAft>
                <a:spcPts val="1176"/>
              </a:spcAft>
              <a:defRPr/>
            </a:pPr>
            <a:endParaRPr lang="en-US" sz="1568" dirty="0"/>
          </a:p>
          <a:p>
            <a:pPr defTabSz="878747">
              <a:lnSpc>
                <a:spcPts val="1667"/>
              </a:lnSpc>
              <a:spcAft>
                <a:spcPts val="1176"/>
              </a:spcAft>
              <a:defRPr/>
            </a:pPr>
            <a:endParaRPr lang="en-US" sz="1568" dirty="0"/>
          </a:p>
          <a:p>
            <a:pPr defTabSz="878747">
              <a:lnSpc>
                <a:spcPts val="1667"/>
              </a:lnSpc>
              <a:spcAft>
                <a:spcPts val="1176"/>
              </a:spcAft>
              <a:defRPr/>
            </a:pPr>
            <a:endParaRPr lang="en-US" sz="1568" dirty="0"/>
          </a:p>
        </p:txBody>
      </p:sp>
      <p:sp>
        <p:nvSpPr>
          <p:cNvPr id="117" name="TextBox 116"/>
          <p:cNvSpPr txBox="1"/>
          <p:nvPr/>
        </p:nvSpPr>
        <p:spPr>
          <a:xfrm>
            <a:off x="8919584" y="3145910"/>
            <a:ext cx="2812314" cy="1795440"/>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78747">
              <a:lnSpc>
                <a:spcPts val="1667"/>
              </a:lnSpc>
              <a:spcAft>
                <a:spcPts val="1176"/>
              </a:spcAft>
              <a:defRPr/>
            </a:pPr>
            <a:r>
              <a:rPr lang="en-US" sz="1568" dirty="0"/>
              <a:t>Windows 10 for Industry Devices</a:t>
            </a:r>
          </a:p>
          <a:p>
            <a:pPr defTabSz="878747">
              <a:lnSpc>
                <a:spcPts val="1667"/>
              </a:lnSpc>
              <a:spcAft>
                <a:spcPts val="1176"/>
              </a:spcAft>
              <a:defRPr/>
            </a:pPr>
            <a:r>
              <a:rPr lang="en-US" sz="1568" dirty="0"/>
              <a:t>Innovative designs</a:t>
            </a:r>
          </a:p>
          <a:p>
            <a:pPr defTabSz="878747">
              <a:lnSpc>
                <a:spcPts val="1667"/>
              </a:lnSpc>
              <a:spcAft>
                <a:spcPts val="1176"/>
              </a:spcAft>
              <a:defRPr/>
            </a:pPr>
            <a:r>
              <a:rPr lang="en-US" sz="1568" dirty="0"/>
              <a:t>New experiences</a:t>
            </a:r>
          </a:p>
          <a:p>
            <a:pPr defTabSz="878747">
              <a:lnSpc>
                <a:spcPts val="1667"/>
              </a:lnSpc>
              <a:spcAft>
                <a:spcPts val="1176"/>
              </a:spcAft>
              <a:defRPr/>
            </a:pPr>
            <a:r>
              <a:rPr lang="en-US" sz="1568" dirty="0"/>
              <a:t>Best in class performance</a:t>
            </a:r>
          </a:p>
          <a:p>
            <a:pPr defTabSz="878747">
              <a:lnSpc>
                <a:spcPts val="1667"/>
              </a:lnSpc>
              <a:spcAft>
                <a:spcPts val="1176"/>
              </a:spcAft>
              <a:defRPr/>
            </a:pPr>
            <a:endParaRPr lang="en-US" sz="1568" dirty="0"/>
          </a:p>
        </p:txBody>
      </p:sp>
      <p:sp>
        <p:nvSpPr>
          <p:cNvPr id="34" name="Rectangle 33"/>
          <p:cNvSpPr/>
          <p:nvPr/>
        </p:nvSpPr>
        <p:spPr>
          <a:xfrm>
            <a:off x="1189689" y="6046854"/>
            <a:ext cx="2980327" cy="362072"/>
          </a:xfrm>
          <a:prstGeom prst="rect">
            <a:avLst/>
          </a:prstGeom>
        </p:spPr>
        <p:txBody>
          <a:bodyPr wrap="square">
            <a:spAutoFit/>
          </a:bodyPr>
          <a:lstStyle/>
          <a:p>
            <a:pPr algn="ctr" defTabSz="913927" fontAlgn="base">
              <a:spcBef>
                <a:spcPct val="0"/>
              </a:spcBef>
              <a:spcAft>
                <a:spcPts val="588"/>
              </a:spcAft>
              <a:buClr>
                <a:srgbClr val="505050"/>
              </a:buClr>
              <a:buSzPct val="90000"/>
              <a:defRPr/>
            </a:pPr>
            <a:r>
              <a:rPr lang="en-US" sz="1765" b="1" kern="0" dirty="0">
                <a:solidFill>
                  <a:sysClr val="windowText" lastClr="000000"/>
                </a:solidFill>
                <a:latin typeface="Segoe UI Semibold" charset="0"/>
                <a:cs typeface="Segoe UI Semibold" charset="0"/>
              </a:rPr>
              <a:t>The most trusted platform</a:t>
            </a:r>
          </a:p>
        </p:txBody>
      </p:sp>
      <p:sp>
        <p:nvSpPr>
          <p:cNvPr id="35" name="Rectangle 34"/>
          <p:cNvSpPr/>
          <p:nvPr/>
        </p:nvSpPr>
        <p:spPr>
          <a:xfrm>
            <a:off x="8231571" y="6046854"/>
            <a:ext cx="2883215" cy="362072"/>
          </a:xfrm>
          <a:prstGeom prst="rect">
            <a:avLst/>
          </a:prstGeom>
        </p:spPr>
        <p:txBody>
          <a:bodyPr wrap="square">
            <a:spAutoFit/>
          </a:bodyPr>
          <a:lstStyle/>
          <a:p>
            <a:pPr algn="ctr" defTabSz="913927" fontAlgn="base">
              <a:spcBef>
                <a:spcPct val="0"/>
              </a:spcBef>
              <a:spcAft>
                <a:spcPts val="588"/>
              </a:spcAft>
              <a:buClr>
                <a:srgbClr val="505050"/>
              </a:buClr>
              <a:buSzPct val="90000"/>
              <a:defRPr/>
            </a:pPr>
            <a:r>
              <a:rPr lang="en-US" sz="1765" b="1" kern="0" dirty="0">
                <a:solidFill>
                  <a:sysClr val="windowText" lastClr="000000"/>
                </a:solidFill>
                <a:latin typeface="Segoe UI Semibold" charset="0"/>
                <a:cs typeface="Segoe UI Semibold" charset="0"/>
              </a:rPr>
              <a:t>The most versatile devices</a:t>
            </a:r>
          </a:p>
        </p:txBody>
      </p:sp>
    </p:spTree>
    <p:extLst>
      <p:ext uri="{BB962C8B-B14F-4D97-AF65-F5344CB8AC3E}">
        <p14:creationId xmlns:p14="http://schemas.microsoft.com/office/powerpoint/2010/main" val="907271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5211906"/>
            <a:ext cx="12192000" cy="16456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69240" y="289957"/>
            <a:ext cx="11757793" cy="899537"/>
          </a:xfrm>
        </p:spPr>
        <p:txBody>
          <a:bodyPr/>
          <a:lstStyle/>
          <a:p>
            <a:r>
              <a:rPr lang="en-US" dirty="0"/>
              <a:t>Office 365</a:t>
            </a:r>
            <a:br>
              <a:rPr lang="en-US" dirty="0">
                <a:solidFill>
                  <a:srgbClr val="2C292A"/>
                </a:solidFill>
              </a:rPr>
            </a:br>
            <a:r>
              <a:rPr lang="en-US" sz="1961" spc="-49" dirty="0"/>
              <a:t>The most complete, secure cloud productivity service </a:t>
            </a:r>
            <a:endParaRPr lang="en-US" dirty="0">
              <a:solidFill>
                <a:srgbClr val="2C292A"/>
              </a:solidFill>
            </a:endParaRPr>
          </a:p>
        </p:txBody>
      </p:sp>
      <p:sp>
        <p:nvSpPr>
          <p:cNvPr id="30" name="Rectangle 29"/>
          <p:cNvSpPr/>
          <p:nvPr/>
        </p:nvSpPr>
        <p:spPr>
          <a:xfrm>
            <a:off x="280339" y="5752380"/>
            <a:ext cx="4225824" cy="362072"/>
          </a:xfrm>
          <a:prstGeom prst="rect">
            <a:avLst/>
          </a:prstGeom>
        </p:spPr>
        <p:txBody>
          <a:bodyPr wrap="square">
            <a:spAutoFit/>
          </a:bodyPr>
          <a:lstStyle/>
          <a:p>
            <a:pPr algn="ctr" defTabSz="878575">
              <a:spcBef>
                <a:spcPts val="576"/>
              </a:spcBef>
              <a:buClr>
                <a:srgbClr val="505050"/>
              </a:buClr>
              <a:buSzPct val="90000"/>
              <a:defRPr/>
            </a:pPr>
            <a:r>
              <a:rPr lang="en-US" sz="1765" b="1" kern="0" dirty="0">
                <a:solidFill>
                  <a:srgbClr val="2C292A"/>
                </a:solidFill>
                <a:latin typeface="Segoe Pro Semibold" charset="0"/>
                <a:ea typeface="Segoe UI" charset="0"/>
                <a:cs typeface="Segoe UI" charset="0"/>
              </a:rPr>
              <a:t>Secure and Compliant </a:t>
            </a:r>
          </a:p>
        </p:txBody>
      </p:sp>
      <p:sp>
        <p:nvSpPr>
          <p:cNvPr id="41" name="Rectangle 40"/>
          <p:cNvSpPr/>
          <p:nvPr/>
        </p:nvSpPr>
        <p:spPr>
          <a:xfrm>
            <a:off x="5961018" y="5752380"/>
            <a:ext cx="3120718" cy="362072"/>
          </a:xfrm>
          <a:prstGeom prst="rect">
            <a:avLst/>
          </a:prstGeom>
        </p:spPr>
        <p:txBody>
          <a:bodyPr wrap="square">
            <a:spAutoFit/>
          </a:bodyPr>
          <a:lstStyle/>
          <a:p>
            <a:pPr algn="ctr" defTabSz="878575">
              <a:spcBef>
                <a:spcPts val="576"/>
              </a:spcBef>
              <a:buClr>
                <a:srgbClr val="505050"/>
              </a:buClr>
              <a:buSzPct val="90000"/>
              <a:defRPr/>
            </a:pPr>
            <a:r>
              <a:rPr lang="en-US" sz="1765" b="1" kern="0" dirty="0">
                <a:solidFill>
                  <a:srgbClr val="2C292A"/>
                </a:solidFill>
                <a:latin typeface="Segoe Pro Semibold" charset="0"/>
                <a:ea typeface="Segoe UI" charset="0"/>
                <a:cs typeface="Segoe UI" charset="0"/>
              </a:rPr>
              <a:t>Extensible</a:t>
            </a:r>
          </a:p>
        </p:txBody>
      </p:sp>
      <p:sp>
        <p:nvSpPr>
          <p:cNvPr id="46" name="Rectangle 45"/>
          <p:cNvSpPr/>
          <p:nvPr/>
        </p:nvSpPr>
        <p:spPr>
          <a:xfrm>
            <a:off x="4062764" y="5752380"/>
            <a:ext cx="2446489" cy="362072"/>
          </a:xfrm>
          <a:prstGeom prst="rect">
            <a:avLst/>
          </a:prstGeom>
        </p:spPr>
        <p:txBody>
          <a:bodyPr wrap="square">
            <a:spAutoFit/>
          </a:bodyPr>
          <a:lstStyle/>
          <a:p>
            <a:pPr algn="ctr" defTabSz="878575">
              <a:spcBef>
                <a:spcPts val="576"/>
              </a:spcBef>
              <a:buClr>
                <a:srgbClr val="505050"/>
              </a:buClr>
              <a:buSzPct val="90000"/>
              <a:defRPr/>
            </a:pPr>
            <a:r>
              <a:rPr lang="en-US" sz="1765" b="1" kern="0" dirty="0">
                <a:solidFill>
                  <a:srgbClr val="2C292A"/>
                </a:solidFill>
                <a:latin typeface="Segoe Pro Semibold" charset="0"/>
                <a:ea typeface="Segoe UI" charset="0"/>
                <a:cs typeface="Segoe UI" charset="0"/>
              </a:rPr>
              <a:t>Manageable</a:t>
            </a:r>
          </a:p>
        </p:txBody>
      </p:sp>
      <p:sp>
        <p:nvSpPr>
          <p:cNvPr id="47" name="Rectangle 46"/>
          <p:cNvSpPr/>
          <p:nvPr/>
        </p:nvSpPr>
        <p:spPr>
          <a:xfrm>
            <a:off x="8812808" y="5752380"/>
            <a:ext cx="2446489" cy="362072"/>
          </a:xfrm>
          <a:prstGeom prst="rect">
            <a:avLst/>
          </a:prstGeom>
        </p:spPr>
        <p:txBody>
          <a:bodyPr wrap="square">
            <a:spAutoFit/>
          </a:bodyPr>
          <a:lstStyle/>
          <a:p>
            <a:pPr algn="ctr" defTabSz="878575">
              <a:spcBef>
                <a:spcPts val="576"/>
              </a:spcBef>
              <a:buClr>
                <a:srgbClr val="505050"/>
              </a:buClr>
              <a:buSzPct val="90000"/>
              <a:defRPr/>
            </a:pPr>
            <a:r>
              <a:rPr lang="en-US" sz="1765" b="1" kern="0" dirty="0">
                <a:solidFill>
                  <a:srgbClr val="2C292A"/>
                </a:solidFill>
                <a:latin typeface="Segoe Pro Semibold" charset="0"/>
                <a:ea typeface="Segoe UI" charset="0"/>
                <a:cs typeface="Segoe UI" charset="0"/>
              </a:rPr>
              <a:t>Always up to date</a:t>
            </a:r>
          </a:p>
        </p:txBody>
      </p:sp>
      <p:cxnSp>
        <p:nvCxnSpPr>
          <p:cNvPr id="50" name="Straight Connector 11"/>
          <p:cNvCxnSpPr/>
          <p:nvPr/>
        </p:nvCxnSpPr>
        <p:spPr>
          <a:xfrm>
            <a:off x="2661820" y="1864487"/>
            <a:ext cx="0" cy="3041755"/>
          </a:xfrm>
          <a:prstGeom prst="line">
            <a:avLst/>
          </a:prstGeom>
          <a:ln w="9525">
            <a:solidFill>
              <a:srgbClr val="D9D9D9"/>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12"/>
          <p:cNvCxnSpPr/>
          <p:nvPr/>
        </p:nvCxnSpPr>
        <p:spPr>
          <a:xfrm>
            <a:off x="4954447" y="1864487"/>
            <a:ext cx="0" cy="3041755"/>
          </a:xfrm>
          <a:prstGeom prst="line">
            <a:avLst/>
          </a:prstGeom>
          <a:ln w="9525">
            <a:solidFill>
              <a:srgbClr val="D9D9D9"/>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13"/>
          <p:cNvCxnSpPr/>
          <p:nvPr/>
        </p:nvCxnSpPr>
        <p:spPr>
          <a:xfrm>
            <a:off x="7247073" y="1864487"/>
            <a:ext cx="0" cy="3041755"/>
          </a:xfrm>
          <a:prstGeom prst="line">
            <a:avLst/>
          </a:prstGeom>
          <a:ln w="9525">
            <a:solidFill>
              <a:srgbClr val="D9D9D9"/>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14"/>
          <p:cNvCxnSpPr/>
          <p:nvPr/>
        </p:nvCxnSpPr>
        <p:spPr>
          <a:xfrm>
            <a:off x="9539700" y="1864487"/>
            <a:ext cx="0" cy="3041755"/>
          </a:xfrm>
          <a:prstGeom prst="line">
            <a:avLst/>
          </a:prstGeom>
          <a:ln w="9525">
            <a:solidFill>
              <a:srgbClr val="D9D9D9"/>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85572" y="1913771"/>
            <a:ext cx="2173929" cy="3032773"/>
            <a:chOff x="393302" y="1951650"/>
            <a:chExt cx="2217521" cy="3093586"/>
          </a:xfrm>
        </p:grpSpPr>
        <p:sp>
          <p:nvSpPr>
            <p:cNvPr id="59" name="Rectangle 58"/>
            <p:cNvSpPr/>
            <p:nvPr/>
          </p:nvSpPr>
          <p:spPr bwMode="auto">
            <a:xfrm>
              <a:off x="393302" y="2719191"/>
              <a:ext cx="2217521" cy="821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algn="ctr" defTabSz="913927" fontAlgn="base">
                <a:spcBef>
                  <a:spcPct val="0"/>
                </a:spcBef>
                <a:spcAft>
                  <a:spcPts val="588"/>
                </a:spcAft>
                <a:defRPr/>
              </a:pPr>
              <a:r>
                <a:rPr lang="en-US" sz="1765" b="1" kern="0" dirty="0">
                  <a:solidFill>
                    <a:schemeClr val="bg2">
                      <a:lumMod val="10000"/>
                    </a:schemeClr>
                  </a:solidFill>
                  <a:latin typeface="Segoe UI Semibold" charset="0"/>
                  <a:cs typeface="Segoe UI Semibold" charset="0"/>
                </a:rPr>
                <a:t>Authoring</a:t>
              </a:r>
            </a:p>
          </p:txBody>
        </p:sp>
        <p:pic>
          <p:nvPicPr>
            <p:cNvPr id="64" name="Picture 63"/>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176387" y="1951650"/>
              <a:ext cx="694503" cy="654275"/>
            </a:xfrm>
            <a:prstGeom prst="rect">
              <a:avLst/>
            </a:prstGeom>
          </p:spPr>
        </p:pic>
        <p:sp>
          <p:nvSpPr>
            <p:cNvPr id="7" name="Rectangle 6"/>
            <p:cNvSpPr/>
            <p:nvPr/>
          </p:nvSpPr>
          <p:spPr>
            <a:xfrm>
              <a:off x="558413" y="3614075"/>
              <a:ext cx="1906170" cy="1431161"/>
            </a:xfrm>
            <a:prstGeom prst="rect">
              <a:avLst/>
            </a:prstGeom>
          </p:spPr>
          <p:txBody>
            <a:bodyPr wrap="square">
              <a:spAutoFit/>
            </a:bodyPr>
            <a:lstStyle/>
            <a:p>
              <a:pPr algn="ctr" defTabSz="878747">
                <a:spcAft>
                  <a:spcPts val="588"/>
                </a:spcAft>
              </a:pPr>
              <a:r>
                <a:rPr lang="en-US" sz="1765" kern="0" dirty="0">
                  <a:solidFill>
                    <a:srgbClr val="646464"/>
                  </a:solidFill>
                </a:rPr>
                <a:t>Word</a:t>
              </a:r>
            </a:p>
            <a:p>
              <a:pPr algn="ctr" defTabSz="878747">
                <a:spcAft>
                  <a:spcPts val="588"/>
                </a:spcAft>
              </a:pPr>
              <a:r>
                <a:rPr lang="en-US" sz="1765" kern="0" dirty="0">
                  <a:solidFill>
                    <a:srgbClr val="646464"/>
                  </a:solidFill>
                </a:rPr>
                <a:t>Excel</a:t>
              </a:r>
            </a:p>
            <a:p>
              <a:pPr algn="ctr" defTabSz="878747">
                <a:spcAft>
                  <a:spcPts val="588"/>
                </a:spcAft>
              </a:pPr>
              <a:r>
                <a:rPr lang="en-US" sz="1765" kern="0" dirty="0">
                  <a:solidFill>
                    <a:srgbClr val="646464"/>
                  </a:solidFill>
                </a:rPr>
                <a:t>PowerPoint</a:t>
              </a:r>
            </a:p>
            <a:p>
              <a:pPr algn="ctr" defTabSz="878747">
                <a:spcAft>
                  <a:spcPts val="588"/>
                </a:spcAft>
              </a:pPr>
              <a:r>
                <a:rPr lang="en-US" sz="1765" kern="0" dirty="0">
                  <a:solidFill>
                    <a:srgbClr val="646464"/>
                  </a:solidFill>
                </a:rPr>
                <a:t>OneNote</a:t>
              </a:r>
            </a:p>
          </p:txBody>
        </p:sp>
      </p:grpSp>
      <p:grpSp>
        <p:nvGrpSpPr>
          <p:cNvPr id="9" name="Group 8"/>
          <p:cNvGrpSpPr/>
          <p:nvPr/>
        </p:nvGrpSpPr>
        <p:grpSpPr>
          <a:xfrm>
            <a:off x="2724464" y="1992255"/>
            <a:ext cx="2246607" cy="2607304"/>
            <a:chOff x="2779095" y="2031707"/>
            <a:chExt cx="2291656" cy="2659586"/>
          </a:xfrm>
        </p:grpSpPr>
        <p:sp>
          <p:nvSpPr>
            <p:cNvPr id="54" name="Rectangle 53"/>
            <p:cNvSpPr/>
            <p:nvPr/>
          </p:nvSpPr>
          <p:spPr bwMode="auto">
            <a:xfrm>
              <a:off x="2779095" y="2719191"/>
              <a:ext cx="2291656" cy="821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927" fontAlgn="base">
                <a:spcBef>
                  <a:spcPct val="0"/>
                </a:spcBef>
                <a:spcAft>
                  <a:spcPts val="588"/>
                </a:spcAft>
                <a:defRPr/>
              </a:pPr>
              <a:r>
                <a:rPr lang="en-US" sz="1765" b="1" kern="0" dirty="0">
                  <a:solidFill>
                    <a:schemeClr val="bg2">
                      <a:lumMod val="10000"/>
                    </a:schemeClr>
                  </a:solidFill>
                  <a:latin typeface="Segoe UI Semibold" charset="0"/>
                  <a:cs typeface="Segoe UI Semibold" charset="0"/>
                </a:rPr>
                <a:t>Mail &amp; Social</a:t>
              </a:r>
              <a:endParaRPr lang="en-US" sz="1568" kern="0" dirty="0">
                <a:solidFill>
                  <a:srgbClr val="646464"/>
                </a:solidFill>
              </a:endParaRPr>
            </a:p>
          </p:txBody>
        </p:sp>
        <p:pic>
          <p:nvPicPr>
            <p:cNvPr id="68" name="Picture 67"/>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555414" y="2031707"/>
              <a:ext cx="739019" cy="494161"/>
            </a:xfrm>
            <a:prstGeom prst="rect">
              <a:avLst/>
            </a:prstGeom>
          </p:spPr>
        </p:pic>
        <p:sp>
          <p:nvSpPr>
            <p:cNvPr id="32" name="Rectangle 31"/>
            <p:cNvSpPr/>
            <p:nvPr/>
          </p:nvSpPr>
          <p:spPr>
            <a:xfrm>
              <a:off x="2905190" y="3614075"/>
              <a:ext cx="1906170" cy="1077218"/>
            </a:xfrm>
            <a:prstGeom prst="rect">
              <a:avLst/>
            </a:prstGeom>
          </p:spPr>
          <p:txBody>
            <a:bodyPr wrap="square">
              <a:spAutoFit/>
            </a:bodyPr>
            <a:lstStyle/>
            <a:p>
              <a:pPr algn="ctr" defTabSz="878747">
                <a:spcAft>
                  <a:spcPts val="588"/>
                </a:spcAft>
              </a:pPr>
              <a:r>
                <a:rPr lang="en-US" sz="1765" kern="0" dirty="0">
                  <a:solidFill>
                    <a:srgbClr val="646464"/>
                  </a:solidFill>
                </a:rPr>
                <a:t>Outlook</a:t>
              </a:r>
            </a:p>
            <a:p>
              <a:pPr algn="ctr" defTabSz="878747">
                <a:spcAft>
                  <a:spcPts val="588"/>
                </a:spcAft>
              </a:pPr>
              <a:r>
                <a:rPr lang="en-US" sz="1765" kern="0" dirty="0">
                  <a:solidFill>
                    <a:srgbClr val="646464"/>
                  </a:solidFill>
                </a:rPr>
                <a:t>Exchange</a:t>
              </a:r>
            </a:p>
            <a:p>
              <a:pPr algn="ctr" defTabSz="878747">
                <a:spcAft>
                  <a:spcPts val="588"/>
                </a:spcAft>
              </a:pPr>
              <a:r>
                <a:rPr lang="en-US" sz="1765" kern="0" dirty="0">
                  <a:solidFill>
                    <a:srgbClr val="646464"/>
                  </a:solidFill>
                </a:rPr>
                <a:t>Yammer</a:t>
              </a:r>
            </a:p>
          </p:txBody>
        </p:sp>
      </p:grpSp>
      <p:grpSp>
        <p:nvGrpSpPr>
          <p:cNvPr id="8" name="Group 7"/>
          <p:cNvGrpSpPr/>
          <p:nvPr/>
        </p:nvGrpSpPr>
        <p:grpSpPr>
          <a:xfrm>
            <a:off x="4947308" y="1921705"/>
            <a:ext cx="2246607" cy="3243372"/>
            <a:chOff x="5046511" y="1959743"/>
            <a:chExt cx="2291656" cy="3308408"/>
          </a:xfrm>
        </p:grpSpPr>
        <p:sp>
          <p:nvSpPr>
            <p:cNvPr id="55" name="Rectangle 54"/>
            <p:cNvSpPr/>
            <p:nvPr/>
          </p:nvSpPr>
          <p:spPr bwMode="auto">
            <a:xfrm>
              <a:off x="5046511" y="2719191"/>
              <a:ext cx="2291656" cy="821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927" fontAlgn="base">
                <a:spcBef>
                  <a:spcPct val="0"/>
                </a:spcBef>
                <a:spcAft>
                  <a:spcPts val="588"/>
                </a:spcAft>
                <a:defRPr/>
              </a:pPr>
              <a:r>
                <a:rPr lang="en-US" sz="1765" b="1" kern="0" dirty="0">
                  <a:solidFill>
                    <a:schemeClr val="bg2">
                      <a:lumMod val="10000"/>
                    </a:schemeClr>
                  </a:solidFill>
                  <a:latin typeface="Segoe UI Semibold" charset="0"/>
                  <a:cs typeface="Segoe UI Semibold" charset="0"/>
                </a:rPr>
                <a:t>Sites &amp; Content Management</a:t>
              </a:r>
              <a:endParaRPr lang="en-US" sz="1765" b="1" kern="0" dirty="0">
                <a:solidFill>
                  <a:schemeClr val="bg2">
                    <a:lumMod val="10000"/>
                  </a:schemeClr>
                </a:solidFill>
                <a:latin typeface="Segoe UI Semibold" charset="0"/>
                <a:ea typeface="Segoe UI Semibold" charset="0"/>
                <a:cs typeface="Segoe UI Semibold" charset="0"/>
              </a:endParaRPr>
            </a:p>
          </p:txBody>
        </p:sp>
        <p:pic>
          <p:nvPicPr>
            <p:cNvPr id="62" name="Picture 61"/>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58588" y="1959743"/>
              <a:ext cx="730362" cy="638089"/>
            </a:xfrm>
            <a:prstGeom prst="rect">
              <a:avLst/>
            </a:prstGeom>
          </p:spPr>
        </p:pic>
        <p:sp>
          <p:nvSpPr>
            <p:cNvPr id="33" name="Rectangle 32"/>
            <p:cNvSpPr/>
            <p:nvPr/>
          </p:nvSpPr>
          <p:spPr>
            <a:xfrm>
              <a:off x="5251967" y="3636935"/>
              <a:ext cx="1906170" cy="1631216"/>
            </a:xfrm>
            <a:prstGeom prst="rect">
              <a:avLst/>
            </a:prstGeom>
          </p:spPr>
          <p:txBody>
            <a:bodyPr wrap="square">
              <a:spAutoFit/>
            </a:bodyPr>
            <a:lstStyle/>
            <a:p>
              <a:pPr algn="ctr" defTabSz="878747">
                <a:spcAft>
                  <a:spcPts val="588"/>
                </a:spcAft>
              </a:pPr>
              <a:r>
                <a:rPr lang="en-US" sz="1765" kern="0" dirty="0">
                  <a:solidFill>
                    <a:srgbClr val="646464"/>
                  </a:solidFill>
                </a:rPr>
                <a:t>OneDrive</a:t>
              </a:r>
            </a:p>
            <a:p>
              <a:pPr algn="ctr" defTabSz="878747">
                <a:spcAft>
                  <a:spcPts val="588"/>
                </a:spcAft>
              </a:pPr>
              <a:r>
                <a:rPr lang="en-US" sz="1765" kern="0" dirty="0">
                  <a:solidFill>
                    <a:srgbClr val="646464"/>
                  </a:solidFill>
                </a:rPr>
                <a:t>SharePoint</a:t>
              </a:r>
            </a:p>
            <a:p>
              <a:pPr algn="ctr" defTabSz="878747">
                <a:spcAft>
                  <a:spcPts val="588"/>
                </a:spcAft>
              </a:pPr>
              <a:r>
                <a:rPr lang="en-US" sz="1765" kern="0" dirty="0">
                  <a:solidFill>
                    <a:srgbClr val="646464"/>
                  </a:solidFill>
                </a:rPr>
                <a:t>Delve</a:t>
              </a:r>
              <a:br>
                <a:rPr lang="en-US" sz="1765" kern="0" dirty="0">
                  <a:solidFill>
                    <a:srgbClr val="646464"/>
                  </a:solidFill>
                </a:rPr>
              </a:br>
              <a:br>
                <a:rPr lang="en-US" sz="1765" kern="0" dirty="0">
                  <a:solidFill>
                    <a:srgbClr val="646464"/>
                  </a:solidFill>
                </a:rPr>
              </a:br>
              <a:endParaRPr lang="en-US" sz="1765" kern="0" dirty="0">
                <a:solidFill>
                  <a:srgbClr val="646464"/>
                </a:solidFill>
              </a:endParaRPr>
            </a:p>
          </p:txBody>
        </p:sp>
      </p:grpSp>
      <p:grpSp>
        <p:nvGrpSpPr>
          <p:cNvPr id="6" name="Group 5"/>
          <p:cNvGrpSpPr/>
          <p:nvPr/>
        </p:nvGrpSpPr>
        <p:grpSpPr>
          <a:xfrm>
            <a:off x="7264515" y="1938422"/>
            <a:ext cx="2246607" cy="1967166"/>
            <a:chOff x="7410183" y="1976795"/>
            <a:chExt cx="2291656" cy="2006612"/>
          </a:xfrm>
        </p:grpSpPr>
        <p:sp>
          <p:nvSpPr>
            <p:cNvPr id="56" name="Rectangle 55"/>
            <p:cNvSpPr/>
            <p:nvPr/>
          </p:nvSpPr>
          <p:spPr bwMode="auto">
            <a:xfrm>
              <a:off x="7410183" y="2719191"/>
              <a:ext cx="2291656" cy="821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927" fontAlgn="base">
                <a:spcBef>
                  <a:spcPct val="0"/>
                </a:spcBef>
                <a:spcAft>
                  <a:spcPts val="588"/>
                </a:spcAft>
                <a:defRPr/>
              </a:pPr>
              <a:r>
                <a:rPr lang="en-US" sz="1765" b="1" kern="0" dirty="0">
                  <a:solidFill>
                    <a:schemeClr val="bg2">
                      <a:lumMod val="10000"/>
                    </a:schemeClr>
                  </a:solidFill>
                  <a:latin typeface="Segoe UI Semibold" charset="0"/>
                  <a:cs typeface="Segoe UI Semibold" charset="0"/>
                </a:rPr>
                <a:t>Chat, Meetings </a:t>
              </a:r>
              <a:br>
                <a:rPr lang="en-US" sz="1765" b="1" kern="0" dirty="0">
                  <a:solidFill>
                    <a:schemeClr val="bg2">
                      <a:lumMod val="10000"/>
                    </a:schemeClr>
                  </a:solidFill>
                  <a:latin typeface="Segoe UI Semibold" charset="0"/>
                  <a:cs typeface="Segoe UI Semibold" charset="0"/>
                </a:rPr>
              </a:br>
              <a:r>
                <a:rPr lang="en-US" sz="1765" b="1" kern="0" dirty="0">
                  <a:solidFill>
                    <a:schemeClr val="bg2">
                      <a:lumMod val="10000"/>
                    </a:schemeClr>
                  </a:solidFill>
                  <a:latin typeface="Segoe UI Semibold" charset="0"/>
                  <a:cs typeface="Segoe UI Semibold" charset="0"/>
                </a:rPr>
                <a:t>&amp; Voice</a:t>
              </a:r>
              <a:endParaRPr lang="en-US" sz="1568" kern="0" dirty="0">
                <a:solidFill>
                  <a:srgbClr val="646464"/>
                </a:solidFill>
              </a:endParaRPr>
            </a:p>
          </p:txBody>
        </p:sp>
        <p:pic>
          <p:nvPicPr>
            <p:cNvPr id="67" name="Picture 66"/>
            <p:cNvPicPr>
              <a:picLocks noChangeAspect="1"/>
            </p:cNvPicPr>
            <p:nvPr/>
          </p:nvPicPr>
          <p:blipFill>
            <a:blip r:embed="rId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289931" y="1976795"/>
              <a:ext cx="657687" cy="603984"/>
            </a:xfrm>
            <a:prstGeom prst="rect">
              <a:avLst/>
            </a:prstGeom>
          </p:spPr>
        </p:pic>
        <p:sp>
          <p:nvSpPr>
            <p:cNvPr id="34" name="Rectangle 33"/>
            <p:cNvSpPr/>
            <p:nvPr/>
          </p:nvSpPr>
          <p:spPr>
            <a:xfrm>
              <a:off x="7598744" y="3614075"/>
              <a:ext cx="1906170" cy="369332"/>
            </a:xfrm>
            <a:prstGeom prst="rect">
              <a:avLst/>
            </a:prstGeom>
          </p:spPr>
          <p:txBody>
            <a:bodyPr wrap="square">
              <a:spAutoFit/>
            </a:bodyPr>
            <a:lstStyle/>
            <a:p>
              <a:pPr algn="ctr" defTabSz="878747">
                <a:spcAft>
                  <a:spcPts val="588"/>
                </a:spcAft>
              </a:pPr>
              <a:r>
                <a:rPr lang="en-US" sz="1765" kern="0" dirty="0">
                  <a:solidFill>
                    <a:srgbClr val="646464"/>
                  </a:solidFill>
                </a:rPr>
                <a:t>Skype</a:t>
              </a:r>
            </a:p>
          </p:txBody>
        </p:sp>
      </p:grpSp>
      <p:grpSp>
        <p:nvGrpSpPr>
          <p:cNvPr id="3" name="Group 2"/>
          <p:cNvGrpSpPr/>
          <p:nvPr/>
        </p:nvGrpSpPr>
        <p:grpSpPr>
          <a:xfrm>
            <a:off x="9581721" y="1899154"/>
            <a:ext cx="2246607" cy="2353420"/>
            <a:chOff x="9773854" y="1936739"/>
            <a:chExt cx="2291656" cy="2400611"/>
          </a:xfrm>
        </p:grpSpPr>
        <p:sp>
          <p:nvSpPr>
            <p:cNvPr id="57" name="Rectangle 56"/>
            <p:cNvSpPr/>
            <p:nvPr/>
          </p:nvSpPr>
          <p:spPr bwMode="auto">
            <a:xfrm>
              <a:off x="9773854" y="2719191"/>
              <a:ext cx="2291656" cy="821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927" fontAlgn="base">
                <a:spcBef>
                  <a:spcPct val="0"/>
                </a:spcBef>
                <a:spcAft>
                  <a:spcPts val="588"/>
                </a:spcAft>
                <a:defRPr/>
              </a:pPr>
              <a:r>
                <a:rPr lang="en-US" sz="1765" b="1" kern="0" dirty="0">
                  <a:solidFill>
                    <a:schemeClr val="bg2">
                      <a:lumMod val="10000"/>
                    </a:schemeClr>
                  </a:solidFill>
                  <a:latin typeface="Segoe UI Semibold" charset="0"/>
                  <a:cs typeface="Segoe UI Semibold" charset="0"/>
                </a:rPr>
                <a:t>Analytics</a:t>
              </a:r>
            </a:p>
            <a:p>
              <a:pPr algn="ctr" defTabSz="878747">
                <a:spcAft>
                  <a:spcPts val="588"/>
                </a:spcAft>
              </a:pPr>
              <a:endParaRPr lang="en-US" sz="1765" b="1" kern="0" dirty="0">
                <a:solidFill>
                  <a:schemeClr val="bg2">
                    <a:lumMod val="10000"/>
                  </a:schemeClr>
                </a:solidFill>
                <a:latin typeface="Segoe UI Semibold" charset="0"/>
                <a:ea typeface="Segoe UI Semibold" charset="0"/>
                <a:cs typeface="Segoe UI Semibold" charset="0"/>
              </a:endParaRPr>
            </a:p>
          </p:txBody>
        </p:sp>
        <p:pic>
          <p:nvPicPr>
            <p:cNvPr id="66" name="Picture 65"/>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57941" y="1936739"/>
              <a:ext cx="681333" cy="684096"/>
            </a:xfrm>
            <a:prstGeom prst="rect">
              <a:avLst/>
            </a:prstGeom>
          </p:spPr>
        </p:pic>
        <p:sp>
          <p:nvSpPr>
            <p:cNvPr id="35" name="Rectangle 34"/>
            <p:cNvSpPr/>
            <p:nvPr/>
          </p:nvSpPr>
          <p:spPr>
            <a:xfrm>
              <a:off x="9945522" y="3614075"/>
              <a:ext cx="1906170" cy="723275"/>
            </a:xfrm>
            <a:prstGeom prst="rect">
              <a:avLst/>
            </a:prstGeom>
          </p:spPr>
          <p:txBody>
            <a:bodyPr wrap="square">
              <a:spAutoFit/>
            </a:bodyPr>
            <a:lstStyle/>
            <a:p>
              <a:pPr algn="ctr" defTabSz="878747">
                <a:spcAft>
                  <a:spcPts val="588"/>
                </a:spcAft>
              </a:pPr>
              <a:r>
                <a:rPr lang="en-US" sz="1765" kern="0" dirty="0">
                  <a:solidFill>
                    <a:srgbClr val="646464"/>
                  </a:solidFill>
                </a:rPr>
                <a:t>Power BI </a:t>
              </a:r>
            </a:p>
            <a:p>
              <a:pPr algn="ctr" defTabSz="878747">
                <a:spcAft>
                  <a:spcPts val="588"/>
                </a:spcAft>
              </a:pPr>
              <a:r>
                <a:rPr lang="en-US" sz="1765" kern="0" dirty="0">
                  <a:solidFill>
                    <a:srgbClr val="646464"/>
                  </a:solidFill>
                </a:rPr>
                <a:t>Delve Analytics</a:t>
              </a:r>
            </a:p>
          </p:txBody>
        </p:sp>
      </p:grpSp>
      <p:grpSp>
        <p:nvGrpSpPr>
          <p:cNvPr id="39" name="Group 38"/>
          <p:cNvGrpSpPr/>
          <p:nvPr/>
        </p:nvGrpSpPr>
        <p:grpSpPr>
          <a:xfrm>
            <a:off x="785061" y="6252862"/>
            <a:ext cx="10621878" cy="133312"/>
            <a:chOff x="748086" y="5331323"/>
            <a:chExt cx="10834869" cy="135985"/>
          </a:xfrm>
        </p:grpSpPr>
        <p:cxnSp>
          <p:nvCxnSpPr>
            <p:cNvPr id="40" name="Straight Connector 39"/>
            <p:cNvCxnSpPr/>
            <p:nvPr/>
          </p:nvCxnSpPr>
          <p:spPr>
            <a:xfrm>
              <a:off x="783771" y="5399314"/>
              <a:ext cx="10740572"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Isosceles Triangle 41"/>
            <p:cNvSpPr/>
            <p:nvPr/>
          </p:nvSpPr>
          <p:spPr bwMode="auto">
            <a:xfrm rot="5400000">
              <a:off x="11456350" y="5340701"/>
              <a:ext cx="135984" cy="11722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43" name="Isosceles Triangle 42"/>
            <p:cNvSpPr/>
            <p:nvPr/>
          </p:nvSpPr>
          <p:spPr bwMode="auto">
            <a:xfrm rot="16200000" flipH="1">
              <a:off x="738708" y="5340702"/>
              <a:ext cx="135984" cy="11722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33899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9062255" y="2267375"/>
            <a:ext cx="2343933" cy="9835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0" rIns="179259" bIns="0" numCol="1" rtlCol="0" anchor="ctr" anchorCtr="0" compatLnSpc="1">
            <a:prstTxWarp prst="textNoShape">
              <a:avLst/>
            </a:prstTxWarp>
          </a:bodyPr>
          <a:lstStyle/>
          <a:p>
            <a:pPr algn="ctr" defTabSz="913751" fontAlgn="base">
              <a:spcBef>
                <a:spcPct val="0"/>
              </a:spcBef>
              <a:spcAft>
                <a:spcPts val="588"/>
              </a:spcAft>
              <a:defRPr/>
            </a:pPr>
            <a:r>
              <a:rPr lang="en-US" sz="1765" b="1" kern="0" dirty="0">
                <a:solidFill>
                  <a:schemeClr val="tx1"/>
                </a:solidFill>
                <a:latin typeface="Segoe UI Semibold" charset="0"/>
                <a:cs typeface="Segoe UI Semibold" charset="0"/>
              </a:rPr>
              <a:t>Identity Driven Security</a:t>
            </a:r>
          </a:p>
        </p:txBody>
      </p:sp>
      <p:sp>
        <p:nvSpPr>
          <p:cNvPr id="2" name="Title 1"/>
          <p:cNvSpPr>
            <a:spLocks noGrp="1"/>
          </p:cNvSpPr>
          <p:nvPr>
            <p:ph type="title"/>
          </p:nvPr>
        </p:nvSpPr>
        <p:spPr>
          <a:xfrm>
            <a:off x="270067" y="290403"/>
            <a:ext cx="11756125" cy="899409"/>
          </a:xfrm>
        </p:spPr>
        <p:txBody>
          <a:bodyPr/>
          <a:lstStyle/>
          <a:p>
            <a:pPr>
              <a:lnSpc>
                <a:spcPct val="100000"/>
              </a:lnSpc>
              <a:spcBef>
                <a:spcPts val="588"/>
              </a:spcBef>
              <a:spcAft>
                <a:spcPts val="588"/>
              </a:spcAft>
            </a:pPr>
            <a:r>
              <a:rPr lang="en-US" dirty="0"/>
              <a:t>Enterprise Mobility + Security </a:t>
            </a:r>
            <a:br>
              <a:rPr lang="en-US" dirty="0">
                <a:solidFill>
                  <a:srgbClr val="2C292A"/>
                </a:solidFill>
              </a:rPr>
            </a:br>
            <a:r>
              <a:rPr lang="en-US" sz="1961" spc="0" dirty="0"/>
              <a:t>Holistic, innovative security for your transition to mobility &amp; cloud</a:t>
            </a:r>
            <a:br>
              <a:rPr lang="en-US" sz="1961" spc="0" dirty="0"/>
            </a:br>
            <a:endParaRPr lang="en-US" sz="1961" spc="0" dirty="0"/>
          </a:p>
        </p:txBody>
      </p:sp>
      <p:sp>
        <p:nvSpPr>
          <p:cNvPr id="42" name="Rectangle 41"/>
          <p:cNvSpPr/>
          <p:nvPr/>
        </p:nvSpPr>
        <p:spPr bwMode="auto">
          <a:xfrm>
            <a:off x="6229960" y="2240931"/>
            <a:ext cx="2343933" cy="9835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0" rIns="179259" bIns="0" numCol="1" rtlCol="0" anchor="ctr" anchorCtr="0" compatLnSpc="1">
            <a:prstTxWarp prst="textNoShape">
              <a:avLst/>
            </a:prstTxWarp>
          </a:bodyPr>
          <a:lstStyle/>
          <a:p>
            <a:pPr algn="ctr" defTabSz="913751" fontAlgn="base">
              <a:spcBef>
                <a:spcPct val="0"/>
              </a:spcBef>
              <a:spcAft>
                <a:spcPts val="588"/>
              </a:spcAft>
              <a:defRPr/>
            </a:pPr>
            <a:r>
              <a:rPr lang="en-US" sz="1765" b="1" kern="0" dirty="0">
                <a:solidFill>
                  <a:schemeClr val="tx1"/>
                </a:solidFill>
                <a:latin typeface="Segoe UI Semibold" charset="0"/>
                <a:cs typeface="Segoe UI Semibold" charset="0"/>
              </a:rPr>
              <a:t>Information Protection</a:t>
            </a:r>
          </a:p>
        </p:txBody>
      </p:sp>
      <p:sp>
        <p:nvSpPr>
          <p:cNvPr id="44" name="Rectangle 43"/>
          <p:cNvSpPr/>
          <p:nvPr/>
        </p:nvSpPr>
        <p:spPr bwMode="auto">
          <a:xfrm>
            <a:off x="3459834" y="2288970"/>
            <a:ext cx="2195928" cy="9835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0" rIns="179259" bIns="0" numCol="1" rtlCol="0" anchor="ctr" anchorCtr="0" compatLnSpc="1">
            <a:prstTxWarp prst="textNoShape">
              <a:avLst/>
            </a:prstTxWarp>
          </a:bodyPr>
          <a:lstStyle/>
          <a:p>
            <a:pPr algn="ctr" defTabSz="913751" fontAlgn="base">
              <a:spcBef>
                <a:spcPct val="0"/>
              </a:spcBef>
              <a:spcAft>
                <a:spcPts val="588"/>
              </a:spcAft>
              <a:defRPr/>
            </a:pPr>
            <a:r>
              <a:rPr lang="en-US" sz="1765" b="1" kern="0" dirty="0">
                <a:solidFill>
                  <a:schemeClr val="tx1"/>
                </a:solidFill>
                <a:latin typeface="Segoe UI Semibold" charset="0"/>
                <a:cs typeface="Segoe UI Semibold" charset="0"/>
              </a:rPr>
              <a:t>Managed Mobile Productivity</a:t>
            </a:r>
          </a:p>
        </p:txBody>
      </p:sp>
      <p:sp>
        <p:nvSpPr>
          <p:cNvPr id="60" name="TextBox 59"/>
          <p:cNvSpPr txBox="1"/>
          <p:nvPr/>
        </p:nvSpPr>
        <p:spPr>
          <a:xfrm>
            <a:off x="432339" y="3284258"/>
            <a:ext cx="2769706" cy="592594"/>
          </a:xfrm>
          <a:prstGeom prst="rect">
            <a:avLst/>
          </a:prstGeom>
          <a:noFill/>
        </p:spPr>
        <p:txBody>
          <a:bodyPr wrap="square" lIns="0" tIns="0" rIns="0" bIns="0" rtlCol="0" anchor="t" anchorCtr="0">
            <a:noAutofit/>
          </a:bodyPr>
          <a:lstStyle/>
          <a:p>
            <a:pPr algn="ctr" defTabSz="878578">
              <a:lnSpc>
                <a:spcPts val="1667"/>
              </a:lnSpc>
              <a:spcAft>
                <a:spcPts val="588"/>
              </a:spcAft>
              <a:defRPr/>
            </a:pPr>
            <a:r>
              <a:rPr lang="en-US" sz="1667" kern="0" dirty="0">
                <a:solidFill>
                  <a:srgbClr val="646464"/>
                </a:solidFill>
              </a:rPr>
              <a:t>Azure Active Directory </a:t>
            </a:r>
          </a:p>
          <a:p>
            <a:pPr algn="ctr" defTabSz="878578">
              <a:lnSpc>
                <a:spcPts val="1667"/>
              </a:lnSpc>
              <a:spcAft>
                <a:spcPts val="588"/>
              </a:spcAft>
              <a:defRPr/>
            </a:pPr>
            <a:r>
              <a:rPr lang="en-US" sz="1667" kern="0" dirty="0">
                <a:solidFill>
                  <a:srgbClr val="646464"/>
                </a:solidFill>
              </a:rPr>
              <a:t>Premium P2</a:t>
            </a:r>
          </a:p>
        </p:txBody>
      </p:sp>
      <p:sp>
        <p:nvSpPr>
          <p:cNvPr id="61" name="TextBox 60"/>
          <p:cNvSpPr txBox="1"/>
          <p:nvPr/>
        </p:nvSpPr>
        <p:spPr>
          <a:xfrm>
            <a:off x="3459834" y="4518180"/>
            <a:ext cx="2195929" cy="592594"/>
          </a:xfrm>
          <a:prstGeom prst="rect">
            <a:avLst/>
          </a:prstGeom>
          <a:noFill/>
        </p:spPr>
        <p:txBody>
          <a:bodyPr wrap="square" lIns="0" tIns="0" rIns="0" bIns="0" rtlCol="0" anchor="t" anchorCtr="0">
            <a:noAutofit/>
          </a:bodyPr>
          <a:lstStyle>
            <a:defPPr>
              <a:defRPr lang="en-US"/>
            </a:defPPr>
            <a:lvl1pPr algn="ctr" defTabSz="896406">
              <a:lnSpc>
                <a:spcPts val="1700"/>
              </a:lnSpc>
              <a:spcAft>
                <a:spcPts val="600"/>
              </a:spcAft>
              <a:defRPr sz="1700" kern="0">
                <a:solidFill>
                  <a:srgbClr val="646464"/>
                </a:solidFill>
              </a:defRPr>
            </a:lvl1pPr>
          </a:lstStyle>
          <a:p>
            <a:pPr defTabSz="878578">
              <a:lnSpc>
                <a:spcPts val="1667"/>
              </a:lnSpc>
              <a:spcAft>
                <a:spcPts val="588"/>
              </a:spcAft>
              <a:defRPr/>
            </a:pPr>
            <a:r>
              <a:rPr lang="en-US" sz="1667" dirty="0"/>
              <a:t>Microsoft Intune</a:t>
            </a:r>
          </a:p>
        </p:txBody>
      </p:sp>
      <p:sp>
        <p:nvSpPr>
          <p:cNvPr id="65" name="TextBox 64"/>
          <p:cNvSpPr txBox="1"/>
          <p:nvPr/>
        </p:nvSpPr>
        <p:spPr>
          <a:xfrm>
            <a:off x="6084765" y="3284258"/>
            <a:ext cx="2803527" cy="592594"/>
          </a:xfrm>
          <a:prstGeom prst="rect">
            <a:avLst/>
          </a:prstGeom>
          <a:noFill/>
        </p:spPr>
        <p:txBody>
          <a:bodyPr wrap="square" lIns="0" tIns="0" rIns="0" bIns="0" rtlCol="0" anchor="t" anchorCtr="0">
            <a:noAutofit/>
          </a:bodyPr>
          <a:lstStyle>
            <a:defPPr>
              <a:defRPr lang="en-US"/>
            </a:defPPr>
            <a:lvl1pPr algn="ctr" defTabSz="896406">
              <a:lnSpc>
                <a:spcPts val="1700"/>
              </a:lnSpc>
              <a:spcAft>
                <a:spcPts val="600"/>
              </a:spcAft>
              <a:defRPr sz="1700" kern="0">
                <a:solidFill>
                  <a:srgbClr val="646464"/>
                </a:solidFill>
              </a:defRPr>
            </a:lvl1pPr>
          </a:lstStyle>
          <a:p>
            <a:pPr defTabSz="878578">
              <a:lnSpc>
                <a:spcPts val="1667"/>
              </a:lnSpc>
              <a:spcAft>
                <a:spcPts val="588"/>
              </a:spcAft>
              <a:defRPr/>
            </a:pPr>
            <a:r>
              <a:rPr lang="fr-FR" sz="1667" dirty="0"/>
              <a:t>Azure Information Protection Premium P2</a:t>
            </a:r>
          </a:p>
        </p:txBody>
      </p:sp>
      <p:cxnSp>
        <p:nvCxnSpPr>
          <p:cNvPr id="119" name="Straight Connector 118"/>
          <p:cNvCxnSpPr/>
          <p:nvPr/>
        </p:nvCxnSpPr>
        <p:spPr>
          <a:xfrm>
            <a:off x="3233982" y="1896497"/>
            <a:ext cx="0" cy="3130145"/>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037509" y="1896497"/>
            <a:ext cx="0" cy="3130145"/>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8923919" y="1896497"/>
            <a:ext cx="0" cy="3130145"/>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bwMode="auto">
          <a:xfrm>
            <a:off x="430455" y="2261954"/>
            <a:ext cx="2773474" cy="98592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0" rIns="179259" bIns="0" numCol="1" rtlCol="0" anchor="ctr" anchorCtr="0" compatLnSpc="1">
            <a:prstTxWarp prst="textNoShape">
              <a:avLst/>
            </a:prstTxWarp>
          </a:bodyPr>
          <a:lstStyle/>
          <a:p>
            <a:pPr algn="ctr" defTabSz="913751" fontAlgn="base">
              <a:spcBef>
                <a:spcPct val="0"/>
              </a:spcBef>
              <a:spcAft>
                <a:spcPts val="588"/>
              </a:spcAft>
              <a:defRPr/>
            </a:pPr>
            <a:r>
              <a:rPr lang="en-US" sz="1765" b="1" kern="0" dirty="0">
                <a:solidFill>
                  <a:schemeClr val="tx1"/>
                </a:solidFill>
                <a:latin typeface="Segoe UI Semibold" charset="0"/>
                <a:cs typeface="Segoe UI Semibold" charset="0"/>
              </a:rPr>
              <a:t>Identity and Access Management</a:t>
            </a:r>
          </a:p>
        </p:txBody>
      </p:sp>
      <p:sp>
        <p:nvSpPr>
          <p:cNvPr id="40" name="TextBox 39"/>
          <p:cNvSpPr txBox="1"/>
          <p:nvPr/>
        </p:nvSpPr>
        <p:spPr>
          <a:xfrm>
            <a:off x="9155485" y="4515420"/>
            <a:ext cx="2195929" cy="592594"/>
          </a:xfrm>
          <a:prstGeom prst="rect">
            <a:avLst/>
          </a:prstGeom>
          <a:noFill/>
        </p:spPr>
        <p:txBody>
          <a:bodyPr wrap="square" lIns="0" tIns="0" rIns="0" bIns="0" rtlCol="0" anchor="t" anchorCtr="0">
            <a:noAutofit/>
          </a:bodyPr>
          <a:lstStyle/>
          <a:p>
            <a:pPr algn="ctr" defTabSz="878578">
              <a:lnSpc>
                <a:spcPts val="1667"/>
              </a:lnSpc>
              <a:spcAft>
                <a:spcPts val="588"/>
              </a:spcAft>
              <a:defRPr/>
            </a:pPr>
            <a:r>
              <a:rPr lang="en-US" sz="1667" kern="0" dirty="0">
                <a:solidFill>
                  <a:srgbClr val="646464"/>
                </a:solidFill>
              </a:rPr>
              <a:t>Microsoft Advanced Threat Analytics</a:t>
            </a:r>
          </a:p>
        </p:txBody>
      </p:sp>
      <p:sp>
        <p:nvSpPr>
          <p:cNvPr id="54" name="TextBox 53"/>
          <p:cNvSpPr txBox="1"/>
          <p:nvPr/>
        </p:nvSpPr>
        <p:spPr>
          <a:xfrm>
            <a:off x="8860157" y="3245413"/>
            <a:ext cx="2762177" cy="592594"/>
          </a:xfrm>
          <a:prstGeom prst="rect">
            <a:avLst/>
          </a:prstGeom>
          <a:noFill/>
        </p:spPr>
        <p:txBody>
          <a:bodyPr wrap="square" lIns="0" tIns="0" rIns="0" bIns="0" rtlCol="0" anchor="t" anchorCtr="0">
            <a:noAutofit/>
          </a:bodyPr>
          <a:lstStyle>
            <a:defPPr>
              <a:defRPr lang="en-US"/>
            </a:defPPr>
            <a:lvl1pPr algn="ctr" defTabSz="896406">
              <a:lnSpc>
                <a:spcPts val="1700"/>
              </a:lnSpc>
              <a:spcAft>
                <a:spcPts val="600"/>
              </a:spcAft>
              <a:defRPr sz="1700" kern="0">
                <a:solidFill>
                  <a:srgbClr val="646464"/>
                </a:solidFill>
              </a:defRPr>
            </a:lvl1pPr>
          </a:lstStyle>
          <a:p>
            <a:pPr defTabSz="878578">
              <a:lnSpc>
                <a:spcPts val="1667"/>
              </a:lnSpc>
              <a:spcAft>
                <a:spcPts val="588"/>
              </a:spcAft>
              <a:defRPr/>
            </a:pPr>
            <a:r>
              <a:rPr lang="en-US" sz="1667" dirty="0"/>
              <a:t>Microsoft Cloud </a:t>
            </a:r>
            <a:br>
              <a:rPr lang="en-US" sz="1667" dirty="0"/>
            </a:br>
            <a:r>
              <a:rPr lang="en-US" sz="1667" dirty="0"/>
              <a:t>App Security</a:t>
            </a:r>
          </a:p>
        </p:txBody>
      </p:sp>
      <p:sp>
        <p:nvSpPr>
          <p:cNvPr id="35" name="Freeform 34"/>
          <p:cNvSpPr>
            <a:spLocks noChangeAspect="1" noEditPoints="1"/>
          </p:cNvSpPr>
          <p:nvPr/>
        </p:nvSpPr>
        <p:spPr bwMode="auto">
          <a:xfrm>
            <a:off x="1598718" y="1798655"/>
            <a:ext cx="436946" cy="448149"/>
          </a:xfrm>
          <a:custGeom>
            <a:avLst/>
            <a:gdLst>
              <a:gd name="T0" fmla="*/ 195 w 195"/>
              <a:gd name="T1" fmla="*/ 200 h 200"/>
              <a:gd name="T2" fmla="*/ 146 w 195"/>
              <a:gd name="T3" fmla="*/ 175 h 200"/>
              <a:gd name="T4" fmla="*/ 122 w 195"/>
              <a:gd name="T5" fmla="*/ 150 h 200"/>
              <a:gd name="T6" fmla="*/ 97 w 195"/>
              <a:gd name="T7" fmla="*/ 130 h 200"/>
              <a:gd name="T8" fmla="*/ 67 w 195"/>
              <a:gd name="T9" fmla="*/ 138 h 200"/>
              <a:gd name="T10" fmla="*/ 33 w 195"/>
              <a:gd name="T11" fmla="*/ 128 h 200"/>
              <a:gd name="T12" fmla="*/ 9 w 195"/>
              <a:gd name="T13" fmla="*/ 104 h 200"/>
              <a:gd name="T14" fmla="*/ 0 w 195"/>
              <a:gd name="T15" fmla="*/ 69 h 200"/>
              <a:gd name="T16" fmla="*/ 9 w 195"/>
              <a:gd name="T17" fmla="*/ 34 h 200"/>
              <a:gd name="T18" fmla="*/ 33 w 195"/>
              <a:gd name="T19" fmla="*/ 10 h 200"/>
              <a:gd name="T20" fmla="*/ 67 w 195"/>
              <a:gd name="T21" fmla="*/ 0 h 200"/>
              <a:gd name="T22" fmla="*/ 101 w 195"/>
              <a:gd name="T23" fmla="*/ 10 h 200"/>
              <a:gd name="T24" fmla="*/ 125 w 195"/>
              <a:gd name="T25" fmla="*/ 34 h 200"/>
              <a:gd name="T26" fmla="*/ 134 w 195"/>
              <a:gd name="T27" fmla="*/ 69 h 200"/>
              <a:gd name="T28" fmla="*/ 131 w 195"/>
              <a:gd name="T29" fmla="*/ 88 h 200"/>
              <a:gd name="T30" fmla="*/ 183 w 195"/>
              <a:gd name="T31" fmla="*/ 159 h 200"/>
              <a:gd name="T32" fmla="*/ 120 w 195"/>
              <a:gd name="T33" fmla="*/ 80 h 200"/>
              <a:gd name="T34" fmla="*/ 117 w 195"/>
              <a:gd name="T35" fmla="*/ 47 h 200"/>
              <a:gd name="T36" fmla="*/ 88 w 195"/>
              <a:gd name="T37" fmla="*/ 17 h 200"/>
              <a:gd name="T38" fmla="*/ 46 w 195"/>
              <a:gd name="T39" fmla="*/ 17 h 200"/>
              <a:gd name="T40" fmla="*/ 16 w 195"/>
              <a:gd name="T41" fmla="*/ 47 h 200"/>
              <a:gd name="T42" fmla="*/ 16 w 195"/>
              <a:gd name="T43" fmla="*/ 91 h 200"/>
              <a:gd name="T44" fmla="*/ 46 w 195"/>
              <a:gd name="T45" fmla="*/ 121 h 200"/>
              <a:gd name="T46" fmla="*/ 85 w 195"/>
              <a:gd name="T47" fmla="*/ 122 h 200"/>
              <a:gd name="T48" fmla="*/ 109 w 195"/>
              <a:gd name="T49" fmla="*/ 113 h 200"/>
              <a:gd name="T50" fmla="*/ 134 w 195"/>
              <a:gd name="T51" fmla="*/ 138 h 200"/>
              <a:gd name="T52" fmla="*/ 158 w 195"/>
              <a:gd name="T53" fmla="*/ 163 h 200"/>
              <a:gd name="T54" fmla="*/ 183 w 195"/>
              <a:gd name="T55" fmla="*/ 188 h 200"/>
              <a:gd name="T56" fmla="*/ 49 w 195"/>
              <a:gd name="T57" fmla="*/ 38 h 200"/>
              <a:gd name="T58" fmla="*/ 57 w 195"/>
              <a:gd name="T59" fmla="*/ 41 h 200"/>
              <a:gd name="T60" fmla="*/ 61 w 195"/>
              <a:gd name="T61" fmla="*/ 50 h 200"/>
              <a:gd name="T62" fmla="*/ 57 w 195"/>
              <a:gd name="T63" fmla="*/ 59 h 200"/>
              <a:gd name="T64" fmla="*/ 49 w 195"/>
              <a:gd name="T65" fmla="*/ 63 h 200"/>
              <a:gd name="T66" fmla="*/ 40 w 195"/>
              <a:gd name="T67" fmla="*/ 59 h 200"/>
              <a:gd name="T68" fmla="*/ 36 w 195"/>
              <a:gd name="T69" fmla="*/ 50 h 200"/>
              <a:gd name="T70" fmla="*/ 40 w 195"/>
              <a:gd name="T71" fmla="*/ 41 h 200"/>
              <a:gd name="T72" fmla="*/ 49 w 195"/>
              <a:gd name="T73" fmla="*/ 3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5" h="200">
                <a:moveTo>
                  <a:pt x="195" y="154"/>
                </a:moveTo>
                <a:cubicBezTo>
                  <a:pt x="195" y="200"/>
                  <a:pt x="195" y="200"/>
                  <a:pt x="195" y="200"/>
                </a:cubicBezTo>
                <a:cubicBezTo>
                  <a:pt x="146" y="200"/>
                  <a:pt x="146" y="200"/>
                  <a:pt x="146" y="200"/>
                </a:cubicBezTo>
                <a:cubicBezTo>
                  <a:pt x="146" y="175"/>
                  <a:pt x="146" y="175"/>
                  <a:pt x="146" y="175"/>
                </a:cubicBezTo>
                <a:cubicBezTo>
                  <a:pt x="122" y="175"/>
                  <a:pt x="122" y="175"/>
                  <a:pt x="122" y="175"/>
                </a:cubicBezTo>
                <a:cubicBezTo>
                  <a:pt x="122" y="150"/>
                  <a:pt x="122" y="150"/>
                  <a:pt x="122" y="150"/>
                </a:cubicBezTo>
                <a:cubicBezTo>
                  <a:pt x="97" y="150"/>
                  <a:pt x="97" y="150"/>
                  <a:pt x="97" y="150"/>
                </a:cubicBezTo>
                <a:cubicBezTo>
                  <a:pt x="97" y="130"/>
                  <a:pt x="97" y="130"/>
                  <a:pt x="97" y="130"/>
                </a:cubicBezTo>
                <a:cubicBezTo>
                  <a:pt x="93" y="132"/>
                  <a:pt x="88" y="134"/>
                  <a:pt x="83" y="136"/>
                </a:cubicBezTo>
                <a:cubicBezTo>
                  <a:pt x="77" y="137"/>
                  <a:pt x="72" y="138"/>
                  <a:pt x="67" y="138"/>
                </a:cubicBezTo>
                <a:cubicBezTo>
                  <a:pt x="61" y="138"/>
                  <a:pt x="55" y="137"/>
                  <a:pt x="49" y="135"/>
                </a:cubicBezTo>
                <a:cubicBezTo>
                  <a:pt x="43" y="134"/>
                  <a:pt x="38" y="131"/>
                  <a:pt x="33" y="128"/>
                </a:cubicBezTo>
                <a:cubicBezTo>
                  <a:pt x="28" y="125"/>
                  <a:pt x="24" y="122"/>
                  <a:pt x="19" y="117"/>
                </a:cubicBezTo>
                <a:cubicBezTo>
                  <a:pt x="15" y="113"/>
                  <a:pt x="12" y="109"/>
                  <a:pt x="9" y="104"/>
                </a:cubicBezTo>
                <a:cubicBezTo>
                  <a:pt x="6" y="98"/>
                  <a:pt x="4" y="93"/>
                  <a:pt x="2" y="87"/>
                </a:cubicBezTo>
                <a:cubicBezTo>
                  <a:pt x="1" y="81"/>
                  <a:pt x="0" y="75"/>
                  <a:pt x="0" y="69"/>
                </a:cubicBezTo>
                <a:cubicBezTo>
                  <a:pt x="0" y="63"/>
                  <a:pt x="1" y="56"/>
                  <a:pt x="2" y="51"/>
                </a:cubicBezTo>
                <a:cubicBezTo>
                  <a:pt x="4" y="45"/>
                  <a:pt x="6" y="39"/>
                  <a:pt x="9" y="34"/>
                </a:cubicBezTo>
                <a:cubicBezTo>
                  <a:pt x="12" y="29"/>
                  <a:pt x="15" y="25"/>
                  <a:pt x="19" y="20"/>
                </a:cubicBezTo>
                <a:cubicBezTo>
                  <a:pt x="24" y="16"/>
                  <a:pt x="28" y="13"/>
                  <a:pt x="33" y="10"/>
                </a:cubicBezTo>
                <a:cubicBezTo>
                  <a:pt x="38" y="7"/>
                  <a:pt x="43" y="4"/>
                  <a:pt x="49" y="3"/>
                </a:cubicBezTo>
                <a:cubicBezTo>
                  <a:pt x="55" y="1"/>
                  <a:pt x="61" y="0"/>
                  <a:pt x="67" y="0"/>
                </a:cubicBezTo>
                <a:cubicBezTo>
                  <a:pt x="73" y="0"/>
                  <a:pt x="79" y="1"/>
                  <a:pt x="85" y="3"/>
                </a:cubicBezTo>
                <a:cubicBezTo>
                  <a:pt x="90" y="4"/>
                  <a:pt x="96" y="7"/>
                  <a:pt x="101" y="10"/>
                </a:cubicBezTo>
                <a:cubicBezTo>
                  <a:pt x="106" y="13"/>
                  <a:pt x="110" y="16"/>
                  <a:pt x="114" y="20"/>
                </a:cubicBezTo>
                <a:cubicBezTo>
                  <a:pt x="118" y="25"/>
                  <a:pt x="122" y="29"/>
                  <a:pt x="125" y="34"/>
                </a:cubicBezTo>
                <a:cubicBezTo>
                  <a:pt x="128" y="39"/>
                  <a:pt x="130" y="45"/>
                  <a:pt x="131" y="51"/>
                </a:cubicBezTo>
                <a:cubicBezTo>
                  <a:pt x="133" y="56"/>
                  <a:pt x="134" y="63"/>
                  <a:pt x="134" y="69"/>
                </a:cubicBezTo>
                <a:cubicBezTo>
                  <a:pt x="134" y="72"/>
                  <a:pt x="134" y="76"/>
                  <a:pt x="133" y="79"/>
                </a:cubicBezTo>
                <a:cubicBezTo>
                  <a:pt x="133" y="82"/>
                  <a:pt x="132" y="85"/>
                  <a:pt x="131" y="88"/>
                </a:cubicBezTo>
                <a:cubicBezTo>
                  <a:pt x="195" y="154"/>
                  <a:pt x="195" y="154"/>
                  <a:pt x="195" y="154"/>
                </a:cubicBezTo>
                <a:close/>
                <a:moveTo>
                  <a:pt x="183" y="159"/>
                </a:moveTo>
                <a:cubicBezTo>
                  <a:pt x="117" y="92"/>
                  <a:pt x="117" y="92"/>
                  <a:pt x="117" y="92"/>
                </a:cubicBezTo>
                <a:cubicBezTo>
                  <a:pt x="118" y="88"/>
                  <a:pt x="119" y="84"/>
                  <a:pt x="120" y="80"/>
                </a:cubicBezTo>
                <a:cubicBezTo>
                  <a:pt x="121" y="77"/>
                  <a:pt x="122" y="73"/>
                  <a:pt x="122" y="69"/>
                </a:cubicBezTo>
                <a:cubicBezTo>
                  <a:pt x="122" y="61"/>
                  <a:pt x="120" y="54"/>
                  <a:pt x="117" y="47"/>
                </a:cubicBezTo>
                <a:cubicBezTo>
                  <a:pt x="114" y="40"/>
                  <a:pt x="111" y="34"/>
                  <a:pt x="106" y="29"/>
                </a:cubicBezTo>
                <a:cubicBezTo>
                  <a:pt x="101" y="24"/>
                  <a:pt x="95" y="20"/>
                  <a:pt x="88" y="17"/>
                </a:cubicBezTo>
                <a:cubicBezTo>
                  <a:pt x="81" y="14"/>
                  <a:pt x="74" y="13"/>
                  <a:pt x="67" y="13"/>
                </a:cubicBezTo>
                <a:cubicBezTo>
                  <a:pt x="59" y="13"/>
                  <a:pt x="52" y="14"/>
                  <a:pt x="46" y="17"/>
                </a:cubicBezTo>
                <a:cubicBezTo>
                  <a:pt x="39" y="20"/>
                  <a:pt x="33" y="24"/>
                  <a:pt x="28" y="29"/>
                </a:cubicBezTo>
                <a:cubicBezTo>
                  <a:pt x="23" y="34"/>
                  <a:pt x="19" y="40"/>
                  <a:pt x="16" y="47"/>
                </a:cubicBezTo>
                <a:cubicBezTo>
                  <a:pt x="13" y="54"/>
                  <a:pt x="12" y="61"/>
                  <a:pt x="12" y="69"/>
                </a:cubicBezTo>
                <a:cubicBezTo>
                  <a:pt x="12" y="77"/>
                  <a:pt x="13" y="84"/>
                  <a:pt x="16" y="91"/>
                </a:cubicBezTo>
                <a:cubicBezTo>
                  <a:pt x="19" y="98"/>
                  <a:pt x="23" y="104"/>
                  <a:pt x="28" y="109"/>
                </a:cubicBezTo>
                <a:cubicBezTo>
                  <a:pt x="33" y="114"/>
                  <a:pt x="39" y="118"/>
                  <a:pt x="46" y="121"/>
                </a:cubicBezTo>
                <a:cubicBezTo>
                  <a:pt x="52" y="124"/>
                  <a:pt x="59" y="125"/>
                  <a:pt x="67" y="125"/>
                </a:cubicBezTo>
                <a:cubicBezTo>
                  <a:pt x="73" y="125"/>
                  <a:pt x="79" y="124"/>
                  <a:pt x="85" y="122"/>
                </a:cubicBezTo>
                <a:cubicBezTo>
                  <a:pt x="91" y="120"/>
                  <a:pt x="96" y="117"/>
                  <a:pt x="101" y="113"/>
                </a:cubicBezTo>
                <a:cubicBezTo>
                  <a:pt x="109" y="113"/>
                  <a:pt x="109" y="113"/>
                  <a:pt x="109" y="113"/>
                </a:cubicBezTo>
                <a:cubicBezTo>
                  <a:pt x="109" y="138"/>
                  <a:pt x="109" y="138"/>
                  <a:pt x="109" y="138"/>
                </a:cubicBezTo>
                <a:cubicBezTo>
                  <a:pt x="134" y="138"/>
                  <a:pt x="134" y="138"/>
                  <a:pt x="134" y="138"/>
                </a:cubicBezTo>
                <a:cubicBezTo>
                  <a:pt x="134" y="163"/>
                  <a:pt x="134" y="163"/>
                  <a:pt x="134" y="163"/>
                </a:cubicBezTo>
                <a:cubicBezTo>
                  <a:pt x="158" y="163"/>
                  <a:pt x="158" y="163"/>
                  <a:pt x="158" y="163"/>
                </a:cubicBezTo>
                <a:cubicBezTo>
                  <a:pt x="158" y="188"/>
                  <a:pt x="158" y="188"/>
                  <a:pt x="158" y="188"/>
                </a:cubicBezTo>
                <a:cubicBezTo>
                  <a:pt x="183" y="188"/>
                  <a:pt x="183" y="188"/>
                  <a:pt x="183" y="188"/>
                </a:cubicBezTo>
                <a:cubicBezTo>
                  <a:pt x="183" y="159"/>
                  <a:pt x="183" y="159"/>
                  <a:pt x="183" y="159"/>
                </a:cubicBezTo>
                <a:close/>
                <a:moveTo>
                  <a:pt x="49" y="38"/>
                </a:moveTo>
                <a:cubicBezTo>
                  <a:pt x="50" y="38"/>
                  <a:pt x="52" y="38"/>
                  <a:pt x="53" y="39"/>
                </a:cubicBezTo>
                <a:cubicBezTo>
                  <a:pt x="55" y="39"/>
                  <a:pt x="56" y="40"/>
                  <a:pt x="57" y="41"/>
                </a:cubicBezTo>
                <a:cubicBezTo>
                  <a:pt x="58" y="42"/>
                  <a:pt x="59" y="44"/>
                  <a:pt x="60" y="45"/>
                </a:cubicBezTo>
                <a:cubicBezTo>
                  <a:pt x="60" y="47"/>
                  <a:pt x="61" y="48"/>
                  <a:pt x="61" y="50"/>
                </a:cubicBezTo>
                <a:cubicBezTo>
                  <a:pt x="61" y="52"/>
                  <a:pt x="60" y="54"/>
                  <a:pt x="60" y="55"/>
                </a:cubicBezTo>
                <a:cubicBezTo>
                  <a:pt x="59" y="57"/>
                  <a:pt x="58" y="58"/>
                  <a:pt x="57" y="59"/>
                </a:cubicBezTo>
                <a:cubicBezTo>
                  <a:pt x="56" y="60"/>
                  <a:pt x="55" y="61"/>
                  <a:pt x="53" y="62"/>
                </a:cubicBezTo>
                <a:cubicBezTo>
                  <a:pt x="52" y="62"/>
                  <a:pt x="50" y="63"/>
                  <a:pt x="49" y="63"/>
                </a:cubicBezTo>
                <a:cubicBezTo>
                  <a:pt x="47" y="63"/>
                  <a:pt x="45" y="62"/>
                  <a:pt x="44" y="62"/>
                </a:cubicBezTo>
                <a:cubicBezTo>
                  <a:pt x="42" y="61"/>
                  <a:pt x="41" y="60"/>
                  <a:pt x="40" y="59"/>
                </a:cubicBezTo>
                <a:cubicBezTo>
                  <a:pt x="39" y="58"/>
                  <a:pt x="38" y="57"/>
                  <a:pt x="37" y="55"/>
                </a:cubicBezTo>
                <a:cubicBezTo>
                  <a:pt x="37" y="54"/>
                  <a:pt x="36" y="52"/>
                  <a:pt x="36" y="50"/>
                </a:cubicBezTo>
                <a:cubicBezTo>
                  <a:pt x="36" y="48"/>
                  <a:pt x="37" y="47"/>
                  <a:pt x="37" y="45"/>
                </a:cubicBezTo>
                <a:cubicBezTo>
                  <a:pt x="38" y="44"/>
                  <a:pt x="39" y="42"/>
                  <a:pt x="40" y="41"/>
                </a:cubicBezTo>
                <a:cubicBezTo>
                  <a:pt x="41" y="40"/>
                  <a:pt x="42" y="39"/>
                  <a:pt x="44" y="39"/>
                </a:cubicBezTo>
                <a:cubicBezTo>
                  <a:pt x="45" y="38"/>
                  <a:pt x="47" y="38"/>
                  <a:pt x="49" y="38"/>
                </a:cubicBezTo>
                <a:close/>
              </a:path>
            </a:pathLst>
          </a:custGeom>
          <a:solidFill>
            <a:srgbClr val="2E3F58"/>
          </a:solidFill>
          <a:ln>
            <a:solidFill>
              <a:srgbClr val="2F415A"/>
            </a:solidFill>
          </a:ln>
          <a:extLst/>
        </p:spPr>
        <p:txBody>
          <a:bodyPr vert="horz" wrap="square" lIns="89630" tIns="44814" rIns="89630" bIns="44814" numCol="1" anchor="t" anchorCtr="0" compatLnSpc="1">
            <a:prstTxWarp prst="textNoShape">
              <a:avLst/>
            </a:prstTxWarp>
          </a:bodyPr>
          <a:lstStyle/>
          <a:p>
            <a:pPr defTabSz="896214">
              <a:defRPr/>
            </a:pPr>
            <a:endParaRPr lang="en-US" sz="1765" kern="0" dirty="0">
              <a:solidFill>
                <a:sysClr val="windowText" lastClr="000000"/>
              </a:solidFill>
            </a:endParaRPr>
          </a:p>
        </p:txBody>
      </p:sp>
      <p:grpSp>
        <p:nvGrpSpPr>
          <p:cNvPr id="36" name="Group 8"/>
          <p:cNvGrpSpPr>
            <a:grpSpLocks noChangeAspect="1"/>
          </p:cNvGrpSpPr>
          <p:nvPr/>
        </p:nvGrpSpPr>
        <p:grpSpPr bwMode="auto">
          <a:xfrm>
            <a:off x="10067743" y="1809250"/>
            <a:ext cx="350116" cy="443481"/>
            <a:chOff x="2822" y="1058"/>
            <a:chExt cx="225" cy="285"/>
          </a:xfrm>
          <a:solidFill>
            <a:srgbClr val="2F415A"/>
          </a:solidFill>
        </p:grpSpPr>
        <p:sp>
          <p:nvSpPr>
            <p:cNvPr id="37" name="Oval 9"/>
            <p:cNvSpPr>
              <a:spLocks noChangeArrowheads="1"/>
            </p:cNvSpPr>
            <p:nvPr/>
          </p:nvSpPr>
          <p:spPr bwMode="auto">
            <a:xfrm>
              <a:off x="2849" y="1058"/>
              <a:ext cx="169" cy="167"/>
            </a:xfrm>
            <a:prstGeom prst="ellipse">
              <a:avLst/>
            </a:prstGeom>
            <a:grpFill/>
            <a:ln w="33338" cap="flat">
              <a:solidFill>
                <a:srgbClr val="384860"/>
              </a:solidFill>
              <a:prstDash val="solid"/>
              <a:round/>
              <a:headEnd/>
              <a:tailEnd/>
            </a:ln>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endParaRPr>
            </a:p>
          </p:txBody>
        </p:sp>
        <p:sp>
          <p:nvSpPr>
            <p:cNvPr id="39" name="Freeform 10"/>
            <p:cNvSpPr>
              <a:spLocks/>
            </p:cNvSpPr>
            <p:nvPr/>
          </p:nvSpPr>
          <p:spPr bwMode="auto">
            <a:xfrm>
              <a:off x="2822" y="1225"/>
              <a:ext cx="225" cy="118"/>
            </a:xfrm>
            <a:custGeom>
              <a:avLst/>
              <a:gdLst>
                <a:gd name="T0" fmla="*/ 0 w 76"/>
                <a:gd name="T1" fmla="*/ 37 h 40"/>
                <a:gd name="T2" fmla="*/ 40 w 76"/>
                <a:gd name="T3" fmla="*/ 2 h 40"/>
                <a:gd name="T4" fmla="*/ 76 w 76"/>
                <a:gd name="T5" fmla="*/ 40 h 40"/>
              </a:gdLst>
              <a:ahLst/>
              <a:cxnLst>
                <a:cxn ang="0">
                  <a:pos x="T0" y="T1"/>
                </a:cxn>
                <a:cxn ang="0">
                  <a:pos x="T2" y="T3"/>
                </a:cxn>
                <a:cxn ang="0">
                  <a:pos x="T4" y="T5"/>
                </a:cxn>
              </a:cxnLst>
              <a:rect l="0" t="0" r="r" b="b"/>
              <a:pathLst>
                <a:path w="76" h="40">
                  <a:moveTo>
                    <a:pt x="0" y="37"/>
                  </a:moveTo>
                  <a:cubicBezTo>
                    <a:pt x="1" y="16"/>
                    <a:pt x="19" y="0"/>
                    <a:pt x="40" y="2"/>
                  </a:cubicBezTo>
                  <a:cubicBezTo>
                    <a:pt x="60" y="3"/>
                    <a:pt x="76" y="20"/>
                    <a:pt x="76" y="40"/>
                  </a:cubicBezTo>
                </a:path>
              </a:pathLst>
            </a:custGeom>
            <a:grpFill/>
            <a:ln w="33338" cap="flat">
              <a:solidFill>
                <a:srgbClr val="384860"/>
              </a:solidFill>
              <a:prstDash val="solid"/>
              <a:round/>
              <a:headEnd/>
              <a:tailEnd/>
            </a:ln>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endParaRPr>
            </a:p>
          </p:txBody>
        </p:sp>
      </p:grpSp>
      <p:sp>
        <p:nvSpPr>
          <p:cNvPr id="41" name="Freeform 128"/>
          <p:cNvSpPr>
            <a:spLocks noChangeAspect="1" noEditPoints="1"/>
          </p:cNvSpPr>
          <p:nvPr/>
        </p:nvSpPr>
        <p:spPr bwMode="black">
          <a:xfrm>
            <a:off x="7184841" y="1798655"/>
            <a:ext cx="508862" cy="448149"/>
          </a:xfrm>
          <a:custGeom>
            <a:avLst/>
            <a:gdLst>
              <a:gd name="T0" fmla="*/ 49 w 71"/>
              <a:gd name="T1" fmla="*/ 21 h 62"/>
              <a:gd name="T2" fmla="*/ 49 w 71"/>
              <a:gd name="T3" fmla="*/ 19 h 62"/>
              <a:gd name="T4" fmla="*/ 49 w 71"/>
              <a:gd name="T5" fmla="*/ 19 h 62"/>
              <a:gd name="T6" fmla="*/ 48 w 71"/>
              <a:gd name="T7" fmla="*/ 17 h 62"/>
              <a:gd name="T8" fmla="*/ 32 w 71"/>
              <a:gd name="T9" fmla="*/ 2 h 62"/>
              <a:gd name="T10" fmla="*/ 28 w 71"/>
              <a:gd name="T11" fmla="*/ 0 h 62"/>
              <a:gd name="T12" fmla="*/ 28 w 71"/>
              <a:gd name="T13" fmla="*/ 0 h 62"/>
              <a:gd name="T14" fmla="*/ 28 w 71"/>
              <a:gd name="T15" fmla="*/ 0 h 62"/>
              <a:gd name="T16" fmla="*/ 6 w 71"/>
              <a:gd name="T17" fmla="*/ 0 h 62"/>
              <a:gd name="T18" fmla="*/ 0 w 71"/>
              <a:gd name="T19" fmla="*/ 5 h 62"/>
              <a:gd name="T20" fmla="*/ 0 w 71"/>
              <a:gd name="T21" fmla="*/ 56 h 62"/>
              <a:gd name="T22" fmla="*/ 6 w 71"/>
              <a:gd name="T23" fmla="*/ 62 h 62"/>
              <a:gd name="T24" fmla="*/ 44 w 71"/>
              <a:gd name="T25" fmla="*/ 62 h 62"/>
              <a:gd name="T26" fmla="*/ 50 w 71"/>
              <a:gd name="T27" fmla="*/ 56 h 62"/>
              <a:gd name="T28" fmla="*/ 50 w 71"/>
              <a:gd name="T29" fmla="*/ 21 h 62"/>
              <a:gd name="T30" fmla="*/ 49 w 71"/>
              <a:gd name="T31" fmla="*/ 21 h 62"/>
              <a:gd name="T32" fmla="*/ 28 w 71"/>
              <a:gd name="T33" fmla="*/ 5 h 62"/>
              <a:gd name="T34" fmla="*/ 44 w 71"/>
              <a:gd name="T35" fmla="*/ 21 h 62"/>
              <a:gd name="T36" fmla="*/ 28 w 71"/>
              <a:gd name="T37" fmla="*/ 21 h 62"/>
              <a:gd name="T38" fmla="*/ 28 w 71"/>
              <a:gd name="T39" fmla="*/ 5 h 62"/>
              <a:gd name="T40" fmla="*/ 44 w 71"/>
              <a:gd name="T41" fmla="*/ 56 h 62"/>
              <a:gd name="T42" fmla="*/ 6 w 71"/>
              <a:gd name="T43" fmla="*/ 56 h 62"/>
              <a:gd name="T44" fmla="*/ 6 w 71"/>
              <a:gd name="T45" fmla="*/ 5 h 62"/>
              <a:gd name="T46" fmla="*/ 23 w 71"/>
              <a:gd name="T47" fmla="*/ 5 h 62"/>
              <a:gd name="T48" fmla="*/ 23 w 71"/>
              <a:gd name="T49" fmla="*/ 21 h 62"/>
              <a:gd name="T50" fmla="*/ 28 w 71"/>
              <a:gd name="T51" fmla="*/ 27 h 62"/>
              <a:gd name="T52" fmla="*/ 44 w 71"/>
              <a:gd name="T53" fmla="*/ 27 h 62"/>
              <a:gd name="T54" fmla="*/ 44 w 71"/>
              <a:gd name="T55" fmla="*/ 56 h 62"/>
              <a:gd name="T56" fmla="*/ 58 w 71"/>
              <a:gd name="T57" fmla="*/ 14 h 62"/>
              <a:gd name="T58" fmla="*/ 60 w 71"/>
              <a:gd name="T59" fmla="*/ 19 h 62"/>
              <a:gd name="T60" fmla="*/ 60 w 71"/>
              <a:gd name="T61" fmla="*/ 56 h 62"/>
              <a:gd name="T62" fmla="*/ 55 w 71"/>
              <a:gd name="T63" fmla="*/ 62 h 62"/>
              <a:gd name="T64" fmla="*/ 53 w 71"/>
              <a:gd name="T65" fmla="*/ 62 h 62"/>
              <a:gd name="T66" fmla="*/ 55 w 71"/>
              <a:gd name="T67" fmla="*/ 57 h 62"/>
              <a:gd name="T68" fmla="*/ 55 w 71"/>
              <a:gd name="T69" fmla="*/ 21 h 62"/>
              <a:gd name="T70" fmla="*/ 53 w 71"/>
              <a:gd name="T71" fmla="*/ 15 h 62"/>
              <a:gd name="T72" fmla="*/ 37 w 71"/>
              <a:gd name="T73" fmla="*/ 0 h 62"/>
              <a:gd name="T74" fmla="*/ 37 w 71"/>
              <a:gd name="T75" fmla="*/ 0 h 62"/>
              <a:gd name="T76" fmla="*/ 39 w 71"/>
              <a:gd name="T77" fmla="*/ 0 h 62"/>
              <a:gd name="T78" fmla="*/ 40 w 71"/>
              <a:gd name="T79" fmla="*/ 0 h 62"/>
              <a:gd name="T80" fmla="*/ 47 w 71"/>
              <a:gd name="T81" fmla="*/ 3 h 62"/>
              <a:gd name="T82" fmla="*/ 58 w 71"/>
              <a:gd name="T83" fmla="*/ 14 h 62"/>
              <a:gd name="T84" fmla="*/ 69 w 71"/>
              <a:gd name="T85" fmla="*/ 13 h 62"/>
              <a:gd name="T86" fmla="*/ 71 w 71"/>
              <a:gd name="T87" fmla="*/ 17 h 62"/>
              <a:gd name="T88" fmla="*/ 71 w 71"/>
              <a:gd name="T89" fmla="*/ 56 h 62"/>
              <a:gd name="T90" fmla="*/ 65 w 71"/>
              <a:gd name="T91" fmla="*/ 62 h 62"/>
              <a:gd name="T92" fmla="*/ 64 w 71"/>
              <a:gd name="T93" fmla="*/ 62 h 62"/>
              <a:gd name="T94" fmla="*/ 65 w 71"/>
              <a:gd name="T95" fmla="*/ 57 h 62"/>
              <a:gd name="T96" fmla="*/ 65 w 71"/>
              <a:gd name="T97" fmla="*/ 18 h 62"/>
              <a:gd name="T98" fmla="*/ 64 w 71"/>
              <a:gd name="T99" fmla="*/ 14 h 62"/>
              <a:gd name="T100" fmla="*/ 50 w 71"/>
              <a:gd name="T101" fmla="*/ 0 h 62"/>
              <a:gd name="T102" fmla="*/ 50 w 71"/>
              <a:gd name="T103" fmla="*/ 0 h 62"/>
              <a:gd name="T104" fmla="*/ 51 w 71"/>
              <a:gd name="T105" fmla="*/ 0 h 62"/>
              <a:gd name="T106" fmla="*/ 52 w 71"/>
              <a:gd name="T107" fmla="*/ 0 h 62"/>
              <a:gd name="T108" fmla="*/ 59 w 71"/>
              <a:gd name="T109" fmla="*/ 3 h 62"/>
              <a:gd name="T110" fmla="*/ 69 w 71"/>
              <a:gd name="T111"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2">
                <a:moveTo>
                  <a:pt x="49" y="21"/>
                </a:moveTo>
                <a:cubicBezTo>
                  <a:pt x="49" y="20"/>
                  <a:pt x="49" y="20"/>
                  <a:pt x="49" y="19"/>
                </a:cubicBezTo>
                <a:cubicBezTo>
                  <a:pt x="49" y="19"/>
                  <a:pt x="49" y="19"/>
                  <a:pt x="49" y="19"/>
                </a:cubicBezTo>
                <a:cubicBezTo>
                  <a:pt x="49" y="18"/>
                  <a:pt x="48" y="18"/>
                  <a:pt x="48" y="17"/>
                </a:cubicBezTo>
                <a:cubicBezTo>
                  <a:pt x="32" y="2"/>
                  <a:pt x="32" y="2"/>
                  <a:pt x="32" y="2"/>
                </a:cubicBezTo>
                <a:cubicBezTo>
                  <a:pt x="31" y="0"/>
                  <a:pt x="30" y="0"/>
                  <a:pt x="28" y="0"/>
                </a:cubicBezTo>
                <a:cubicBezTo>
                  <a:pt x="28" y="0"/>
                  <a:pt x="28" y="0"/>
                  <a:pt x="28" y="0"/>
                </a:cubicBezTo>
                <a:cubicBezTo>
                  <a:pt x="28" y="0"/>
                  <a:pt x="28" y="0"/>
                  <a:pt x="28" y="0"/>
                </a:cubicBezTo>
                <a:cubicBezTo>
                  <a:pt x="6" y="0"/>
                  <a:pt x="6" y="0"/>
                  <a:pt x="6" y="0"/>
                </a:cubicBezTo>
                <a:cubicBezTo>
                  <a:pt x="3" y="0"/>
                  <a:pt x="0" y="2"/>
                  <a:pt x="0" y="5"/>
                </a:cubicBezTo>
                <a:cubicBezTo>
                  <a:pt x="0" y="56"/>
                  <a:pt x="0" y="56"/>
                  <a:pt x="0" y="56"/>
                </a:cubicBezTo>
                <a:cubicBezTo>
                  <a:pt x="0" y="59"/>
                  <a:pt x="3" y="62"/>
                  <a:pt x="6" y="62"/>
                </a:cubicBezTo>
                <a:cubicBezTo>
                  <a:pt x="44" y="62"/>
                  <a:pt x="44" y="62"/>
                  <a:pt x="44" y="62"/>
                </a:cubicBezTo>
                <a:cubicBezTo>
                  <a:pt x="47" y="62"/>
                  <a:pt x="50" y="59"/>
                  <a:pt x="50" y="56"/>
                </a:cubicBezTo>
                <a:cubicBezTo>
                  <a:pt x="50" y="21"/>
                  <a:pt x="50" y="21"/>
                  <a:pt x="50" y="21"/>
                </a:cubicBezTo>
                <a:cubicBezTo>
                  <a:pt x="50" y="21"/>
                  <a:pt x="49" y="21"/>
                  <a:pt x="49" y="21"/>
                </a:cubicBezTo>
                <a:close/>
                <a:moveTo>
                  <a:pt x="28" y="5"/>
                </a:moveTo>
                <a:cubicBezTo>
                  <a:pt x="44" y="21"/>
                  <a:pt x="44" y="21"/>
                  <a:pt x="44" y="21"/>
                </a:cubicBezTo>
                <a:cubicBezTo>
                  <a:pt x="28" y="21"/>
                  <a:pt x="28" y="21"/>
                  <a:pt x="28" y="21"/>
                </a:cubicBezTo>
                <a:lnTo>
                  <a:pt x="28" y="5"/>
                </a:lnTo>
                <a:close/>
                <a:moveTo>
                  <a:pt x="44" y="56"/>
                </a:moveTo>
                <a:cubicBezTo>
                  <a:pt x="6" y="56"/>
                  <a:pt x="6" y="56"/>
                  <a:pt x="6" y="56"/>
                </a:cubicBezTo>
                <a:cubicBezTo>
                  <a:pt x="6" y="5"/>
                  <a:pt x="6" y="5"/>
                  <a:pt x="6" y="5"/>
                </a:cubicBezTo>
                <a:cubicBezTo>
                  <a:pt x="23" y="5"/>
                  <a:pt x="23" y="5"/>
                  <a:pt x="23" y="5"/>
                </a:cubicBezTo>
                <a:cubicBezTo>
                  <a:pt x="23" y="21"/>
                  <a:pt x="23" y="21"/>
                  <a:pt x="23" y="21"/>
                </a:cubicBezTo>
                <a:cubicBezTo>
                  <a:pt x="23" y="24"/>
                  <a:pt x="25" y="27"/>
                  <a:pt x="28" y="27"/>
                </a:cubicBezTo>
                <a:cubicBezTo>
                  <a:pt x="44" y="27"/>
                  <a:pt x="44" y="27"/>
                  <a:pt x="44" y="27"/>
                </a:cubicBezTo>
                <a:lnTo>
                  <a:pt x="44" y="56"/>
                </a:lnTo>
                <a:close/>
                <a:moveTo>
                  <a:pt x="58" y="14"/>
                </a:moveTo>
                <a:cubicBezTo>
                  <a:pt x="59" y="15"/>
                  <a:pt x="60" y="17"/>
                  <a:pt x="60" y="19"/>
                </a:cubicBezTo>
                <a:cubicBezTo>
                  <a:pt x="60" y="56"/>
                  <a:pt x="60" y="56"/>
                  <a:pt x="60" y="56"/>
                </a:cubicBezTo>
                <a:cubicBezTo>
                  <a:pt x="60" y="59"/>
                  <a:pt x="58" y="62"/>
                  <a:pt x="55" y="62"/>
                </a:cubicBezTo>
                <a:cubicBezTo>
                  <a:pt x="53" y="62"/>
                  <a:pt x="53" y="62"/>
                  <a:pt x="53" y="62"/>
                </a:cubicBezTo>
                <a:cubicBezTo>
                  <a:pt x="54" y="60"/>
                  <a:pt x="55" y="59"/>
                  <a:pt x="55" y="57"/>
                </a:cubicBezTo>
                <a:cubicBezTo>
                  <a:pt x="55" y="21"/>
                  <a:pt x="55" y="21"/>
                  <a:pt x="55" y="21"/>
                </a:cubicBezTo>
                <a:cubicBezTo>
                  <a:pt x="55" y="19"/>
                  <a:pt x="54" y="17"/>
                  <a:pt x="53" y="15"/>
                </a:cubicBezTo>
                <a:cubicBezTo>
                  <a:pt x="37" y="0"/>
                  <a:pt x="37" y="0"/>
                  <a:pt x="37" y="0"/>
                </a:cubicBezTo>
                <a:cubicBezTo>
                  <a:pt x="37" y="0"/>
                  <a:pt x="37" y="0"/>
                  <a:pt x="37" y="0"/>
                </a:cubicBezTo>
                <a:cubicBezTo>
                  <a:pt x="39" y="0"/>
                  <a:pt x="39" y="0"/>
                  <a:pt x="39" y="0"/>
                </a:cubicBezTo>
                <a:cubicBezTo>
                  <a:pt x="40" y="0"/>
                  <a:pt x="40" y="0"/>
                  <a:pt x="40" y="0"/>
                </a:cubicBezTo>
                <a:cubicBezTo>
                  <a:pt x="41" y="0"/>
                  <a:pt x="44" y="0"/>
                  <a:pt x="47" y="3"/>
                </a:cubicBezTo>
                <a:cubicBezTo>
                  <a:pt x="58" y="14"/>
                  <a:pt x="58" y="14"/>
                  <a:pt x="58" y="14"/>
                </a:cubicBezTo>
                <a:moveTo>
                  <a:pt x="69" y="13"/>
                </a:moveTo>
                <a:cubicBezTo>
                  <a:pt x="70" y="14"/>
                  <a:pt x="71" y="16"/>
                  <a:pt x="71" y="17"/>
                </a:cubicBezTo>
                <a:cubicBezTo>
                  <a:pt x="71" y="56"/>
                  <a:pt x="71" y="56"/>
                  <a:pt x="71" y="56"/>
                </a:cubicBezTo>
                <a:cubicBezTo>
                  <a:pt x="71" y="59"/>
                  <a:pt x="68" y="62"/>
                  <a:pt x="65" y="62"/>
                </a:cubicBezTo>
                <a:cubicBezTo>
                  <a:pt x="64" y="62"/>
                  <a:pt x="64" y="62"/>
                  <a:pt x="64" y="62"/>
                </a:cubicBezTo>
                <a:cubicBezTo>
                  <a:pt x="65" y="60"/>
                  <a:pt x="65" y="59"/>
                  <a:pt x="65" y="57"/>
                </a:cubicBezTo>
                <a:cubicBezTo>
                  <a:pt x="65" y="18"/>
                  <a:pt x="65" y="18"/>
                  <a:pt x="65" y="18"/>
                </a:cubicBezTo>
                <a:cubicBezTo>
                  <a:pt x="65" y="17"/>
                  <a:pt x="65" y="15"/>
                  <a:pt x="64" y="14"/>
                </a:cubicBezTo>
                <a:cubicBezTo>
                  <a:pt x="50" y="0"/>
                  <a:pt x="50" y="0"/>
                  <a:pt x="50" y="0"/>
                </a:cubicBezTo>
                <a:cubicBezTo>
                  <a:pt x="50" y="0"/>
                  <a:pt x="50" y="0"/>
                  <a:pt x="50" y="0"/>
                </a:cubicBezTo>
                <a:cubicBezTo>
                  <a:pt x="51" y="0"/>
                  <a:pt x="51" y="0"/>
                  <a:pt x="51" y="0"/>
                </a:cubicBezTo>
                <a:cubicBezTo>
                  <a:pt x="52" y="0"/>
                  <a:pt x="52" y="0"/>
                  <a:pt x="52" y="0"/>
                </a:cubicBezTo>
                <a:cubicBezTo>
                  <a:pt x="54" y="0"/>
                  <a:pt x="56" y="0"/>
                  <a:pt x="59" y="3"/>
                </a:cubicBezTo>
                <a:cubicBezTo>
                  <a:pt x="69" y="13"/>
                  <a:pt x="69" y="13"/>
                  <a:pt x="69" y="13"/>
                </a:cubicBezTo>
              </a:path>
            </a:pathLst>
          </a:custGeom>
          <a:solidFill>
            <a:srgbClr val="2E3F58"/>
          </a:solidFill>
          <a:ln>
            <a:solidFill>
              <a:srgbClr val="2F4059"/>
            </a:solidFill>
          </a:ln>
          <a:extLst/>
        </p:spPr>
        <p:txBody>
          <a:bodyPr vert="horz" wrap="square" lIns="89612" tIns="44807" rIns="89612" bIns="44807" numCol="1" anchor="t" anchorCtr="0" compatLnSpc="1">
            <a:prstTxWarp prst="textNoShape">
              <a:avLst/>
            </a:prstTxWarp>
          </a:bodyPr>
          <a:lstStyle/>
          <a:p>
            <a:pPr defTabSz="896004">
              <a:defRPr/>
            </a:pPr>
            <a:endParaRPr lang="en-US" sz="1765" kern="0" dirty="0">
              <a:solidFill>
                <a:srgbClr val="000000"/>
              </a:solidFill>
            </a:endParaRPr>
          </a:p>
        </p:txBody>
      </p:sp>
      <p:sp>
        <p:nvSpPr>
          <p:cNvPr id="30" name="Freeform 29"/>
          <p:cNvSpPr>
            <a:spLocks noEditPoints="1"/>
          </p:cNvSpPr>
          <p:nvPr/>
        </p:nvSpPr>
        <p:spPr bwMode="auto">
          <a:xfrm>
            <a:off x="4276406" y="1798656"/>
            <a:ext cx="562785" cy="492129"/>
          </a:xfrm>
          <a:custGeom>
            <a:avLst/>
            <a:gdLst>
              <a:gd name="T0" fmla="*/ 151 w 231"/>
              <a:gd name="T1" fmla="*/ 166 h 202"/>
              <a:gd name="T2" fmla="*/ 79 w 231"/>
              <a:gd name="T3" fmla="*/ 166 h 202"/>
              <a:gd name="T4" fmla="*/ 108 w 231"/>
              <a:gd name="T5" fmla="*/ 173 h 202"/>
              <a:gd name="T6" fmla="*/ 123 w 231"/>
              <a:gd name="T7" fmla="*/ 92 h 202"/>
              <a:gd name="T8" fmla="*/ 141 w 231"/>
              <a:gd name="T9" fmla="*/ 155 h 202"/>
              <a:gd name="T10" fmla="*/ 210 w 231"/>
              <a:gd name="T11" fmla="*/ 54 h 202"/>
              <a:gd name="T12" fmla="*/ 228 w 231"/>
              <a:gd name="T13" fmla="*/ 77 h 202"/>
              <a:gd name="T14" fmla="*/ 227 w 231"/>
              <a:gd name="T15" fmla="*/ 110 h 202"/>
              <a:gd name="T16" fmla="*/ 202 w 231"/>
              <a:gd name="T17" fmla="*/ 134 h 202"/>
              <a:gd name="T18" fmla="*/ 138 w 231"/>
              <a:gd name="T19" fmla="*/ 138 h 202"/>
              <a:gd name="T20" fmla="*/ 185 w 231"/>
              <a:gd name="T21" fmla="*/ 122 h 202"/>
              <a:gd name="T22" fmla="*/ 206 w 231"/>
              <a:gd name="T23" fmla="*/ 113 h 202"/>
              <a:gd name="T24" fmla="*/ 215 w 231"/>
              <a:gd name="T25" fmla="*/ 92 h 202"/>
              <a:gd name="T26" fmla="*/ 206 w 231"/>
              <a:gd name="T27" fmla="*/ 70 h 202"/>
              <a:gd name="T28" fmla="*/ 184 w 231"/>
              <a:gd name="T29" fmla="*/ 61 h 202"/>
              <a:gd name="T30" fmla="*/ 166 w 231"/>
              <a:gd name="T31" fmla="*/ 29 h 202"/>
              <a:gd name="T32" fmla="*/ 131 w 231"/>
              <a:gd name="T33" fmla="*/ 16 h 202"/>
              <a:gd name="T34" fmla="*/ 98 w 231"/>
              <a:gd name="T35" fmla="*/ 27 h 202"/>
              <a:gd name="T36" fmla="*/ 79 w 231"/>
              <a:gd name="T37" fmla="*/ 56 h 202"/>
              <a:gd name="T38" fmla="*/ 54 w 231"/>
              <a:gd name="T39" fmla="*/ 46 h 202"/>
              <a:gd name="T40" fmla="*/ 26 w 231"/>
              <a:gd name="T41" fmla="*/ 57 h 202"/>
              <a:gd name="T42" fmla="*/ 15 w 231"/>
              <a:gd name="T43" fmla="*/ 84 h 202"/>
              <a:gd name="T44" fmla="*/ 26 w 231"/>
              <a:gd name="T45" fmla="*/ 111 h 202"/>
              <a:gd name="T46" fmla="*/ 54 w 231"/>
              <a:gd name="T47" fmla="*/ 122 h 202"/>
              <a:gd name="T48" fmla="*/ 92 w 231"/>
              <a:gd name="T49" fmla="*/ 138 h 202"/>
              <a:gd name="T50" fmla="*/ 33 w 231"/>
              <a:gd name="T51" fmla="*/ 133 h 202"/>
              <a:gd name="T52" fmla="*/ 4 w 231"/>
              <a:gd name="T53" fmla="*/ 105 h 202"/>
              <a:gd name="T54" fmla="*/ 4 w 231"/>
              <a:gd name="T55" fmla="*/ 63 h 202"/>
              <a:gd name="T56" fmla="*/ 33 w 231"/>
              <a:gd name="T57" fmla="*/ 35 h 202"/>
              <a:gd name="T58" fmla="*/ 71 w 231"/>
              <a:gd name="T59" fmla="*/ 34 h 202"/>
              <a:gd name="T60" fmla="*/ 97 w 231"/>
              <a:gd name="T61" fmla="*/ 9 h 202"/>
              <a:gd name="T62" fmla="*/ 131 w 231"/>
              <a:gd name="T63" fmla="*/ 0 h 202"/>
              <a:gd name="T64" fmla="*/ 171 w 231"/>
              <a:gd name="T65" fmla="*/ 13 h 202"/>
              <a:gd name="T66" fmla="*/ 196 w 231"/>
              <a:gd name="T67" fmla="*/ 4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1" h="202">
                <a:moveTo>
                  <a:pt x="141" y="155"/>
                </a:moveTo>
                <a:cubicBezTo>
                  <a:pt x="151" y="166"/>
                  <a:pt x="151" y="166"/>
                  <a:pt x="151" y="166"/>
                </a:cubicBezTo>
                <a:cubicBezTo>
                  <a:pt x="115" y="202"/>
                  <a:pt x="115" y="202"/>
                  <a:pt x="115" y="202"/>
                </a:cubicBezTo>
                <a:cubicBezTo>
                  <a:pt x="79" y="166"/>
                  <a:pt x="79" y="166"/>
                  <a:pt x="79" y="166"/>
                </a:cubicBezTo>
                <a:cubicBezTo>
                  <a:pt x="90" y="155"/>
                  <a:pt x="90" y="155"/>
                  <a:pt x="90" y="155"/>
                </a:cubicBezTo>
                <a:cubicBezTo>
                  <a:pt x="108" y="173"/>
                  <a:pt x="108" y="173"/>
                  <a:pt x="108" y="173"/>
                </a:cubicBezTo>
                <a:cubicBezTo>
                  <a:pt x="108" y="92"/>
                  <a:pt x="108" y="92"/>
                  <a:pt x="108" y="92"/>
                </a:cubicBezTo>
                <a:cubicBezTo>
                  <a:pt x="123" y="92"/>
                  <a:pt x="123" y="92"/>
                  <a:pt x="123" y="92"/>
                </a:cubicBezTo>
                <a:cubicBezTo>
                  <a:pt x="123" y="173"/>
                  <a:pt x="123" y="173"/>
                  <a:pt x="123" y="173"/>
                </a:cubicBezTo>
                <a:cubicBezTo>
                  <a:pt x="141" y="155"/>
                  <a:pt x="141" y="155"/>
                  <a:pt x="141" y="155"/>
                </a:cubicBezTo>
                <a:close/>
                <a:moveTo>
                  <a:pt x="196" y="48"/>
                </a:moveTo>
                <a:cubicBezTo>
                  <a:pt x="201" y="49"/>
                  <a:pt x="206" y="51"/>
                  <a:pt x="210" y="54"/>
                </a:cubicBezTo>
                <a:cubicBezTo>
                  <a:pt x="214" y="57"/>
                  <a:pt x="218" y="60"/>
                  <a:pt x="221" y="64"/>
                </a:cubicBezTo>
                <a:cubicBezTo>
                  <a:pt x="224" y="68"/>
                  <a:pt x="227" y="72"/>
                  <a:pt x="228" y="77"/>
                </a:cubicBezTo>
                <a:cubicBezTo>
                  <a:pt x="230" y="82"/>
                  <a:pt x="231" y="87"/>
                  <a:pt x="231" y="92"/>
                </a:cubicBezTo>
                <a:cubicBezTo>
                  <a:pt x="231" y="98"/>
                  <a:pt x="230" y="104"/>
                  <a:pt x="227" y="110"/>
                </a:cubicBezTo>
                <a:cubicBezTo>
                  <a:pt x="225" y="115"/>
                  <a:pt x="221" y="120"/>
                  <a:pt x="217" y="124"/>
                </a:cubicBezTo>
                <a:cubicBezTo>
                  <a:pt x="213" y="128"/>
                  <a:pt x="208" y="132"/>
                  <a:pt x="202" y="134"/>
                </a:cubicBezTo>
                <a:cubicBezTo>
                  <a:pt x="197" y="136"/>
                  <a:pt x="191" y="138"/>
                  <a:pt x="185" y="138"/>
                </a:cubicBezTo>
                <a:cubicBezTo>
                  <a:pt x="138" y="138"/>
                  <a:pt x="138" y="138"/>
                  <a:pt x="138" y="138"/>
                </a:cubicBezTo>
                <a:cubicBezTo>
                  <a:pt x="138" y="122"/>
                  <a:pt x="138" y="122"/>
                  <a:pt x="138" y="122"/>
                </a:cubicBezTo>
                <a:cubicBezTo>
                  <a:pt x="185" y="122"/>
                  <a:pt x="185" y="122"/>
                  <a:pt x="185" y="122"/>
                </a:cubicBezTo>
                <a:cubicBezTo>
                  <a:pt x="189" y="122"/>
                  <a:pt x="193" y="122"/>
                  <a:pt x="197" y="120"/>
                </a:cubicBezTo>
                <a:cubicBezTo>
                  <a:pt x="200" y="118"/>
                  <a:pt x="204" y="116"/>
                  <a:pt x="206" y="113"/>
                </a:cubicBezTo>
                <a:cubicBezTo>
                  <a:pt x="209" y="111"/>
                  <a:pt x="211" y="107"/>
                  <a:pt x="213" y="104"/>
                </a:cubicBezTo>
                <a:cubicBezTo>
                  <a:pt x="215" y="100"/>
                  <a:pt x="215" y="96"/>
                  <a:pt x="215" y="92"/>
                </a:cubicBezTo>
                <a:cubicBezTo>
                  <a:pt x="215" y="88"/>
                  <a:pt x="215" y="83"/>
                  <a:pt x="213" y="80"/>
                </a:cubicBezTo>
                <a:cubicBezTo>
                  <a:pt x="211" y="76"/>
                  <a:pt x="209" y="73"/>
                  <a:pt x="206" y="70"/>
                </a:cubicBezTo>
                <a:cubicBezTo>
                  <a:pt x="203" y="67"/>
                  <a:pt x="200" y="65"/>
                  <a:pt x="196" y="64"/>
                </a:cubicBezTo>
                <a:cubicBezTo>
                  <a:pt x="192" y="62"/>
                  <a:pt x="188" y="61"/>
                  <a:pt x="184" y="61"/>
                </a:cubicBezTo>
                <a:cubicBezTo>
                  <a:pt x="183" y="55"/>
                  <a:pt x="181" y="49"/>
                  <a:pt x="178" y="43"/>
                </a:cubicBezTo>
                <a:cubicBezTo>
                  <a:pt x="174" y="38"/>
                  <a:pt x="171" y="33"/>
                  <a:pt x="166" y="29"/>
                </a:cubicBezTo>
                <a:cubicBezTo>
                  <a:pt x="161" y="25"/>
                  <a:pt x="156" y="21"/>
                  <a:pt x="150" y="19"/>
                </a:cubicBezTo>
                <a:cubicBezTo>
                  <a:pt x="144" y="17"/>
                  <a:pt x="137" y="16"/>
                  <a:pt x="131" y="16"/>
                </a:cubicBezTo>
                <a:cubicBezTo>
                  <a:pt x="124" y="16"/>
                  <a:pt x="119" y="17"/>
                  <a:pt x="113" y="19"/>
                </a:cubicBezTo>
                <a:cubicBezTo>
                  <a:pt x="107" y="21"/>
                  <a:pt x="102" y="23"/>
                  <a:pt x="98" y="27"/>
                </a:cubicBezTo>
                <a:cubicBezTo>
                  <a:pt x="93" y="30"/>
                  <a:pt x="89" y="35"/>
                  <a:pt x="86" y="39"/>
                </a:cubicBezTo>
                <a:cubicBezTo>
                  <a:pt x="83" y="44"/>
                  <a:pt x="80" y="50"/>
                  <a:pt x="79" y="56"/>
                </a:cubicBezTo>
                <a:cubicBezTo>
                  <a:pt x="75" y="53"/>
                  <a:pt x="71" y="50"/>
                  <a:pt x="67" y="49"/>
                </a:cubicBezTo>
                <a:cubicBezTo>
                  <a:pt x="63" y="47"/>
                  <a:pt x="58" y="46"/>
                  <a:pt x="54" y="46"/>
                </a:cubicBezTo>
                <a:cubicBezTo>
                  <a:pt x="48" y="46"/>
                  <a:pt x="43" y="47"/>
                  <a:pt x="39" y="49"/>
                </a:cubicBezTo>
                <a:cubicBezTo>
                  <a:pt x="34" y="51"/>
                  <a:pt x="30" y="54"/>
                  <a:pt x="26" y="57"/>
                </a:cubicBezTo>
                <a:cubicBezTo>
                  <a:pt x="23" y="61"/>
                  <a:pt x="20" y="65"/>
                  <a:pt x="18" y="69"/>
                </a:cubicBezTo>
                <a:cubicBezTo>
                  <a:pt x="16" y="74"/>
                  <a:pt x="15" y="79"/>
                  <a:pt x="15" y="84"/>
                </a:cubicBezTo>
                <a:cubicBezTo>
                  <a:pt x="15" y="90"/>
                  <a:pt x="16" y="94"/>
                  <a:pt x="18" y="99"/>
                </a:cubicBezTo>
                <a:cubicBezTo>
                  <a:pt x="20" y="104"/>
                  <a:pt x="23" y="108"/>
                  <a:pt x="26" y="111"/>
                </a:cubicBezTo>
                <a:cubicBezTo>
                  <a:pt x="30" y="115"/>
                  <a:pt x="34" y="117"/>
                  <a:pt x="39" y="119"/>
                </a:cubicBezTo>
                <a:cubicBezTo>
                  <a:pt x="43" y="121"/>
                  <a:pt x="48" y="122"/>
                  <a:pt x="54" y="122"/>
                </a:cubicBezTo>
                <a:cubicBezTo>
                  <a:pt x="92" y="122"/>
                  <a:pt x="92" y="122"/>
                  <a:pt x="92" y="122"/>
                </a:cubicBezTo>
                <a:cubicBezTo>
                  <a:pt x="92" y="138"/>
                  <a:pt x="92" y="138"/>
                  <a:pt x="92" y="138"/>
                </a:cubicBezTo>
                <a:cubicBezTo>
                  <a:pt x="54" y="138"/>
                  <a:pt x="54" y="138"/>
                  <a:pt x="54" y="138"/>
                </a:cubicBezTo>
                <a:cubicBezTo>
                  <a:pt x="46" y="138"/>
                  <a:pt x="39" y="136"/>
                  <a:pt x="33" y="133"/>
                </a:cubicBezTo>
                <a:cubicBezTo>
                  <a:pt x="26" y="131"/>
                  <a:pt x="20" y="127"/>
                  <a:pt x="16" y="122"/>
                </a:cubicBezTo>
                <a:cubicBezTo>
                  <a:pt x="11" y="117"/>
                  <a:pt x="7" y="112"/>
                  <a:pt x="4" y="105"/>
                </a:cubicBezTo>
                <a:cubicBezTo>
                  <a:pt x="1" y="99"/>
                  <a:pt x="0" y="92"/>
                  <a:pt x="0" y="84"/>
                </a:cubicBezTo>
                <a:cubicBezTo>
                  <a:pt x="0" y="77"/>
                  <a:pt x="1" y="70"/>
                  <a:pt x="4" y="63"/>
                </a:cubicBezTo>
                <a:cubicBezTo>
                  <a:pt x="7" y="57"/>
                  <a:pt x="11" y="51"/>
                  <a:pt x="16" y="47"/>
                </a:cubicBezTo>
                <a:cubicBezTo>
                  <a:pt x="20" y="42"/>
                  <a:pt x="26" y="38"/>
                  <a:pt x="33" y="35"/>
                </a:cubicBezTo>
                <a:cubicBezTo>
                  <a:pt x="39" y="32"/>
                  <a:pt x="46" y="31"/>
                  <a:pt x="54" y="31"/>
                </a:cubicBezTo>
                <a:cubicBezTo>
                  <a:pt x="60" y="31"/>
                  <a:pt x="65" y="32"/>
                  <a:pt x="71" y="34"/>
                </a:cubicBezTo>
                <a:cubicBezTo>
                  <a:pt x="74" y="29"/>
                  <a:pt x="78" y="24"/>
                  <a:pt x="82" y="20"/>
                </a:cubicBezTo>
                <a:cubicBezTo>
                  <a:pt x="87" y="16"/>
                  <a:pt x="91" y="12"/>
                  <a:pt x="97" y="9"/>
                </a:cubicBezTo>
                <a:cubicBezTo>
                  <a:pt x="102" y="6"/>
                  <a:pt x="107" y="4"/>
                  <a:pt x="113" y="3"/>
                </a:cubicBezTo>
                <a:cubicBezTo>
                  <a:pt x="119" y="1"/>
                  <a:pt x="125" y="0"/>
                  <a:pt x="131" y="0"/>
                </a:cubicBezTo>
                <a:cubicBezTo>
                  <a:pt x="138" y="0"/>
                  <a:pt x="145" y="1"/>
                  <a:pt x="152" y="4"/>
                </a:cubicBezTo>
                <a:cubicBezTo>
                  <a:pt x="159" y="6"/>
                  <a:pt x="165" y="9"/>
                  <a:pt x="171" y="13"/>
                </a:cubicBezTo>
                <a:cubicBezTo>
                  <a:pt x="177" y="18"/>
                  <a:pt x="182" y="23"/>
                  <a:pt x="186" y="28"/>
                </a:cubicBezTo>
                <a:cubicBezTo>
                  <a:pt x="191" y="34"/>
                  <a:pt x="194" y="41"/>
                  <a:pt x="196" y="48"/>
                </a:cubicBezTo>
                <a:close/>
              </a:path>
            </a:pathLst>
          </a:custGeom>
          <a:solidFill>
            <a:srgbClr val="435268"/>
          </a:solidFill>
          <a:ln>
            <a:solidFill>
              <a:srgbClr val="2E3F58"/>
            </a:solidFill>
          </a:ln>
          <a:extLst/>
        </p:spPr>
        <p:txBody>
          <a:bodyPr vert="horz" wrap="square" lIns="87845" tIns="43923" rIns="87845" bIns="43923" numCol="1" anchor="t" anchorCtr="0" compatLnSpc="1">
            <a:prstTxWarp prst="textNoShape">
              <a:avLst/>
            </a:prstTxWarp>
          </a:bodyPr>
          <a:lstStyle/>
          <a:p>
            <a:pPr defTabSz="896214">
              <a:defRPr/>
            </a:pPr>
            <a:endParaRPr lang="en-US" sz="1728" kern="0">
              <a:solidFill>
                <a:sysClr val="windowText" lastClr="000000"/>
              </a:solidFill>
            </a:endParaRPr>
          </a:p>
        </p:txBody>
      </p:sp>
      <p:sp>
        <p:nvSpPr>
          <p:cNvPr id="32" name="Rectangle 31"/>
          <p:cNvSpPr/>
          <p:nvPr/>
        </p:nvSpPr>
        <p:spPr>
          <a:xfrm>
            <a:off x="7565738" y="5831453"/>
            <a:ext cx="2239552" cy="646240"/>
          </a:xfrm>
          <a:prstGeom prst="rect">
            <a:avLst/>
          </a:prstGeom>
        </p:spPr>
        <p:txBody>
          <a:bodyPr wrap="square">
            <a:spAutoFit/>
          </a:bodyPr>
          <a:lstStyle/>
          <a:p>
            <a:pPr algn="ctr" defTabSz="913751" fontAlgn="base">
              <a:spcBef>
                <a:spcPct val="0"/>
              </a:spcBef>
              <a:spcAft>
                <a:spcPts val="588"/>
              </a:spcAft>
              <a:buClr>
                <a:srgbClr val="505050"/>
              </a:buClr>
              <a:buSzPct val="90000"/>
              <a:defRPr/>
            </a:pPr>
            <a:r>
              <a:rPr lang="en-US" sz="1765" b="1" kern="0" dirty="0">
                <a:solidFill>
                  <a:sysClr val="windowText" lastClr="000000"/>
                </a:solidFill>
                <a:latin typeface="Segoe UI Semibold" charset="0"/>
                <a:cs typeface="Segoe UI Semibold" charset="0"/>
              </a:rPr>
              <a:t>Intelligent security for new threats</a:t>
            </a:r>
          </a:p>
        </p:txBody>
      </p:sp>
      <p:grpSp>
        <p:nvGrpSpPr>
          <p:cNvPr id="45" name="Group 44"/>
          <p:cNvGrpSpPr/>
          <p:nvPr/>
        </p:nvGrpSpPr>
        <p:grpSpPr>
          <a:xfrm>
            <a:off x="731041" y="5631199"/>
            <a:ext cx="10620371" cy="133293"/>
            <a:chOff x="748086" y="5331323"/>
            <a:chExt cx="10834869" cy="135985"/>
          </a:xfrm>
          <a:solidFill>
            <a:srgbClr val="002050"/>
          </a:solidFill>
        </p:grpSpPr>
        <p:cxnSp>
          <p:nvCxnSpPr>
            <p:cNvPr id="46" name="Straight Connector 45"/>
            <p:cNvCxnSpPr/>
            <p:nvPr/>
          </p:nvCxnSpPr>
          <p:spPr>
            <a:xfrm>
              <a:off x="783771" y="5399314"/>
              <a:ext cx="10740572" cy="0"/>
            </a:xfrm>
            <a:prstGeom prst="line">
              <a:avLst/>
            </a:prstGeom>
            <a:grpFill/>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Isosceles Triangle 46"/>
            <p:cNvSpPr/>
            <p:nvPr/>
          </p:nvSpPr>
          <p:spPr bwMode="auto">
            <a:xfrm rot="5400000">
              <a:off x="11456350" y="5340701"/>
              <a:ext cx="135984" cy="117227"/>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8" name="Isosceles Triangle 47"/>
            <p:cNvSpPr/>
            <p:nvPr/>
          </p:nvSpPr>
          <p:spPr bwMode="auto">
            <a:xfrm rot="16200000" flipH="1">
              <a:off x="738708" y="5340702"/>
              <a:ext cx="135984" cy="117227"/>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9" name="Rectangle 48"/>
          <p:cNvSpPr/>
          <p:nvPr/>
        </p:nvSpPr>
        <p:spPr>
          <a:xfrm>
            <a:off x="1842150" y="5831454"/>
            <a:ext cx="2882284" cy="646240"/>
          </a:xfrm>
          <a:prstGeom prst="rect">
            <a:avLst/>
          </a:prstGeom>
        </p:spPr>
        <p:txBody>
          <a:bodyPr wrap="square">
            <a:spAutoFit/>
          </a:bodyPr>
          <a:lstStyle/>
          <a:p>
            <a:pPr algn="ctr" defTabSz="913751" fontAlgn="base">
              <a:spcBef>
                <a:spcPct val="0"/>
              </a:spcBef>
              <a:spcAft>
                <a:spcPts val="588"/>
              </a:spcAft>
              <a:buClr>
                <a:srgbClr val="505050"/>
              </a:buClr>
              <a:buSzPct val="90000"/>
              <a:defRPr/>
            </a:pPr>
            <a:r>
              <a:rPr lang="en-US" sz="1765" b="1" kern="0" dirty="0">
                <a:solidFill>
                  <a:sysClr val="windowText" lastClr="000000"/>
                </a:solidFill>
                <a:latin typeface="Segoe UI Semibold" charset="0"/>
                <a:cs typeface="Segoe UI Semibold" charset="0"/>
              </a:rPr>
              <a:t>Productivity without compromise </a:t>
            </a:r>
          </a:p>
        </p:txBody>
      </p:sp>
      <p:sp>
        <p:nvSpPr>
          <p:cNvPr id="34" name="TextBox 33"/>
          <p:cNvSpPr txBox="1"/>
          <p:nvPr/>
        </p:nvSpPr>
        <p:spPr>
          <a:xfrm>
            <a:off x="464277" y="4518180"/>
            <a:ext cx="2769706" cy="592594"/>
          </a:xfrm>
          <a:prstGeom prst="rect">
            <a:avLst/>
          </a:prstGeom>
          <a:noFill/>
        </p:spPr>
        <p:txBody>
          <a:bodyPr wrap="square" lIns="0" tIns="0" rIns="0" bIns="0" rtlCol="0" anchor="t" anchorCtr="0">
            <a:noAutofit/>
          </a:bodyPr>
          <a:lstStyle/>
          <a:p>
            <a:pPr algn="ctr" defTabSz="878578">
              <a:lnSpc>
                <a:spcPts val="1667"/>
              </a:lnSpc>
              <a:spcAft>
                <a:spcPts val="588"/>
              </a:spcAft>
              <a:defRPr/>
            </a:pPr>
            <a:r>
              <a:rPr lang="en-US" sz="1667" kern="0" dirty="0">
                <a:solidFill>
                  <a:srgbClr val="646464"/>
                </a:solidFill>
              </a:rPr>
              <a:t>Azure Active Directory </a:t>
            </a:r>
          </a:p>
          <a:p>
            <a:pPr algn="ctr" defTabSz="878578">
              <a:lnSpc>
                <a:spcPts val="1667"/>
              </a:lnSpc>
              <a:spcAft>
                <a:spcPts val="588"/>
              </a:spcAft>
              <a:defRPr/>
            </a:pPr>
            <a:r>
              <a:rPr lang="en-US" sz="1667" kern="0" dirty="0">
                <a:solidFill>
                  <a:srgbClr val="646464"/>
                </a:solidFill>
              </a:rPr>
              <a:t>Premium P1</a:t>
            </a:r>
          </a:p>
        </p:txBody>
      </p:sp>
      <p:sp>
        <p:nvSpPr>
          <p:cNvPr id="43" name="TextBox 42"/>
          <p:cNvSpPr txBox="1"/>
          <p:nvPr/>
        </p:nvSpPr>
        <p:spPr>
          <a:xfrm>
            <a:off x="6102578" y="4518180"/>
            <a:ext cx="2803527" cy="592594"/>
          </a:xfrm>
          <a:prstGeom prst="rect">
            <a:avLst/>
          </a:prstGeom>
          <a:noFill/>
        </p:spPr>
        <p:txBody>
          <a:bodyPr wrap="square" lIns="0" tIns="0" rIns="0" bIns="0" rtlCol="0" anchor="t" anchorCtr="0">
            <a:noAutofit/>
          </a:bodyPr>
          <a:lstStyle>
            <a:defPPr>
              <a:defRPr lang="en-US"/>
            </a:defPPr>
            <a:lvl1pPr algn="ctr" defTabSz="896406">
              <a:lnSpc>
                <a:spcPts val="1700"/>
              </a:lnSpc>
              <a:spcAft>
                <a:spcPts val="600"/>
              </a:spcAft>
              <a:defRPr sz="1700" kern="0">
                <a:solidFill>
                  <a:srgbClr val="646464"/>
                </a:solidFill>
              </a:defRPr>
            </a:lvl1pPr>
          </a:lstStyle>
          <a:p>
            <a:pPr defTabSz="878578">
              <a:lnSpc>
                <a:spcPts val="1667"/>
              </a:lnSpc>
              <a:spcAft>
                <a:spcPts val="588"/>
              </a:spcAft>
              <a:defRPr/>
            </a:pPr>
            <a:r>
              <a:rPr lang="fr-FR" sz="1667" dirty="0"/>
              <a:t>Azure Information Protection Premium P1</a:t>
            </a:r>
          </a:p>
        </p:txBody>
      </p:sp>
    </p:spTree>
    <p:extLst>
      <p:ext uri="{BB962C8B-B14F-4D97-AF65-F5344CB8AC3E}">
        <p14:creationId xmlns:p14="http://schemas.microsoft.com/office/powerpoint/2010/main" val="175393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882809" y="1478687"/>
          <a:ext cx="5214351" cy="5025051"/>
        </p:xfrm>
        <a:graphic>
          <a:graphicData uri="http://schemas.openxmlformats.org/drawingml/2006/table">
            <a:tbl>
              <a:tblPr>
                <a:tableStyleId>{5C22544A-7EE6-4342-B048-85BDC9FD1C3A}</a:tableStyleId>
              </a:tblPr>
              <a:tblGrid>
                <a:gridCol w="394483">
                  <a:extLst>
                    <a:ext uri="{9D8B030D-6E8A-4147-A177-3AD203B41FA5}">
                      <a16:colId xmlns:a16="http://schemas.microsoft.com/office/drawing/2014/main" val="2015425484"/>
                    </a:ext>
                  </a:extLst>
                </a:gridCol>
                <a:gridCol w="2409934">
                  <a:extLst>
                    <a:ext uri="{9D8B030D-6E8A-4147-A177-3AD203B41FA5}">
                      <a16:colId xmlns:a16="http://schemas.microsoft.com/office/drawing/2014/main" val="2294513037"/>
                    </a:ext>
                  </a:extLst>
                </a:gridCol>
                <a:gridCol w="2409934">
                  <a:extLst>
                    <a:ext uri="{9D8B030D-6E8A-4147-A177-3AD203B41FA5}">
                      <a16:colId xmlns:a16="http://schemas.microsoft.com/office/drawing/2014/main" val="1693470623"/>
                    </a:ext>
                  </a:extLst>
                </a:gridCol>
              </a:tblGrid>
              <a:tr h="391657">
                <a:tc>
                  <a:txBody>
                    <a:bodyPr/>
                    <a:lstStyle/>
                    <a:p>
                      <a:pPr algn="ctr"/>
                      <a:endParaRPr lang="en-US" sz="2100" b="1" dirty="0"/>
                    </a:p>
                  </a:txBody>
                  <a:tcPr marL="0" marR="0" marT="0" marB="0" vert="vert27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100" b="0" i="0" kern="1200" dirty="0">
                          <a:solidFill>
                            <a:schemeClr val="dk1"/>
                          </a:solidFill>
                          <a:latin typeface="Segoe UI Semilight" charset="0"/>
                          <a:ea typeface="Segoe UI Semilight" charset="0"/>
                          <a:cs typeface="Segoe UI Semilight" charset="0"/>
                        </a:rPr>
                        <a:t>Consumer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367" rtl="0" eaLnBrk="1" latinLnBrk="0" hangingPunct="1"/>
                      <a:r>
                        <a:rPr lang="en-US" sz="2100" b="0" i="0" kern="1200" dirty="0">
                          <a:solidFill>
                            <a:schemeClr val="dk1"/>
                          </a:solidFill>
                          <a:latin typeface="Segoe UI Semilight" charset="0"/>
                          <a:ea typeface="Segoe UI Semilight" charset="0"/>
                          <a:cs typeface="Segoe UI Semilight" charset="0"/>
                        </a:rPr>
                        <a:t>Commercial</a:t>
                      </a:r>
                    </a:p>
                  </a:txBody>
                  <a:tcPr marL="0" marR="0" marT="0" marB="0" anchor="ctr">
                    <a:lnL w="12700" cap="flat" cmpd="sng" algn="ctr">
                      <a:noFill/>
                      <a:prstDash val="solid"/>
                      <a:round/>
                      <a:headEnd type="none" w="med" len="med"/>
                      <a:tailEnd type="none" w="med" len="med"/>
                    </a:lnL>
                    <a:lnR w="12700" cmpd="sng">
                      <a:noFill/>
                    </a:lnR>
                    <a:lnT w="12700" cmpd="sng">
                      <a:noFill/>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4738317"/>
                  </a:ext>
                </a:extLst>
              </a:tr>
              <a:tr h="2316697">
                <a:tc>
                  <a:txBody>
                    <a:bodyPr/>
                    <a:lstStyle/>
                    <a:p>
                      <a:pPr marL="0" algn="ctr" defTabSz="914367" rtl="0" eaLnBrk="1" latinLnBrk="0" hangingPunct="1"/>
                      <a:r>
                        <a:rPr lang="en-US" sz="2100" b="0" i="0" kern="1200" dirty="0">
                          <a:solidFill>
                            <a:schemeClr val="dk1"/>
                          </a:solidFill>
                          <a:latin typeface="Segoe UI Semilight" charset="0"/>
                          <a:ea typeface="Segoe UI Semilight" charset="0"/>
                          <a:cs typeface="Segoe UI Semilight" charset="0"/>
                        </a:rPr>
                        <a:t>OEM Pre-install</a:t>
                      </a:r>
                    </a:p>
                  </a:txBody>
                  <a:tcPr marL="0" marR="0" marT="0" marB="0" vert="vert270" anchor="ctr">
                    <a:lnL w="12700" cmpd="sng">
                      <a:noFill/>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L="0" marR="0" marT="0" marB="0" vert="vert27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US" sz="1600" dirty="0"/>
                    </a:p>
                  </a:txBody>
                  <a:tcPr marL="0" marR="0" marT="0" marB="0" vert="vert27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27620363"/>
                  </a:ext>
                </a:extLst>
              </a:tr>
              <a:tr h="2316697">
                <a:tc>
                  <a:txBody>
                    <a:bodyPr/>
                    <a:lstStyle/>
                    <a:p>
                      <a:pPr marL="0" algn="ctr" defTabSz="914367" rtl="0" eaLnBrk="1" latinLnBrk="0" hangingPunct="1"/>
                      <a:r>
                        <a:rPr lang="en-US" sz="2100" b="0" i="0" kern="1200" dirty="0">
                          <a:solidFill>
                            <a:schemeClr val="dk1"/>
                          </a:solidFill>
                          <a:latin typeface="Segoe UI Semilight" charset="0"/>
                          <a:ea typeface="Segoe UI Semilight" charset="0"/>
                          <a:cs typeface="Segoe UI Semilight" charset="0"/>
                        </a:rPr>
                        <a:t>VL Upgrade</a:t>
                      </a:r>
                    </a:p>
                  </a:txBody>
                  <a:tcPr marL="0" marR="0" marT="0" marB="0" vert="vert270" anchor="ctr">
                    <a:lnL w="12700" cmpd="sng">
                      <a:noFill/>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L="0" marR="0" marT="0" marB="0" vert="vert27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L="0" marR="0" marT="0" marB="0" vert="vert27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92D91"/>
                    </a:solidFill>
                  </a:tcPr>
                </a:tc>
                <a:extLst>
                  <a:ext uri="{0D108BD9-81ED-4DB2-BD59-A6C34878D82A}">
                    <a16:rowId xmlns:a16="http://schemas.microsoft.com/office/drawing/2014/main" val="632019862"/>
                  </a:ext>
                </a:extLst>
              </a:tr>
            </a:tbl>
          </a:graphicData>
        </a:graphic>
      </p:graphicFrame>
      <p:sp>
        <p:nvSpPr>
          <p:cNvPr id="13" name="Title 1"/>
          <p:cNvSpPr txBox="1">
            <a:spLocks/>
          </p:cNvSpPr>
          <p:nvPr/>
        </p:nvSpPr>
        <p:spPr>
          <a:xfrm>
            <a:off x="269240" y="289511"/>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Windows 10 editions</a:t>
            </a:r>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l="32706" t="3851" r="22102"/>
          <a:stretch/>
        </p:blipFill>
        <p:spPr>
          <a:xfrm>
            <a:off x="7356765" y="0"/>
            <a:ext cx="4835236" cy="6858000"/>
          </a:xfrm>
          <a:prstGeom prst="rect">
            <a:avLst/>
          </a:prstGeom>
        </p:spPr>
      </p:pic>
      <p:sp>
        <p:nvSpPr>
          <p:cNvPr id="17" name="Rectangle 16"/>
          <p:cNvSpPr/>
          <p:nvPr/>
        </p:nvSpPr>
        <p:spPr bwMode="auto">
          <a:xfrm>
            <a:off x="7356765" y="0"/>
            <a:ext cx="4834372" cy="6858000"/>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
        <p:nvSpPr>
          <p:cNvPr id="4" name="Rectangle 3"/>
          <p:cNvSpPr/>
          <p:nvPr/>
        </p:nvSpPr>
        <p:spPr>
          <a:xfrm>
            <a:off x="1599624" y="3428999"/>
            <a:ext cx="1829347" cy="338554"/>
          </a:xfrm>
          <a:prstGeom prst="rect">
            <a:avLst/>
          </a:prstGeom>
        </p:spPr>
        <p:txBody>
          <a:bodyPr wrap="none">
            <a:spAutoFit/>
          </a:bodyPr>
          <a:lstStyle/>
          <a:p>
            <a:r>
              <a:rPr lang="en-US" sz="1600" dirty="0">
                <a:solidFill>
                  <a:schemeClr val="bg1"/>
                </a:solidFill>
                <a:latin typeface="Segoe UI Semilight" charset="0"/>
                <a:ea typeface="Segoe UI Semilight" charset="0"/>
                <a:cs typeface="Segoe UI Semilight" charset="0"/>
              </a:rPr>
              <a:t>Windows 10 Home</a:t>
            </a:r>
          </a:p>
        </p:txBody>
      </p:sp>
      <p:sp>
        <p:nvSpPr>
          <p:cNvPr id="18" name="Rectangle 17"/>
          <p:cNvSpPr/>
          <p:nvPr/>
        </p:nvSpPr>
        <p:spPr>
          <a:xfrm>
            <a:off x="4115501" y="3425724"/>
            <a:ext cx="1587807" cy="338554"/>
          </a:xfrm>
          <a:prstGeom prst="rect">
            <a:avLst/>
          </a:prstGeom>
        </p:spPr>
        <p:txBody>
          <a:bodyPr wrap="none">
            <a:spAutoFit/>
          </a:bodyPr>
          <a:lstStyle/>
          <a:p>
            <a:r>
              <a:rPr lang="en-US" sz="1600" dirty="0">
                <a:solidFill>
                  <a:schemeClr val="bg1"/>
                </a:solidFill>
                <a:latin typeface="Segoe UI Semilight" charset="0"/>
                <a:ea typeface="Segoe UI Semilight" charset="0"/>
                <a:cs typeface="Segoe UI Semilight" charset="0"/>
              </a:rPr>
              <a:t>Windows 10 Pro</a:t>
            </a:r>
          </a:p>
        </p:txBody>
      </p:sp>
      <p:sp>
        <p:nvSpPr>
          <p:cNvPr id="19" name="Rectangle 18"/>
          <p:cNvSpPr/>
          <p:nvPr/>
        </p:nvSpPr>
        <p:spPr>
          <a:xfrm>
            <a:off x="3826415" y="5722569"/>
            <a:ext cx="2165978" cy="338554"/>
          </a:xfrm>
          <a:prstGeom prst="rect">
            <a:avLst/>
          </a:prstGeom>
        </p:spPr>
        <p:txBody>
          <a:bodyPr wrap="none">
            <a:spAutoFit/>
          </a:bodyPr>
          <a:lstStyle/>
          <a:p>
            <a:r>
              <a:rPr lang="en-US" sz="1600" dirty="0">
                <a:solidFill>
                  <a:schemeClr val="bg1"/>
                </a:solidFill>
                <a:latin typeface="Segoe UI Semilight" charset="0"/>
                <a:ea typeface="Segoe UI Semilight" charset="0"/>
                <a:cs typeface="Segoe UI Semilight" charset="0"/>
              </a:rPr>
              <a:t>Windows 10 Enterprise</a:t>
            </a:r>
            <a:endParaRPr lang="en-US" sz="1600" dirty="0">
              <a:solidFill>
                <a:schemeClr val="bg1"/>
              </a:solidFill>
            </a:endParaRPr>
          </a:p>
        </p:txBody>
      </p:sp>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l="21889" t="21859" r="7384" b="19306"/>
          <a:stretch/>
        </p:blipFill>
        <p:spPr>
          <a:xfrm>
            <a:off x="4599844" y="4951002"/>
            <a:ext cx="619125" cy="609600"/>
          </a:xfrm>
          <a:prstGeom prst="rect">
            <a:avLst/>
          </a:prstGeom>
          <a:noFill/>
          <a:ln w="9525" cap="flat" cmpd="sng" algn="ctr">
            <a:noFill/>
            <a:prstDash val="solid"/>
            <a:headEnd type="none" w="med" len="med"/>
            <a:tailEnd type="none" w="med" len="med"/>
          </a:ln>
          <a:effectLst/>
        </p:spPr>
      </p:pic>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l="21889" t="21859" r="7384" b="19306"/>
          <a:stretch/>
        </p:blipFill>
        <p:spPr>
          <a:xfrm>
            <a:off x="4599845" y="2695890"/>
            <a:ext cx="619125" cy="609600"/>
          </a:xfrm>
          <a:prstGeom prst="rect">
            <a:avLst/>
          </a:prstGeom>
          <a:noFill/>
          <a:ln w="9525" cap="flat" cmpd="sng" algn="ctr">
            <a:noFill/>
            <a:prstDash val="solid"/>
            <a:headEnd type="none" w="med" len="med"/>
            <a:tailEnd type="none" w="med" len="med"/>
          </a:ln>
          <a:effectLst/>
        </p:spPr>
      </p:pic>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l="21889" t="21859" r="7384" b="19306"/>
          <a:stretch/>
        </p:blipFill>
        <p:spPr>
          <a:xfrm>
            <a:off x="2204736" y="2695890"/>
            <a:ext cx="619125" cy="609600"/>
          </a:xfrm>
          <a:prstGeom prst="rect">
            <a:avLst/>
          </a:prstGeom>
          <a:noFill/>
          <a:ln w="9525" cap="flat" cmpd="sng" algn="ctr">
            <a:noFill/>
            <a:prstDash val="solid"/>
            <a:headEnd type="none" w="med" len="med"/>
            <a:tailEnd type="none" w="med" len="med"/>
          </a:ln>
          <a:effectLst/>
        </p:spPr>
      </p:pic>
    </p:spTree>
    <p:extLst>
      <p:ext uri="{BB962C8B-B14F-4D97-AF65-F5344CB8AC3E}">
        <p14:creationId xmlns:p14="http://schemas.microsoft.com/office/powerpoint/2010/main" val="1732355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p:cNvSpPr txBox="1">
            <a:spLocks/>
          </p:cNvSpPr>
          <p:nvPr/>
        </p:nvSpPr>
        <p:spPr>
          <a:xfrm>
            <a:off x="2158784" y="2521105"/>
            <a:ext cx="3843983" cy="1415438"/>
          </a:xfrm>
          <a:prstGeom prst="rect">
            <a:avLst/>
          </a:prstGeom>
          <a:solidFill>
            <a:schemeClr val="accent1"/>
          </a:solidFill>
        </p:spPr>
        <p:txBody>
          <a:bodyPr vert="horz" wrap="square" lIns="91440" tIns="182880" rIns="91440" bIns="182880" rtlCol="0" anchor="ctr">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lgn="ctr">
              <a:buFont typeface="Arial" pitchFamily="34" charset="0"/>
              <a:buNone/>
            </a:pPr>
            <a:r>
              <a:rPr lang="en-US" sz="2400" dirty="0">
                <a:solidFill>
                  <a:schemeClr val="bg1"/>
                </a:solidFill>
              </a:rPr>
              <a:t>Multi-year contracts, annual upfront payments</a:t>
            </a:r>
          </a:p>
        </p:txBody>
      </p:sp>
      <p:sp>
        <p:nvSpPr>
          <p:cNvPr id="8" name="Text Placeholder 1"/>
          <p:cNvSpPr txBox="1">
            <a:spLocks/>
          </p:cNvSpPr>
          <p:nvPr/>
        </p:nvSpPr>
        <p:spPr>
          <a:xfrm>
            <a:off x="2162374" y="1383208"/>
            <a:ext cx="3840393" cy="941078"/>
          </a:xfrm>
          <a:prstGeom prst="rect">
            <a:avLst/>
          </a:prstGeom>
          <a:solidFill>
            <a:schemeClr val="tx2"/>
          </a:solidFill>
          <a:ln w="3175">
            <a:noFill/>
          </a:ln>
        </p:spPr>
        <p:txBody>
          <a:bodyPr vert="horz" wrap="square" lIns="0" tIns="182880" rIns="0" bIns="182880" rtlCol="0" anchor="ctr">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lgn="ctr">
              <a:buFont typeface="Arial" pitchFamily="34" charset="0"/>
              <a:buNone/>
            </a:pPr>
            <a:r>
              <a:rPr lang="en-US" sz="3000" b="1" dirty="0">
                <a:solidFill>
                  <a:schemeClr val="bg1"/>
                </a:solidFill>
              </a:rPr>
              <a:t>Software Assurance</a:t>
            </a:r>
          </a:p>
        </p:txBody>
      </p:sp>
      <p:sp>
        <p:nvSpPr>
          <p:cNvPr id="11" name="Text Placeholder 1"/>
          <p:cNvSpPr txBox="1">
            <a:spLocks/>
          </p:cNvSpPr>
          <p:nvPr/>
        </p:nvSpPr>
        <p:spPr>
          <a:xfrm>
            <a:off x="6185647" y="1383208"/>
            <a:ext cx="3843981" cy="941078"/>
          </a:xfrm>
          <a:prstGeom prst="rect">
            <a:avLst/>
          </a:prstGeom>
          <a:solidFill>
            <a:srgbClr val="EAEAEA"/>
          </a:solidFill>
          <a:ln w="3175">
            <a:noFill/>
          </a:ln>
        </p:spPr>
        <p:txBody>
          <a:bodyPr vert="horz" wrap="square" lIns="0" tIns="182880" rIns="0" bIns="182880" rtlCol="0" anchor="ctr">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lgn="ctr">
              <a:buFont typeface="Arial" pitchFamily="34" charset="0"/>
              <a:buNone/>
            </a:pPr>
            <a:r>
              <a:rPr lang="en-US" sz="3000" b="1" dirty="0">
                <a:solidFill>
                  <a:schemeClr val="tx2"/>
                </a:solidFill>
              </a:rPr>
              <a:t>LTSB</a:t>
            </a:r>
            <a:br>
              <a:rPr lang="en-US" sz="2800" b="1" dirty="0">
                <a:solidFill>
                  <a:schemeClr val="tx2"/>
                </a:solidFill>
              </a:rPr>
            </a:br>
            <a:r>
              <a:rPr lang="en-US" sz="1600" dirty="0">
                <a:solidFill>
                  <a:schemeClr val="tx2"/>
                </a:solidFill>
              </a:rPr>
              <a:t>(Long Term Servicing Branch)</a:t>
            </a:r>
            <a:endParaRPr lang="en-US" sz="2800" dirty="0">
              <a:solidFill>
                <a:schemeClr val="tx2"/>
              </a:solidFill>
            </a:endParaRPr>
          </a:p>
        </p:txBody>
      </p:sp>
      <p:sp>
        <p:nvSpPr>
          <p:cNvPr id="12" name="Text Placeholder 1"/>
          <p:cNvSpPr txBox="1">
            <a:spLocks/>
          </p:cNvSpPr>
          <p:nvPr/>
        </p:nvSpPr>
        <p:spPr>
          <a:xfrm>
            <a:off x="6185647" y="2502833"/>
            <a:ext cx="3843983" cy="1415438"/>
          </a:xfrm>
          <a:prstGeom prst="rect">
            <a:avLst/>
          </a:prstGeom>
          <a:solidFill>
            <a:srgbClr val="EAEAEA"/>
          </a:solidFill>
        </p:spPr>
        <p:txBody>
          <a:bodyPr vert="horz" wrap="square" lIns="91440" tIns="182880" rIns="91440" bIns="182880" rtlCol="0" anchor="ctr">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lgn="ctr">
              <a:buFont typeface="Arial" pitchFamily="34" charset="0"/>
              <a:buNone/>
            </a:pPr>
            <a:r>
              <a:rPr lang="en-US" sz="2400" dirty="0">
                <a:solidFill>
                  <a:schemeClr val="tx2"/>
                </a:solidFill>
              </a:rPr>
              <a:t>Full payment due at transaction</a:t>
            </a:r>
          </a:p>
        </p:txBody>
      </p:sp>
      <p:sp>
        <p:nvSpPr>
          <p:cNvPr id="17" name="Title 1"/>
          <p:cNvSpPr txBox="1">
            <a:spLocks/>
          </p:cNvSpPr>
          <p:nvPr/>
        </p:nvSpPr>
        <p:spPr>
          <a:xfrm>
            <a:off x="269240" y="289511"/>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Legacy paths to Enterprise for SMBs</a:t>
            </a:r>
          </a:p>
        </p:txBody>
      </p:sp>
      <p:grpSp>
        <p:nvGrpSpPr>
          <p:cNvPr id="7" name="Group 6"/>
          <p:cNvGrpSpPr/>
          <p:nvPr/>
        </p:nvGrpSpPr>
        <p:grpSpPr>
          <a:xfrm>
            <a:off x="2162373" y="4108703"/>
            <a:ext cx="7867255" cy="2252573"/>
            <a:chOff x="2028912" y="4230567"/>
            <a:chExt cx="7867255" cy="2274142"/>
          </a:xfrm>
        </p:grpSpPr>
        <p:sp>
          <p:nvSpPr>
            <p:cNvPr id="4" name="Rectangle 3"/>
            <p:cNvSpPr/>
            <p:nvPr/>
          </p:nvSpPr>
          <p:spPr bwMode="auto">
            <a:xfrm>
              <a:off x="2028912" y="4230567"/>
              <a:ext cx="7867255" cy="227414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p:cNvSpPr txBox="1"/>
            <p:nvPr/>
          </p:nvSpPr>
          <p:spPr>
            <a:xfrm>
              <a:off x="2028912" y="4447308"/>
              <a:ext cx="7867255" cy="1883593"/>
            </a:xfrm>
            <a:prstGeom prst="rect">
              <a:avLst/>
            </a:prstGeom>
            <a:noFill/>
          </p:spPr>
          <p:txBody>
            <a:bodyPr wrap="square" lIns="182880" tIns="146304" rIns="182880" bIns="146304" rtlCol="0">
              <a:spAutoFit/>
            </a:bodyPr>
            <a:lstStyle/>
            <a:p>
              <a:pPr algn="ctr">
                <a:lnSpc>
                  <a:spcPts val="3360"/>
                </a:lnSpc>
                <a:spcAft>
                  <a:spcPts val="1200"/>
                </a:spcAft>
              </a:pPr>
              <a:r>
                <a:rPr lang="en-US" sz="2800" dirty="0">
                  <a:solidFill>
                    <a:schemeClr val="tx2"/>
                  </a:solidFill>
                  <a:latin typeface="+mj-lt"/>
                </a:rPr>
                <a:t>Per-device licenses</a:t>
              </a:r>
            </a:p>
            <a:p>
              <a:pPr algn="ctr">
                <a:lnSpc>
                  <a:spcPts val="3360"/>
                </a:lnSpc>
                <a:spcAft>
                  <a:spcPts val="1200"/>
                </a:spcAft>
              </a:pPr>
              <a:r>
                <a:rPr lang="en-US" sz="2800" dirty="0">
                  <a:solidFill>
                    <a:schemeClr val="tx2"/>
                  </a:solidFill>
                  <a:latin typeface="+mj-lt"/>
                </a:rPr>
                <a:t>Bits and keys via VLSC</a:t>
              </a:r>
            </a:p>
            <a:p>
              <a:pPr algn="ctr">
                <a:lnSpc>
                  <a:spcPts val="3360"/>
                </a:lnSpc>
                <a:spcAft>
                  <a:spcPts val="1200"/>
                </a:spcAft>
              </a:pPr>
              <a:r>
                <a:rPr lang="en-US" sz="2800" dirty="0">
                  <a:solidFill>
                    <a:schemeClr val="tx2"/>
                  </a:solidFill>
                  <a:latin typeface="+mj-lt"/>
                </a:rPr>
                <a:t>Wipe and reload deployments</a:t>
              </a:r>
            </a:p>
          </p:txBody>
        </p:sp>
      </p:grpSp>
      <p:sp>
        <p:nvSpPr>
          <p:cNvPr id="13" name="Stat"/>
          <p:cNvSpPr/>
          <p:nvPr/>
        </p:nvSpPr>
        <p:spPr bwMode="auto">
          <a:xfrm>
            <a:off x="0" y="1910500"/>
            <a:ext cx="12192000" cy="3591428"/>
          </a:xfrm>
          <a:prstGeom prst="rect">
            <a:avLst/>
          </a:prstGeom>
          <a:solidFill>
            <a:schemeClr val="tx2">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ct val="90000"/>
              </a:lnSpc>
              <a:spcAft>
                <a:spcPts val="600"/>
              </a:spcAft>
            </a:pPr>
            <a:r>
              <a:rPr lang="en-US" sz="4800" b="1" dirty="0">
                <a:solidFill>
                  <a:schemeClr val="bg1"/>
                </a:solidFill>
                <a:latin typeface="Segoe UI" charset="0"/>
                <a:ea typeface="Segoe UI" charset="0"/>
                <a:cs typeface="Segoe UI" charset="0"/>
              </a:rPr>
              <a:t>&lt; 0.5% </a:t>
            </a:r>
            <a:r>
              <a:rPr lang="en-US" sz="4800" dirty="0">
                <a:solidFill>
                  <a:schemeClr val="bg1"/>
                </a:solidFill>
                <a:latin typeface="Segoe UI Semilight" charset="0"/>
                <a:ea typeface="Segoe UI Semilight" charset="0"/>
                <a:cs typeface="Segoe UI Semilight" charset="0"/>
              </a:rPr>
              <a:t>penetration in SMBs in the US</a:t>
            </a:r>
          </a:p>
        </p:txBody>
      </p:sp>
    </p:spTree>
    <p:extLst>
      <p:ext uri="{BB962C8B-B14F-4D97-AF65-F5344CB8AC3E}">
        <p14:creationId xmlns:p14="http://schemas.microsoft.com/office/powerpoint/2010/main" val="321606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
          <p:cNvPicPr>
            <a:picLocks noChangeAspect="1"/>
          </p:cNvPicPr>
          <p:nvPr/>
        </p:nvPicPr>
        <p:blipFill rotWithShape="1">
          <a:blip r:embed="rId3" cstate="screen">
            <a:extLst>
              <a:ext uri="{28A0092B-C50C-407E-A947-70E740481C1C}">
                <a14:useLocalDpi xmlns:a14="http://schemas.microsoft.com/office/drawing/2010/main"/>
              </a:ext>
            </a:extLst>
          </a:blip>
          <a:srcRect l="11471" r="3010"/>
          <a:stretch/>
        </p:blipFill>
        <p:spPr>
          <a:xfrm>
            <a:off x="0" y="0"/>
            <a:ext cx="3928120" cy="6858000"/>
          </a:xfrm>
          <a:prstGeom prst="rect">
            <a:avLst/>
          </a:prstGeom>
        </p:spPr>
      </p:pic>
      <p:sp>
        <p:nvSpPr>
          <p:cNvPr id="10" name="Rectangle 9"/>
          <p:cNvSpPr/>
          <p:nvPr/>
        </p:nvSpPr>
        <p:spPr bwMode="auto">
          <a:xfrm>
            <a:off x="3928121" y="3146612"/>
            <a:ext cx="8263879" cy="2462752"/>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3928121" y="2239562"/>
            <a:ext cx="8263880" cy="907050"/>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p:cNvSpPr txBox="1"/>
          <p:nvPr/>
        </p:nvSpPr>
        <p:spPr>
          <a:xfrm>
            <a:off x="4207654" y="2285266"/>
            <a:ext cx="5604388" cy="794064"/>
          </a:xfrm>
          <a:prstGeom prst="rect">
            <a:avLst/>
          </a:prstGeom>
          <a:noFill/>
        </p:spPr>
        <p:txBody>
          <a:bodyPr wrap="square" lIns="182880" tIns="146304" rIns="182880" bIns="146304" rtlCol="0">
            <a:spAutoFit/>
          </a:bodyPr>
          <a:lstStyle/>
          <a:p>
            <a:pPr>
              <a:lnSpc>
                <a:spcPct val="90000"/>
              </a:lnSpc>
              <a:spcAft>
                <a:spcPts val="600"/>
              </a:spcAft>
            </a:pPr>
            <a:r>
              <a:rPr lang="en-US" sz="3600" dirty="0">
                <a:solidFill>
                  <a:schemeClr val="bg1"/>
                </a:solidFill>
                <a:latin typeface="+mj-lt"/>
              </a:rPr>
              <a:t>Introducing</a:t>
            </a:r>
          </a:p>
        </p:txBody>
      </p:sp>
      <p:sp>
        <p:nvSpPr>
          <p:cNvPr id="20" name="TextBox 19"/>
          <p:cNvSpPr txBox="1"/>
          <p:nvPr/>
        </p:nvSpPr>
        <p:spPr>
          <a:xfrm>
            <a:off x="4211773" y="3158660"/>
            <a:ext cx="6331090" cy="1923604"/>
          </a:xfrm>
          <a:prstGeom prst="rect">
            <a:avLst/>
          </a:prstGeom>
          <a:noFill/>
        </p:spPr>
        <p:txBody>
          <a:bodyPr wrap="square" lIns="182880" tIns="146304" rIns="182880" bIns="146304" rtlCol="0">
            <a:spAutoFit/>
          </a:bodyPr>
          <a:lstStyle/>
          <a:p>
            <a:pPr>
              <a:lnSpc>
                <a:spcPct val="90000"/>
              </a:lnSpc>
              <a:spcAft>
                <a:spcPts val="600"/>
              </a:spcAft>
            </a:pPr>
            <a:r>
              <a:rPr lang="en-US" sz="4400" dirty="0">
                <a:gradFill>
                  <a:gsLst>
                    <a:gs pos="2917">
                      <a:schemeClr val="tx1"/>
                    </a:gs>
                    <a:gs pos="30000">
                      <a:schemeClr val="tx1"/>
                    </a:gs>
                  </a:gsLst>
                  <a:lin ang="5400000" scaled="0"/>
                </a:gradFill>
                <a:latin typeface="Segoe UI Light" panose="020B0502040204020203" pitchFamily="34" charset="0"/>
                <a:ea typeface="Segoe UI Semilight" charset="0"/>
                <a:cs typeface="Segoe UI Light" panose="020B0502040204020203" pitchFamily="34" charset="0"/>
              </a:rPr>
              <a:t>Windows 10 Enterprise Subscriptions</a:t>
            </a:r>
          </a:p>
          <a:p>
            <a:pPr>
              <a:lnSpc>
                <a:spcPct val="90000"/>
              </a:lnSpc>
              <a:spcAft>
                <a:spcPts val="600"/>
              </a:spcAft>
            </a:pPr>
            <a:r>
              <a:rPr lang="en-US" sz="2400" dirty="0">
                <a:gradFill>
                  <a:gsLst>
                    <a:gs pos="2917">
                      <a:schemeClr val="tx1"/>
                    </a:gs>
                    <a:gs pos="30000">
                      <a:schemeClr val="tx1"/>
                    </a:gs>
                  </a:gsLst>
                  <a:lin ang="5400000" scaled="0"/>
                </a:gradFill>
                <a:latin typeface="Segoe UI Light" panose="020B0502040204020203" pitchFamily="34" charset="0"/>
                <a:ea typeface="Segoe UI Semilight" charset="0"/>
                <a:cs typeface="Segoe UI Light" panose="020B0502040204020203" pitchFamily="34" charset="0"/>
              </a:rPr>
              <a:t>For the Cloud Solution Provider Program</a:t>
            </a:r>
          </a:p>
        </p:txBody>
      </p:sp>
      <p:sp>
        <p:nvSpPr>
          <p:cNvPr id="12" name="Haze"/>
          <p:cNvSpPr/>
          <p:nvPr/>
        </p:nvSpPr>
        <p:spPr bwMode="auto">
          <a:xfrm>
            <a:off x="-1" y="0"/>
            <a:ext cx="3928120" cy="6858000"/>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Tree>
    <p:extLst>
      <p:ext uri="{BB962C8B-B14F-4D97-AF65-F5344CB8AC3E}">
        <p14:creationId xmlns:p14="http://schemas.microsoft.com/office/powerpoint/2010/main" val="851776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screen">
            <a:extLst>
              <a:ext uri="{28A0092B-C50C-407E-A947-70E740481C1C}">
                <a14:useLocalDpi xmlns:a14="http://schemas.microsoft.com/office/drawing/2010/main"/>
              </a:ext>
            </a:extLst>
          </a:blip>
          <a:srcRect l="5" t="11464" r="-5" b="18146"/>
          <a:stretch/>
        </p:blipFill>
        <p:spPr>
          <a:xfrm>
            <a:off x="-622" y="1441900"/>
            <a:ext cx="12192000" cy="5417764"/>
          </a:xfrm>
          <a:prstGeom prst="rect">
            <a:avLst/>
          </a:prstGeom>
        </p:spPr>
      </p:pic>
      <p:sp>
        <p:nvSpPr>
          <p:cNvPr id="60" name="Rectangle 59"/>
          <p:cNvSpPr/>
          <p:nvPr/>
        </p:nvSpPr>
        <p:spPr bwMode="auto">
          <a:xfrm>
            <a:off x="1" y="-135"/>
            <a:ext cx="12192000" cy="14403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 t="6611" r="-5" b="27326"/>
          <a:stretch/>
        </p:blipFill>
        <p:spPr>
          <a:xfrm>
            <a:off x="-1246" y="1485058"/>
            <a:ext cx="12193246" cy="5372943"/>
          </a:xfrm>
          <a:prstGeom prst="rect">
            <a:avLst/>
          </a:prstGeom>
        </p:spPr>
      </p:pic>
      <p:sp>
        <p:nvSpPr>
          <p:cNvPr id="27" name="Rectangle 26"/>
          <p:cNvSpPr/>
          <p:nvPr/>
        </p:nvSpPr>
        <p:spPr bwMode="auto">
          <a:xfrm>
            <a:off x="1" y="1440237"/>
            <a:ext cx="12191377" cy="44821"/>
          </a:xfrm>
          <a:prstGeom prst="rect">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1"/>
          <p:cNvSpPr txBox="1">
            <a:spLocks/>
          </p:cNvSpPr>
          <p:nvPr/>
        </p:nvSpPr>
        <p:spPr>
          <a:xfrm>
            <a:off x="284191" y="349878"/>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100" normalizeH="0" baseline="0" noProof="0" dirty="0">
                <a:ln w="3175">
                  <a:noFill/>
                </a:ln>
                <a:gradFill>
                  <a:gsLst>
                    <a:gs pos="1250">
                      <a:srgbClr val="0078D7"/>
                    </a:gs>
                    <a:gs pos="100000">
                      <a:srgbClr val="0078D7"/>
                    </a:gs>
                  </a:gsLst>
                  <a:lin ang="5400000" scaled="0"/>
                </a:gradFill>
                <a:effectLst/>
                <a:uLnTx/>
                <a:uFillTx/>
                <a:latin typeface="Segoe UI Light"/>
                <a:ea typeface="+mn-ea"/>
                <a:cs typeface="Segoe UI" pitchFamily="34" charset="0"/>
              </a:rPr>
              <a:t>Democratizing enterprise grade security</a:t>
            </a:r>
          </a:p>
        </p:txBody>
      </p:sp>
    </p:spTree>
    <p:extLst>
      <p:ext uri="{BB962C8B-B14F-4D97-AF65-F5344CB8AC3E}">
        <p14:creationId xmlns:p14="http://schemas.microsoft.com/office/powerpoint/2010/main" val="1399010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337836" y="1571941"/>
            <a:ext cx="3745005" cy="1262699"/>
          </a:xfrm>
          <a:prstGeom prst="rect">
            <a:avLst/>
          </a:prstGeom>
          <a:solidFill>
            <a:schemeClr val="accent2"/>
          </a:solidFill>
          <a:ln w="762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3944" rtl="0" eaLnBrk="1" fontAlgn="auto" latinLnBrk="0" hangingPunct="1">
              <a:lnSpc>
                <a:spcPct val="90000"/>
              </a:lnSpc>
              <a:spcBef>
                <a:spcPts val="600"/>
              </a:spcBef>
              <a:spcAft>
                <a:spcPts val="0"/>
              </a:spcAft>
              <a:buClrTx/>
              <a:buSzTx/>
              <a:buFontTx/>
              <a:buNone/>
              <a:tabLst/>
              <a:defRPr/>
            </a:pPr>
            <a: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panose="020B0502040204020203" pitchFamily="34" charset="0"/>
              </a:rPr>
              <a:t>The most secure Windows ever</a:t>
            </a:r>
            <a:endParaRPr kumimoji="0" lang="en-US" sz="2800" b="0" i="0" u="none" strike="noStrike" kern="0" cap="none" spc="0" normalizeH="0" baseline="0" noProof="0" dirty="0">
              <a:ln>
                <a:noFill/>
              </a:ln>
              <a:solidFill>
                <a:srgbClr val="FF0000"/>
              </a:solidFill>
              <a:effectLst/>
              <a:uLnTx/>
              <a:uFillTx/>
              <a:latin typeface="Segoe UI Light"/>
              <a:ea typeface="+mn-ea"/>
              <a:cs typeface="Segoe UI" panose="020B0502040204020203" pitchFamily="34" charset="0"/>
            </a:endParaRPr>
          </a:p>
        </p:txBody>
      </p:sp>
      <p:sp>
        <p:nvSpPr>
          <p:cNvPr id="47" name="Rectangle 46"/>
          <p:cNvSpPr/>
          <p:nvPr/>
        </p:nvSpPr>
        <p:spPr bwMode="auto">
          <a:xfrm>
            <a:off x="4221192" y="1571940"/>
            <a:ext cx="3750582" cy="1262700"/>
          </a:xfrm>
          <a:prstGeom prst="rect">
            <a:avLst/>
          </a:prstGeom>
          <a:solidFill>
            <a:srgbClr val="092D91"/>
          </a:solidFill>
          <a:ln w="762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3944" rtl="0" eaLnBrk="1" fontAlgn="auto" latinLnBrk="0" hangingPunct="1">
              <a:lnSpc>
                <a:spcPct val="90000"/>
              </a:lnSpc>
              <a:spcBef>
                <a:spcPts val="600"/>
              </a:spcBef>
              <a:spcAft>
                <a:spcPts val="0"/>
              </a:spcAft>
              <a:buClrTx/>
              <a:buSzTx/>
              <a:buFontTx/>
              <a:buNone/>
              <a:tabLst/>
              <a:defRPr/>
            </a:pPr>
            <a: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t>Managed by a </a:t>
            </a:r>
            <a:b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br>
            <a: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t>trusted partner</a:t>
            </a:r>
          </a:p>
        </p:txBody>
      </p:sp>
      <p:sp>
        <p:nvSpPr>
          <p:cNvPr id="22" name="Rectangle 21"/>
          <p:cNvSpPr/>
          <p:nvPr/>
        </p:nvSpPr>
        <p:spPr bwMode="auto">
          <a:xfrm>
            <a:off x="8106566" y="1571941"/>
            <a:ext cx="3750596" cy="1262699"/>
          </a:xfrm>
          <a:prstGeom prst="rect">
            <a:avLst/>
          </a:prstGeom>
          <a:solidFill>
            <a:schemeClr val="accent1"/>
          </a:solidFill>
          <a:ln w="762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3944" rtl="0" eaLnBrk="1" fontAlgn="auto" latinLnBrk="0" hangingPunct="1">
              <a:lnSpc>
                <a:spcPct val="90000"/>
              </a:lnSpc>
              <a:spcBef>
                <a:spcPts val="600"/>
              </a:spcBef>
              <a:spcAft>
                <a:spcPts val="0"/>
              </a:spcAft>
              <a:buClrTx/>
              <a:buSzTx/>
              <a:buFontTx/>
              <a:buNone/>
              <a:tabLst/>
              <a:defRPr/>
            </a:pPr>
            <a: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t>Easy pricing for </a:t>
            </a:r>
            <a:b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br>
            <a: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t>small businesses</a:t>
            </a:r>
          </a:p>
        </p:txBody>
      </p:sp>
      <p:sp>
        <p:nvSpPr>
          <p:cNvPr id="13" name="Title 1"/>
          <p:cNvSpPr>
            <a:spLocks noGrp="1"/>
          </p:cNvSpPr>
          <p:nvPr>
            <p:ph type="title"/>
          </p:nvPr>
        </p:nvSpPr>
        <p:spPr>
          <a:xfrm>
            <a:off x="256759" y="430089"/>
            <a:ext cx="12007824" cy="741847"/>
          </a:xfrm>
        </p:spPr>
        <p:txBody>
          <a:bodyPr anchor="ctr"/>
          <a:lstStyle/>
          <a:p>
            <a:r>
              <a:rPr lang="en-US" sz="4200" dirty="0"/>
              <a:t>Windows 10 Enterprise in CSP</a:t>
            </a:r>
          </a:p>
        </p:txBody>
      </p:sp>
      <p:sp>
        <p:nvSpPr>
          <p:cNvPr id="100" name="Rectangle 99"/>
          <p:cNvSpPr/>
          <p:nvPr/>
        </p:nvSpPr>
        <p:spPr bwMode="auto">
          <a:xfrm>
            <a:off x="337361" y="2834640"/>
            <a:ext cx="3749040" cy="2286000"/>
          </a:xfrm>
          <a:prstGeom prst="rect">
            <a:avLst/>
          </a:prstGeom>
          <a:solidFill>
            <a:srgbClr val="EEEEEE"/>
          </a:solid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3428" rIns="182880" bIns="143428" numCol="1" spcCol="0" rtlCol="0" fromWordArt="0" anchor="ctr" anchorCtr="0" forceAA="0" compatLnSpc="1">
            <a:prstTxWarp prst="textNoShape">
              <a:avLst/>
            </a:prstTxWarp>
            <a:noAutofit/>
          </a:bodyPr>
          <a:lstStyle/>
          <a:p>
            <a:pPr marL="0" marR="0" lvl="0" indent="0" algn="l" defTabSz="932575" rtl="0" eaLnBrk="1" fontAlgn="base" latinLnBrk="0" hangingPunct="1">
              <a:lnSpc>
                <a:spcPts val="2400"/>
              </a:lnSpc>
              <a:spcBef>
                <a:spcPct val="0"/>
              </a:spcBef>
              <a:spcAft>
                <a:spcPts val="1600"/>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Semilight" charset="0"/>
                <a:ea typeface="Segoe UI Semilight" charset="0"/>
                <a:cs typeface="Segoe UI Semilight" charset="0"/>
              </a:rPr>
              <a:t>Secure your data and devices</a:t>
            </a:r>
          </a:p>
          <a:p>
            <a:pPr marL="0" marR="0" lvl="0" indent="0" algn="l" defTabSz="932575" rtl="0" eaLnBrk="1" fontAlgn="base" latinLnBrk="0" hangingPunct="1">
              <a:lnSpc>
                <a:spcPts val="2400"/>
              </a:lnSpc>
              <a:spcBef>
                <a:spcPct val="0"/>
              </a:spcBef>
              <a:spcAft>
                <a:spcPts val="1600"/>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Semilight" charset="0"/>
                <a:ea typeface="Segoe UI Semilight" charset="0"/>
                <a:cs typeface="Segoe UI Semilight" charset="0"/>
              </a:rPr>
              <a:t>Secure your user identities</a:t>
            </a:r>
          </a:p>
          <a:p>
            <a:pPr marL="0" marR="0" lvl="0" indent="0" algn="l" defTabSz="932575" rtl="0" eaLnBrk="1" fontAlgn="base" latinLnBrk="0" hangingPunct="1">
              <a:lnSpc>
                <a:spcPts val="2400"/>
              </a:lnSpc>
              <a:spcBef>
                <a:spcPct val="0"/>
              </a:spcBef>
              <a:spcAft>
                <a:spcPts val="1600"/>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Semilight" charset="0"/>
                <a:ea typeface="Segoe UI Semilight" charset="0"/>
                <a:cs typeface="Segoe UI Semilight" charset="0"/>
              </a:rPr>
              <a:t>Secure your business</a:t>
            </a:r>
          </a:p>
        </p:txBody>
      </p:sp>
      <p:sp>
        <p:nvSpPr>
          <p:cNvPr id="46" name="Rectangle 45"/>
          <p:cNvSpPr/>
          <p:nvPr/>
        </p:nvSpPr>
        <p:spPr bwMode="auto">
          <a:xfrm>
            <a:off x="4222734" y="2834640"/>
            <a:ext cx="3749040" cy="2286000"/>
          </a:xfrm>
          <a:prstGeom prst="rect">
            <a:avLst/>
          </a:prstGeom>
          <a:solidFill>
            <a:srgbClr val="EEEEEE"/>
          </a:solid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3428" rIns="182880" bIns="143428" numCol="1" spcCol="0" rtlCol="0" fromWordArt="0" anchor="ctr" anchorCtr="0" forceAA="0" compatLnSpc="1">
            <a:prstTxWarp prst="textNoShape">
              <a:avLst/>
            </a:prstTxWarp>
            <a:noAutofit/>
          </a:bodyPr>
          <a:lstStyle/>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Your IT managed by experts</a:t>
            </a:r>
          </a:p>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A customized security strategy</a:t>
            </a:r>
          </a:p>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You’re free to manage your business</a:t>
            </a:r>
          </a:p>
        </p:txBody>
      </p:sp>
      <p:sp>
        <p:nvSpPr>
          <p:cNvPr id="23" name="Rectangle 22"/>
          <p:cNvSpPr/>
          <p:nvPr/>
        </p:nvSpPr>
        <p:spPr bwMode="auto">
          <a:xfrm>
            <a:off x="8108108" y="2834640"/>
            <a:ext cx="3749040" cy="2286000"/>
          </a:xfrm>
          <a:prstGeom prst="rect">
            <a:avLst/>
          </a:prstGeom>
          <a:solidFill>
            <a:srgbClr val="EEEEEE"/>
          </a:solid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3428" rIns="182880" bIns="143428" numCol="1" spcCol="0" rtlCol="0" fromWordArt="0" anchor="ctr" anchorCtr="0" forceAA="0" compatLnSpc="1">
            <a:prstTxWarp prst="textNoShape">
              <a:avLst/>
            </a:prstTxWarp>
            <a:noAutofit/>
          </a:bodyPr>
          <a:lstStyle/>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Per-user per-month pricing</a:t>
            </a:r>
          </a:p>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Pay-as-you-go subscription</a:t>
            </a:r>
          </a:p>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Flexibility to scale up or down</a:t>
            </a:r>
          </a:p>
        </p:txBody>
      </p:sp>
      <p:sp>
        <p:nvSpPr>
          <p:cNvPr id="17" name="Rectangle 16"/>
          <p:cNvSpPr/>
          <p:nvPr/>
        </p:nvSpPr>
        <p:spPr bwMode="auto">
          <a:xfrm>
            <a:off x="337361" y="5418201"/>
            <a:ext cx="11521264" cy="805118"/>
          </a:xfrm>
          <a:prstGeom prst="rect">
            <a:avLst/>
          </a:prstGeom>
          <a:no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7" tIns="0" rIns="89617" bIns="0" numCol="1" spcCol="0" rtlCol="0" fromWordArt="0" anchor="ctr" anchorCtr="0" forceAA="0" compatLnSpc="1">
            <a:prstTxWarp prst="textNoShape">
              <a:avLst/>
            </a:prstTxWarp>
            <a:noAutofit/>
          </a:bodyPr>
          <a:lstStyle/>
          <a:p>
            <a:pPr marL="0" marR="0" lvl="0" indent="0" algn="ctr" defTabSz="913751" rtl="0" eaLnBrk="1" fontAlgn="base" latinLnBrk="0" hangingPunct="1">
              <a:lnSpc>
                <a:spcPct val="100000"/>
              </a:lnSpc>
              <a:spcBef>
                <a:spcPts val="0"/>
              </a:spcBef>
              <a:spcAft>
                <a:spcPct val="0"/>
              </a:spcAft>
              <a:buClr>
                <a:srgbClr val="3F3F3F"/>
              </a:buClr>
              <a:buSzTx/>
              <a:buFontTx/>
              <a:buNone/>
              <a:tabLst/>
              <a:defRPr/>
            </a:pPr>
            <a:r>
              <a:rPr kumimoji="0" lang="en-US" sz="2400" b="0" i="0" u="none" strike="noStrike" kern="1200" cap="none" spc="0" normalizeH="0" baseline="0" noProof="0" dirty="0">
                <a:ln>
                  <a:noFill/>
                </a:ln>
                <a:solidFill>
                  <a:srgbClr val="505050"/>
                </a:solidFill>
                <a:effectLst/>
                <a:uLnTx/>
                <a:uFillTx/>
                <a:latin typeface="Segoe UI Light"/>
                <a:ea typeface="Segoe UI Semilight" charset="0"/>
                <a:cs typeface="Segoe UI Semilight" charset="0"/>
              </a:rPr>
              <a:t>Enterprise-grade security and control. . . With small-business-friendly pricing</a:t>
            </a:r>
          </a:p>
        </p:txBody>
      </p:sp>
    </p:spTree>
    <p:extLst>
      <p:ext uri="{BB962C8B-B14F-4D97-AF65-F5344CB8AC3E}">
        <p14:creationId xmlns:p14="http://schemas.microsoft.com/office/powerpoint/2010/main" val="203408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ppt_x"/>
                                          </p:val>
                                        </p:tav>
                                        <p:tav tm="100000">
                                          <p:val>
                                            <p:strVal val="#ppt_x"/>
                                          </p:val>
                                        </p:tav>
                                      </p:tavLst>
                                    </p:anim>
                                    <p:anim calcmode="lin" valueType="num">
                                      <p:cBhvr additive="base">
                                        <p:cTn id="25" dur="500" fill="hold"/>
                                        <p:tgtEl>
                                          <p:spTgt spid="4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100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7" grpId="0" animBg="1"/>
      <p:bldP spid="22" grpId="0" animBg="1"/>
      <p:bldP spid="100" grpId="0" animBg="1"/>
      <p:bldP spid="46" grpId="0" animBg="1"/>
      <p:bldP spid="2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32176" b="1759"/>
          <a:stretch/>
        </p:blipFill>
        <p:spPr>
          <a:xfrm>
            <a:off x="-7862" y="1485058"/>
            <a:ext cx="12199240" cy="5372942"/>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32176" b="1759"/>
          <a:stretch/>
        </p:blipFill>
        <p:spPr>
          <a:xfrm>
            <a:off x="-7862" y="1485058"/>
            <a:ext cx="12199240" cy="5372942"/>
          </a:xfrm>
          <a:prstGeom prst="rect">
            <a:avLst/>
          </a:prstGeom>
          <a:ln>
            <a:solidFill>
              <a:schemeClr val="accent2"/>
            </a:solidFill>
          </a:ln>
        </p:spPr>
      </p:pic>
      <p:sp>
        <p:nvSpPr>
          <p:cNvPr id="60" name="Rectangle 59"/>
          <p:cNvSpPr/>
          <p:nvPr/>
        </p:nvSpPr>
        <p:spPr bwMode="auto">
          <a:xfrm>
            <a:off x="1" y="-135"/>
            <a:ext cx="12192000" cy="14403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7" name="Rectangle 26"/>
          <p:cNvSpPr/>
          <p:nvPr/>
        </p:nvSpPr>
        <p:spPr bwMode="auto">
          <a:xfrm>
            <a:off x="1" y="1440237"/>
            <a:ext cx="12191377" cy="44821"/>
          </a:xfrm>
          <a:prstGeom prst="rect">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 name="Group 1"/>
          <p:cNvGrpSpPr/>
          <p:nvPr/>
        </p:nvGrpSpPr>
        <p:grpSpPr>
          <a:xfrm>
            <a:off x="6630345" y="5029111"/>
            <a:ext cx="3179769" cy="879587"/>
            <a:chOff x="6543213" y="4918206"/>
            <a:chExt cx="3179769" cy="879587"/>
          </a:xfrm>
        </p:grpSpPr>
        <p:sp>
          <p:nvSpPr>
            <p:cNvPr id="15" name="Rectangle 14"/>
            <p:cNvSpPr/>
            <p:nvPr/>
          </p:nvSpPr>
          <p:spPr bwMode="auto">
            <a:xfrm>
              <a:off x="6884946" y="4918206"/>
              <a:ext cx="2838036" cy="537855"/>
            </a:xfrm>
            <a:prstGeom prst="rect">
              <a:avLst/>
            </a:prstGeom>
            <a:solidFill>
              <a:schemeClr val="accent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58570" tIns="143428" rIns="179285"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Secure your people</a:t>
              </a:r>
              <a:endParaRPr kumimoji="0" lang="en-US" sz="1961" b="0" i="0" u="none" strike="noStrike" kern="0" cap="none" spc="0"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37" name="Group 36"/>
            <p:cNvGrpSpPr/>
            <p:nvPr/>
          </p:nvGrpSpPr>
          <p:grpSpPr>
            <a:xfrm>
              <a:off x="6543213" y="5114328"/>
              <a:ext cx="683465" cy="683465"/>
              <a:chOff x="5777042" y="3594953"/>
              <a:chExt cx="701271" cy="701271"/>
            </a:xfrm>
            <a:solidFill>
              <a:schemeClr val="bg1"/>
            </a:solidFill>
          </p:grpSpPr>
          <p:sp>
            <p:nvSpPr>
              <p:cNvPr id="39" name="Oval 38"/>
              <p:cNvSpPr/>
              <p:nvPr/>
            </p:nvSpPr>
            <p:spPr bwMode="auto">
              <a:xfrm>
                <a:off x="5777042" y="3594953"/>
                <a:ext cx="701271" cy="701271"/>
              </a:xfrm>
              <a:prstGeom prst="ellipse">
                <a:avLst/>
              </a:prstGeom>
              <a:grp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40" name="Group 39"/>
              <p:cNvGrpSpPr/>
              <p:nvPr/>
            </p:nvGrpSpPr>
            <p:grpSpPr>
              <a:xfrm>
                <a:off x="5911559" y="3785902"/>
                <a:ext cx="432238" cy="319374"/>
                <a:chOff x="698587" y="4421536"/>
                <a:chExt cx="1101644" cy="813989"/>
              </a:xfrm>
              <a:grpFill/>
            </p:grpSpPr>
            <p:sp>
              <p:nvSpPr>
                <p:cNvPr id="42"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grpFill/>
                <a:ln w="19050" cap="rnd">
                  <a:solidFill>
                    <a:schemeClr val="accent2"/>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dirty="0">
                    <a:ln>
                      <a:noFill/>
                    </a:ln>
                    <a:solidFill>
                      <a:srgbClr val="505050"/>
                    </a:solidFill>
                    <a:effectLst/>
                    <a:uLnTx/>
                    <a:uFillTx/>
                  </a:endParaRPr>
                </a:p>
              </p:txBody>
            </p:sp>
            <p:sp>
              <p:nvSpPr>
                <p:cNvPr id="43"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grpFill/>
                <a:ln w="19050" cap="rnd">
                  <a:solidFill>
                    <a:schemeClr val="accent2"/>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dirty="0">
                    <a:ln>
                      <a:noFill/>
                    </a:ln>
                    <a:solidFill>
                      <a:srgbClr val="505050"/>
                    </a:solidFill>
                    <a:effectLst/>
                    <a:uLnTx/>
                    <a:uFillTx/>
                  </a:endParaRPr>
                </a:p>
              </p:txBody>
            </p:sp>
          </p:grpSp>
        </p:grpSp>
      </p:grpSp>
      <p:grpSp>
        <p:nvGrpSpPr>
          <p:cNvPr id="7" name="Group 6"/>
          <p:cNvGrpSpPr/>
          <p:nvPr/>
        </p:nvGrpSpPr>
        <p:grpSpPr>
          <a:xfrm>
            <a:off x="5821469" y="2366516"/>
            <a:ext cx="2891287" cy="921324"/>
            <a:chOff x="4874564" y="2230800"/>
            <a:chExt cx="2891287" cy="921324"/>
          </a:xfrm>
        </p:grpSpPr>
        <p:sp>
          <p:nvSpPr>
            <p:cNvPr id="66" name="Rectangle 65"/>
            <p:cNvSpPr/>
            <p:nvPr/>
          </p:nvSpPr>
          <p:spPr bwMode="auto">
            <a:xfrm>
              <a:off x="5213214" y="2230800"/>
              <a:ext cx="2552637" cy="537855"/>
            </a:xfrm>
            <a:prstGeom prst="rect">
              <a:avLst/>
            </a:prstGeom>
            <a:solidFill>
              <a:schemeClr val="accent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Secure your data</a:t>
              </a:r>
              <a:endParaRPr kumimoji="0" lang="en-US" sz="1961" b="0" i="0" u="none" strike="noStrike" kern="0" cap="none" spc="0"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17" name="Group 16"/>
            <p:cNvGrpSpPr/>
            <p:nvPr/>
          </p:nvGrpSpPr>
          <p:grpSpPr>
            <a:xfrm>
              <a:off x="4874564" y="2474825"/>
              <a:ext cx="677299" cy="677299"/>
              <a:chOff x="2064319" y="1068440"/>
              <a:chExt cx="690880" cy="690880"/>
            </a:xfrm>
          </p:grpSpPr>
          <p:sp>
            <p:nvSpPr>
              <p:cNvPr id="18" name="Oval 17"/>
              <p:cNvSpPr/>
              <p:nvPr/>
            </p:nvSpPr>
            <p:spPr bwMode="auto">
              <a:xfrm>
                <a:off x="2064319" y="1068440"/>
                <a:ext cx="690880" cy="690880"/>
              </a:xfrm>
              <a:prstGeom prst="ellipse">
                <a:avLst/>
              </a:prstGeom>
              <a:solidFill>
                <a:schemeClr val="bg1"/>
              </a:solid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9" name="Group 18"/>
              <p:cNvGrpSpPr/>
              <p:nvPr/>
            </p:nvGrpSpPr>
            <p:grpSpPr>
              <a:xfrm>
                <a:off x="2267131" y="1177353"/>
                <a:ext cx="279334" cy="408781"/>
                <a:chOff x="4473354" y="2413522"/>
                <a:chExt cx="416838" cy="610007"/>
              </a:xfrm>
            </p:grpSpPr>
            <p:sp>
              <p:nvSpPr>
                <p:cNvPr id="20" name="Freeform 107"/>
                <p:cNvSpPr>
                  <a:spLocks/>
                </p:cNvSpPr>
                <p:nvPr/>
              </p:nvSpPr>
              <p:spPr bwMode="auto">
                <a:xfrm>
                  <a:off x="4507243" y="2413522"/>
                  <a:ext cx="352447" cy="274503"/>
                </a:xfrm>
                <a:custGeom>
                  <a:avLst/>
                  <a:gdLst>
                    <a:gd name="T0" fmla="*/ 44 w 44"/>
                    <a:gd name="T1" fmla="*/ 34 h 34"/>
                    <a:gd name="T2" fmla="*/ 44 w 44"/>
                    <a:gd name="T3" fmla="*/ 19 h 34"/>
                    <a:gd name="T4" fmla="*/ 44 w 44"/>
                    <a:gd name="T5" fmla="*/ 19 h 34"/>
                    <a:gd name="T6" fmla="*/ 22 w 44"/>
                    <a:gd name="T7" fmla="*/ 0 h 34"/>
                    <a:gd name="T8" fmla="*/ 0 w 44"/>
                    <a:gd name="T9" fmla="*/ 19 h 34"/>
                    <a:gd name="T10" fmla="*/ 0 w 44"/>
                    <a:gd name="T11" fmla="*/ 23 h 34"/>
                    <a:gd name="T12" fmla="*/ 0 w 4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44" h="34">
                      <a:moveTo>
                        <a:pt x="44" y="34"/>
                      </a:moveTo>
                      <a:cubicBezTo>
                        <a:pt x="44" y="19"/>
                        <a:pt x="44" y="19"/>
                        <a:pt x="44" y="19"/>
                      </a:cubicBezTo>
                      <a:cubicBezTo>
                        <a:pt x="44" y="19"/>
                        <a:pt x="44" y="19"/>
                        <a:pt x="44" y="19"/>
                      </a:cubicBezTo>
                      <a:cubicBezTo>
                        <a:pt x="44" y="8"/>
                        <a:pt x="34" y="0"/>
                        <a:pt x="22" y="0"/>
                      </a:cubicBezTo>
                      <a:cubicBezTo>
                        <a:pt x="10" y="0"/>
                        <a:pt x="0" y="9"/>
                        <a:pt x="0" y="19"/>
                      </a:cubicBezTo>
                      <a:cubicBezTo>
                        <a:pt x="0" y="19"/>
                        <a:pt x="0" y="23"/>
                        <a:pt x="0" y="23"/>
                      </a:cubicBezTo>
                      <a:cubicBezTo>
                        <a:pt x="0" y="34"/>
                        <a:pt x="0" y="34"/>
                        <a:pt x="0" y="34"/>
                      </a:cubicBezTo>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chemeClr val="bg1"/>
                    </a:solidFill>
                    <a:effectLst/>
                    <a:uLnTx/>
                    <a:uFillTx/>
                  </a:endParaRPr>
                </a:p>
              </p:txBody>
            </p:sp>
            <p:sp>
              <p:nvSpPr>
                <p:cNvPr id="22" name="Freeform 108"/>
                <p:cNvSpPr>
                  <a:spLocks/>
                </p:cNvSpPr>
                <p:nvPr/>
              </p:nvSpPr>
              <p:spPr bwMode="auto">
                <a:xfrm>
                  <a:off x="4473354" y="2735470"/>
                  <a:ext cx="416838" cy="288059"/>
                </a:xfrm>
                <a:custGeom>
                  <a:avLst/>
                  <a:gdLst>
                    <a:gd name="T0" fmla="*/ 50 w 52"/>
                    <a:gd name="T1" fmla="*/ 0 h 36"/>
                    <a:gd name="T2" fmla="*/ 2 w 52"/>
                    <a:gd name="T3" fmla="*/ 0 h 36"/>
                    <a:gd name="T4" fmla="*/ 0 w 52"/>
                    <a:gd name="T5" fmla="*/ 2 h 36"/>
                    <a:gd name="T6" fmla="*/ 0 w 52"/>
                    <a:gd name="T7" fmla="*/ 34 h 36"/>
                    <a:gd name="T8" fmla="*/ 2 w 52"/>
                    <a:gd name="T9" fmla="*/ 36 h 36"/>
                    <a:gd name="T10" fmla="*/ 50 w 52"/>
                    <a:gd name="T11" fmla="*/ 36 h 36"/>
                    <a:gd name="T12" fmla="*/ 52 w 52"/>
                    <a:gd name="T13" fmla="*/ 34 h 36"/>
                    <a:gd name="T14" fmla="*/ 52 w 52"/>
                    <a:gd name="T15" fmla="*/ 2 h 36"/>
                    <a:gd name="T16" fmla="*/ 50 w 52"/>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6">
                      <a:moveTo>
                        <a:pt x="50" y="0"/>
                      </a:moveTo>
                      <a:cubicBezTo>
                        <a:pt x="2" y="0"/>
                        <a:pt x="2" y="0"/>
                        <a:pt x="2" y="0"/>
                      </a:cubicBezTo>
                      <a:cubicBezTo>
                        <a:pt x="1" y="0"/>
                        <a:pt x="0" y="1"/>
                        <a:pt x="0" y="2"/>
                      </a:cubicBezTo>
                      <a:cubicBezTo>
                        <a:pt x="0" y="34"/>
                        <a:pt x="0" y="34"/>
                        <a:pt x="0" y="34"/>
                      </a:cubicBezTo>
                      <a:cubicBezTo>
                        <a:pt x="0" y="35"/>
                        <a:pt x="1" y="36"/>
                        <a:pt x="2" y="36"/>
                      </a:cubicBezTo>
                      <a:cubicBezTo>
                        <a:pt x="50" y="36"/>
                        <a:pt x="50" y="36"/>
                        <a:pt x="50" y="36"/>
                      </a:cubicBezTo>
                      <a:cubicBezTo>
                        <a:pt x="51" y="36"/>
                        <a:pt x="52" y="35"/>
                        <a:pt x="52" y="34"/>
                      </a:cubicBezTo>
                      <a:cubicBezTo>
                        <a:pt x="52" y="2"/>
                        <a:pt x="52" y="2"/>
                        <a:pt x="52" y="2"/>
                      </a:cubicBezTo>
                      <a:cubicBezTo>
                        <a:pt x="52" y="1"/>
                        <a:pt x="51" y="0"/>
                        <a:pt x="50" y="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chemeClr val="bg1"/>
                    </a:solidFill>
                    <a:effectLst/>
                    <a:uLnTx/>
                    <a:uFillTx/>
                  </a:endParaRPr>
                </a:p>
              </p:txBody>
            </p:sp>
            <p:sp>
              <p:nvSpPr>
                <p:cNvPr id="23" name="Freeform 109"/>
                <p:cNvSpPr>
                  <a:spLocks/>
                </p:cNvSpPr>
                <p:nvPr/>
              </p:nvSpPr>
              <p:spPr bwMode="auto">
                <a:xfrm>
                  <a:off x="4649578" y="2799858"/>
                  <a:ext cx="64391" cy="118613"/>
                </a:xfrm>
                <a:custGeom>
                  <a:avLst/>
                  <a:gdLst>
                    <a:gd name="T0" fmla="*/ 5 w 8"/>
                    <a:gd name="T1" fmla="*/ 8 h 15"/>
                    <a:gd name="T2" fmla="*/ 6 w 8"/>
                    <a:gd name="T3" fmla="*/ 14 h 15"/>
                    <a:gd name="T4" fmla="*/ 6 w 8"/>
                    <a:gd name="T5" fmla="*/ 15 h 15"/>
                    <a:gd name="T6" fmla="*/ 6 w 8"/>
                    <a:gd name="T7" fmla="*/ 15 h 15"/>
                    <a:gd name="T8" fmla="*/ 2 w 8"/>
                    <a:gd name="T9" fmla="*/ 15 h 15"/>
                    <a:gd name="T10" fmla="*/ 2 w 8"/>
                    <a:gd name="T11" fmla="*/ 15 h 15"/>
                    <a:gd name="T12" fmla="*/ 2 w 8"/>
                    <a:gd name="T13" fmla="*/ 14 h 15"/>
                    <a:gd name="T14" fmla="*/ 3 w 8"/>
                    <a:gd name="T15" fmla="*/ 8 h 15"/>
                    <a:gd name="T16" fmla="*/ 0 w 8"/>
                    <a:gd name="T17" fmla="*/ 4 h 15"/>
                    <a:gd name="T18" fmla="*/ 4 w 8"/>
                    <a:gd name="T19" fmla="*/ 0 h 15"/>
                    <a:gd name="T20" fmla="*/ 8 w 8"/>
                    <a:gd name="T21" fmla="*/ 4 h 15"/>
                    <a:gd name="T22" fmla="*/ 5 w 8"/>
                    <a:gd name="T2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5">
                      <a:moveTo>
                        <a:pt x="5" y="8"/>
                      </a:moveTo>
                      <a:cubicBezTo>
                        <a:pt x="6" y="14"/>
                        <a:pt x="6" y="14"/>
                        <a:pt x="6" y="14"/>
                      </a:cubicBezTo>
                      <a:cubicBezTo>
                        <a:pt x="7" y="14"/>
                        <a:pt x="7" y="15"/>
                        <a:pt x="6" y="15"/>
                      </a:cubicBezTo>
                      <a:cubicBezTo>
                        <a:pt x="6" y="15"/>
                        <a:pt x="6" y="15"/>
                        <a:pt x="6" y="15"/>
                      </a:cubicBezTo>
                      <a:cubicBezTo>
                        <a:pt x="2" y="15"/>
                        <a:pt x="2" y="15"/>
                        <a:pt x="2" y="15"/>
                      </a:cubicBezTo>
                      <a:cubicBezTo>
                        <a:pt x="2" y="15"/>
                        <a:pt x="2" y="15"/>
                        <a:pt x="2" y="15"/>
                      </a:cubicBezTo>
                      <a:cubicBezTo>
                        <a:pt x="1" y="15"/>
                        <a:pt x="1" y="14"/>
                        <a:pt x="2" y="14"/>
                      </a:cubicBezTo>
                      <a:cubicBezTo>
                        <a:pt x="3" y="8"/>
                        <a:pt x="3" y="8"/>
                        <a:pt x="3" y="8"/>
                      </a:cubicBezTo>
                      <a:cubicBezTo>
                        <a:pt x="1" y="7"/>
                        <a:pt x="0" y="6"/>
                        <a:pt x="0" y="4"/>
                      </a:cubicBezTo>
                      <a:cubicBezTo>
                        <a:pt x="0" y="2"/>
                        <a:pt x="2" y="0"/>
                        <a:pt x="4" y="0"/>
                      </a:cubicBezTo>
                      <a:cubicBezTo>
                        <a:pt x="6" y="0"/>
                        <a:pt x="8" y="2"/>
                        <a:pt x="8" y="4"/>
                      </a:cubicBezTo>
                      <a:cubicBezTo>
                        <a:pt x="8" y="6"/>
                        <a:pt x="7" y="7"/>
                        <a:pt x="5" y="8"/>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chemeClr val="bg1"/>
                    </a:solidFill>
                    <a:effectLst/>
                    <a:uLnTx/>
                    <a:uFillTx/>
                  </a:endParaRPr>
                </a:p>
              </p:txBody>
            </p:sp>
          </p:grpSp>
        </p:grpSp>
      </p:grpSp>
      <p:grpSp>
        <p:nvGrpSpPr>
          <p:cNvPr id="8" name="Group 7"/>
          <p:cNvGrpSpPr/>
          <p:nvPr/>
        </p:nvGrpSpPr>
        <p:grpSpPr>
          <a:xfrm>
            <a:off x="2089365" y="3704669"/>
            <a:ext cx="3158910" cy="933719"/>
            <a:chOff x="727290" y="3265257"/>
            <a:chExt cx="3158910" cy="933719"/>
          </a:xfrm>
        </p:grpSpPr>
        <p:sp>
          <p:nvSpPr>
            <p:cNvPr id="45" name="Rectangle 44"/>
            <p:cNvSpPr/>
            <p:nvPr/>
          </p:nvSpPr>
          <p:spPr bwMode="auto">
            <a:xfrm>
              <a:off x="1072681" y="3265257"/>
              <a:ext cx="2813519" cy="537855"/>
            </a:xfrm>
            <a:prstGeom prst="rect">
              <a:avLst/>
            </a:prstGeom>
            <a:solidFill>
              <a:schemeClr val="accent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Secure your devices </a:t>
              </a:r>
              <a:endParaRPr kumimoji="0" lang="en-US" sz="1961" b="0" i="0" u="none" strike="noStrike" kern="0" cap="none" spc="0"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53" name="Group 52"/>
            <p:cNvGrpSpPr/>
            <p:nvPr/>
          </p:nvGrpSpPr>
          <p:grpSpPr>
            <a:xfrm>
              <a:off x="727290" y="3508195"/>
              <a:ext cx="690782" cy="690781"/>
              <a:chOff x="6654266" y="3675577"/>
              <a:chExt cx="677299" cy="677298"/>
            </a:xfrm>
          </p:grpSpPr>
          <p:sp>
            <p:nvSpPr>
              <p:cNvPr id="54" name="Oval 53"/>
              <p:cNvSpPr/>
              <p:nvPr/>
            </p:nvSpPr>
            <p:spPr bwMode="auto">
              <a:xfrm>
                <a:off x="6654266" y="3675577"/>
                <a:ext cx="677299" cy="677298"/>
              </a:xfrm>
              <a:prstGeom prst="ellipse">
                <a:avLst/>
              </a:prstGeom>
              <a:solidFill>
                <a:schemeClr val="bg1"/>
              </a:solid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5" name="Oval 371"/>
              <p:cNvSpPr>
                <a:spLocks noChangeArrowheads="1"/>
              </p:cNvSpPr>
              <p:nvPr/>
            </p:nvSpPr>
            <p:spPr bwMode="auto">
              <a:xfrm>
                <a:off x="6903101" y="4062203"/>
                <a:ext cx="182721" cy="46933"/>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56" name="Rectangle 372"/>
              <p:cNvSpPr>
                <a:spLocks noChangeArrowheads="1"/>
              </p:cNvSpPr>
              <p:nvPr/>
            </p:nvSpPr>
            <p:spPr bwMode="auto">
              <a:xfrm>
                <a:off x="6830013" y="3817830"/>
                <a:ext cx="346207" cy="199060"/>
              </a:xfrm>
              <a:prstGeom prst="rect">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57" name="Line 373"/>
              <p:cNvSpPr>
                <a:spLocks noChangeShapeType="1"/>
              </p:cNvSpPr>
              <p:nvPr/>
            </p:nvSpPr>
            <p:spPr bwMode="auto">
              <a:xfrm>
                <a:off x="6876174" y="3848579"/>
                <a:ext cx="253885" cy="0"/>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58" name="Line 374"/>
              <p:cNvSpPr>
                <a:spLocks noChangeShapeType="1"/>
              </p:cNvSpPr>
              <p:nvPr/>
            </p:nvSpPr>
            <p:spPr bwMode="auto">
              <a:xfrm>
                <a:off x="7020426" y="3910077"/>
                <a:ext cx="109633" cy="0"/>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59" name="Line 375"/>
              <p:cNvSpPr>
                <a:spLocks noChangeShapeType="1"/>
              </p:cNvSpPr>
              <p:nvPr/>
            </p:nvSpPr>
            <p:spPr bwMode="auto">
              <a:xfrm>
                <a:off x="7020426" y="3940826"/>
                <a:ext cx="109633" cy="0"/>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1" name="Line 376"/>
              <p:cNvSpPr>
                <a:spLocks noChangeShapeType="1"/>
              </p:cNvSpPr>
              <p:nvPr/>
            </p:nvSpPr>
            <p:spPr bwMode="auto">
              <a:xfrm>
                <a:off x="7020426" y="3971575"/>
                <a:ext cx="109633" cy="0"/>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2" name="Line 377"/>
              <p:cNvSpPr>
                <a:spLocks noChangeShapeType="1"/>
              </p:cNvSpPr>
              <p:nvPr/>
            </p:nvSpPr>
            <p:spPr bwMode="auto">
              <a:xfrm flipV="1">
                <a:off x="6866556" y="3947300"/>
                <a:ext cx="0" cy="30749"/>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3" name="Line 378"/>
              <p:cNvSpPr>
                <a:spLocks noChangeShapeType="1"/>
              </p:cNvSpPr>
              <p:nvPr/>
            </p:nvSpPr>
            <p:spPr bwMode="auto">
              <a:xfrm flipV="1">
                <a:off x="6903101" y="3916550"/>
                <a:ext cx="0" cy="61498"/>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4" name="Line 379"/>
              <p:cNvSpPr>
                <a:spLocks noChangeShapeType="1"/>
              </p:cNvSpPr>
              <p:nvPr/>
            </p:nvSpPr>
            <p:spPr bwMode="auto">
              <a:xfrm flipV="1">
                <a:off x="6939644" y="3885802"/>
                <a:ext cx="0" cy="92248"/>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5" name="Line 380"/>
              <p:cNvSpPr>
                <a:spLocks noChangeShapeType="1"/>
              </p:cNvSpPr>
              <p:nvPr/>
            </p:nvSpPr>
            <p:spPr bwMode="auto">
              <a:xfrm flipV="1">
                <a:off x="6976189" y="3916550"/>
                <a:ext cx="0" cy="61498"/>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7" name="Line 381"/>
              <p:cNvSpPr>
                <a:spLocks noChangeShapeType="1"/>
              </p:cNvSpPr>
              <p:nvPr/>
            </p:nvSpPr>
            <p:spPr bwMode="auto">
              <a:xfrm flipV="1">
                <a:off x="6993499" y="4024982"/>
                <a:ext cx="0" cy="61498"/>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8" name="Trapezoid 67"/>
              <p:cNvSpPr/>
              <p:nvPr/>
            </p:nvSpPr>
            <p:spPr bwMode="auto">
              <a:xfrm>
                <a:off x="6795311" y="4146379"/>
                <a:ext cx="395208" cy="47343"/>
              </a:xfrm>
              <a:prstGeom prst="trapezoid">
                <a:avLst>
                  <a:gd name="adj" fmla="val 80801"/>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38" name="Title 1"/>
          <p:cNvSpPr txBox="1">
            <a:spLocks/>
          </p:cNvSpPr>
          <p:nvPr/>
        </p:nvSpPr>
        <p:spPr>
          <a:xfrm>
            <a:off x="284191" y="349127"/>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The most secure Windows ever</a:t>
            </a:r>
          </a:p>
        </p:txBody>
      </p:sp>
    </p:spTree>
    <p:extLst>
      <p:ext uri="{BB962C8B-B14F-4D97-AF65-F5344CB8AC3E}">
        <p14:creationId xmlns:p14="http://schemas.microsoft.com/office/powerpoint/2010/main" val="2876739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p:cNvGrpSpPr/>
          <p:nvPr/>
        </p:nvGrpSpPr>
        <p:grpSpPr>
          <a:xfrm>
            <a:off x="9523349" y="6339239"/>
            <a:ext cx="2396111" cy="280556"/>
            <a:chOff x="9165011" y="1970338"/>
            <a:chExt cx="2119923" cy="248219"/>
          </a:xfrm>
        </p:grpSpPr>
        <p:cxnSp>
          <p:nvCxnSpPr>
            <p:cNvPr id="129" name="Straight Arrow Connector 128"/>
            <p:cNvCxnSpPr/>
            <p:nvPr/>
          </p:nvCxnSpPr>
          <p:spPr>
            <a:xfrm>
              <a:off x="9165011" y="2190650"/>
              <a:ext cx="2119923" cy="0"/>
            </a:xfrm>
            <a:prstGeom prst="straightConnector1">
              <a:avLst/>
            </a:prstGeom>
            <a:noFill/>
            <a:ln w="38100" cap="flat" cmpd="sng" algn="ctr">
              <a:solidFill>
                <a:srgbClr val="333333"/>
              </a:solidFill>
              <a:prstDash val="solid"/>
              <a:headEnd type="none"/>
              <a:tailEnd type="triangle"/>
            </a:ln>
            <a:effectLst/>
          </p:spPr>
        </p:cxnSp>
        <p:sp>
          <p:nvSpPr>
            <p:cNvPr id="130" name="TextBox 129"/>
            <p:cNvSpPr txBox="1"/>
            <p:nvPr/>
          </p:nvSpPr>
          <p:spPr>
            <a:xfrm>
              <a:off x="9300056" y="1970338"/>
              <a:ext cx="1897543" cy="248219"/>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POST-BREACH</a:t>
              </a:r>
            </a:p>
          </p:txBody>
        </p:sp>
      </p:grpSp>
      <p:grpSp>
        <p:nvGrpSpPr>
          <p:cNvPr id="131" name="Group 130"/>
          <p:cNvGrpSpPr/>
          <p:nvPr/>
        </p:nvGrpSpPr>
        <p:grpSpPr>
          <a:xfrm>
            <a:off x="282563" y="6339208"/>
            <a:ext cx="9189436" cy="280557"/>
            <a:chOff x="1030845" y="2163717"/>
            <a:chExt cx="8293239" cy="253196"/>
          </a:xfrm>
        </p:grpSpPr>
        <p:sp>
          <p:nvSpPr>
            <p:cNvPr id="132" name="TextBox 131"/>
            <p:cNvSpPr txBox="1"/>
            <p:nvPr/>
          </p:nvSpPr>
          <p:spPr>
            <a:xfrm>
              <a:off x="1030845" y="2163717"/>
              <a:ext cx="8293239" cy="253196"/>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PRE-BREACH</a:t>
              </a:r>
            </a:p>
          </p:txBody>
        </p:sp>
        <p:cxnSp>
          <p:nvCxnSpPr>
            <p:cNvPr id="133" name="Straight Arrow Connector 132"/>
            <p:cNvCxnSpPr/>
            <p:nvPr/>
          </p:nvCxnSpPr>
          <p:spPr>
            <a:xfrm>
              <a:off x="1031449" y="2388446"/>
              <a:ext cx="8292635" cy="0"/>
            </a:xfrm>
            <a:prstGeom prst="straightConnector1">
              <a:avLst/>
            </a:prstGeom>
            <a:noFill/>
            <a:ln w="38100" cap="flat" cmpd="sng" algn="ctr">
              <a:solidFill>
                <a:srgbClr val="737373"/>
              </a:solidFill>
              <a:prstDash val="solid"/>
              <a:headEnd type="none"/>
              <a:tailEnd type="triangle"/>
            </a:ln>
            <a:effectLst/>
          </p:spPr>
        </p:cxnSp>
      </p:grpSp>
      <p:sp>
        <p:nvSpPr>
          <p:cNvPr id="134" name="Rectangle 133"/>
          <p:cNvSpPr/>
          <p:nvPr/>
        </p:nvSpPr>
        <p:spPr bwMode="auto">
          <a:xfrm>
            <a:off x="9678380" y="4220628"/>
            <a:ext cx="2240744" cy="2072965"/>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solidFill>
                <a:srgbClr val="FFFFFF">
                  <a:lumMod val="65000"/>
                </a:srgbClr>
              </a:solidFill>
              <a:ea typeface="Segoe UI" pitchFamily="34" charset="0"/>
              <a:cs typeface="Segoe UI" pitchFamily="34" charset="0"/>
            </a:endParaRPr>
          </a:p>
        </p:txBody>
      </p:sp>
      <p:sp>
        <p:nvSpPr>
          <p:cNvPr id="135" name="TextBox 134"/>
          <p:cNvSpPr txBox="1"/>
          <p:nvPr/>
        </p:nvSpPr>
        <p:spPr>
          <a:xfrm>
            <a:off x="9709334" y="5468598"/>
            <a:ext cx="2178838" cy="671953"/>
          </a:xfrm>
          <a:prstGeom prst="rect">
            <a:avLst/>
          </a:prstGeom>
        </p:spPr>
        <p:txBody>
          <a:bodyPr vert="horz" wrap="square" lIns="91388" tIns="91388" rIns="91388" bIns="91388" rtlCol="0" anchor="ctr">
            <a:noAutofit/>
          </a:bodyPr>
          <a:lstStyle/>
          <a:p>
            <a:pPr algn="ctr" defTabSz="895487">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grpSp>
        <p:nvGrpSpPr>
          <p:cNvPr id="136" name="Group 135"/>
          <p:cNvGrpSpPr/>
          <p:nvPr/>
        </p:nvGrpSpPr>
        <p:grpSpPr>
          <a:xfrm>
            <a:off x="10352480" y="4417163"/>
            <a:ext cx="892547" cy="892547"/>
            <a:chOff x="9921780" y="3594953"/>
            <a:chExt cx="701271" cy="701271"/>
          </a:xfrm>
        </p:grpSpPr>
        <p:sp>
          <p:nvSpPr>
            <p:cNvPr id="137" name="Oval 136"/>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765" kern="0">
                <a:solidFill>
                  <a:srgbClr val="FFFFFF"/>
                </a:solidFill>
              </a:endParaRPr>
            </a:p>
          </p:txBody>
        </p:sp>
      </p:grpSp>
      <p:sp>
        <p:nvSpPr>
          <p:cNvPr id="139" name="Rectangle 138"/>
          <p:cNvSpPr/>
          <p:nvPr/>
        </p:nvSpPr>
        <p:spPr bwMode="auto">
          <a:xfrm>
            <a:off x="277995"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0" name="TextBox 139"/>
          <p:cNvSpPr txBox="1"/>
          <p:nvPr/>
        </p:nvSpPr>
        <p:spPr>
          <a:xfrm>
            <a:off x="463309" y="5468598"/>
            <a:ext cx="1890215"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Device protection</a:t>
            </a:r>
          </a:p>
        </p:txBody>
      </p:sp>
      <p:grpSp>
        <p:nvGrpSpPr>
          <p:cNvPr id="141" name="Group 140"/>
          <p:cNvGrpSpPr/>
          <p:nvPr/>
        </p:nvGrpSpPr>
        <p:grpSpPr>
          <a:xfrm>
            <a:off x="962143" y="4417129"/>
            <a:ext cx="892547" cy="892547"/>
            <a:chOff x="1639844" y="3594953"/>
            <a:chExt cx="701271" cy="701271"/>
          </a:xfrm>
        </p:grpSpPr>
        <p:sp>
          <p:nvSpPr>
            <p:cNvPr id="142" name="Oval 141"/>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3" name="Group 142"/>
            <p:cNvGrpSpPr/>
            <p:nvPr/>
          </p:nvGrpSpPr>
          <p:grpSpPr>
            <a:xfrm>
              <a:off x="1868842" y="3733302"/>
              <a:ext cx="253738" cy="389062"/>
              <a:chOff x="7198185" y="1881461"/>
              <a:chExt cx="166688" cy="255587"/>
            </a:xfrm>
          </p:grpSpPr>
          <p:sp>
            <p:nvSpPr>
              <p:cNvPr id="144"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sp>
            <p:nvSpPr>
              <p:cNvPr id="145"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grpSp>
      </p:grpSp>
      <p:sp>
        <p:nvSpPr>
          <p:cNvPr id="146" name="Rectangle 145"/>
          <p:cNvSpPr/>
          <p:nvPr/>
        </p:nvSpPr>
        <p:spPr bwMode="auto">
          <a:xfrm>
            <a:off x="4983212"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7" name="TextBox 146"/>
          <p:cNvSpPr txBox="1"/>
          <p:nvPr/>
        </p:nvSpPr>
        <p:spPr>
          <a:xfrm>
            <a:off x="5175213"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Identity protection</a:t>
            </a:r>
          </a:p>
        </p:txBody>
      </p:sp>
      <p:grpSp>
        <p:nvGrpSpPr>
          <p:cNvPr id="148" name="Group 147"/>
          <p:cNvGrpSpPr/>
          <p:nvPr/>
        </p:nvGrpSpPr>
        <p:grpSpPr>
          <a:xfrm>
            <a:off x="5657311" y="4417127"/>
            <a:ext cx="892547" cy="892547"/>
            <a:chOff x="5777042" y="3594953"/>
            <a:chExt cx="701271" cy="701271"/>
          </a:xfrm>
        </p:grpSpPr>
        <p:sp>
          <p:nvSpPr>
            <p:cNvPr id="149" name="Oval 148"/>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0" name="Group 149"/>
            <p:cNvGrpSpPr/>
            <p:nvPr/>
          </p:nvGrpSpPr>
          <p:grpSpPr>
            <a:xfrm>
              <a:off x="5911559" y="3785902"/>
              <a:ext cx="432238" cy="319374"/>
              <a:chOff x="698587" y="4421536"/>
              <a:chExt cx="1101644" cy="813989"/>
            </a:xfrm>
          </p:grpSpPr>
          <p:sp>
            <p:nvSpPr>
              <p:cNvPr id="151"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52"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53" name="Rectangle 152"/>
          <p:cNvSpPr/>
          <p:nvPr/>
        </p:nvSpPr>
        <p:spPr bwMode="auto">
          <a:xfrm>
            <a:off x="7330796"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54" name="TextBox 153"/>
          <p:cNvSpPr txBox="1"/>
          <p:nvPr/>
        </p:nvSpPr>
        <p:spPr>
          <a:xfrm>
            <a:off x="7522797"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Information protection</a:t>
            </a:r>
          </a:p>
          <a:p>
            <a:pPr algn="ctr" defTabSz="931754">
              <a:lnSpc>
                <a:spcPct val="90000"/>
              </a:lnSpc>
              <a:spcAft>
                <a:spcPts val="600"/>
              </a:spcAft>
              <a:defRPr/>
            </a:pPr>
            <a:endPar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endParaRPr>
          </a:p>
        </p:txBody>
      </p:sp>
      <p:grpSp>
        <p:nvGrpSpPr>
          <p:cNvPr id="155" name="Group 154"/>
          <p:cNvGrpSpPr/>
          <p:nvPr/>
        </p:nvGrpSpPr>
        <p:grpSpPr>
          <a:xfrm>
            <a:off x="8004896" y="4417129"/>
            <a:ext cx="892547" cy="892547"/>
            <a:chOff x="7845642" y="3594953"/>
            <a:chExt cx="701271" cy="701271"/>
          </a:xfrm>
        </p:grpSpPr>
        <p:sp>
          <p:nvSpPr>
            <p:cNvPr id="156" name="Oval 155"/>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7" name="Group 156"/>
            <p:cNvGrpSpPr/>
            <p:nvPr/>
          </p:nvGrpSpPr>
          <p:grpSpPr>
            <a:xfrm>
              <a:off x="8028210" y="3769396"/>
              <a:ext cx="336135" cy="352385"/>
              <a:chOff x="7463658" y="4062450"/>
              <a:chExt cx="370689" cy="392494"/>
            </a:xfrm>
          </p:grpSpPr>
          <p:sp>
            <p:nvSpPr>
              <p:cNvPr id="158" name="Oval 157"/>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59" name="Oval 158"/>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0"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1"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2"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3"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grpSp>
      </p:grpSp>
      <p:sp>
        <p:nvSpPr>
          <p:cNvPr id="164" name="Rectangle 163"/>
          <p:cNvSpPr/>
          <p:nvPr/>
        </p:nvSpPr>
        <p:spPr bwMode="auto">
          <a:xfrm>
            <a:off x="2635628"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65" name="TextBox 164"/>
          <p:cNvSpPr txBox="1"/>
          <p:nvPr/>
        </p:nvSpPr>
        <p:spPr>
          <a:xfrm>
            <a:off x="2827629"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166" name="Group 165"/>
          <p:cNvGrpSpPr/>
          <p:nvPr/>
        </p:nvGrpSpPr>
        <p:grpSpPr>
          <a:xfrm>
            <a:off x="3309727" y="4417129"/>
            <a:ext cx="892547" cy="892547"/>
            <a:chOff x="3708443" y="3594953"/>
            <a:chExt cx="701271" cy="701271"/>
          </a:xfrm>
        </p:grpSpPr>
        <p:sp>
          <p:nvSpPr>
            <p:cNvPr id="167" name="Oval 166"/>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8" name="Group 167"/>
            <p:cNvGrpSpPr/>
            <p:nvPr/>
          </p:nvGrpSpPr>
          <p:grpSpPr>
            <a:xfrm>
              <a:off x="3901292" y="3777530"/>
              <a:ext cx="315573" cy="371629"/>
              <a:chOff x="1778470" y="6292845"/>
              <a:chExt cx="241300" cy="284163"/>
            </a:xfrm>
          </p:grpSpPr>
          <p:sp>
            <p:nvSpPr>
              <p:cNvPr id="169"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0"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1"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55" name="Rectangle 54"/>
          <p:cNvSpPr/>
          <p:nvPr/>
        </p:nvSpPr>
        <p:spPr bwMode="auto">
          <a:xfrm>
            <a:off x="2635628" y="3252044"/>
            <a:ext cx="2240744"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Firewall</a:t>
            </a:r>
          </a:p>
        </p:txBody>
      </p:sp>
      <p:sp>
        <p:nvSpPr>
          <p:cNvPr id="56" name="Rectangle 55"/>
          <p:cNvSpPr/>
          <p:nvPr/>
        </p:nvSpPr>
        <p:spPr bwMode="auto">
          <a:xfrm>
            <a:off x="7330796" y="3252044"/>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a:t>
            </a:r>
          </a:p>
        </p:txBody>
      </p:sp>
      <p:sp>
        <p:nvSpPr>
          <p:cNvPr id="57" name="Rectangle 56"/>
          <p:cNvSpPr/>
          <p:nvPr/>
        </p:nvSpPr>
        <p:spPr bwMode="auto">
          <a:xfrm>
            <a:off x="7330796"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to Go</a:t>
            </a:r>
          </a:p>
        </p:txBody>
      </p:sp>
      <p:sp>
        <p:nvSpPr>
          <p:cNvPr id="58" name="Rectangle 57"/>
          <p:cNvSpPr/>
          <p:nvPr/>
        </p:nvSpPr>
        <p:spPr bwMode="auto">
          <a:xfrm>
            <a:off x="2635628"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SmartScreen</a:t>
            </a:r>
          </a:p>
        </p:txBody>
      </p:sp>
      <p:sp>
        <p:nvSpPr>
          <p:cNvPr id="59" name="Rectangle 58"/>
          <p:cNvSpPr/>
          <p:nvPr/>
        </p:nvSpPr>
        <p:spPr bwMode="auto">
          <a:xfrm>
            <a:off x="282562" y="3766716"/>
            <a:ext cx="2240280"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60" name="Rectangle 59"/>
          <p:cNvSpPr/>
          <p:nvPr/>
        </p:nvSpPr>
        <p:spPr bwMode="auto">
          <a:xfrm>
            <a:off x="7330796" y="2737369"/>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61" name="Title 1"/>
          <p:cNvSpPr txBox="1">
            <a:spLocks/>
          </p:cNvSpPr>
          <p:nvPr/>
        </p:nvSpPr>
        <p:spPr>
          <a:xfrm>
            <a:off x="284191" y="303799"/>
            <a:ext cx="12007824" cy="741847"/>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Windows 7 security features</a:t>
            </a:r>
          </a:p>
        </p:txBody>
      </p:sp>
    </p:spTree>
    <p:extLst>
      <p:ext uri="{BB962C8B-B14F-4D97-AF65-F5344CB8AC3E}">
        <p14:creationId xmlns:p14="http://schemas.microsoft.com/office/powerpoint/2010/main" val="3642772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6_Windows 10 Brand Template 16x9">
  <a:themeElements>
    <a:clrScheme name="Custom 134">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505050"/>
      </a:hlink>
      <a:folHlink>
        <a:srgbClr val="505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2.xml><?xml version="1.0" encoding="utf-8"?>
<a:theme xmlns:a="http://schemas.openxmlformats.org/drawingml/2006/main" name="6-30537_Envision 2016 Keynote Template">
  <a:themeElements>
    <a:clrScheme name="Envision 2016 General Colors">
      <a:dk1>
        <a:srgbClr val="505050"/>
      </a:dk1>
      <a:lt1>
        <a:srgbClr val="FFFFFF"/>
      </a:lt1>
      <a:dk2>
        <a:srgbClr val="107C10"/>
      </a:dk2>
      <a:lt2>
        <a:srgbClr val="F8F8F8"/>
      </a:lt2>
      <a:accent1>
        <a:srgbClr val="002050"/>
      </a:accent1>
      <a:accent2>
        <a:srgbClr val="107C10"/>
      </a:accent2>
      <a:accent3>
        <a:srgbClr val="BAD80A"/>
      </a:accent3>
      <a:accent4>
        <a:srgbClr val="0078D7"/>
      </a:accent4>
      <a:accent5>
        <a:srgbClr val="505050"/>
      </a:accent5>
      <a:accent6>
        <a:srgbClr val="747474"/>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Envision_2016_Keynote_16x9_Template_033016" id="{6BB7CA33-D663-4366-BD8A-38B270669132}" vid="{152881AD-48A7-43F3-9C33-242C8A6BA4A7}"/>
    </a:ext>
  </a:extLst>
</a:theme>
</file>

<file path=ppt/theme/theme3.xml><?xml version="1.0" encoding="utf-8"?>
<a:theme xmlns:a="http://schemas.openxmlformats.org/drawingml/2006/main" name="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d0cc1922-6699-4a3f-ac8d-526aac4c9026">RTWEXKQ7UXQP-292-8283</_dlc_DocId>
    <_dlc_DocIdUrl xmlns="d0cc1922-6699-4a3f-ac8d-526aac4c9026">
      <Url>https://bridgepartnersconsulting.sharepoint.com/ProjectTeamSite/rebecca.team/_layouts/15/DocIdRedir.aspx?ID=RTWEXKQ7UXQP-292-8283</Url>
      <Description>RTWEXKQ7UXQP-292-8283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7546F8DEF65341A9F9657E1A2602A0" ma:contentTypeVersion="5" ma:contentTypeDescription="Create a new document." ma:contentTypeScope="" ma:versionID="9c3649045d135db760c7e17e5aaeed4d">
  <xsd:schema xmlns:xsd="http://www.w3.org/2001/XMLSchema" xmlns:xs="http://www.w3.org/2001/XMLSchema" xmlns:p="http://schemas.microsoft.com/office/2006/metadata/properties" xmlns:ns2="d0cc1922-6699-4a3f-ac8d-526aac4c9026" xmlns:ns3="0d281da0-eb07-4130-8cd9-011b42d1738b" targetNamespace="http://schemas.microsoft.com/office/2006/metadata/properties" ma:root="true" ma:fieldsID="2ad4dfc5c44b1266cd995c2c635de0b8" ns2:_="" ns3:_="">
    <xsd:import namespace="d0cc1922-6699-4a3f-ac8d-526aac4c9026"/>
    <xsd:import namespace="0d281da0-eb07-4130-8cd9-011b42d1738b"/>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3: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cc1922-6699-4a3f-ac8d-526aac4c902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d281da0-eb07-4130-8cd9-011b42d1738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4E6AE8C-40AF-461A-9D9E-58D698F59D1B}">
  <ds:schemaRefs>
    <ds:schemaRef ds:uri="http://schemas.microsoft.com/sharepoint/v3/contenttype/forms"/>
  </ds:schemaRefs>
</ds:datastoreItem>
</file>

<file path=customXml/itemProps2.xml><?xml version="1.0" encoding="utf-8"?>
<ds:datastoreItem xmlns:ds="http://schemas.openxmlformats.org/officeDocument/2006/customXml" ds:itemID="{023904E2-8C56-4096-A539-5F72F1DA7552}">
  <ds:schemaRefs>
    <ds:schemaRef ds:uri="http://purl.org/dc/elements/1.1/"/>
    <ds:schemaRef ds:uri="http://schemas.microsoft.com/office/2006/metadata/properties"/>
    <ds:schemaRef ds:uri="d0cc1922-6699-4a3f-ac8d-526aac4c9026"/>
    <ds:schemaRef ds:uri="0d281da0-eb07-4130-8cd9-011b42d1738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4D3C214-B082-4C23-A297-0923A2E980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cc1922-6699-4a3f-ac8d-526aac4c9026"/>
    <ds:schemaRef ds:uri="0d281da0-eb07-4130-8cd9-011b42d173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A6B5AC4-EF63-4EA1-8B3C-17F781F450B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39352</TotalTime>
  <Words>4189</Words>
  <Application>Microsoft Office PowerPoint</Application>
  <PresentationFormat>Widescreen</PresentationFormat>
  <Paragraphs>512</Paragraphs>
  <Slides>28</Slides>
  <Notes>27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Arial</vt:lpstr>
      <vt:lpstr>Bodoni Std Bold Italic</vt:lpstr>
      <vt:lpstr>Calibri</vt:lpstr>
      <vt:lpstr>Segoe Pro Semibold</vt:lpstr>
      <vt:lpstr>Segoe UI</vt:lpstr>
      <vt:lpstr>Segoe UI Light</vt:lpstr>
      <vt:lpstr>Segoe UI Semibold</vt:lpstr>
      <vt:lpstr>Segoe UI Semilight</vt:lpstr>
      <vt:lpstr>Times New Roman</vt:lpstr>
      <vt:lpstr>6_Windows 10 Brand Template 16x9</vt:lpstr>
      <vt:lpstr>6-30537_Envision 2016 Keynote Template</vt:lpstr>
      <vt:lpstr>Windows 10 Brand Template 16x9</vt:lpstr>
      <vt:lpstr>PowerPoint Presentation</vt:lpstr>
      <vt:lpstr>PowerPoint Presentation</vt:lpstr>
      <vt:lpstr>PowerPoint Presentation</vt:lpstr>
      <vt:lpstr>PowerPoint Presentation</vt:lpstr>
      <vt:lpstr>PowerPoint Presentation</vt:lpstr>
      <vt:lpstr>PowerPoint Presentation</vt:lpstr>
      <vt:lpstr>Windows 10 Enterprise in CSP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Simplify and save money</vt:lpstr>
      <vt:lpstr>What’s included in Secure Productive Enterprise</vt:lpstr>
      <vt:lpstr>PowerPoint Presentation</vt:lpstr>
      <vt:lpstr>PowerPoint Presentation</vt:lpstr>
      <vt:lpstr>PowerPoint Presentation</vt:lpstr>
      <vt:lpstr>Appendix</vt:lpstr>
      <vt:lpstr>Windows 10 Enterprise Do great things. The best Windows ever keeps getting better</vt:lpstr>
      <vt:lpstr>Office 365 The most complete, secure cloud productivity service </vt:lpstr>
      <vt:lpstr>Enterprise Mobility + Security  Holistic, innovative security for your transition to mobility &amp; cloud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 Fillingham</dc:creator>
  <cp:lastModifiedBy>Matt Hansink</cp:lastModifiedBy>
  <cp:revision>864</cp:revision>
  <dcterms:created xsi:type="dcterms:W3CDTF">2016-03-15T23:13:47Z</dcterms:created>
  <dcterms:modified xsi:type="dcterms:W3CDTF">2017-01-26T22:22:44Z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0x010100ED7546F8DEF65341A9F9657E1A2602A0</vt:lpwstr>
  </property>
  <property fmtid="{D5CDD505-2E9C-101B-9397-08002B2CF9AE}" pid="3" name="_dlc_DocIdItemGuid">
    <vt:lpwstr>68ab39d1-e74c-4842-be8a-0ac17ff78b71</vt:lpwstr>
  </property>
</Properties>
</file>