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9"/>
  </p:notesMasterIdLst>
  <p:handoutMasterIdLst>
    <p:handoutMasterId r:id="rId10"/>
  </p:handoutMasterIdLst>
  <p:sldIdLst>
    <p:sldId id="325" r:id="rId5"/>
    <p:sldId id="337" r:id="rId6"/>
    <p:sldId id="333" r:id="rId7"/>
    <p:sldId id="338" r:id="rId8"/>
  </p:sldIdLst>
  <p:sldSz cx="6858000" cy="9144000" type="letter"/>
  <p:notesSz cx="9309100" cy="7023100"/>
  <p:custDataLst>
    <p:tags r:id="rId11"/>
  </p:custDataLst>
  <p:defaultTextStyle>
    <a:defPPr>
      <a:defRPr lang="en-US"/>
    </a:defPPr>
    <a:lvl1pPr marL="0" algn="l" defTabSz="914139" rtl="0" eaLnBrk="1" latinLnBrk="0" hangingPunct="1">
      <a:defRPr sz="1800" kern="1200">
        <a:solidFill>
          <a:schemeClr val="tx1"/>
        </a:solidFill>
        <a:latin typeface="+mn-lt"/>
        <a:ea typeface="+mn-ea"/>
        <a:cs typeface="+mn-cs"/>
      </a:defRPr>
    </a:lvl1pPr>
    <a:lvl2pPr marL="457070" algn="l" defTabSz="914139" rtl="0" eaLnBrk="1" latinLnBrk="0" hangingPunct="1">
      <a:defRPr sz="1800" kern="1200">
        <a:solidFill>
          <a:schemeClr val="tx1"/>
        </a:solidFill>
        <a:latin typeface="+mn-lt"/>
        <a:ea typeface="+mn-ea"/>
        <a:cs typeface="+mn-cs"/>
      </a:defRPr>
    </a:lvl2pPr>
    <a:lvl3pPr marL="914139" algn="l" defTabSz="914139" rtl="0" eaLnBrk="1" latinLnBrk="0" hangingPunct="1">
      <a:defRPr sz="1800" kern="1200">
        <a:solidFill>
          <a:schemeClr val="tx1"/>
        </a:solidFill>
        <a:latin typeface="+mn-lt"/>
        <a:ea typeface="+mn-ea"/>
        <a:cs typeface="+mn-cs"/>
      </a:defRPr>
    </a:lvl3pPr>
    <a:lvl4pPr marL="1371208" algn="l" defTabSz="914139" rtl="0" eaLnBrk="1" latinLnBrk="0" hangingPunct="1">
      <a:defRPr sz="1800" kern="1200">
        <a:solidFill>
          <a:schemeClr val="tx1"/>
        </a:solidFill>
        <a:latin typeface="+mn-lt"/>
        <a:ea typeface="+mn-ea"/>
        <a:cs typeface="+mn-cs"/>
      </a:defRPr>
    </a:lvl4pPr>
    <a:lvl5pPr marL="1828278" algn="l" defTabSz="914139" rtl="0" eaLnBrk="1" latinLnBrk="0" hangingPunct="1">
      <a:defRPr sz="1800" kern="1200">
        <a:solidFill>
          <a:schemeClr val="tx1"/>
        </a:solidFill>
        <a:latin typeface="+mn-lt"/>
        <a:ea typeface="+mn-ea"/>
        <a:cs typeface="+mn-cs"/>
      </a:defRPr>
    </a:lvl5pPr>
    <a:lvl6pPr marL="2285348" algn="l" defTabSz="914139" rtl="0" eaLnBrk="1" latinLnBrk="0" hangingPunct="1">
      <a:defRPr sz="1800" kern="1200">
        <a:solidFill>
          <a:schemeClr val="tx1"/>
        </a:solidFill>
        <a:latin typeface="+mn-lt"/>
        <a:ea typeface="+mn-ea"/>
        <a:cs typeface="+mn-cs"/>
      </a:defRPr>
    </a:lvl6pPr>
    <a:lvl7pPr marL="2742417" algn="l" defTabSz="914139" rtl="0" eaLnBrk="1" latinLnBrk="0" hangingPunct="1">
      <a:defRPr sz="1800" kern="1200">
        <a:solidFill>
          <a:schemeClr val="tx1"/>
        </a:solidFill>
        <a:latin typeface="+mn-lt"/>
        <a:ea typeface="+mn-ea"/>
        <a:cs typeface="+mn-cs"/>
      </a:defRPr>
    </a:lvl7pPr>
    <a:lvl8pPr marL="3199487" algn="l" defTabSz="914139" rtl="0" eaLnBrk="1" latinLnBrk="0" hangingPunct="1">
      <a:defRPr sz="1800" kern="1200">
        <a:solidFill>
          <a:schemeClr val="tx1"/>
        </a:solidFill>
        <a:latin typeface="+mn-lt"/>
        <a:ea typeface="+mn-ea"/>
        <a:cs typeface="+mn-cs"/>
      </a:defRPr>
    </a:lvl8pPr>
    <a:lvl9pPr marL="3656556" algn="l" defTabSz="9141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 userDrawn="1">
          <p15:clr>
            <a:srgbClr val="A4A3A4"/>
          </p15:clr>
        </p15:guide>
        <p15:guide id="2" orient="horz" pos="5739">
          <p15:clr>
            <a:srgbClr val="A4A3A4"/>
          </p15:clr>
        </p15:guide>
        <p15:guide id="3" orient="horz" pos="62">
          <p15:clr>
            <a:srgbClr val="A4A3A4"/>
          </p15:clr>
        </p15:guide>
        <p15:guide id="4" pos="4275">
          <p15:clr>
            <a:srgbClr val="A4A3A4"/>
          </p15:clr>
        </p15:guide>
        <p15:guide id="5" pos="2160" userDrawn="1">
          <p15:clr>
            <a:srgbClr val="A4A3A4"/>
          </p15:clr>
        </p15:guide>
      </p15:sldGuideLst>
    </p:ext>
    <p:ext uri="{2D200454-40CA-4A62-9FC3-DE9A4176ACB9}">
      <p15:notesGuideLst xmlns:p15="http://schemas.microsoft.com/office/powerpoint/2012/main">
        <p15:guide id="1" orient="horz" pos="2213">
          <p15:clr>
            <a:srgbClr val="A4A3A4"/>
          </p15:clr>
        </p15:guide>
        <p15:guide id="2"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7" name="Author" initials="A" lastIdx="4" clrIdx="1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7"/>
    <a:srgbClr val="E3D6F2"/>
    <a:srgbClr val="EAF3FC"/>
    <a:srgbClr val="DCF8EE"/>
    <a:srgbClr val="008272"/>
    <a:srgbClr val="5C2D91"/>
    <a:srgbClr val="E8FCF9"/>
    <a:srgbClr val="E5FFFC"/>
    <a:srgbClr val="DDEBFB"/>
    <a:srgbClr val="D5FF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68" autoAdjust="0"/>
    <p:restoredTop sz="96192" autoAdjust="0"/>
  </p:normalViewPr>
  <p:slideViewPr>
    <p:cSldViewPr snapToGrid="0" snapToObjects="1">
      <p:cViewPr varScale="1">
        <p:scale>
          <a:sx n="79" d="100"/>
          <a:sy n="79" d="100"/>
        </p:scale>
        <p:origin x="3288" y="114"/>
      </p:cViewPr>
      <p:guideLst>
        <p:guide orient="horz" pos="552"/>
        <p:guide orient="horz" pos="5739"/>
        <p:guide orient="horz" pos="62"/>
        <p:guide pos="4275"/>
        <p:guide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3" d="100"/>
          <a:sy n="83" d="100"/>
        </p:scale>
        <p:origin x="-900" y="-72"/>
      </p:cViewPr>
      <p:guideLst>
        <p:guide orient="horz" pos="2213"/>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15" tIns="46657" rIns="93315" bIns="46657" rtlCol="0"/>
          <a:lstStyle>
            <a:lvl1pPr algn="l">
              <a:defRPr sz="1200"/>
            </a:lvl1pPr>
          </a:lstStyle>
          <a:p>
            <a:endParaRPr lang="en-US" dirty="0">
              <a:latin typeface="Segoe UI" pitchFamily="34" charset="0"/>
            </a:endParaRPr>
          </a:p>
        </p:txBody>
      </p:sp>
      <p:sp>
        <p:nvSpPr>
          <p:cNvPr id="3" name="Date Placeholder 2"/>
          <p:cNvSpPr>
            <a:spLocks noGrp="1"/>
          </p:cNvSpPr>
          <p:nvPr>
            <p:ph type="dt" sz="quarter" idx="1"/>
          </p:nvPr>
        </p:nvSpPr>
        <p:spPr>
          <a:xfrm>
            <a:off x="5273003" y="0"/>
            <a:ext cx="4033943" cy="351155"/>
          </a:xfrm>
          <a:prstGeom prst="rect">
            <a:avLst/>
          </a:prstGeom>
        </p:spPr>
        <p:txBody>
          <a:bodyPr vert="horz" lIns="93315" tIns="46657" rIns="93315" bIns="46657" rtlCol="0"/>
          <a:lstStyle>
            <a:lvl1pPr algn="r">
              <a:defRPr sz="1200"/>
            </a:lvl1pPr>
          </a:lstStyle>
          <a:p>
            <a:fld id="{9F6651B0-4CA8-4AE3-818B-8CAF75726012}" type="datetimeFigureOut">
              <a:rPr lang="en-US" smtClean="0">
                <a:latin typeface="Segoe UI" pitchFamily="34" charset="0"/>
              </a:rPr>
              <a:pPr/>
              <a:t>1/25/2017</a:t>
            </a:fld>
            <a:endParaRPr lang="en-US" dirty="0">
              <a:latin typeface="Segoe UI" pitchFamily="34" charset="0"/>
            </a:endParaRPr>
          </a:p>
        </p:txBody>
      </p:sp>
      <p:sp>
        <p:nvSpPr>
          <p:cNvPr id="4" name="Footer Placeholder 3"/>
          <p:cNvSpPr>
            <a:spLocks noGrp="1"/>
          </p:cNvSpPr>
          <p:nvPr>
            <p:ph type="ftr" sz="quarter" idx="2"/>
          </p:nvPr>
        </p:nvSpPr>
        <p:spPr>
          <a:xfrm>
            <a:off x="0" y="6670727"/>
            <a:ext cx="4033943" cy="351155"/>
          </a:xfrm>
          <a:prstGeom prst="rect">
            <a:avLst/>
          </a:prstGeom>
        </p:spPr>
        <p:txBody>
          <a:bodyPr vert="horz" lIns="93315" tIns="46657" rIns="93315" bIns="46657" rtlCol="0" anchor="b"/>
          <a:lstStyle>
            <a:lvl1pPr algn="l">
              <a:defRPr sz="1200"/>
            </a:lvl1pPr>
          </a:lstStyle>
          <a:p>
            <a:endParaRPr lang="en-US" dirty="0">
              <a:latin typeface="Segoe UI" pitchFamily="34" charset="0"/>
            </a:endParaRPr>
          </a:p>
        </p:txBody>
      </p:sp>
      <p:sp>
        <p:nvSpPr>
          <p:cNvPr id="5" name="Slide Number Placeholder 4"/>
          <p:cNvSpPr>
            <a:spLocks noGrp="1"/>
          </p:cNvSpPr>
          <p:nvPr>
            <p:ph type="sldNum" sz="quarter" idx="3"/>
          </p:nvPr>
        </p:nvSpPr>
        <p:spPr>
          <a:xfrm>
            <a:off x="5273003" y="6670727"/>
            <a:ext cx="4033943" cy="351155"/>
          </a:xfrm>
          <a:prstGeom prst="rect">
            <a:avLst/>
          </a:prstGeom>
        </p:spPr>
        <p:txBody>
          <a:bodyPr vert="horz" lIns="93315" tIns="46657" rIns="93315" bIns="46657" rtlCol="0" anchor="b"/>
          <a:lstStyle>
            <a:lvl1pPr algn="r">
              <a:defRPr sz="1200"/>
            </a:lvl1pPr>
          </a:lstStyle>
          <a:p>
            <a:fld id="{70AF5892-E0EA-4A94-AC06-C29CA0E9C3EE}"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10/main" val="238606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15" tIns="46657" rIns="93315" bIns="46657" rtlCol="0"/>
          <a:lstStyle>
            <a:lvl1pPr algn="l">
              <a:defRPr sz="1200">
                <a:latin typeface="Segoe UI" pitchFamily="34" charset="0"/>
              </a:defRPr>
            </a:lvl1pPr>
          </a:lstStyle>
          <a:p>
            <a:endParaRPr lang="en-US" dirty="0"/>
          </a:p>
        </p:txBody>
      </p:sp>
      <p:sp>
        <p:nvSpPr>
          <p:cNvPr id="3" name="Date Placeholder 2"/>
          <p:cNvSpPr>
            <a:spLocks noGrp="1"/>
          </p:cNvSpPr>
          <p:nvPr>
            <p:ph type="dt" idx="1"/>
          </p:nvPr>
        </p:nvSpPr>
        <p:spPr>
          <a:xfrm>
            <a:off x="5273003" y="0"/>
            <a:ext cx="4033943" cy="351155"/>
          </a:xfrm>
          <a:prstGeom prst="rect">
            <a:avLst/>
          </a:prstGeom>
        </p:spPr>
        <p:txBody>
          <a:bodyPr vert="horz" lIns="93315" tIns="46657" rIns="93315" bIns="46657" rtlCol="0"/>
          <a:lstStyle>
            <a:lvl1pPr algn="r">
              <a:defRPr sz="1200">
                <a:latin typeface="Segoe UI" pitchFamily="34" charset="0"/>
              </a:defRPr>
            </a:lvl1pPr>
          </a:lstStyle>
          <a:p>
            <a:fld id="{5F9766D5-2FBD-4D6F-9EC1-0B84CE777AD8}" type="datetimeFigureOut">
              <a:rPr lang="en-US" smtClean="0"/>
              <a:pPr/>
              <a:t>1/25/2017</a:t>
            </a:fld>
            <a:endParaRPr lang="en-US" dirty="0"/>
          </a:p>
        </p:txBody>
      </p:sp>
      <p:sp>
        <p:nvSpPr>
          <p:cNvPr id="4" name="Slide Image Placeholder 3"/>
          <p:cNvSpPr>
            <a:spLocks noGrp="1" noRot="1" noChangeAspect="1"/>
          </p:cNvSpPr>
          <p:nvPr>
            <p:ph type="sldImg" idx="2"/>
          </p:nvPr>
        </p:nvSpPr>
        <p:spPr>
          <a:xfrm>
            <a:off x="3667125" y="527050"/>
            <a:ext cx="1974850" cy="2633663"/>
          </a:xfrm>
          <a:prstGeom prst="rect">
            <a:avLst/>
          </a:prstGeom>
          <a:noFill/>
          <a:ln w="12700">
            <a:solidFill>
              <a:prstClr val="black"/>
            </a:solidFill>
          </a:ln>
        </p:spPr>
        <p:txBody>
          <a:bodyPr vert="horz" lIns="93315" tIns="46657" rIns="93315" bIns="46657" rtlCol="0" anchor="ctr"/>
          <a:lstStyle/>
          <a:p>
            <a:endParaRPr lang="en-US" dirty="0"/>
          </a:p>
        </p:txBody>
      </p:sp>
      <p:sp>
        <p:nvSpPr>
          <p:cNvPr id="5" name="Notes Placeholder 4"/>
          <p:cNvSpPr>
            <a:spLocks noGrp="1"/>
          </p:cNvSpPr>
          <p:nvPr>
            <p:ph type="body" sz="quarter" idx="3"/>
          </p:nvPr>
        </p:nvSpPr>
        <p:spPr>
          <a:xfrm>
            <a:off x="930910" y="3335974"/>
            <a:ext cx="7447280" cy="3160395"/>
          </a:xfrm>
          <a:prstGeom prst="rect">
            <a:avLst/>
          </a:prstGeom>
        </p:spPr>
        <p:txBody>
          <a:bodyPr vert="horz" lIns="93315" tIns="46657" rIns="93315" bIns="4665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70727"/>
            <a:ext cx="4033943" cy="351155"/>
          </a:xfrm>
          <a:prstGeom prst="rect">
            <a:avLst/>
          </a:prstGeom>
        </p:spPr>
        <p:txBody>
          <a:bodyPr vert="horz" lIns="93315" tIns="46657" rIns="93315" bIns="46657" rtlCol="0" anchor="b"/>
          <a:lstStyle>
            <a:lvl1pPr algn="l">
              <a:defRPr sz="1200">
                <a:latin typeface="Segoe UI" pitchFamily="34" charset="0"/>
              </a:defRPr>
            </a:lvl1pPr>
          </a:lstStyle>
          <a:p>
            <a:endParaRPr lang="en-US" dirty="0"/>
          </a:p>
        </p:txBody>
      </p:sp>
      <p:sp>
        <p:nvSpPr>
          <p:cNvPr id="7" name="Slide Number Placeholder 6"/>
          <p:cNvSpPr>
            <a:spLocks noGrp="1"/>
          </p:cNvSpPr>
          <p:nvPr>
            <p:ph type="sldNum" sz="quarter" idx="5"/>
          </p:nvPr>
        </p:nvSpPr>
        <p:spPr>
          <a:xfrm>
            <a:off x="5273003" y="6670727"/>
            <a:ext cx="4033943" cy="351155"/>
          </a:xfrm>
          <a:prstGeom prst="rect">
            <a:avLst/>
          </a:prstGeom>
        </p:spPr>
        <p:txBody>
          <a:bodyPr vert="horz" lIns="93315" tIns="46657" rIns="93315" bIns="46657" rtlCol="0" anchor="b"/>
          <a:lstStyle>
            <a:lvl1pPr algn="r">
              <a:defRPr sz="1200">
                <a:latin typeface="Segoe UI" pitchFamily="34" charset="0"/>
              </a:defRPr>
            </a:lvl1pPr>
          </a:lstStyle>
          <a:p>
            <a:fld id="{397DFC2A-A0A7-4AA5-99D7-38ECC4F7B5FA}" type="slidenum">
              <a:rPr lang="en-US" smtClean="0"/>
              <a:pPr/>
              <a:t>‹#›</a:t>
            </a:fld>
            <a:endParaRPr lang="en-US" dirty="0"/>
          </a:p>
        </p:txBody>
      </p:sp>
    </p:spTree>
    <p:extLst>
      <p:ext uri="{BB962C8B-B14F-4D97-AF65-F5344CB8AC3E}">
        <p14:creationId xmlns:p14="http://schemas.microsoft.com/office/powerpoint/2010/main" val="394842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mn-ea"/>
        <a:cs typeface="+mn-cs"/>
      </a:defRPr>
    </a:lvl1pPr>
    <a:lvl2pPr marL="457200" algn="l" defTabSz="914400" rtl="0" eaLnBrk="1" latinLnBrk="0" hangingPunct="1">
      <a:defRPr sz="1200" kern="1200">
        <a:solidFill>
          <a:schemeClr val="tx1"/>
        </a:solidFill>
        <a:latin typeface="Segoe UI" pitchFamily="34" charset="0"/>
        <a:ea typeface="+mn-ea"/>
        <a:cs typeface="+mn-cs"/>
      </a:defRPr>
    </a:lvl2pPr>
    <a:lvl3pPr marL="914400" algn="l" defTabSz="914400" rtl="0" eaLnBrk="1" latinLnBrk="0" hangingPunct="1">
      <a:defRPr sz="1200" kern="1200">
        <a:solidFill>
          <a:schemeClr val="tx1"/>
        </a:solidFill>
        <a:latin typeface="Segoe UI" pitchFamily="34" charset="0"/>
        <a:ea typeface="+mn-ea"/>
        <a:cs typeface="+mn-cs"/>
      </a:defRPr>
    </a:lvl3pPr>
    <a:lvl4pPr marL="1371600" algn="l" defTabSz="914400" rtl="0" eaLnBrk="1" latinLnBrk="0" hangingPunct="1">
      <a:defRPr sz="1200" kern="1200">
        <a:solidFill>
          <a:schemeClr val="tx1"/>
        </a:solidFill>
        <a:latin typeface="Segoe UI" pitchFamily="34" charset="0"/>
        <a:ea typeface="+mn-ea"/>
        <a:cs typeface="+mn-cs"/>
      </a:defRPr>
    </a:lvl4pPr>
    <a:lvl5pPr marL="1828800" algn="l" defTabSz="914400" rtl="0" eaLnBrk="1" latinLnBrk="0" hangingPunct="1">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7DFC2A-A0A7-4AA5-99D7-38ECC4F7B5FA}" type="slidenum">
              <a:rPr lang="en-US" smtClean="0"/>
              <a:pPr/>
              <a:t>1</a:t>
            </a:fld>
            <a:endParaRPr lang="en-US" dirty="0"/>
          </a:p>
        </p:txBody>
      </p:sp>
    </p:spTree>
    <p:extLst>
      <p:ext uri="{BB962C8B-B14F-4D97-AF65-F5344CB8AC3E}">
        <p14:creationId xmlns:p14="http://schemas.microsoft.com/office/powerpoint/2010/main" val="415208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7DFC2A-A0A7-4AA5-99D7-38ECC4F7B5FA}" type="slidenum">
              <a:rPr lang="en-US" smtClean="0"/>
              <a:pPr/>
              <a:t>2</a:t>
            </a:fld>
            <a:endParaRPr lang="en-US" dirty="0"/>
          </a:p>
        </p:txBody>
      </p:sp>
    </p:spTree>
    <p:extLst>
      <p:ext uri="{BB962C8B-B14F-4D97-AF65-F5344CB8AC3E}">
        <p14:creationId xmlns:p14="http://schemas.microsoft.com/office/powerpoint/2010/main" val="104989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7DFC2A-A0A7-4AA5-99D7-38ECC4F7B5FA}" type="slidenum">
              <a:rPr lang="en-US" smtClean="0"/>
              <a:pPr/>
              <a:t>3</a:t>
            </a:fld>
            <a:endParaRPr lang="en-US" dirty="0"/>
          </a:p>
        </p:txBody>
      </p:sp>
    </p:spTree>
    <p:extLst>
      <p:ext uri="{BB962C8B-B14F-4D97-AF65-F5344CB8AC3E}">
        <p14:creationId xmlns:p14="http://schemas.microsoft.com/office/powerpoint/2010/main" val="14172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1217889" rtl="0" eaLnBrk="1" fontAlgn="auto" latinLnBrk="0" hangingPunct="1">
              <a:lnSpc>
                <a:spcPts val="900"/>
              </a:lnSpc>
              <a:spcBef>
                <a:spcPts val="0"/>
              </a:spcBef>
              <a:spcAft>
                <a:spcPts val="200"/>
              </a:spcAft>
              <a:buClrTx/>
              <a:buSzTx/>
              <a:buFont typeface="Arial" pitchFamily="34" charset="0"/>
              <a:buNone/>
              <a:tabLst/>
              <a:defRPr/>
            </a:pPr>
            <a:endParaRPr lang="en-US" sz="3600" b="0" i="0" u="none" strike="noStrike" kern="1200" dirty="0">
              <a:solidFill>
                <a:schemeClr val="tx1"/>
              </a:solidFill>
              <a:effectLst/>
              <a:latin typeface="Segoe UI" pitchFamily="34" charset="0"/>
              <a:ea typeface="+mn-ea"/>
              <a:cs typeface="+mn-cs"/>
            </a:endParaRPr>
          </a:p>
        </p:txBody>
      </p:sp>
      <p:sp>
        <p:nvSpPr>
          <p:cNvPr id="4" name="Slide Number Placeholder 3"/>
          <p:cNvSpPr>
            <a:spLocks noGrp="1"/>
          </p:cNvSpPr>
          <p:nvPr>
            <p:ph type="sldNum" sz="quarter" idx="10"/>
          </p:nvPr>
        </p:nvSpPr>
        <p:spPr/>
        <p:txBody>
          <a:bodyPr/>
          <a:lstStyle/>
          <a:p>
            <a:fld id="{397DFC2A-A0A7-4AA5-99D7-38ECC4F7B5F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776778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Footer Placeholder 2"/>
          <p:cNvSpPr>
            <a:spLocks noGrp="1"/>
          </p:cNvSpPr>
          <p:nvPr>
            <p:ph type="ftr" sz="quarter" idx="3"/>
          </p:nvPr>
        </p:nvSpPr>
        <p:spPr>
          <a:xfrm>
            <a:off x="20209" y="8925954"/>
            <a:ext cx="2088210" cy="196841"/>
          </a:xfrm>
        </p:spPr>
        <p:txBody>
          <a:bodyPr/>
          <a:lstStyle>
            <a:lvl1pPr algn="l">
              <a:defRPr sz="800">
                <a:solidFill>
                  <a:schemeClr val="bg1">
                    <a:lumMod val="50000"/>
                  </a:schemeClr>
                </a:solidFill>
              </a:defRPr>
            </a:lvl1pPr>
          </a:lstStyle>
          <a:p>
            <a:r>
              <a:rPr lang="en-US" dirty="0"/>
              <a:t>Windows 10 ODR – SMB Tele Sales Guide For Microsoft and Partner Use Only</a:t>
            </a:r>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bwMode="invGray">
          <a:xfrm>
            <a:off x="5909482" y="8911033"/>
            <a:ext cx="892864" cy="191328"/>
          </a:xfrm>
          <a:prstGeom prst="rect">
            <a:avLst/>
          </a:prstGeom>
        </p:spPr>
      </p:pic>
    </p:spTree>
    <p:extLst>
      <p:ext uri="{BB962C8B-B14F-4D97-AF65-F5344CB8AC3E}">
        <p14:creationId xmlns:p14="http://schemas.microsoft.com/office/powerpoint/2010/main" val="637471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682" y="109653"/>
            <a:ext cx="6179828" cy="369332"/>
          </a:xfrm>
          <a:prstGeom prst="rect">
            <a:avLst/>
          </a:prstGeom>
        </p:spPr>
        <p:txBody>
          <a:bodyPr vert="horz"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39683" y="1001168"/>
            <a:ext cx="6172200" cy="1569660"/>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297181" y="8815093"/>
            <a:ext cx="263643" cy="261719"/>
          </a:xfrm>
          <a:prstGeom prst="rect">
            <a:avLst/>
          </a:prstGeom>
        </p:spPr>
        <p:txBody>
          <a:bodyPr vert="horz" wrap="none" lIns="68634" tIns="68634" rIns="68634" bIns="68634" rtlCol="0" anchor="ctr">
            <a:spAutoFit/>
          </a:bodyPr>
          <a:lstStyle>
            <a:lvl1pPr algn="ctr">
              <a:defRPr sz="800">
                <a:solidFill>
                  <a:schemeClr val="tx1"/>
                </a:solidFill>
                <a:latin typeface="Segoe UI" pitchFamily="34" charset="0"/>
              </a:defRPr>
            </a:lvl1pPr>
          </a:lstStyle>
          <a:p>
            <a:fld id="{2F11614A-E229-4387-8CCF-5EADDF522DD7}" type="slidenum">
              <a:rPr lang="en-US" smtClean="0"/>
              <a:pPr/>
              <a:t>‹#›</a:t>
            </a:fld>
            <a:endParaRPr lang="en-US" dirty="0"/>
          </a:p>
        </p:txBody>
      </p:sp>
      <p:sp>
        <p:nvSpPr>
          <p:cNvPr id="4" name="Footer Placeholder 3"/>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defRPr>
            </a:lvl1pPr>
          </a:lstStyle>
          <a:p>
            <a:r>
              <a:rPr lang="en-US" dirty="0"/>
              <a:t>Windows 10 ODR – SMB Tele Sales Guide For Microsoft and Partner Use Only</a:t>
            </a:r>
          </a:p>
        </p:txBody>
      </p:sp>
    </p:spTree>
    <p:extLst>
      <p:ext uri="{BB962C8B-B14F-4D97-AF65-F5344CB8AC3E}">
        <p14:creationId xmlns:p14="http://schemas.microsoft.com/office/powerpoint/2010/main" val="2173172709"/>
      </p:ext>
    </p:extLst>
  </p:cSld>
  <p:clrMap bg1="lt1" tx1="dk1" bg2="lt2" tx2="dk2" accent1="accent1" accent2="accent2" accent3="accent3" accent4="accent4" accent5="accent5" accent6="accent6" hlink="hlink" folHlink="folHlink"/>
  <p:sldLayoutIdLst>
    <p:sldLayoutId id="2147483665" r:id="rId1"/>
  </p:sldLayoutIdLst>
  <p:hf sldNum="0" hdr="0" dt="0"/>
  <p:txStyles>
    <p:titleStyle>
      <a:lvl1pPr algn="l" defTabSz="914139" rtl="0" eaLnBrk="1" latinLnBrk="0" hangingPunct="1">
        <a:spcBef>
          <a:spcPct val="0"/>
        </a:spcBef>
        <a:buNone/>
        <a:defRPr sz="2400" b="0" kern="1200">
          <a:solidFill>
            <a:schemeClr val="bg1"/>
          </a:solidFill>
          <a:latin typeface="Segoe UI" pitchFamily="34" charset="0"/>
          <a:ea typeface="+mj-ea"/>
          <a:cs typeface="+mj-cs"/>
        </a:defRPr>
      </a:lvl1pPr>
    </p:titleStyle>
    <p:bodyStyle>
      <a:lvl1pPr marL="342802" indent="-342802" algn="l" defTabSz="914139" rtl="0" eaLnBrk="1" latinLnBrk="0" hangingPunct="1">
        <a:spcBef>
          <a:spcPts val="300"/>
        </a:spcBef>
        <a:spcAft>
          <a:spcPts val="300"/>
        </a:spcAft>
        <a:buFont typeface="Arial" pitchFamily="34" charset="0"/>
        <a:buChar char="•"/>
        <a:defRPr sz="2100" kern="1200">
          <a:solidFill>
            <a:schemeClr val="tx1"/>
          </a:solidFill>
          <a:latin typeface="Segoe UI" pitchFamily="34" charset="0"/>
          <a:ea typeface="+mn-ea"/>
          <a:cs typeface="+mn-cs"/>
        </a:defRPr>
      </a:lvl1pPr>
      <a:lvl2pPr marL="730431" indent="-284784" algn="l" defTabSz="914139" rtl="0" eaLnBrk="1" latinLnBrk="0" hangingPunct="1">
        <a:spcBef>
          <a:spcPts val="300"/>
        </a:spcBef>
        <a:spcAft>
          <a:spcPts val="300"/>
        </a:spcAft>
        <a:buFont typeface="Arial" pitchFamily="34" charset="0"/>
        <a:buChar char="–"/>
        <a:defRPr sz="1800" kern="1200">
          <a:solidFill>
            <a:schemeClr val="tx1"/>
          </a:solidFill>
          <a:latin typeface="Segoe UI" pitchFamily="34" charset="0"/>
          <a:ea typeface="+mn-ea"/>
          <a:cs typeface="+mn-cs"/>
        </a:defRPr>
      </a:lvl2pPr>
      <a:lvl3pPr marL="1142674" indent="-228534" algn="l" defTabSz="914139" rtl="0" eaLnBrk="1" latinLnBrk="0" hangingPunct="1">
        <a:spcBef>
          <a:spcPts val="300"/>
        </a:spcBef>
        <a:spcAft>
          <a:spcPts val="300"/>
        </a:spcAft>
        <a:buFont typeface="Arial" pitchFamily="34" charset="0"/>
        <a:buChar char="•"/>
        <a:defRPr sz="1500" kern="1200">
          <a:solidFill>
            <a:schemeClr val="tx1"/>
          </a:solidFill>
          <a:latin typeface="Segoe UI" pitchFamily="34" charset="0"/>
          <a:ea typeface="+mn-ea"/>
          <a:cs typeface="+mn-cs"/>
        </a:defRPr>
      </a:lvl3pPr>
      <a:lvl4pPr marL="1599742" indent="-228534" algn="l" defTabSz="914139" rtl="0" eaLnBrk="1" latinLnBrk="0" hangingPunct="1">
        <a:spcBef>
          <a:spcPts val="300"/>
        </a:spcBef>
        <a:spcAft>
          <a:spcPts val="300"/>
        </a:spcAft>
        <a:buFont typeface="Arial" pitchFamily="34" charset="0"/>
        <a:buChar char="–"/>
        <a:defRPr sz="1400" kern="1200">
          <a:solidFill>
            <a:schemeClr val="tx1"/>
          </a:solidFill>
          <a:latin typeface="Segoe UI" pitchFamily="34" charset="0"/>
          <a:ea typeface="+mn-ea"/>
          <a:cs typeface="+mn-cs"/>
        </a:defRPr>
      </a:lvl4pPr>
      <a:lvl5pPr marL="2056812" indent="-228534" algn="l" defTabSz="914139" rtl="0" eaLnBrk="1" latinLnBrk="0" hangingPunct="1">
        <a:spcBef>
          <a:spcPts val="300"/>
        </a:spcBef>
        <a:spcAft>
          <a:spcPts val="300"/>
        </a:spcAft>
        <a:buFont typeface="Arial" pitchFamily="34" charset="0"/>
        <a:buChar char="»"/>
        <a:defRPr sz="1400" kern="1200">
          <a:solidFill>
            <a:schemeClr val="tx1"/>
          </a:solidFill>
          <a:latin typeface="Segoe UI" pitchFamily="34" charset="0"/>
          <a:ea typeface="+mn-ea"/>
          <a:cs typeface="+mn-cs"/>
        </a:defRPr>
      </a:lvl5pPr>
      <a:lvl6pPr marL="2513883"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95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02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92" indent="-228534" algn="l" defTabSz="9141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39" rtl="0" eaLnBrk="1" latinLnBrk="0" hangingPunct="1">
        <a:defRPr sz="1800" kern="1200">
          <a:solidFill>
            <a:schemeClr val="tx1"/>
          </a:solidFill>
          <a:latin typeface="+mn-lt"/>
          <a:ea typeface="+mn-ea"/>
          <a:cs typeface="+mn-cs"/>
        </a:defRPr>
      </a:lvl1pPr>
      <a:lvl2pPr marL="457070" algn="l" defTabSz="914139" rtl="0" eaLnBrk="1" latinLnBrk="0" hangingPunct="1">
        <a:defRPr sz="1800" kern="1200">
          <a:solidFill>
            <a:schemeClr val="tx1"/>
          </a:solidFill>
          <a:latin typeface="+mn-lt"/>
          <a:ea typeface="+mn-ea"/>
          <a:cs typeface="+mn-cs"/>
        </a:defRPr>
      </a:lvl2pPr>
      <a:lvl3pPr marL="914139" algn="l" defTabSz="914139" rtl="0" eaLnBrk="1" latinLnBrk="0" hangingPunct="1">
        <a:defRPr sz="1800" kern="1200">
          <a:solidFill>
            <a:schemeClr val="tx1"/>
          </a:solidFill>
          <a:latin typeface="+mn-lt"/>
          <a:ea typeface="+mn-ea"/>
          <a:cs typeface="+mn-cs"/>
        </a:defRPr>
      </a:lvl3pPr>
      <a:lvl4pPr marL="1371208" algn="l" defTabSz="914139" rtl="0" eaLnBrk="1" latinLnBrk="0" hangingPunct="1">
        <a:defRPr sz="1800" kern="1200">
          <a:solidFill>
            <a:schemeClr val="tx1"/>
          </a:solidFill>
          <a:latin typeface="+mn-lt"/>
          <a:ea typeface="+mn-ea"/>
          <a:cs typeface="+mn-cs"/>
        </a:defRPr>
      </a:lvl4pPr>
      <a:lvl5pPr marL="1828278" algn="l" defTabSz="914139" rtl="0" eaLnBrk="1" latinLnBrk="0" hangingPunct="1">
        <a:defRPr sz="1800" kern="1200">
          <a:solidFill>
            <a:schemeClr val="tx1"/>
          </a:solidFill>
          <a:latin typeface="+mn-lt"/>
          <a:ea typeface="+mn-ea"/>
          <a:cs typeface="+mn-cs"/>
        </a:defRPr>
      </a:lvl5pPr>
      <a:lvl6pPr marL="2285348" algn="l" defTabSz="914139" rtl="0" eaLnBrk="1" latinLnBrk="0" hangingPunct="1">
        <a:defRPr sz="1800" kern="1200">
          <a:solidFill>
            <a:schemeClr val="tx1"/>
          </a:solidFill>
          <a:latin typeface="+mn-lt"/>
          <a:ea typeface="+mn-ea"/>
          <a:cs typeface="+mn-cs"/>
        </a:defRPr>
      </a:lvl6pPr>
      <a:lvl7pPr marL="2742417" algn="l" defTabSz="914139" rtl="0" eaLnBrk="1" latinLnBrk="0" hangingPunct="1">
        <a:defRPr sz="1800" kern="1200">
          <a:solidFill>
            <a:schemeClr val="tx1"/>
          </a:solidFill>
          <a:latin typeface="+mn-lt"/>
          <a:ea typeface="+mn-ea"/>
          <a:cs typeface="+mn-cs"/>
        </a:defRPr>
      </a:lvl7pPr>
      <a:lvl8pPr marL="3199487" algn="l" defTabSz="914139" rtl="0" eaLnBrk="1" latinLnBrk="0" hangingPunct="1">
        <a:defRPr sz="1800" kern="1200">
          <a:solidFill>
            <a:schemeClr val="tx1"/>
          </a:solidFill>
          <a:latin typeface="+mn-lt"/>
          <a:ea typeface="+mn-ea"/>
          <a:cs typeface="+mn-cs"/>
        </a:defRPr>
      </a:lvl8pPr>
      <a:lvl9pPr marL="3656556" algn="l" defTabSz="9141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hyperlink" Target="aka.ms/EnterpriseE3CustomerPitch" TargetMode="External"/><Relationship Id="rId3" Type="http://schemas.openxmlformats.org/officeDocument/2006/relationships/tags" Target="../tags/tag3.xml"/><Relationship Id="rId7" Type="http://schemas.openxmlformats.org/officeDocument/2006/relationships/slideLayout" Target="../slideLayouts/slideLayout1.xml"/><Relationship Id="rId12" Type="http://schemas.openxmlformats.org/officeDocument/2006/relationships/hyperlink" Target="aka.ms/EnterpriseE3PartnerValueDeck" TargetMode="Externa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5" Type="http://schemas.openxmlformats.org/officeDocument/2006/relationships/hyperlink" Target="https://readytogo.microsoft.com/global/_layouts/RTG/AssetViewer.aspx?AssetUrl=https://readytogo.microsoft.com/global/asset/pages/customer-ready%20better%20together%20flyer-%20enterprise%20e3%20and%20office%20365.aspx" TargetMode="External"/><Relationship Id="rId10" Type="http://schemas.openxmlformats.org/officeDocument/2006/relationships/image" Target="../media/image2.emf"/><Relationship Id="rId4" Type="http://schemas.openxmlformats.org/officeDocument/2006/relationships/tags" Target="../tags/tag4.xml"/><Relationship Id="rId9" Type="http://schemas.openxmlformats.org/officeDocument/2006/relationships/oleObject" Target="../embeddings/oleObject1.bin"/><Relationship Id="rId14" Type="http://schemas.openxmlformats.org/officeDocument/2006/relationships/hyperlink" Target="https://readytogo.microsoft.com/global/_layouts/RTG/AssetViewer.aspx?AssetUrl=https://readytogo.microsoft.com/global/asset/pages/customer%20ready%20better%20together%20flyer-%20enterprise%20e3%20and%20ems.aspx" TargetMode="Externa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8.xml"/><Relationship Id="rId7" Type="http://schemas.openxmlformats.org/officeDocument/2006/relationships/slideLayout" Target="../slideLayouts/slideLayout1.xml"/><Relationship Id="rId12" Type="http://schemas.openxmlformats.org/officeDocument/2006/relationships/hyperlink" Target="https://www.microsoft.com/en-us/Licensing/product-licensing/windows10.aspx" TargetMode="External"/><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tags" Target="../tags/tag11.xml"/><Relationship Id="rId11" Type="http://schemas.openxmlformats.org/officeDocument/2006/relationships/image" Target="../media/image3.png"/><Relationship Id="rId5" Type="http://schemas.openxmlformats.org/officeDocument/2006/relationships/tags" Target="../tags/tag10.xml"/><Relationship Id="rId10" Type="http://schemas.openxmlformats.org/officeDocument/2006/relationships/image" Target="../media/image2.emf"/><Relationship Id="rId4" Type="http://schemas.openxmlformats.org/officeDocument/2006/relationships/tags" Target="../tags/tag9.xml"/><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3.xml"/><Relationship Id="rId7"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tags" Target="../tags/tag16.xml"/><Relationship Id="rId11" Type="http://schemas.openxmlformats.org/officeDocument/2006/relationships/image" Target="../media/image3.png"/><Relationship Id="rId5" Type="http://schemas.openxmlformats.org/officeDocument/2006/relationships/tags" Target="../tags/tag15.xml"/><Relationship Id="rId10" Type="http://schemas.openxmlformats.org/officeDocument/2006/relationships/image" Target="../media/image2.emf"/><Relationship Id="rId4" Type="http://schemas.openxmlformats.org/officeDocument/2006/relationships/tags" Target="../tags/tag14.xml"/><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8.xml"/><Relationship Id="rId7"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tags" Target="../tags/tag21.xml"/><Relationship Id="rId11" Type="http://schemas.openxmlformats.org/officeDocument/2006/relationships/image" Target="../media/image3.png"/><Relationship Id="rId5" Type="http://schemas.openxmlformats.org/officeDocument/2006/relationships/tags" Target="../tags/tag20.xml"/><Relationship Id="rId10" Type="http://schemas.openxmlformats.org/officeDocument/2006/relationships/image" Target="../media/image2.emf"/><Relationship Id="rId4" Type="http://schemas.openxmlformats.org/officeDocument/2006/relationships/tags" Target="../tags/tag19.xml"/><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1152" y="4762495"/>
            <a:ext cx="6470159" cy="2612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custDataLst>
              <p:tags r:id="rId2"/>
            </p:custDataLst>
          </p:nvPr>
        </p:nvSpPr>
        <p:spPr>
          <a:xfrm>
            <a:off x="3351" y="4763072"/>
            <a:ext cx="395123" cy="26115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Customers to target</a:t>
            </a:r>
          </a:p>
        </p:txBody>
      </p:sp>
      <p:graphicFrame>
        <p:nvGraphicFramePr>
          <p:cNvPr id="2" name="Object 1" hidden="1"/>
          <p:cNvGraphicFramePr>
            <a:graphicFrameLocks noChangeAspect="1"/>
          </p:cNvGraphicFramePr>
          <p:nvPr>
            <p:custDataLst>
              <p:tags r:id="rId3"/>
            </p:custDataLst>
            <p:extLst>
              <p:ext uri="{D42A27DB-BD31-4B8C-83A1-F6EECF244321}">
                <p14:modId xmlns:p14="http://schemas.microsoft.com/office/powerpoint/2010/main" val="857864557"/>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761"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195" name="Footer Placeholder 2"/>
          <p:cNvSpPr>
            <a:spLocks noGrp="1"/>
          </p:cNvSpPr>
          <p:nvPr>
            <p:ph type="ftr" sz="quarter" idx="3"/>
          </p:nvPr>
        </p:nvSpPr>
        <p:spPr>
          <a:xfrm>
            <a:off x="56761" y="8856469"/>
            <a:ext cx="5732322" cy="196841"/>
          </a:xfrm>
        </p:spPr>
        <p:txBody>
          <a:bodyPr/>
          <a:lstStyle/>
          <a:p>
            <a:r>
              <a:rPr lang="en-US" sz="700" dirty="0"/>
              <a:t>Windows 10 Enterprise – SMB Sales Guide For Microsoft and Partner Use Only</a:t>
            </a:r>
          </a:p>
        </p:txBody>
      </p:sp>
      <p:sp>
        <p:nvSpPr>
          <p:cNvPr id="47" name="Rectangle 46"/>
          <p:cNvSpPr/>
          <p:nvPr/>
        </p:nvSpPr>
        <p:spPr>
          <a:xfrm>
            <a:off x="445391" y="1045225"/>
            <a:ext cx="6412609" cy="3572112"/>
          </a:xfrm>
          <a:prstGeom prst="rect">
            <a:avLst/>
          </a:prstGeom>
          <a:solidFill>
            <a:srgbClr val="F2F2F2"/>
          </a:solidFill>
        </p:spPr>
        <p:txBody>
          <a:bodyPr wrap="square" lIns="182880" rIns="182880">
            <a:noAutofit/>
          </a:bodyPr>
          <a:lstStyle/>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a:p>
            <a:pPr>
              <a:buClr>
                <a:schemeClr val="bg2"/>
              </a:buClr>
            </a:pPr>
            <a:endParaRPr lang="en-US" sz="800" dirty="0">
              <a:solidFill>
                <a:srgbClr val="505050"/>
              </a:solidFill>
              <a:latin typeface="Segoe UI" pitchFamily="34" charset="0"/>
            </a:endParaRPr>
          </a:p>
        </p:txBody>
      </p:sp>
      <p:grpSp>
        <p:nvGrpSpPr>
          <p:cNvPr id="8" name="Group 7"/>
          <p:cNvGrpSpPr/>
          <p:nvPr/>
        </p:nvGrpSpPr>
        <p:grpSpPr>
          <a:xfrm>
            <a:off x="1" y="-1"/>
            <a:ext cx="6857999" cy="813461"/>
            <a:chOff x="1" y="-1"/>
            <a:chExt cx="6857999" cy="813461"/>
          </a:xfrm>
        </p:grpSpPr>
        <p:sp>
          <p:nvSpPr>
            <p:cNvPr id="90" name="Rectangle 89"/>
            <p:cNvSpPr/>
            <p:nvPr/>
          </p:nvSpPr>
          <p:spPr>
            <a:xfrm>
              <a:off x="1" y="-1"/>
              <a:ext cx="5043120" cy="813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itle 3"/>
            <p:cNvSpPr txBox="1">
              <a:spLocks/>
            </p:cNvSpPr>
            <p:nvPr>
              <p:custDataLst>
                <p:tags r:id="rId6"/>
              </p:custDataLst>
            </p:nvPr>
          </p:nvSpPr>
          <p:spPr>
            <a:xfrm>
              <a:off x="185039" y="162925"/>
              <a:ext cx="4956977" cy="553998"/>
            </a:xfrm>
            <a:prstGeom prst="rect">
              <a:avLst/>
            </a:prstGeom>
          </p:spPr>
          <p:txBody>
            <a:bodyPr vert="horz" wrap="square" lIns="0" tIns="0" rIns="0" bIns="0" rtlCol="0" anchor="t">
              <a:spAutoFit/>
            </a:bodyPr>
            <a:lstStyle>
              <a:lvl1pPr algn="l" defTabSz="914139" rtl="0" eaLnBrk="1" latinLnBrk="0" hangingPunct="1">
                <a:spcBef>
                  <a:spcPct val="0"/>
                </a:spcBef>
                <a:buNone/>
                <a:defRPr sz="2400" b="0" kern="1200">
                  <a:solidFill>
                    <a:schemeClr val="bg1"/>
                  </a:solidFill>
                  <a:latin typeface="+mj-lt"/>
                  <a:ea typeface="+mj-ea"/>
                  <a:cs typeface="+mj-cs"/>
                </a:defRPr>
              </a:lvl1pPr>
            </a:lstStyle>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Windows 10 Enterprise  </a:t>
              </a:r>
            </a:p>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SMB Sales Guide</a:t>
              </a:r>
              <a:endParaRPr lang="en-US" sz="2000" b="1" dirty="0">
                <a:ln>
                  <a:solidFill>
                    <a:schemeClr val="bg1">
                      <a:alpha val="0"/>
                    </a:schemeClr>
                  </a:solidFill>
                </a:ln>
                <a:latin typeface="Segoe UI Light" panose="020B0502040204020203" pitchFamily="34" charset="0"/>
                <a:cs typeface="Segoe UI Light" panose="020B0502040204020203" pitchFamily="34" charset="0"/>
              </a:endParaRPr>
            </a:p>
          </p:txBody>
        </p:sp>
        <p:sp>
          <p:nvSpPr>
            <p:cNvPr id="89" name="Rectangle 88"/>
            <p:cNvSpPr/>
            <p:nvPr/>
          </p:nvSpPr>
          <p:spPr>
            <a:xfrm>
              <a:off x="5043121" y="-1"/>
              <a:ext cx="1814879" cy="813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11"/>
            <a:stretch>
              <a:fillRect/>
            </a:stretch>
          </p:blipFill>
          <p:spPr>
            <a:xfrm>
              <a:off x="5224328" y="277718"/>
              <a:ext cx="1452463" cy="271066"/>
            </a:xfrm>
            <a:prstGeom prst="rect">
              <a:avLst/>
            </a:prstGeom>
          </p:spPr>
        </p:pic>
      </p:grpSp>
      <p:sp>
        <p:nvSpPr>
          <p:cNvPr id="111" name="Rectangle 110"/>
          <p:cNvSpPr/>
          <p:nvPr/>
        </p:nvSpPr>
        <p:spPr>
          <a:xfrm>
            <a:off x="4602713" y="2730828"/>
            <a:ext cx="1117137" cy="1082604"/>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Cross-sell</a:t>
            </a:r>
            <a:r>
              <a:rPr lang="en-US" sz="1200" b="1" dirty="0">
                <a:solidFill>
                  <a:srgbClr val="0078D7"/>
                </a:solidFill>
                <a:latin typeface="Segoe UI" panose="020B0502040204020203" pitchFamily="34" charset="0"/>
                <a:cs typeface="Segoe UI" panose="020B0502040204020203" pitchFamily="34" charset="0"/>
              </a:rPr>
              <a:t> </a:t>
            </a:r>
            <a:r>
              <a:rPr lang="en-US" sz="1150" dirty="0">
                <a:latin typeface="Segoe UI" panose="020B0502040204020203" pitchFamily="34" charset="0"/>
                <a:cs typeface="Segoe UI" panose="020B0502040204020203" pitchFamily="34" charset="0"/>
              </a:rPr>
              <a:t>Office 365, EMS, and other Microsoft cloud services</a:t>
            </a:r>
          </a:p>
        </p:txBody>
      </p:sp>
      <p:sp>
        <p:nvSpPr>
          <p:cNvPr id="113" name="Rectangle 112"/>
          <p:cNvSpPr/>
          <p:nvPr/>
        </p:nvSpPr>
        <p:spPr>
          <a:xfrm>
            <a:off x="402603" y="2730828"/>
            <a:ext cx="1002751" cy="923330"/>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Target </a:t>
            </a:r>
            <a:r>
              <a:rPr lang="en-US" sz="1150" dirty="0">
                <a:latin typeface="Segoe UI" panose="020B0502040204020203" pitchFamily="34" charset="0"/>
                <a:cs typeface="Segoe UI" panose="020B0502040204020203" pitchFamily="34" charset="0"/>
              </a:rPr>
              <a:t> the right SMB customers (see below)</a:t>
            </a:r>
          </a:p>
        </p:txBody>
      </p:sp>
      <p:sp>
        <p:nvSpPr>
          <p:cNvPr id="115" name="Rectangle 114"/>
          <p:cNvSpPr/>
          <p:nvPr/>
        </p:nvSpPr>
        <p:spPr>
          <a:xfrm>
            <a:off x="3570042" y="2730828"/>
            <a:ext cx="1187877" cy="1082604"/>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Attach</a:t>
            </a:r>
            <a:r>
              <a:rPr lang="en-US" sz="1200" b="1" dirty="0">
                <a:solidFill>
                  <a:srgbClr val="0078D7"/>
                </a:solidFill>
                <a:latin typeface="Segoe UI" panose="020B0502040204020203" pitchFamily="34" charset="0"/>
                <a:cs typeface="Segoe UI" panose="020B0502040204020203" pitchFamily="34" charset="0"/>
              </a:rPr>
              <a:t> </a:t>
            </a:r>
            <a:br>
              <a:rPr lang="en-US" sz="1400" b="1" dirty="0">
                <a:solidFill>
                  <a:srgbClr val="0078D7"/>
                </a:solidFill>
                <a:latin typeface="Segoe UI" panose="020B0502040204020203" pitchFamily="34" charset="0"/>
                <a:cs typeface="Segoe UI" panose="020B0502040204020203" pitchFamily="34" charset="0"/>
              </a:rPr>
            </a:br>
            <a:r>
              <a:rPr lang="en-US" sz="1150" dirty="0">
                <a:latin typeface="Segoe UI" panose="020B0502040204020203" pitchFamily="34" charset="0"/>
                <a:cs typeface="Segoe UI" panose="020B0502040204020203" pitchFamily="34" charset="0"/>
              </a:rPr>
              <a:t>other projects, recurring management services, and your own IP</a:t>
            </a:r>
          </a:p>
        </p:txBody>
      </p:sp>
      <p:sp>
        <p:nvSpPr>
          <p:cNvPr id="117" name="Freeform 116"/>
          <p:cNvSpPr/>
          <p:nvPr/>
        </p:nvSpPr>
        <p:spPr bwMode="auto">
          <a:xfrm>
            <a:off x="625994" y="2401473"/>
            <a:ext cx="5870056" cy="189893"/>
          </a:xfrm>
          <a:custGeom>
            <a:avLst/>
            <a:gdLst>
              <a:gd name="connsiteX0" fmla="*/ 0 w 12474054"/>
              <a:gd name="connsiteY0" fmla="*/ 208537 h 418276"/>
              <a:gd name="connsiteX1" fmla="*/ 1255595 w 12474054"/>
              <a:gd name="connsiteY1" fmla="*/ 208537 h 418276"/>
              <a:gd name="connsiteX2" fmla="*/ 2811439 w 12474054"/>
              <a:gd name="connsiteY2" fmla="*/ 3820 h 418276"/>
              <a:gd name="connsiteX3" fmla="*/ 9608024 w 12474054"/>
              <a:gd name="connsiteY3" fmla="*/ 413253 h 418276"/>
              <a:gd name="connsiteX4" fmla="*/ 12474054 w 12474054"/>
              <a:gd name="connsiteY4" fmla="*/ 194889 h 418276"/>
              <a:gd name="connsiteX0" fmla="*/ 0 w 12474054"/>
              <a:gd name="connsiteY0" fmla="*/ 208680 h 418419"/>
              <a:gd name="connsiteX1" fmla="*/ 2811439 w 12474054"/>
              <a:gd name="connsiteY1" fmla="*/ 3963 h 418419"/>
              <a:gd name="connsiteX2" fmla="*/ 9608024 w 12474054"/>
              <a:gd name="connsiteY2" fmla="*/ 413396 h 418419"/>
              <a:gd name="connsiteX3" fmla="*/ 12474054 w 12474054"/>
              <a:gd name="connsiteY3" fmla="*/ 195032 h 418419"/>
              <a:gd name="connsiteX0" fmla="*/ 0 w 12474054"/>
              <a:gd name="connsiteY0" fmla="*/ 235540 h 446484"/>
              <a:gd name="connsiteX1" fmla="*/ 2156347 w 12474054"/>
              <a:gd name="connsiteY1" fmla="*/ 3528 h 446484"/>
              <a:gd name="connsiteX2" fmla="*/ 9608024 w 12474054"/>
              <a:gd name="connsiteY2" fmla="*/ 440256 h 446484"/>
              <a:gd name="connsiteX3" fmla="*/ 12474054 w 12474054"/>
              <a:gd name="connsiteY3" fmla="*/ 221892 h 446484"/>
              <a:gd name="connsiteX0" fmla="*/ 0 w 12474054"/>
              <a:gd name="connsiteY0" fmla="*/ 232097 h 443041"/>
              <a:gd name="connsiteX1" fmla="*/ 2156347 w 12474054"/>
              <a:gd name="connsiteY1" fmla="*/ 85 h 443041"/>
              <a:gd name="connsiteX2" fmla="*/ 9608024 w 12474054"/>
              <a:gd name="connsiteY2" fmla="*/ 436813 h 443041"/>
              <a:gd name="connsiteX3" fmla="*/ 12474054 w 12474054"/>
              <a:gd name="connsiteY3" fmla="*/ 218449 h 443041"/>
              <a:gd name="connsiteX0" fmla="*/ 0 w 12474054"/>
              <a:gd name="connsiteY0" fmla="*/ 232083 h 439787"/>
              <a:gd name="connsiteX1" fmla="*/ 2156347 w 12474054"/>
              <a:gd name="connsiteY1" fmla="*/ 71 h 439787"/>
              <a:gd name="connsiteX2" fmla="*/ 9608024 w 12474054"/>
              <a:gd name="connsiteY2" fmla="*/ 436799 h 439787"/>
              <a:gd name="connsiteX3" fmla="*/ 12474054 w 12474054"/>
              <a:gd name="connsiteY3" fmla="*/ 218435 h 439787"/>
              <a:gd name="connsiteX0" fmla="*/ 0 w 12474054"/>
              <a:gd name="connsiteY0" fmla="*/ 238335 h 446383"/>
              <a:gd name="connsiteX1" fmla="*/ 2156347 w 12474054"/>
              <a:gd name="connsiteY1" fmla="*/ 6323 h 446383"/>
              <a:gd name="connsiteX2" fmla="*/ 9608024 w 12474054"/>
              <a:gd name="connsiteY2" fmla="*/ 443051 h 446383"/>
              <a:gd name="connsiteX3" fmla="*/ 12474054 w 12474054"/>
              <a:gd name="connsiteY3" fmla="*/ 224687 h 446383"/>
              <a:gd name="connsiteX0" fmla="*/ 0 w 12474054"/>
              <a:gd name="connsiteY0" fmla="*/ 238335 h 446383"/>
              <a:gd name="connsiteX1" fmla="*/ 2156347 w 12474054"/>
              <a:gd name="connsiteY1" fmla="*/ 6323 h 446383"/>
              <a:gd name="connsiteX2" fmla="*/ 9608024 w 12474054"/>
              <a:gd name="connsiteY2" fmla="*/ 443051 h 446383"/>
              <a:gd name="connsiteX3" fmla="*/ 12474054 w 12474054"/>
              <a:gd name="connsiteY3" fmla="*/ 224687 h 446383"/>
              <a:gd name="connsiteX0" fmla="*/ 0 w 12474054"/>
              <a:gd name="connsiteY0" fmla="*/ 238335 h 446383"/>
              <a:gd name="connsiteX1" fmla="*/ 2156347 w 12474054"/>
              <a:gd name="connsiteY1" fmla="*/ 6323 h 446383"/>
              <a:gd name="connsiteX2" fmla="*/ 9608024 w 12474054"/>
              <a:gd name="connsiteY2" fmla="*/ 443051 h 446383"/>
              <a:gd name="connsiteX3" fmla="*/ 12474054 w 12474054"/>
              <a:gd name="connsiteY3" fmla="*/ 224687 h 446383"/>
              <a:gd name="connsiteX0" fmla="*/ 0 w 12474054"/>
              <a:gd name="connsiteY0" fmla="*/ 238335 h 446383"/>
              <a:gd name="connsiteX1" fmla="*/ 2156347 w 12474054"/>
              <a:gd name="connsiteY1" fmla="*/ 6323 h 446383"/>
              <a:gd name="connsiteX2" fmla="*/ 9608024 w 12474054"/>
              <a:gd name="connsiteY2" fmla="*/ 443051 h 446383"/>
              <a:gd name="connsiteX3" fmla="*/ 12474054 w 12474054"/>
              <a:gd name="connsiteY3" fmla="*/ 224687 h 446383"/>
              <a:gd name="connsiteX0" fmla="*/ 0 w 12474054"/>
              <a:gd name="connsiteY0" fmla="*/ 277604 h 485652"/>
              <a:gd name="connsiteX1" fmla="*/ 2156347 w 12474054"/>
              <a:gd name="connsiteY1" fmla="*/ 45592 h 485652"/>
              <a:gd name="connsiteX2" fmla="*/ 9608024 w 12474054"/>
              <a:gd name="connsiteY2" fmla="*/ 482320 h 485652"/>
              <a:gd name="connsiteX3" fmla="*/ 12474054 w 12474054"/>
              <a:gd name="connsiteY3" fmla="*/ 263956 h 485652"/>
              <a:gd name="connsiteX0" fmla="*/ 0 w 12474054"/>
              <a:gd name="connsiteY0" fmla="*/ 260134 h 467917"/>
              <a:gd name="connsiteX1" fmla="*/ 2156347 w 12474054"/>
              <a:gd name="connsiteY1" fmla="*/ 28122 h 467917"/>
              <a:gd name="connsiteX2" fmla="*/ 9608024 w 12474054"/>
              <a:gd name="connsiteY2" fmla="*/ 464850 h 467917"/>
              <a:gd name="connsiteX3" fmla="*/ 12474054 w 12474054"/>
              <a:gd name="connsiteY3" fmla="*/ 246486 h 467917"/>
              <a:gd name="connsiteX0" fmla="*/ 0 w 12474054"/>
              <a:gd name="connsiteY0" fmla="*/ 270771 h 465158"/>
              <a:gd name="connsiteX1" fmla="*/ 2156347 w 12474054"/>
              <a:gd name="connsiteY1" fmla="*/ 38759 h 465158"/>
              <a:gd name="connsiteX2" fmla="*/ 9880979 w 12474054"/>
              <a:gd name="connsiteY2" fmla="*/ 461840 h 465158"/>
              <a:gd name="connsiteX3" fmla="*/ 12474054 w 12474054"/>
              <a:gd name="connsiteY3" fmla="*/ 257123 h 465158"/>
              <a:gd name="connsiteX0" fmla="*/ 0 w 12474054"/>
              <a:gd name="connsiteY0" fmla="*/ 236618 h 431005"/>
              <a:gd name="connsiteX1" fmla="*/ 2156347 w 12474054"/>
              <a:gd name="connsiteY1" fmla="*/ 4606 h 431005"/>
              <a:gd name="connsiteX2" fmla="*/ 9880979 w 12474054"/>
              <a:gd name="connsiteY2" fmla="*/ 427687 h 431005"/>
              <a:gd name="connsiteX3" fmla="*/ 12474054 w 12474054"/>
              <a:gd name="connsiteY3" fmla="*/ 222970 h 431005"/>
              <a:gd name="connsiteX0" fmla="*/ 0 w 12474054"/>
              <a:gd name="connsiteY0" fmla="*/ 197116 h 393071"/>
              <a:gd name="connsiteX1" fmla="*/ 2688609 w 12474054"/>
              <a:gd name="connsiteY1" fmla="*/ 6047 h 393071"/>
              <a:gd name="connsiteX2" fmla="*/ 9880979 w 12474054"/>
              <a:gd name="connsiteY2" fmla="*/ 388185 h 393071"/>
              <a:gd name="connsiteX3" fmla="*/ 12474054 w 12474054"/>
              <a:gd name="connsiteY3" fmla="*/ 183468 h 393071"/>
              <a:gd name="connsiteX0" fmla="*/ 0 w 12474054"/>
              <a:gd name="connsiteY0" fmla="*/ 249923 h 448446"/>
              <a:gd name="connsiteX1" fmla="*/ 2879678 w 12474054"/>
              <a:gd name="connsiteY1" fmla="*/ 4263 h 448446"/>
              <a:gd name="connsiteX2" fmla="*/ 9880979 w 12474054"/>
              <a:gd name="connsiteY2" fmla="*/ 440992 h 448446"/>
              <a:gd name="connsiteX3" fmla="*/ 12474054 w 12474054"/>
              <a:gd name="connsiteY3" fmla="*/ 236275 h 448446"/>
              <a:gd name="connsiteX0" fmla="*/ 0 w 12474054"/>
              <a:gd name="connsiteY0" fmla="*/ 250445 h 462019"/>
              <a:gd name="connsiteX1" fmla="*/ 2879678 w 12474054"/>
              <a:gd name="connsiteY1" fmla="*/ 4785 h 462019"/>
              <a:gd name="connsiteX2" fmla="*/ 9621672 w 12474054"/>
              <a:gd name="connsiteY2" fmla="*/ 455162 h 462019"/>
              <a:gd name="connsiteX3" fmla="*/ 12474054 w 12474054"/>
              <a:gd name="connsiteY3" fmla="*/ 236797 h 462019"/>
              <a:gd name="connsiteX0" fmla="*/ 0 w 12474054"/>
              <a:gd name="connsiteY0" fmla="*/ 250445 h 455591"/>
              <a:gd name="connsiteX1" fmla="*/ 2879678 w 12474054"/>
              <a:gd name="connsiteY1" fmla="*/ 4785 h 455591"/>
              <a:gd name="connsiteX2" fmla="*/ 9621672 w 12474054"/>
              <a:gd name="connsiteY2" fmla="*/ 455162 h 455591"/>
              <a:gd name="connsiteX3" fmla="*/ 12474054 w 12474054"/>
              <a:gd name="connsiteY3" fmla="*/ 236797 h 455591"/>
              <a:gd name="connsiteX0" fmla="*/ 0 w 12474054"/>
              <a:gd name="connsiteY0" fmla="*/ 250130 h 455276"/>
              <a:gd name="connsiteX1" fmla="*/ 2879678 w 12474054"/>
              <a:gd name="connsiteY1" fmla="*/ 4470 h 455276"/>
              <a:gd name="connsiteX2" fmla="*/ 9621672 w 12474054"/>
              <a:gd name="connsiteY2" fmla="*/ 454847 h 455276"/>
              <a:gd name="connsiteX3" fmla="*/ 12474054 w 12474054"/>
              <a:gd name="connsiteY3" fmla="*/ 236482 h 455276"/>
            </a:gdLst>
            <a:ahLst/>
            <a:cxnLst>
              <a:cxn ang="0">
                <a:pos x="connsiteX0" y="connsiteY0"/>
              </a:cxn>
              <a:cxn ang="0">
                <a:pos x="connsiteX1" y="connsiteY1"/>
              </a:cxn>
              <a:cxn ang="0">
                <a:pos x="connsiteX2" y="connsiteY2"/>
              </a:cxn>
              <a:cxn ang="0">
                <a:pos x="connsiteX3" y="connsiteY3"/>
              </a:cxn>
            </a:cxnLst>
            <a:rect l="l" t="t" r="r" b="b"/>
            <a:pathLst>
              <a:path w="12474054" h="455276">
                <a:moveTo>
                  <a:pt x="0" y="250130"/>
                </a:moveTo>
                <a:cubicBezTo>
                  <a:pt x="381000" y="139242"/>
                  <a:pt x="1276066" y="-29650"/>
                  <a:pt x="2879678" y="4470"/>
                </a:cubicBezTo>
                <a:cubicBezTo>
                  <a:pt x="4483290" y="38590"/>
                  <a:pt x="8063552" y="470769"/>
                  <a:pt x="9621672" y="454847"/>
                </a:cubicBezTo>
                <a:cubicBezTo>
                  <a:pt x="11179792" y="438925"/>
                  <a:pt x="11846257" y="361586"/>
                  <a:pt x="12474054" y="236482"/>
                </a:cubicBezTo>
              </a:path>
            </a:pathLst>
          </a:custGeom>
          <a:noFill/>
          <a:ln w="76200">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36" dirty="0"/>
          </a:p>
        </p:txBody>
      </p:sp>
      <p:sp>
        <p:nvSpPr>
          <p:cNvPr id="118" name="Oval 117"/>
          <p:cNvSpPr/>
          <p:nvPr/>
        </p:nvSpPr>
        <p:spPr bwMode="auto">
          <a:xfrm>
            <a:off x="763036" y="2347160"/>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1</a:t>
            </a:r>
          </a:p>
        </p:txBody>
      </p:sp>
      <p:sp>
        <p:nvSpPr>
          <p:cNvPr id="119" name="Oval 118"/>
          <p:cNvSpPr/>
          <p:nvPr/>
        </p:nvSpPr>
        <p:spPr bwMode="auto">
          <a:xfrm>
            <a:off x="1807206" y="2300732"/>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2</a:t>
            </a:r>
          </a:p>
        </p:txBody>
      </p:sp>
      <p:sp>
        <p:nvSpPr>
          <p:cNvPr id="120" name="Oval 119"/>
          <p:cNvSpPr/>
          <p:nvPr/>
        </p:nvSpPr>
        <p:spPr bwMode="auto">
          <a:xfrm>
            <a:off x="2969941" y="2353835"/>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3</a:t>
            </a:r>
          </a:p>
        </p:txBody>
      </p:sp>
      <p:sp>
        <p:nvSpPr>
          <p:cNvPr id="121" name="Oval 120"/>
          <p:cNvSpPr/>
          <p:nvPr/>
        </p:nvSpPr>
        <p:spPr bwMode="auto">
          <a:xfrm>
            <a:off x="4040762" y="2420142"/>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4</a:t>
            </a:r>
          </a:p>
        </p:txBody>
      </p:sp>
      <p:sp>
        <p:nvSpPr>
          <p:cNvPr id="122" name="Oval 121"/>
          <p:cNvSpPr/>
          <p:nvPr/>
        </p:nvSpPr>
        <p:spPr bwMode="auto">
          <a:xfrm>
            <a:off x="5037340" y="2471500"/>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5</a:t>
            </a:r>
          </a:p>
        </p:txBody>
      </p:sp>
      <p:sp>
        <p:nvSpPr>
          <p:cNvPr id="154" name="Isosceles Triangle 153"/>
          <p:cNvSpPr/>
          <p:nvPr/>
        </p:nvSpPr>
        <p:spPr bwMode="auto">
          <a:xfrm rot="4820437">
            <a:off x="643698" y="2455641"/>
            <a:ext cx="125388"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155" name="Isosceles Triangle 154"/>
          <p:cNvSpPr/>
          <p:nvPr/>
        </p:nvSpPr>
        <p:spPr bwMode="auto">
          <a:xfrm rot="5400000">
            <a:off x="1689862" y="2363305"/>
            <a:ext cx="125390"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156" name="Isosceles Triangle 155"/>
          <p:cNvSpPr/>
          <p:nvPr/>
        </p:nvSpPr>
        <p:spPr bwMode="auto">
          <a:xfrm rot="5686503">
            <a:off x="2840302" y="2417979"/>
            <a:ext cx="125388"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157" name="Isosceles Triangle 156"/>
          <p:cNvSpPr/>
          <p:nvPr/>
        </p:nvSpPr>
        <p:spPr bwMode="auto">
          <a:xfrm rot="5400000">
            <a:off x="4923932" y="2549722"/>
            <a:ext cx="125390"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158" name="Isosceles Triangle 157"/>
          <p:cNvSpPr/>
          <p:nvPr/>
        </p:nvSpPr>
        <p:spPr bwMode="auto">
          <a:xfrm rot="5637424">
            <a:off x="3917598" y="2491287"/>
            <a:ext cx="125388"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70" name="Isosceles Triangle 69"/>
          <p:cNvSpPr/>
          <p:nvPr/>
        </p:nvSpPr>
        <p:spPr bwMode="auto">
          <a:xfrm rot="5400000">
            <a:off x="5990126" y="2515887"/>
            <a:ext cx="125390" cy="79334"/>
          </a:xfrm>
          <a:prstGeom prst="triangle">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pPr>
            <a:endParaRPr lang="en-US" sz="2448" dirty="0">
              <a:gradFill>
                <a:gsLst>
                  <a:gs pos="0">
                    <a:srgbClr val="FFFFFF"/>
                  </a:gs>
                  <a:gs pos="100000">
                    <a:srgbClr val="FFFFFF"/>
                  </a:gs>
                </a:gsLst>
                <a:lin ang="5400000" scaled="0"/>
              </a:gradFill>
              <a:ea typeface="Segoe UI" pitchFamily="34" charset="0"/>
              <a:cs typeface="Segoe UI" pitchFamily="34" charset="0"/>
            </a:endParaRPr>
          </a:p>
        </p:txBody>
      </p:sp>
      <p:sp>
        <p:nvSpPr>
          <p:cNvPr id="64" name="Rectangle 63"/>
          <p:cNvSpPr/>
          <p:nvPr/>
        </p:nvSpPr>
        <p:spPr>
          <a:xfrm>
            <a:off x="2438259" y="2730828"/>
            <a:ext cx="1272139" cy="1089529"/>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Standardize</a:t>
            </a:r>
            <a:br>
              <a:rPr lang="en-US" sz="1400" b="1" dirty="0">
                <a:solidFill>
                  <a:srgbClr val="0078D7"/>
                </a:solidFill>
                <a:latin typeface="Segoe UI" panose="020B0502040204020203" pitchFamily="34" charset="0"/>
                <a:cs typeface="Segoe UI" panose="020B0502040204020203" pitchFamily="34" charset="0"/>
              </a:rPr>
            </a:br>
            <a:r>
              <a:rPr lang="en-US" sz="1200" dirty="0">
                <a:latin typeface="Segoe UI" panose="020B0502040204020203" pitchFamily="34" charset="0"/>
                <a:cs typeface="Segoe UI" panose="020B0502040204020203" pitchFamily="34" charset="0"/>
              </a:rPr>
              <a:t> on Windows 10 Pro </a:t>
            </a:r>
            <a:r>
              <a:rPr lang="en-US" sz="1150" dirty="0">
                <a:latin typeface="Segoe UI" panose="020B0502040204020203" pitchFamily="34" charset="0"/>
                <a:cs typeface="Segoe UI" panose="020B0502040204020203" pitchFamily="34" charset="0"/>
              </a:rPr>
              <a:t>by selling new devices or upgrading existing ones</a:t>
            </a:r>
          </a:p>
        </p:txBody>
      </p:sp>
      <p:sp>
        <p:nvSpPr>
          <p:cNvPr id="98" name="Rectangle 97"/>
          <p:cNvSpPr/>
          <p:nvPr/>
        </p:nvSpPr>
        <p:spPr>
          <a:xfrm>
            <a:off x="1266915" y="2730828"/>
            <a:ext cx="1344740" cy="611706"/>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Pitch</a:t>
            </a:r>
            <a:br>
              <a:rPr lang="en-US" sz="1400" b="1" dirty="0">
                <a:solidFill>
                  <a:srgbClr val="0078D7"/>
                </a:solidFill>
                <a:latin typeface="Segoe UI" panose="020B0502040204020203" pitchFamily="34" charset="0"/>
                <a:cs typeface="Segoe UI" panose="020B0502040204020203" pitchFamily="34" charset="0"/>
              </a:rPr>
            </a:br>
            <a:r>
              <a:rPr lang="en-US" sz="1200" dirty="0">
                <a:latin typeface="Segoe UI" panose="020B0502040204020203" pitchFamily="34" charset="0"/>
                <a:cs typeface="Segoe UI" panose="020B0502040204020203" pitchFamily="34" charset="0"/>
              </a:rPr>
              <a:t> </a:t>
            </a:r>
            <a:r>
              <a:rPr lang="en-US" sz="1150" dirty="0">
                <a:latin typeface="Segoe UI" panose="020B0502040204020203" pitchFamily="34" charset="0"/>
                <a:cs typeface="Segoe UI" panose="020B0502040204020203" pitchFamily="34" charset="0"/>
              </a:rPr>
              <a:t>the value of Enterprise E3</a:t>
            </a:r>
          </a:p>
        </p:txBody>
      </p:sp>
      <p:sp>
        <p:nvSpPr>
          <p:cNvPr id="61" name="Rectangle 60"/>
          <p:cNvSpPr/>
          <p:nvPr>
            <p:custDataLst>
              <p:tags r:id="rId4"/>
            </p:custDataLst>
          </p:nvPr>
        </p:nvSpPr>
        <p:spPr>
          <a:xfrm>
            <a:off x="3351" y="1045225"/>
            <a:ext cx="467296" cy="35719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HOW TO USE THIS GUIDE</a:t>
            </a:r>
          </a:p>
        </p:txBody>
      </p:sp>
      <p:graphicFrame>
        <p:nvGraphicFramePr>
          <p:cNvPr id="10" name="Table 9"/>
          <p:cNvGraphicFramePr>
            <a:graphicFrameLocks noGrp="1"/>
          </p:cNvGraphicFramePr>
          <p:nvPr>
            <p:extLst>
              <p:ext uri="{D42A27DB-BD31-4B8C-83A1-F6EECF244321}">
                <p14:modId xmlns:p14="http://schemas.microsoft.com/office/powerpoint/2010/main" val="1678970831"/>
              </p:ext>
            </p:extLst>
          </p:nvPr>
        </p:nvGraphicFramePr>
        <p:xfrm>
          <a:off x="535345" y="5332113"/>
          <a:ext cx="6137966" cy="1456231"/>
        </p:xfrm>
        <a:graphic>
          <a:graphicData uri="http://schemas.openxmlformats.org/drawingml/2006/table">
            <a:tbl>
              <a:tblPr firstRow="1" bandRow="1">
                <a:tableStyleId>{5C22544A-7EE6-4342-B048-85BDC9FD1C3A}</a:tableStyleId>
              </a:tblPr>
              <a:tblGrid>
                <a:gridCol w="1737007">
                  <a:extLst>
                    <a:ext uri="{9D8B030D-6E8A-4147-A177-3AD203B41FA5}">
                      <a16:colId xmlns:a16="http://schemas.microsoft.com/office/drawing/2014/main" val="20000"/>
                    </a:ext>
                  </a:extLst>
                </a:gridCol>
                <a:gridCol w="2470245">
                  <a:extLst>
                    <a:ext uri="{9D8B030D-6E8A-4147-A177-3AD203B41FA5}">
                      <a16:colId xmlns:a16="http://schemas.microsoft.com/office/drawing/2014/main" val="20001"/>
                    </a:ext>
                  </a:extLst>
                </a:gridCol>
                <a:gridCol w="1930714">
                  <a:extLst>
                    <a:ext uri="{9D8B030D-6E8A-4147-A177-3AD203B41FA5}">
                      <a16:colId xmlns:a16="http://schemas.microsoft.com/office/drawing/2014/main" val="20002"/>
                    </a:ext>
                  </a:extLst>
                </a:gridCol>
              </a:tblGrid>
              <a:tr h="556896">
                <a:tc>
                  <a:txBody>
                    <a:bodyPr/>
                    <a:lstStyle/>
                    <a:p>
                      <a:pPr marL="0" marR="0" lvl="0"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0" normalizeH="0" baseline="0" noProof="0" dirty="0">
                          <a:ln>
                            <a:noFill/>
                          </a:ln>
                          <a:solidFill>
                            <a:srgbClr val="FFFFFF"/>
                          </a:solidFill>
                          <a:effectLst/>
                          <a:uLnTx/>
                          <a:uFillTx/>
                          <a:latin typeface="Segoe UI" pitchFamily="34" charset="0"/>
                          <a:ea typeface="+mn-ea"/>
                          <a:cs typeface="Segoe UI" panose="020B0502040204020203" pitchFamily="34" charset="0"/>
                        </a:rPr>
                        <a:t>Access, process or store highly sensitive client data</a:t>
                      </a:r>
                    </a:p>
                  </a:txBody>
                  <a:tcPr anchor="ctr">
                    <a:lnL w="12700" cmpd="sng">
                      <a:noFill/>
                    </a:lnL>
                    <a:lnR w="762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0" normalizeH="0" baseline="0" noProof="0" dirty="0">
                          <a:ln>
                            <a:noFill/>
                          </a:ln>
                          <a:solidFill>
                            <a:schemeClr val="bg1"/>
                          </a:solidFill>
                          <a:effectLst/>
                          <a:uLnTx/>
                          <a:uFillTx/>
                          <a:latin typeface="Segoe UI" pitchFamily="34" charset="0"/>
                          <a:ea typeface="+mn-ea"/>
                          <a:cs typeface="Segoe UI" panose="020B0502040204020203" pitchFamily="34" charset="0"/>
                        </a:rPr>
                        <a:t>Regulated industries including publicly listed companies</a:t>
                      </a:r>
                    </a:p>
                  </a:txBody>
                  <a:tcPr marT="73152" marB="73152"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5C2D91"/>
                    </a:solidFill>
                  </a:tcPr>
                </a:tc>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0" normalizeH="0" baseline="0" noProof="0" dirty="0">
                          <a:ln>
                            <a:noFill/>
                          </a:ln>
                          <a:solidFill>
                            <a:schemeClr val="bg1"/>
                          </a:solidFill>
                          <a:effectLst/>
                          <a:uLnTx/>
                          <a:uFillTx/>
                          <a:latin typeface="Segoe UI" pitchFamily="34" charset="0"/>
                          <a:ea typeface="+mn-ea"/>
                          <a:cs typeface="Segoe UI" panose="020B0502040204020203" pitchFamily="34" charset="0"/>
                        </a:rPr>
                        <a:t>Any company creating and monetizing intellectual property</a:t>
                      </a:r>
                    </a:p>
                  </a:txBody>
                  <a:tcPr marT="73152" marB="73152" anchor="ctr">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8272"/>
                    </a:solidFill>
                  </a:tcPr>
                </a:tc>
                <a:extLst>
                  <a:ext uri="{0D108BD9-81ED-4DB2-BD59-A6C34878D82A}">
                    <a16:rowId xmlns:a16="http://schemas.microsoft.com/office/drawing/2014/main" val="10000"/>
                  </a:ext>
                </a:extLst>
              </a:tr>
              <a:tr h="899335">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Healthcare providers and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Financial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Legal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Any service that collects PII, SSNs, credit card data, etc.</a:t>
                      </a:r>
                    </a:p>
                  </a:txBody>
                  <a:tcPr>
                    <a:lnL w="12700" cmpd="sng">
                      <a:noFill/>
                    </a:lnL>
                    <a:lnR w="762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Biotech, medicine and healthcare (FDA, HIPPA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Insurance brokers or providers. Investment services (SEC, SOX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Food processing and manufacturing (FDA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Toys and device manufacturing (CPSIA, FCC etc.)</a:t>
                      </a:r>
                    </a:p>
                  </a:txBody>
                  <a:tcPr marT="73152" marB="73152">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Software consulting and application development</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Software-as-a-Service (SaaS) providers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Financial models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Architectural plans</a:t>
                      </a:r>
                    </a:p>
                  </a:txBody>
                  <a:tcPr marT="73152" marB="73152">
                    <a:lnL w="762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5" name="TextBox 4"/>
          <p:cNvSpPr txBox="1"/>
          <p:nvPr/>
        </p:nvSpPr>
        <p:spPr>
          <a:xfrm>
            <a:off x="495998" y="1157880"/>
            <a:ext cx="6097694" cy="1169551"/>
          </a:xfrm>
          <a:prstGeom prst="rect">
            <a:avLst/>
          </a:prstGeom>
          <a:noFill/>
        </p:spPr>
        <p:txBody>
          <a:bodyPr wrap="square" rtlCol="0">
            <a:spAutoFit/>
          </a:bodyPr>
          <a:lstStyle/>
          <a:p>
            <a:pPr>
              <a:buClr>
                <a:schemeClr val="bg2"/>
              </a:buClr>
            </a:pPr>
            <a:r>
              <a:rPr lang="en-US" sz="1000" b="1" dirty="0">
                <a:solidFill>
                  <a:srgbClr val="505050"/>
                </a:solidFill>
                <a:latin typeface="Segoe UI" pitchFamily="34" charset="0"/>
              </a:rPr>
              <a:t>Use this guide to engage select small and medium-sized businesses in a conversation about how they can get access to enterprise-grade security and help managing their IT through Windows 10 Enterprise E3 and E5</a:t>
            </a:r>
            <a:r>
              <a:rPr lang="en-US" sz="1000" dirty="0">
                <a:solidFill>
                  <a:srgbClr val="505050"/>
                </a:solidFill>
                <a:latin typeface="Segoe UI" pitchFamily="34" charset="0"/>
              </a:rPr>
              <a:t>. Before </a:t>
            </a:r>
            <a:r>
              <a:rPr lang="en-US" sz="1000" dirty="0">
                <a:latin typeface="Segoe UI" pitchFamily="34" charset="0"/>
              </a:rPr>
              <a:t>beginning the conversation, familiarize yourself with the customer and determine if they might be a good candidate for Windows 10 Enterprise E3. (see “Customers to Target” below).</a:t>
            </a:r>
          </a:p>
          <a:p>
            <a:pPr>
              <a:buClr>
                <a:schemeClr val="bg2"/>
              </a:buClr>
            </a:pPr>
            <a:endParaRPr lang="en-US" sz="1000" dirty="0">
              <a:solidFill>
                <a:srgbClr val="505050"/>
              </a:solidFill>
              <a:latin typeface="Segoe UI" pitchFamily="34" charset="0"/>
            </a:endParaRPr>
          </a:p>
          <a:p>
            <a:r>
              <a:rPr lang="en-US" sz="1000" dirty="0"/>
              <a:t> </a:t>
            </a:r>
          </a:p>
        </p:txBody>
      </p:sp>
      <p:sp>
        <p:nvSpPr>
          <p:cNvPr id="72" name="TextBox 71"/>
          <p:cNvSpPr txBox="1"/>
          <p:nvPr/>
        </p:nvSpPr>
        <p:spPr>
          <a:xfrm>
            <a:off x="478702" y="4798156"/>
            <a:ext cx="6115598" cy="507831"/>
          </a:xfrm>
          <a:prstGeom prst="rect">
            <a:avLst/>
          </a:prstGeom>
          <a:noFill/>
        </p:spPr>
        <p:txBody>
          <a:bodyPr wrap="square" rtlCol="0">
            <a:spAutoFit/>
          </a:bodyPr>
          <a:lstStyle/>
          <a:p>
            <a:r>
              <a:rPr lang="en-US" sz="900" dirty="0">
                <a:solidFill>
                  <a:srgbClr val="505050"/>
                </a:solidFill>
                <a:latin typeface="Segoe UI" pitchFamily="34" charset="0"/>
                <a:cs typeface="Segoe UI" panose="020B0502040204020203" pitchFamily="34" charset="0"/>
              </a:rPr>
              <a:t>Windows 10 Enterprise E3 provides additional security and management options to support the specialized needs of businesses that process sensitive data, operate in regulated industries with strict compliance requirements, develop software in-house and/or are publicly traded or aspiring to issue an IPO.</a:t>
            </a:r>
          </a:p>
        </p:txBody>
      </p:sp>
      <p:sp>
        <p:nvSpPr>
          <p:cNvPr id="68" name="Rectangle 67"/>
          <p:cNvSpPr/>
          <p:nvPr/>
        </p:nvSpPr>
        <p:spPr>
          <a:xfrm>
            <a:off x="5631618" y="2730828"/>
            <a:ext cx="1187877" cy="923330"/>
          </a:xfrm>
          <a:prstGeom prst="rect">
            <a:avLst/>
          </a:prstGeom>
        </p:spPr>
        <p:txBody>
          <a:bodyPr wrap="square" anchor="t">
            <a:spAutoFit/>
          </a:bodyPr>
          <a:lstStyle/>
          <a:p>
            <a:pPr algn="ctr" defTabSz="932418">
              <a:lnSpc>
                <a:spcPct val="90000"/>
              </a:lnSpc>
              <a:spcAft>
                <a:spcPts val="624"/>
              </a:spcAft>
            </a:pPr>
            <a:r>
              <a:rPr lang="en-US" sz="1400" b="1" dirty="0">
                <a:solidFill>
                  <a:srgbClr val="0078D7"/>
                </a:solidFill>
                <a:latin typeface="Segoe UI" panose="020B0502040204020203" pitchFamily="34" charset="0"/>
                <a:cs typeface="Segoe UI" panose="020B0502040204020203" pitchFamily="34" charset="0"/>
              </a:rPr>
              <a:t>Strengthen</a:t>
            </a:r>
            <a:r>
              <a:rPr lang="en-US" sz="1200" b="1" dirty="0">
                <a:solidFill>
                  <a:srgbClr val="0078D7"/>
                </a:solidFill>
                <a:latin typeface="Segoe UI" panose="020B0502040204020203" pitchFamily="34" charset="0"/>
                <a:cs typeface="Segoe UI" panose="020B0502040204020203" pitchFamily="34" charset="0"/>
              </a:rPr>
              <a:t> </a:t>
            </a:r>
            <a:br>
              <a:rPr lang="en-US" sz="1400" b="1" dirty="0">
                <a:solidFill>
                  <a:srgbClr val="0078D7"/>
                </a:solidFill>
                <a:latin typeface="Segoe UI" panose="020B0502040204020203" pitchFamily="34" charset="0"/>
                <a:cs typeface="Segoe UI" panose="020B0502040204020203" pitchFamily="34" charset="0"/>
              </a:rPr>
            </a:br>
            <a:r>
              <a:rPr lang="en-US" sz="1150" dirty="0">
                <a:latin typeface="Segoe UI" panose="020B0502040204020203" pitchFamily="34" charset="0"/>
                <a:cs typeface="Segoe UI" panose="020B0502040204020203" pitchFamily="34" charset="0"/>
              </a:rPr>
              <a:t>your trusted advisor status by managing the full IT stack</a:t>
            </a:r>
          </a:p>
        </p:txBody>
      </p:sp>
      <p:sp>
        <p:nvSpPr>
          <p:cNvPr id="69" name="Oval 68"/>
          <p:cNvSpPr/>
          <p:nvPr/>
        </p:nvSpPr>
        <p:spPr bwMode="auto">
          <a:xfrm>
            <a:off x="6092488" y="2430511"/>
            <a:ext cx="243624" cy="244206"/>
          </a:xfrm>
          <a:prstGeom prst="ellipse">
            <a:avLst/>
          </a:prstGeom>
          <a:solidFill>
            <a:srgbClr val="0F3E72"/>
          </a:solidFill>
          <a:ln w="44450">
            <a:noFill/>
            <a:headEnd type="none" w="med" len="med"/>
            <a:tailEnd type="none" w="med" len="med"/>
          </a:ln>
          <a:effectLst>
            <a:outerShdw blurRad="63500" sx="102000" sy="102000" algn="ctr" rotWithShape="0">
              <a:schemeClr val="bg1"/>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ctr" anchorCtr="0" forceAA="0" compatLnSpc="1">
            <a:prstTxWarp prst="textNoShape">
              <a:avLst/>
            </a:prstTxWarp>
            <a:noAutofit/>
          </a:bodyPr>
          <a:lstStyle/>
          <a:p>
            <a:pPr algn="ctr" defTabSz="951028" fontAlgn="base">
              <a:lnSpc>
                <a:spcPct val="90000"/>
              </a:lnSpc>
              <a:spcBef>
                <a:spcPct val="0"/>
              </a:spcBef>
              <a:spcAft>
                <a:spcPct val="0"/>
              </a:spcAft>
            </a:pPr>
            <a:r>
              <a:rPr lang="en-US" sz="1600"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Light" panose="020B0502040204020203" pitchFamily="34" charset="0"/>
              </a:rPr>
              <a:t>6</a:t>
            </a:r>
          </a:p>
        </p:txBody>
      </p:sp>
      <p:sp>
        <p:nvSpPr>
          <p:cNvPr id="62" name="Rectangle 61"/>
          <p:cNvSpPr/>
          <p:nvPr>
            <p:custDataLst>
              <p:tags r:id="rId5"/>
            </p:custDataLst>
          </p:nvPr>
        </p:nvSpPr>
        <p:spPr>
          <a:xfrm>
            <a:off x="-3400" y="7526286"/>
            <a:ext cx="395123" cy="1142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8D7"/>
                </a:solidFill>
                <a:latin typeface="Segoe UI" pitchFamily="34" charset="0"/>
              </a:rPr>
              <a:t>references</a:t>
            </a:r>
          </a:p>
        </p:txBody>
      </p:sp>
      <p:sp>
        <p:nvSpPr>
          <p:cNvPr id="84" name="Rectangle 83"/>
          <p:cNvSpPr/>
          <p:nvPr/>
        </p:nvSpPr>
        <p:spPr>
          <a:xfrm>
            <a:off x="385162" y="7529814"/>
            <a:ext cx="3220049" cy="11410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462904" y="7529814"/>
            <a:ext cx="3365293" cy="1200329"/>
          </a:xfrm>
          <a:prstGeom prst="rect">
            <a:avLst/>
          </a:prstGeom>
          <a:noFill/>
        </p:spPr>
        <p:txBody>
          <a:bodyPr wrap="square" rtlCol="0">
            <a:spAutoFit/>
          </a:bodyPr>
          <a:lstStyle/>
          <a:p>
            <a:pPr marL="171450" indent="-171450">
              <a:buFont typeface="Arial" panose="020B0604020202020204" pitchFamily="34" charset="0"/>
              <a:buChar char="•"/>
            </a:pPr>
            <a:r>
              <a:rPr lang="en-US" sz="900" dirty="0">
                <a:solidFill>
                  <a:srgbClr val="505050"/>
                </a:solidFill>
                <a:latin typeface="Segoe UI" pitchFamily="34" charset="0"/>
                <a:cs typeface="Segoe UI" panose="020B0502040204020203" pitchFamily="34" charset="0"/>
                <a:hlinkClick r:id="rId12" action="ppaction://hlinkfile"/>
              </a:rPr>
              <a:t>Partner Value of Windows 10 Enterprise E3 in CSP Presentation</a:t>
            </a:r>
            <a:endParaRPr lang="en-US" sz="900" dirty="0">
              <a:solidFill>
                <a:srgbClr val="505050"/>
              </a:solidFill>
              <a:latin typeface="Segoe UI" pitchFamily="34" charset="0"/>
              <a:cs typeface="Segoe UI" panose="020B0502040204020203" pitchFamily="34" charset="0"/>
            </a:endParaRPr>
          </a:p>
          <a:p>
            <a:pPr marL="171450" indent="-171450">
              <a:buFont typeface="Arial" panose="020B0604020202020204" pitchFamily="34" charset="0"/>
              <a:buChar char="•"/>
            </a:pPr>
            <a:r>
              <a:rPr lang="en-US" sz="900" dirty="0">
                <a:solidFill>
                  <a:srgbClr val="505050"/>
                </a:solidFill>
                <a:latin typeface="Segoe UI" pitchFamily="34" charset="0"/>
                <a:cs typeface="Segoe UI" panose="020B0502040204020203" pitchFamily="34" charset="0"/>
                <a:hlinkClick r:id="rId13" action="ppaction://hlinkfile"/>
              </a:rPr>
              <a:t>Windows 10 Enterprise E3 in CSP Customer Sales Presentation</a:t>
            </a:r>
            <a:endParaRPr lang="en-US" sz="900" dirty="0">
              <a:solidFill>
                <a:srgbClr val="505050"/>
              </a:solidFill>
              <a:latin typeface="Segoe UI" pitchFamily="34" charset="0"/>
              <a:cs typeface="Segoe UI" panose="020B0502040204020203" pitchFamily="34" charset="0"/>
            </a:endParaRPr>
          </a:p>
          <a:p>
            <a:pPr marL="171450" indent="-171450">
              <a:buFont typeface="Arial" panose="020B0604020202020204" pitchFamily="34" charset="0"/>
              <a:buChar char="•"/>
            </a:pPr>
            <a:r>
              <a:rPr lang="en-US" sz="900" dirty="0">
                <a:solidFill>
                  <a:srgbClr val="505050"/>
                </a:solidFill>
                <a:latin typeface="Segoe UI" pitchFamily="34" charset="0"/>
                <a:cs typeface="Segoe UI" panose="020B0502040204020203" pitchFamily="34" charset="0"/>
                <a:hlinkClick r:id="rId14"/>
              </a:rPr>
              <a:t>Customer Ready Better Together Flyer- Enterprise E3 + EMS</a:t>
            </a:r>
            <a:endParaRPr lang="en-US" sz="900" dirty="0">
              <a:solidFill>
                <a:srgbClr val="505050"/>
              </a:solidFill>
              <a:latin typeface="Segoe UI" pitchFamily="34" charset="0"/>
              <a:cs typeface="Segoe UI" panose="020B0502040204020203" pitchFamily="34" charset="0"/>
            </a:endParaRPr>
          </a:p>
          <a:p>
            <a:pPr marL="171450" indent="-171450">
              <a:buFont typeface="Arial" panose="020B0604020202020204" pitchFamily="34" charset="0"/>
              <a:buChar char="•"/>
            </a:pPr>
            <a:r>
              <a:rPr lang="en-US" sz="900" dirty="0">
                <a:solidFill>
                  <a:srgbClr val="505050"/>
                </a:solidFill>
                <a:latin typeface="Segoe UI" pitchFamily="34" charset="0"/>
                <a:cs typeface="Segoe UI" panose="020B0502040204020203" pitchFamily="34" charset="0"/>
                <a:hlinkClick r:id="rId15"/>
              </a:rPr>
              <a:t>Customer-Ready Better Together Flyer- Enterprise E3 + Office 365</a:t>
            </a:r>
            <a:endParaRPr lang="en-US" sz="900" dirty="0">
              <a:solidFill>
                <a:srgbClr val="505050"/>
              </a:solidFill>
              <a:latin typeface="Segoe UI" pitchFamily="34" charset="0"/>
              <a:cs typeface="Segoe UI" panose="020B0502040204020203" pitchFamily="34" charset="0"/>
            </a:endParaRPr>
          </a:p>
        </p:txBody>
      </p:sp>
      <p:sp>
        <p:nvSpPr>
          <p:cNvPr id="15" name="TextBox 14"/>
          <p:cNvSpPr txBox="1"/>
          <p:nvPr/>
        </p:nvSpPr>
        <p:spPr>
          <a:xfrm>
            <a:off x="478094" y="7074352"/>
            <a:ext cx="6115598" cy="230832"/>
          </a:xfrm>
          <a:prstGeom prst="rect">
            <a:avLst/>
          </a:prstGeom>
          <a:noFill/>
        </p:spPr>
        <p:txBody>
          <a:bodyPr wrap="square" rtlCol="0">
            <a:spAutoFit/>
          </a:bodyPr>
          <a:lstStyle/>
          <a:p>
            <a:r>
              <a:rPr lang="en-US" sz="900" dirty="0">
                <a:solidFill>
                  <a:srgbClr val="505050"/>
                </a:solidFill>
                <a:latin typeface="Segoe UI" pitchFamily="34" charset="0"/>
                <a:cs typeface="Segoe UI" panose="020B0502040204020203" pitchFamily="34" charset="0"/>
              </a:rPr>
              <a:t>Enterprise E3 is also a good fit for any business that would benefit from additional (or full) IT support from a partner.</a:t>
            </a:r>
          </a:p>
        </p:txBody>
      </p:sp>
      <p:sp>
        <p:nvSpPr>
          <p:cNvPr id="3" name="TextBox 2"/>
          <p:cNvSpPr txBox="1"/>
          <p:nvPr/>
        </p:nvSpPr>
        <p:spPr>
          <a:xfrm>
            <a:off x="538825" y="6777081"/>
            <a:ext cx="6137966" cy="261610"/>
          </a:xfrm>
          <a:prstGeom prst="rect">
            <a:avLst/>
          </a:prstGeom>
          <a:solidFill>
            <a:srgbClr val="002060"/>
          </a:solidFill>
        </p:spPr>
        <p:txBody>
          <a:bodyPr wrap="square" rtlCol="0">
            <a:spAutoFit/>
          </a:bodyPr>
          <a:lstStyle/>
          <a:p>
            <a:pPr algn="ctr"/>
            <a:r>
              <a:rPr lang="en-US" sz="1050" dirty="0">
                <a:solidFill>
                  <a:schemeClr val="bg1"/>
                </a:solidFill>
                <a:latin typeface="Segoe UI" pitchFamily="34" charset="0"/>
                <a:cs typeface="Segoe UI" panose="020B0502040204020203" pitchFamily="34" charset="0"/>
              </a:rPr>
              <a:t>Any company that is publicly traded or aspires to issue an IPO </a:t>
            </a:r>
          </a:p>
        </p:txBody>
      </p:sp>
      <p:sp>
        <p:nvSpPr>
          <p:cNvPr id="67" name="Freeform 46"/>
          <p:cNvSpPr>
            <a:spLocks noEditPoints="1"/>
          </p:cNvSpPr>
          <p:nvPr/>
        </p:nvSpPr>
        <p:spPr bwMode="auto">
          <a:xfrm>
            <a:off x="627135" y="3947795"/>
            <a:ext cx="495461" cy="452775"/>
          </a:xfrm>
          <a:custGeom>
            <a:avLst/>
            <a:gdLst>
              <a:gd name="T0" fmla="*/ 182 w 325"/>
              <a:gd name="T1" fmla="*/ 81 h 297"/>
              <a:gd name="T2" fmla="*/ 222 w 325"/>
              <a:gd name="T3" fmla="*/ 81 h 297"/>
              <a:gd name="T4" fmla="*/ 222 w 325"/>
              <a:gd name="T5" fmla="*/ 121 h 297"/>
              <a:gd name="T6" fmla="*/ 222 w 325"/>
              <a:gd name="T7" fmla="*/ 126 h 297"/>
              <a:gd name="T8" fmla="*/ 221 w 325"/>
              <a:gd name="T9" fmla="*/ 129 h 297"/>
              <a:gd name="T10" fmla="*/ 219 w 325"/>
              <a:gd name="T11" fmla="*/ 133 h 297"/>
              <a:gd name="T12" fmla="*/ 216 w 325"/>
              <a:gd name="T13" fmla="*/ 136 h 297"/>
              <a:gd name="T14" fmla="*/ 214 w 325"/>
              <a:gd name="T15" fmla="*/ 139 h 297"/>
              <a:gd name="T16" fmla="*/ 211 w 325"/>
              <a:gd name="T17" fmla="*/ 140 h 297"/>
              <a:gd name="T18" fmla="*/ 206 w 325"/>
              <a:gd name="T19" fmla="*/ 142 h 297"/>
              <a:gd name="T20" fmla="*/ 202 w 325"/>
              <a:gd name="T21" fmla="*/ 142 h 297"/>
              <a:gd name="T22" fmla="*/ 202 w 325"/>
              <a:gd name="T23" fmla="*/ 121 h 297"/>
              <a:gd name="T24" fmla="*/ 182 w 325"/>
              <a:gd name="T25" fmla="*/ 121 h 297"/>
              <a:gd name="T26" fmla="*/ 182 w 325"/>
              <a:gd name="T27" fmla="*/ 81 h 297"/>
              <a:gd name="T28" fmla="*/ 101 w 325"/>
              <a:gd name="T29" fmla="*/ 81 h 297"/>
              <a:gd name="T30" fmla="*/ 142 w 325"/>
              <a:gd name="T31" fmla="*/ 81 h 297"/>
              <a:gd name="T32" fmla="*/ 142 w 325"/>
              <a:gd name="T33" fmla="*/ 121 h 297"/>
              <a:gd name="T34" fmla="*/ 142 w 325"/>
              <a:gd name="T35" fmla="*/ 126 h 297"/>
              <a:gd name="T36" fmla="*/ 140 w 325"/>
              <a:gd name="T37" fmla="*/ 129 h 297"/>
              <a:gd name="T38" fmla="*/ 139 w 325"/>
              <a:gd name="T39" fmla="*/ 133 h 297"/>
              <a:gd name="T40" fmla="*/ 136 w 325"/>
              <a:gd name="T41" fmla="*/ 136 h 297"/>
              <a:gd name="T42" fmla="*/ 133 w 325"/>
              <a:gd name="T43" fmla="*/ 139 h 297"/>
              <a:gd name="T44" fmla="*/ 130 w 325"/>
              <a:gd name="T45" fmla="*/ 140 h 297"/>
              <a:gd name="T46" fmla="*/ 126 w 325"/>
              <a:gd name="T47" fmla="*/ 142 h 297"/>
              <a:gd name="T48" fmla="*/ 121 w 325"/>
              <a:gd name="T49" fmla="*/ 142 h 297"/>
              <a:gd name="T50" fmla="*/ 121 w 325"/>
              <a:gd name="T51" fmla="*/ 121 h 297"/>
              <a:gd name="T52" fmla="*/ 101 w 325"/>
              <a:gd name="T53" fmla="*/ 121 h 297"/>
              <a:gd name="T54" fmla="*/ 101 w 325"/>
              <a:gd name="T55" fmla="*/ 81 h 297"/>
              <a:gd name="T56" fmla="*/ 21 w 325"/>
              <a:gd name="T57" fmla="*/ 21 h 297"/>
              <a:gd name="T58" fmla="*/ 21 w 325"/>
              <a:gd name="T59" fmla="*/ 202 h 297"/>
              <a:gd name="T60" fmla="*/ 61 w 325"/>
              <a:gd name="T61" fmla="*/ 202 h 297"/>
              <a:gd name="T62" fmla="*/ 61 w 325"/>
              <a:gd name="T63" fmla="*/ 248 h 297"/>
              <a:gd name="T64" fmla="*/ 107 w 325"/>
              <a:gd name="T65" fmla="*/ 202 h 297"/>
              <a:gd name="T66" fmla="*/ 304 w 325"/>
              <a:gd name="T67" fmla="*/ 202 h 297"/>
              <a:gd name="T68" fmla="*/ 304 w 325"/>
              <a:gd name="T69" fmla="*/ 21 h 297"/>
              <a:gd name="T70" fmla="*/ 21 w 325"/>
              <a:gd name="T71" fmla="*/ 21 h 297"/>
              <a:gd name="T72" fmla="*/ 0 w 325"/>
              <a:gd name="T73" fmla="*/ 0 h 297"/>
              <a:gd name="T74" fmla="*/ 325 w 325"/>
              <a:gd name="T75" fmla="*/ 0 h 297"/>
              <a:gd name="T76" fmla="*/ 325 w 325"/>
              <a:gd name="T77" fmla="*/ 222 h 297"/>
              <a:gd name="T78" fmla="*/ 116 w 325"/>
              <a:gd name="T79" fmla="*/ 222 h 297"/>
              <a:gd name="T80" fmla="*/ 41 w 325"/>
              <a:gd name="T81" fmla="*/ 297 h 297"/>
              <a:gd name="T82" fmla="*/ 41 w 325"/>
              <a:gd name="T83" fmla="*/ 222 h 297"/>
              <a:gd name="T84" fmla="*/ 0 w 325"/>
              <a:gd name="T85" fmla="*/ 222 h 297"/>
              <a:gd name="T86" fmla="*/ 0 w 325"/>
              <a:gd name="T8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5" h="297">
                <a:moveTo>
                  <a:pt x="182" y="81"/>
                </a:moveTo>
                <a:lnTo>
                  <a:pt x="222" y="81"/>
                </a:lnTo>
                <a:lnTo>
                  <a:pt x="222" y="121"/>
                </a:lnTo>
                <a:lnTo>
                  <a:pt x="222" y="126"/>
                </a:lnTo>
                <a:lnTo>
                  <a:pt x="221" y="129"/>
                </a:lnTo>
                <a:lnTo>
                  <a:pt x="219" y="133"/>
                </a:lnTo>
                <a:lnTo>
                  <a:pt x="216" y="136"/>
                </a:lnTo>
                <a:lnTo>
                  <a:pt x="214" y="139"/>
                </a:lnTo>
                <a:lnTo>
                  <a:pt x="211" y="140"/>
                </a:lnTo>
                <a:lnTo>
                  <a:pt x="206" y="142"/>
                </a:lnTo>
                <a:lnTo>
                  <a:pt x="202" y="142"/>
                </a:lnTo>
                <a:lnTo>
                  <a:pt x="202" y="121"/>
                </a:lnTo>
                <a:lnTo>
                  <a:pt x="182" y="121"/>
                </a:lnTo>
                <a:lnTo>
                  <a:pt x="182" y="81"/>
                </a:lnTo>
                <a:close/>
                <a:moveTo>
                  <a:pt x="101" y="81"/>
                </a:moveTo>
                <a:lnTo>
                  <a:pt x="142" y="81"/>
                </a:lnTo>
                <a:lnTo>
                  <a:pt x="142" y="121"/>
                </a:lnTo>
                <a:lnTo>
                  <a:pt x="142" y="126"/>
                </a:lnTo>
                <a:lnTo>
                  <a:pt x="140" y="129"/>
                </a:lnTo>
                <a:lnTo>
                  <a:pt x="139" y="133"/>
                </a:lnTo>
                <a:lnTo>
                  <a:pt x="136" y="136"/>
                </a:lnTo>
                <a:lnTo>
                  <a:pt x="133" y="139"/>
                </a:lnTo>
                <a:lnTo>
                  <a:pt x="130" y="140"/>
                </a:lnTo>
                <a:lnTo>
                  <a:pt x="126" y="142"/>
                </a:lnTo>
                <a:lnTo>
                  <a:pt x="121" y="142"/>
                </a:lnTo>
                <a:lnTo>
                  <a:pt x="121" y="121"/>
                </a:lnTo>
                <a:lnTo>
                  <a:pt x="101" y="121"/>
                </a:lnTo>
                <a:lnTo>
                  <a:pt x="101" y="81"/>
                </a:lnTo>
                <a:close/>
                <a:moveTo>
                  <a:pt x="21" y="21"/>
                </a:moveTo>
                <a:lnTo>
                  <a:pt x="21" y="202"/>
                </a:lnTo>
                <a:lnTo>
                  <a:pt x="61" y="202"/>
                </a:lnTo>
                <a:lnTo>
                  <a:pt x="61" y="248"/>
                </a:lnTo>
                <a:lnTo>
                  <a:pt x="107" y="202"/>
                </a:lnTo>
                <a:lnTo>
                  <a:pt x="304" y="202"/>
                </a:lnTo>
                <a:lnTo>
                  <a:pt x="304" y="21"/>
                </a:lnTo>
                <a:lnTo>
                  <a:pt x="21" y="21"/>
                </a:lnTo>
                <a:close/>
                <a:moveTo>
                  <a:pt x="0" y="0"/>
                </a:moveTo>
                <a:lnTo>
                  <a:pt x="325" y="0"/>
                </a:lnTo>
                <a:lnTo>
                  <a:pt x="325" y="222"/>
                </a:lnTo>
                <a:lnTo>
                  <a:pt x="116" y="222"/>
                </a:lnTo>
                <a:lnTo>
                  <a:pt x="41" y="297"/>
                </a:lnTo>
                <a:lnTo>
                  <a:pt x="41" y="222"/>
                </a:lnTo>
                <a:lnTo>
                  <a:pt x="0" y="222"/>
                </a:lnTo>
                <a:lnTo>
                  <a:pt x="0" y="0"/>
                </a:lnTo>
                <a:close/>
              </a:path>
            </a:pathLst>
          </a:custGeom>
          <a:solidFill>
            <a:srgbClr val="0078D7"/>
          </a:solidFill>
          <a:ln w="6350">
            <a:solidFill>
              <a:srgbClr val="0078D7"/>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05050"/>
              </a:solidFill>
              <a:effectLst/>
              <a:uLnTx/>
              <a:uFillTx/>
              <a:latin typeface="Segoe UI"/>
            </a:endParaRPr>
          </a:p>
        </p:txBody>
      </p:sp>
      <p:grpSp>
        <p:nvGrpSpPr>
          <p:cNvPr id="71" name="Group 70"/>
          <p:cNvGrpSpPr/>
          <p:nvPr/>
        </p:nvGrpSpPr>
        <p:grpSpPr>
          <a:xfrm>
            <a:off x="1726479" y="3946021"/>
            <a:ext cx="463699" cy="456322"/>
            <a:chOff x="3006061" y="5274690"/>
            <a:chExt cx="829671" cy="816470"/>
          </a:xfrm>
        </p:grpSpPr>
        <p:sp>
          <p:nvSpPr>
            <p:cNvPr id="73" name="Rectangle 72"/>
            <p:cNvSpPr/>
            <p:nvPr/>
          </p:nvSpPr>
          <p:spPr bwMode="auto">
            <a:xfrm>
              <a:off x="3464413" y="5274693"/>
              <a:ext cx="371319" cy="369136"/>
            </a:xfrm>
            <a:prstGeom prst="rect">
              <a:avLst/>
            </a:prstGeom>
            <a:noFill/>
            <a:ln w="38100" cap="flat" cmpd="sng" algn="ctr">
              <a:solidFill>
                <a:srgbClr val="0078D7"/>
              </a:solidFill>
              <a:prstDash val="solid"/>
              <a:miter lim="800000"/>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4" name="Rectangle 73"/>
            <p:cNvSpPr/>
            <p:nvPr/>
          </p:nvSpPr>
          <p:spPr bwMode="auto">
            <a:xfrm>
              <a:off x="3464412" y="5722024"/>
              <a:ext cx="371319" cy="369136"/>
            </a:xfrm>
            <a:prstGeom prst="rect">
              <a:avLst/>
            </a:prstGeom>
            <a:noFill/>
            <a:ln w="38100" cap="flat" cmpd="sng" algn="ctr">
              <a:solidFill>
                <a:srgbClr val="0078D7"/>
              </a:solidFill>
              <a:prstDash val="solid"/>
              <a:miter lim="800000"/>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5" name="Rectangle 74"/>
            <p:cNvSpPr/>
            <p:nvPr/>
          </p:nvSpPr>
          <p:spPr bwMode="auto">
            <a:xfrm>
              <a:off x="3006064" y="5722023"/>
              <a:ext cx="371319" cy="369136"/>
            </a:xfrm>
            <a:prstGeom prst="rect">
              <a:avLst/>
            </a:prstGeom>
            <a:noFill/>
            <a:ln w="38100" cap="flat" cmpd="sng" algn="ctr">
              <a:solidFill>
                <a:srgbClr val="0078D7"/>
              </a:solidFill>
              <a:prstDash val="solid"/>
              <a:miter lim="800000"/>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6" name="Rectangle 75"/>
            <p:cNvSpPr/>
            <p:nvPr/>
          </p:nvSpPr>
          <p:spPr bwMode="auto">
            <a:xfrm>
              <a:off x="3006061" y="5274690"/>
              <a:ext cx="371319" cy="369136"/>
            </a:xfrm>
            <a:prstGeom prst="rect">
              <a:avLst/>
            </a:prstGeom>
            <a:noFill/>
            <a:ln w="38100" cap="flat" cmpd="sng" algn="ctr">
              <a:solidFill>
                <a:srgbClr val="0078D7"/>
              </a:solidFill>
              <a:prstDash val="solid"/>
              <a:miter lim="800000"/>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7" name="Freeform 7"/>
            <p:cNvSpPr>
              <a:spLocks/>
            </p:cNvSpPr>
            <p:nvPr/>
          </p:nvSpPr>
          <p:spPr bwMode="auto">
            <a:xfrm>
              <a:off x="3056861" y="5358937"/>
              <a:ext cx="273772" cy="206513"/>
            </a:xfrm>
            <a:custGeom>
              <a:avLst/>
              <a:gdLst>
                <a:gd name="T0" fmla="*/ 3241 w 3469"/>
                <a:gd name="T1" fmla="*/ 0 h 2613"/>
                <a:gd name="T2" fmla="*/ 3469 w 3469"/>
                <a:gd name="T3" fmla="*/ 227 h 2613"/>
                <a:gd name="T4" fmla="*/ 1086 w 3469"/>
                <a:gd name="T5" fmla="*/ 2613 h 2613"/>
                <a:gd name="T6" fmla="*/ 0 w 3469"/>
                <a:gd name="T7" fmla="*/ 1524 h 2613"/>
                <a:gd name="T8" fmla="*/ 228 w 3469"/>
                <a:gd name="T9" fmla="*/ 1296 h 2613"/>
                <a:gd name="T10" fmla="*/ 1086 w 3469"/>
                <a:gd name="T11" fmla="*/ 2152 h 2613"/>
                <a:gd name="T12" fmla="*/ 3241 w 3469"/>
                <a:gd name="T13" fmla="*/ 0 h 2613"/>
              </a:gdLst>
              <a:ahLst/>
              <a:cxnLst>
                <a:cxn ang="0">
                  <a:pos x="T0" y="T1"/>
                </a:cxn>
                <a:cxn ang="0">
                  <a:pos x="T2" y="T3"/>
                </a:cxn>
                <a:cxn ang="0">
                  <a:pos x="T4" y="T5"/>
                </a:cxn>
                <a:cxn ang="0">
                  <a:pos x="T6" y="T7"/>
                </a:cxn>
                <a:cxn ang="0">
                  <a:pos x="T8" y="T9"/>
                </a:cxn>
                <a:cxn ang="0">
                  <a:pos x="T10" y="T11"/>
                </a:cxn>
                <a:cxn ang="0">
                  <a:pos x="T12" y="T13"/>
                </a:cxn>
              </a:cxnLst>
              <a:rect l="0" t="0" r="r" b="b"/>
              <a:pathLst>
                <a:path w="3469" h="2613">
                  <a:moveTo>
                    <a:pt x="3241" y="0"/>
                  </a:moveTo>
                  <a:lnTo>
                    <a:pt x="3469" y="227"/>
                  </a:lnTo>
                  <a:lnTo>
                    <a:pt x="1086" y="2613"/>
                  </a:lnTo>
                  <a:lnTo>
                    <a:pt x="0" y="1524"/>
                  </a:lnTo>
                  <a:lnTo>
                    <a:pt x="228" y="1296"/>
                  </a:lnTo>
                  <a:lnTo>
                    <a:pt x="1086" y="2152"/>
                  </a:lnTo>
                  <a:lnTo>
                    <a:pt x="3241" y="0"/>
                  </a:lnTo>
                  <a:close/>
                </a:path>
              </a:pathLst>
            </a:custGeom>
            <a:solidFill>
              <a:srgbClr val="0078D7"/>
            </a:solidFill>
            <a:ln w="19050">
              <a:solidFill>
                <a:srgbClr val="0078D7"/>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05050"/>
                </a:solidFill>
                <a:effectLst/>
                <a:uLnTx/>
                <a:uFillTx/>
                <a:latin typeface="Segoe UI"/>
              </a:endParaRPr>
            </a:p>
          </p:txBody>
        </p:sp>
      </p:grpSp>
      <p:grpSp>
        <p:nvGrpSpPr>
          <p:cNvPr id="78" name="Group 77"/>
          <p:cNvGrpSpPr/>
          <p:nvPr/>
        </p:nvGrpSpPr>
        <p:grpSpPr>
          <a:xfrm>
            <a:off x="4856775" y="3972804"/>
            <a:ext cx="644011" cy="402756"/>
            <a:chOff x="7106549" y="5473506"/>
            <a:chExt cx="945628" cy="591383"/>
          </a:xfrm>
        </p:grpSpPr>
        <p:sp>
          <p:nvSpPr>
            <p:cNvPr id="79" name="Freeform 78"/>
            <p:cNvSpPr>
              <a:spLocks noEditPoints="1"/>
            </p:cNvSpPr>
            <p:nvPr/>
          </p:nvSpPr>
          <p:spPr bwMode="auto">
            <a:xfrm>
              <a:off x="7106549" y="5473506"/>
              <a:ext cx="945628" cy="591383"/>
            </a:xfrm>
            <a:custGeom>
              <a:avLst/>
              <a:gdLst>
                <a:gd name="T0" fmla="*/ 160 w 323"/>
                <a:gd name="T1" fmla="*/ 20 h 202"/>
                <a:gd name="T2" fmla="*/ 140 w 323"/>
                <a:gd name="T3" fmla="*/ 26 h 202"/>
                <a:gd name="T4" fmla="*/ 123 w 323"/>
                <a:gd name="T5" fmla="*/ 39 h 202"/>
                <a:gd name="T6" fmla="*/ 110 w 323"/>
                <a:gd name="T7" fmla="*/ 55 h 202"/>
                <a:gd name="T8" fmla="*/ 94 w 323"/>
                <a:gd name="T9" fmla="*/ 61 h 202"/>
                <a:gd name="T10" fmla="*/ 68 w 323"/>
                <a:gd name="T11" fmla="*/ 61 h 202"/>
                <a:gd name="T12" fmla="*/ 46 w 323"/>
                <a:gd name="T13" fmla="*/ 70 h 202"/>
                <a:gd name="T14" fmla="*/ 31 w 323"/>
                <a:gd name="T15" fmla="*/ 86 h 202"/>
                <a:gd name="T16" fmla="*/ 22 w 323"/>
                <a:gd name="T17" fmla="*/ 108 h 202"/>
                <a:gd name="T18" fmla="*/ 22 w 323"/>
                <a:gd name="T19" fmla="*/ 132 h 202"/>
                <a:gd name="T20" fmla="*/ 31 w 323"/>
                <a:gd name="T21" fmla="*/ 154 h 202"/>
                <a:gd name="T22" fmla="*/ 46 w 323"/>
                <a:gd name="T23" fmla="*/ 171 h 202"/>
                <a:gd name="T24" fmla="*/ 68 w 323"/>
                <a:gd name="T25" fmla="*/ 180 h 202"/>
                <a:gd name="T26" fmla="*/ 263 w 323"/>
                <a:gd name="T27" fmla="*/ 182 h 202"/>
                <a:gd name="T28" fmla="*/ 279 w 323"/>
                <a:gd name="T29" fmla="*/ 178 h 202"/>
                <a:gd name="T30" fmla="*/ 292 w 323"/>
                <a:gd name="T31" fmla="*/ 169 h 202"/>
                <a:gd name="T32" fmla="*/ 301 w 323"/>
                <a:gd name="T33" fmla="*/ 156 h 202"/>
                <a:gd name="T34" fmla="*/ 303 w 323"/>
                <a:gd name="T35" fmla="*/ 141 h 202"/>
                <a:gd name="T36" fmla="*/ 301 w 323"/>
                <a:gd name="T37" fmla="*/ 125 h 202"/>
                <a:gd name="T38" fmla="*/ 292 w 323"/>
                <a:gd name="T39" fmla="*/ 112 h 202"/>
                <a:gd name="T40" fmla="*/ 279 w 323"/>
                <a:gd name="T41" fmla="*/ 103 h 202"/>
                <a:gd name="T42" fmla="*/ 263 w 323"/>
                <a:gd name="T43" fmla="*/ 101 h 202"/>
                <a:gd name="T44" fmla="*/ 244 w 323"/>
                <a:gd name="T45" fmla="*/ 90 h 202"/>
                <a:gd name="T46" fmla="*/ 237 w 323"/>
                <a:gd name="T47" fmla="*/ 61 h 202"/>
                <a:gd name="T48" fmla="*/ 222 w 323"/>
                <a:gd name="T49" fmla="*/ 39 h 202"/>
                <a:gd name="T50" fmla="*/ 200 w 323"/>
                <a:gd name="T51" fmla="*/ 24 h 202"/>
                <a:gd name="T52" fmla="*/ 171 w 323"/>
                <a:gd name="T53" fmla="*/ 20 h 202"/>
                <a:gd name="T54" fmla="*/ 189 w 323"/>
                <a:gd name="T55" fmla="*/ 0 h 202"/>
                <a:gd name="T56" fmla="*/ 219 w 323"/>
                <a:gd name="T57" fmla="*/ 13 h 202"/>
                <a:gd name="T58" fmla="*/ 244 w 323"/>
                <a:gd name="T59" fmla="*/ 35 h 202"/>
                <a:gd name="T60" fmla="*/ 259 w 323"/>
                <a:gd name="T61" fmla="*/ 64 h 202"/>
                <a:gd name="T62" fmla="*/ 274 w 323"/>
                <a:gd name="T63" fmla="*/ 81 h 202"/>
                <a:gd name="T64" fmla="*/ 296 w 323"/>
                <a:gd name="T65" fmla="*/ 90 h 202"/>
                <a:gd name="T66" fmla="*/ 314 w 323"/>
                <a:gd name="T67" fmla="*/ 108 h 202"/>
                <a:gd name="T68" fmla="*/ 323 w 323"/>
                <a:gd name="T69" fmla="*/ 127 h 202"/>
                <a:gd name="T70" fmla="*/ 323 w 323"/>
                <a:gd name="T71" fmla="*/ 154 h 202"/>
                <a:gd name="T72" fmla="*/ 314 w 323"/>
                <a:gd name="T73" fmla="*/ 176 h 202"/>
                <a:gd name="T74" fmla="*/ 296 w 323"/>
                <a:gd name="T75" fmla="*/ 191 h 202"/>
                <a:gd name="T76" fmla="*/ 274 w 323"/>
                <a:gd name="T77" fmla="*/ 200 h 202"/>
                <a:gd name="T78" fmla="*/ 81 w 323"/>
                <a:gd name="T79" fmla="*/ 202 h 202"/>
                <a:gd name="T80" fmla="*/ 48 w 323"/>
                <a:gd name="T81" fmla="*/ 195 h 202"/>
                <a:gd name="T82" fmla="*/ 24 w 323"/>
                <a:gd name="T83" fmla="*/ 178 h 202"/>
                <a:gd name="T84" fmla="*/ 6 w 323"/>
                <a:gd name="T85" fmla="*/ 152 h 202"/>
                <a:gd name="T86" fmla="*/ 0 w 323"/>
                <a:gd name="T87" fmla="*/ 121 h 202"/>
                <a:gd name="T88" fmla="*/ 6 w 323"/>
                <a:gd name="T89" fmla="*/ 90 h 202"/>
                <a:gd name="T90" fmla="*/ 24 w 323"/>
                <a:gd name="T91" fmla="*/ 64 h 202"/>
                <a:gd name="T92" fmla="*/ 48 w 323"/>
                <a:gd name="T93" fmla="*/ 46 h 202"/>
                <a:gd name="T94" fmla="*/ 81 w 323"/>
                <a:gd name="T95" fmla="*/ 39 h 202"/>
                <a:gd name="T96" fmla="*/ 103 w 323"/>
                <a:gd name="T97" fmla="*/ 31 h 202"/>
                <a:gd name="T98" fmla="*/ 118 w 323"/>
                <a:gd name="T99" fmla="*/ 15 h 202"/>
                <a:gd name="T100" fmla="*/ 138 w 323"/>
                <a:gd name="T101" fmla="*/ 4 h 202"/>
                <a:gd name="T102" fmla="*/ 160 w 323"/>
                <a:gd name="T103"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3" h="202">
                  <a:moveTo>
                    <a:pt x="171" y="20"/>
                  </a:moveTo>
                  <a:lnTo>
                    <a:pt x="160" y="20"/>
                  </a:lnTo>
                  <a:lnTo>
                    <a:pt x="151" y="22"/>
                  </a:lnTo>
                  <a:lnTo>
                    <a:pt x="140" y="26"/>
                  </a:lnTo>
                  <a:lnTo>
                    <a:pt x="132" y="33"/>
                  </a:lnTo>
                  <a:lnTo>
                    <a:pt x="123" y="39"/>
                  </a:lnTo>
                  <a:lnTo>
                    <a:pt x="116" y="46"/>
                  </a:lnTo>
                  <a:lnTo>
                    <a:pt x="110" y="55"/>
                  </a:lnTo>
                  <a:lnTo>
                    <a:pt x="105" y="66"/>
                  </a:lnTo>
                  <a:lnTo>
                    <a:pt x="94" y="61"/>
                  </a:lnTo>
                  <a:lnTo>
                    <a:pt x="81" y="59"/>
                  </a:lnTo>
                  <a:lnTo>
                    <a:pt x="68" y="61"/>
                  </a:lnTo>
                  <a:lnTo>
                    <a:pt x="57" y="64"/>
                  </a:lnTo>
                  <a:lnTo>
                    <a:pt x="46" y="70"/>
                  </a:lnTo>
                  <a:lnTo>
                    <a:pt x="37" y="77"/>
                  </a:lnTo>
                  <a:lnTo>
                    <a:pt x="31" y="86"/>
                  </a:lnTo>
                  <a:lnTo>
                    <a:pt x="24" y="97"/>
                  </a:lnTo>
                  <a:lnTo>
                    <a:pt x="22" y="108"/>
                  </a:lnTo>
                  <a:lnTo>
                    <a:pt x="20" y="121"/>
                  </a:lnTo>
                  <a:lnTo>
                    <a:pt x="22" y="132"/>
                  </a:lnTo>
                  <a:lnTo>
                    <a:pt x="24" y="145"/>
                  </a:lnTo>
                  <a:lnTo>
                    <a:pt x="31" y="154"/>
                  </a:lnTo>
                  <a:lnTo>
                    <a:pt x="37" y="162"/>
                  </a:lnTo>
                  <a:lnTo>
                    <a:pt x="46" y="171"/>
                  </a:lnTo>
                  <a:lnTo>
                    <a:pt x="57" y="176"/>
                  </a:lnTo>
                  <a:lnTo>
                    <a:pt x="68" y="180"/>
                  </a:lnTo>
                  <a:lnTo>
                    <a:pt x="81" y="182"/>
                  </a:lnTo>
                  <a:lnTo>
                    <a:pt x="263" y="182"/>
                  </a:lnTo>
                  <a:lnTo>
                    <a:pt x="270" y="180"/>
                  </a:lnTo>
                  <a:lnTo>
                    <a:pt x="279" y="178"/>
                  </a:lnTo>
                  <a:lnTo>
                    <a:pt x="285" y="173"/>
                  </a:lnTo>
                  <a:lnTo>
                    <a:pt x="292" y="169"/>
                  </a:lnTo>
                  <a:lnTo>
                    <a:pt x="296" y="162"/>
                  </a:lnTo>
                  <a:lnTo>
                    <a:pt x="301" y="156"/>
                  </a:lnTo>
                  <a:lnTo>
                    <a:pt x="303" y="149"/>
                  </a:lnTo>
                  <a:lnTo>
                    <a:pt x="303" y="141"/>
                  </a:lnTo>
                  <a:lnTo>
                    <a:pt x="303" y="132"/>
                  </a:lnTo>
                  <a:lnTo>
                    <a:pt x="301" y="125"/>
                  </a:lnTo>
                  <a:lnTo>
                    <a:pt x="296" y="119"/>
                  </a:lnTo>
                  <a:lnTo>
                    <a:pt x="292" y="112"/>
                  </a:lnTo>
                  <a:lnTo>
                    <a:pt x="285" y="108"/>
                  </a:lnTo>
                  <a:lnTo>
                    <a:pt x="279" y="103"/>
                  </a:lnTo>
                  <a:lnTo>
                    <a:pt x="270" y="101"/>
                  </a:lnTo>
                  <a:lnTo>
                    <a:pt x="263" y="101"/>
                  </a:lnTo>
                  <a:lnTo>
                    <a:pt x="244" y="101"/>
                  </a:lnTo>
                  <a:lnTo>
                    <a:pt x="244" y="90"/>
                  </a:lnTo>
                  <a:lnTo>
                    <a:pt x="241" y="77"/>
                  </a:lnTo>
                  <a:lnTo>
                    <a:pt x="237" y="61"/>
                  </a:lnTo>
                  <a:lnTo>
                    <a:pt x="230" y="50"/>
                  </a:lnTo>
                  <a:lnTo>
                    <a:pt x="222" y="39"/>
                  </a:lnTo>
                  <a:lnTo>
                    <a:pt x="211" y="31"/>
                  </a:lnTo>
                  <a:lnTo>
                    <a:pt x="200" y="24"/>
                  </a:lnTo>
                  <a:lnTo>
                    <a:pt x="186" y="20"/>
                  </a:lnTo>
                  <a:lnTo>
                    <a:pt x="171" y="20"/>
                  </a:lnTo>
                  <a:close/>
                  <a:moveTo>
                    <a:pt x="171" y="0"/>
                  </a:moveTo>
                  <a:lnTo>
                    <a:pt x="189" y="0"/>
                  </a:lnTo>
                  <a:lnTo>
                    <a:pt x="204" y="4"/>
                  </a:lnTo>
                  <a:lnTo>
                    <a:pt x="219" y="13"/>
                  </a:lnTo>
                  <a:lnTo>
                    <a:pt x="233" y="22"/>
                  </a:lnTo>
                  <a:lnTo>
                    <a:pt x="244" y="35"/>
                  </a:lnTo>
                  <a:lnTo>
                    <a:pt x="252" y="48"/>
                  </a:lnTo>
                  <a:lnTo>
                    <a:pt x="259" y="64"/>
                  </a:lnTo>
                  <a:lnTo>
                    <a:pt x="263" y="79"/>
                  </a:lnTo>
                  <a:lnTo>
                    <a:pt x="274" y="81"/>
                  </a:lnTo>
                  <a:lnTo>
                    <a:pt x="285" y="86"/>
                  </a:lnTo>
                  <a:lnTo>
                    <a:pt x="296" y="90"/>
                  </a:lnTo>
                  <a:lnTo>
                    <a:pt x="305" y="97"/>
                  </a:lnTo>
                  <a:lnTo>
                    <a:pt x="314" y="108"/>
                  </a:lnTo>
                  <a:lnTo>
                    <a:pt x="318" y="116"/>
                  </a:lnTo>
                  <a:lnTo>
                    <a:pt x="323" y="127"/>
                  </a:lnTo>
                  <a:lnTo>
                    <a:pt x="323" y="141"/>
                  </a:lnTo>
                  <a:lnTo>
                    <a:pt x="323" y="154"/>
                  </a:lnTo>
                  <a:lnTo>
                    <a:pt x="318" y="165"/>
                  </a:lnTo>
                  <a:lnTo>
                    <a:pt x="314" y="176"/>
                  </a:lnTo>
                  <a:lnTo>
                    <a:pt x="305" y="184"/>
                  </a:lnTo>
                  <a:lnTo>
                    <a:pt x="296" y="191"/>
                  </a:lnTo>
                  <a:lnTo>
                    <a:pt x="285" y="198"/>
                  </a:lnTo>
                  <a:lnTo>
                    <a:pt x="274" y="200"/>
                  </a:lnTo>
                  <a:lnTo>
                    <a:pt x="263" y="202"/>
                  </a:lnTo>
                  <a:lnTo>
                    <a:pt x="81" y="202"/>
                  </a:lnTo>
                  <a:lnTo>
                    <a:pt x="63" y="200"/>
                  </a:lnTo>
                  <a:lnTo>
                    <a:pt x="48" y="195"/>
                  </a:lnTo>
                  <a:lnTo>
                    <a:pt x="35" y="187"/>
                  </a:lnTo>
                  <a:lnTo>
                    <a:pt x="24" y="178"/>
                  </a:lnTo>
                  <a:lnTo>
                    <a:pt x="13" y="167"/>
                  </a:lnTo>
                  <a:lnTo>
                    <a:pt x="6" y="152"/>
                  </a:lnTo>
                  <a:lnTo>
                    <a:pt x="2" y="136"/>
                  </a:lnTo>
                  <a:lnTo>
                    <a:pt x="0" y="121"/>
                  </a:lnTo>
                  <a:lnTo>
                    <a:pt x="2" y="103"/>
                  </a:lnTo>
                  <a:lnTo>
                    <a:pt x="6" y="90"/>
                  </a:lnTo>
                  <a:lnTo>
                    <a:pt x="13" y="75"/>
                  </a:lnTo>
                  <a:lnTo>
                    <a:pt x="24" y="64"/>
                  </a:lnTo>
                  <a:lnTo>
                    <a:pt x="35" y="53"/>
                  </a:lnTo>
                  <a:lnTo>
                    <a:pt x="48" y="46"/>
                  </a:lnTo>
                  <a:lnTo>
                    <a:pt x="63" y="42"/>
                  </a:lnTo>
                  <a:lnTo>
                    <a:pt x="81" y="39"/>
                  </a:lnTo>
                  <a:lnTo>
                    <a:pt x="94" y="42"/>
                  </a:lnTo>
                  <a:lnTo>
                    <a:pt x="103" y="31"/>
                  </a:lnTo>
                  <a:lnTo>
                    <a:pt x="110" y="24"/>
                  </a:lnTo>
                  <a:lnTo>
                    <a:pt x="118" y="15"/>
                  </a:lnTo>
                  <a:lnTo>
                    <a:pt x="127" y="11"/>
                  </a:lnTo>
                  <a:lnTo>
                    <a:pt x="138" y="4"/>
                  </a:lnTo>
                  <a:lnTo>
                    <a:pt x="149" y="2"/>
                  </a:lnTo>
                  <a:lnTo>
                    <a:pt x="160" y="0"/>
                  </a:lnTo>
                  <a:lnTo>
                    <a:pt x="171" y="0"/>
                  </a:lnTo>
                  <a:close/>
                </a:path>
              </a:pathLst>
            </a:custGeom>
            <a:solidFill>
              <a:srgbClr val="0078D7"/>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05050"/>
                </a:solidFill>
                <a:effectLst/>
                <a:uLnTx/>
                <a:uFillTx/>
                <a:latin typeface="Segoe UI"/>
              </a:endParaRPr>
            </a:p>
          </p:txBody>
        </p:sp>
        <p:sp>
          <p:nvSpPr>
            <p:cNvPr id="80" name="Rectangle 79"/>
            <p:cNvSpPr/>
            <p:nvPr/>
          </p:nvSpPr>
          <p:spPr bwMode="auto">
            <a:xfrm>
              <a:off x="7506269" y="5849369"/>
              <a:ext cx="191069" cy="210238"/>
            </a:xfrm>
            <a:prstGeom prst="rect">
              <a:avLst/>
            </a:prstGeom>
            <a:solidFill>
              <a:srgbClr val="0078D7"/>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cxnSp>
          <p:nvCxnSpPr>
            <p:cNvPr id="81" name="Straight Arrow Connector 80"/>
            <p:cNvCxnSpPr/>
            <p:nvPr/>
          </p:nvCxnSpPr>
          <p:spPr>
            <a:xfrm flipV="1">
              <a:off x="7602116" y="5658404"/>
              <a:ext cx="0" cy="142102"/>
            </a:xfrm>
            <a:prstGeom prst="straightConnector1">
              <a:avLst/>
            </a:prstGeom>
            <a:noFill/>
            <a:ln w="41275" cap="flat" cmpd="sng" algn="ctr">
              <a:solidFill>
                <a:srgbClr val="0078D7"/>
              </a:solidFill>
              <a:prstDash val="solid"/>
              <a:headEnd type="none"/>
              <a:tailEnd type="triangle" w="med" len="sm"/>
            </a:ln>
            <a:effectLst/>
          </p:spPr>
        </p:cxnSp>
      </p:grpSp>
      <p:grpSp>
        <p:nvGrpSpPr>
          <p:cNvPr id="82" name="Group 81"/>
          <p:cNvGrpSpPr/>
          <p:nvPr/>
        </p:nvGrpSpPr>
        <p:grpSpPr>
          <a:xfrm>
            <a:off x="2684239" y="4008686"/>
            <a:ext cx="866419" cy="330992"/>
            <a:chOff x="4748595" y="5542597"/>
            <a:chExt cx="1270069" cy="485196"/>
          </a:xfrm>
        </p:grpSpPr>
        <p:sp>
          <p:nvSpPr>
            <p:cNvPr id="83" name="Block Arc 86"/>
            <p:cNvSpPr/>
            <p:nvPr/>
          </p:nvSpPr>
          <p:spPr bwMode="auto">
            <a:xfrm>
              <a:off x="4748595" y="5542597"/>
              <a:ext cx="410260" cy="485196"/>
            </a:xfrm>
            <a:custGeom>
              <a:avLst/>
              <a:gdLst/>
              <a:ahLst/>
              <a:cxnLst/>
              <a:rect l="l" t="t" r="r" b="b"/>
              <a:pathLst>
                <a:path w="868781" h="1027468">
                  <a:moveTo>
                    <a:pt x="440851" y="109525"/>
                  </a:moveTo>
                  <a:cubicBezTo>
                    <a:pt x="328997" y="106028"/>
                    <a:pt x="235001" y="192869"/>
                    <a:pt x="229650" y="304650"/>
                  </a:cubicBezTo>
                  <a:cubicBezTo>
                    <a:pt x="224299" y="416431"/>
                    <a:pt x="309569" y="511854"/>
                    <a:pt x="421246" y="519058"/>
                  </a:cubicBezTo>
                  <a:lnTo>
                    <a:pt x="421036" y="522309"/>
                  </a:lnTo>
                  <a:cubicBezTo>
                    <a:pt x="423307" y="521489"/>
                    <a:pt x="425609" y="521428"/>
                    <a:pt x="427915" y="521387"/>
                  </a:cubicBezTo>
                  <a:lnTo>
                    <a:pt x="434841" y="522074"/>
                  </a:lnTo>
                  <a:cubicBezTo>
                    <a:pt x="434839" y="521210"/>
                    <a:pt x="434838" y="520347"/>
                    <a:pt x="434836" y="519483"/>
                  </a:cubicBezTo>
                  <a:cubicBezTo>
                    <a:pt x="546745" y="519269"/>
                    <a:pt x="637809" y="429359"/>
                    <a:pt x="639451" y="317462"/>
                  </a:cubicBezTo>
                  <a:cubicBezTo>
                    <a:pt x="641093" y="205565"/>
                    <a:pt x="552705" y="113022"/>
                    <a:pt x="440851" y="109525"/>
                  </a:cubicBezTo>
                  <a:close/>
                  <a:moveTo>
                    <a:pt x="444270" y="156"/>
                  </a:moveTo>
                  <a:cubicBezTo>
                    <a:pt x="615820" y="5519"/>
                    <a:pt x="751380" y="147452"/>
                    <a:pt x="748862" y="319067"/>
                  </a:cubicBezTo>
                  <a:cubicBezTo>
                    <a:pt x="747339" y="422875"/>
                    <a:pt x="695636" y="514344"/>
                    <a:pt x="616585" y="569869"/>
                  </a:cubicBezTo>
                  <a:cubicBezTo>
                    <a:pt x="762850" y="647100"/>
                    <a:pt x="864994" y="817033"/>
                    <a:pt x="868781" y="1016260"/>
                  </a:cubicBezTo>
                  <a:lnTo>
                    <a:pt x="755139" y="1019192"/>
                  </a:lnTo>
                  <a:cubicBezTo>
                    <a:pt x="751418" y="803302"/>
                    <a:pt x="605850" y="631647"/>
                    <a:pt x="429381" y="635055"/>
                  </a:cubicBezTo>
                  <a:cubicBezTo>
                    <a:pt x="254222" y="638438"/>
                    <a:pt x="113676" y="813132"/>
                    <a:pt x="113676" y="1027467"/>
                  </a:cubicBezTo>
                  <a:lnTo>
                    <a:pt x="0" y="1027468"/>
                  </a:lnTo>
                  <a:cubicBezTo>
                    <a:pt x="0" y="824498"/>
                    <a:pt x="102630" y="649109"/>
                    <a:pt x="251558" y="569384"/>
                  </a:cubicBezTo>
                  <a:cubicBezTo>
                    <a:pt x="167426" y="509829"/>
                    <a:pt x="115067" y="409826"/>
                    <a:pt x="120352" y="299418"/>
                  </a:cubicBezTo>
                  <a:cubicBezTo>
                    <a:pt x="128559" y="127980"/>
                    <a:pt x="272720" y="-5207"/>
                    <a:pt x="444270" y="156"/>
                  </a:cubicBezTo>
                  <a:close/>
                </a:path>
              </a:pathLst>
            </a:custGeom>
            <a:solidFill>
              <a:srgbClr val="0078D7"/>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05050"/>
                </a:solidFill>
                <a:effectLst/>
                <a:uLnTx/>
                <a:uFillTx/>
                <a:latin typeface="Segoe UI"/>
              </a:endParaRPr>
            </a:p>
          </p:txBody>
        </p:sp>
        <p:sp>
          <p:nvSpPr>
            <p:cNvPr id="87" name="Block Arc 86"/>
            <p:cNvSpPr/>
            <p:nvPr/>
          </p:nvSpPr>
          <p:spPr bwMode="auto">
            <a:xfrm>
              <a:off x="5178499" y="5542597"/>
              <a:ext cx="410260" cy="485196"/>
            </a:xfrm>
            <a:custGeom>
              <a:avLst/>
              <a:gdLst/>
              <a:ahLst/>
              <a:cxnLst/>
              <a:rect l="l" t="t" r="r" b="b"/>
              <a:pathLst>
                <a:path w="868781" h="1027468">
                  <a:moveTo>
                    <a:pt x="440851" y="109525"/>
                  </a:moveTo>
                  <a:cubicBezTo>
                    <a:pt x="328997" y="106028"/>
                    <a:pt x="235001" y="192869"/>
                    <a:pt x="229650" y="304650"/>
                  </a:cubicBezTo>
                  <a:cubicBezTo>
                    <a:pt x="224299" y="416431"/>
                    <a:pt x="309569" y="511854"/>
                    <a:pt x="421246" y="519058"/>
                  </a:cubicBezTo>
                  <a:lnTo>
                    <a:pt x="421036" y="522309"/>
                  </a:lnTo>
                  <a:cubicBezTo>
                    <a:pt x="423307" y="521489"/>
                    <a:pt x="425609" y="521428"/>
                    <a:pt x="427915" y="521387"/>
                  </a:cubicBezTo>
                  <a:lnTo>
                    <a:pt x="434841" y="522074"/>
                  </a:lnTo>
                  <a:cubicBezTo>
                    <a:pt x="434839" y="521210"/>
                    <a:pt x="434838" y="520347"/>
                    <a:pt x="434836" y="519483"/>
                  </a:cubicBezTo>
                  <a:cubicBezTo>
                    <a:pt x="546745" y="519269"/>
                    <a:pt x="637809" y="429359"/>
                    <a:pt x="639451" y="317462"/>
                  </a:cubicBezTo>
                  <a:cubicBezTo>
                    <a:pt x="641093" y="205565"/>
                    <a:pt x="552705" y="113022"/>
                    <a:pt x="440851" y="109525"/>
                  </a:cubicBezTo>
                  <a:close/>
                  <a:moveTo>
                    <a:pt x="444270" y="156"/>
                  </a:moveTo>
                  <a:cubicBezTo>
                    <a:pt x="615820" y="5519"/>
                    <a:pt x="751380" y="147452"/>
                    <a:pt x="748862" y="319067"/>
                  </a:cubicBezTo>
                  <a:cubicBezTo>
                    <a:pt x="747339" y="422875"/>
                    <a:pt x="695636" y="514344"/>
                    <a:pt x="616585" y="569869"/>
                  </a:cubicBezTo>
                  <a:cubicBezTo>
                    <a:pt x="762850" y="647100"/>
                    <a:pt x="864994" y="817033"/>
                    <a:pt x="868781" y="1016260"/>
                  </a:cubicBezTo>
                  <a:lnTo>
                    <a:pt x="755139" y="1019192"/>
                  </a:lnTo>
                  <a:cubicBezTo>
                    <a:pt x="751418" y="803302"/>
                    <a:pt x="605850" y="631647"/>
                    <a:pt x="429381" y="635055"/>
                  </a:cubicBezTo>
                  <a:cubicBezTo>
                    <a:pt x="254222" y="638438"/>
                    <a:pt x="113676" y="813132"/>
                    <a:pt x="113676" y="1027467"/>
                  </a:cubicBezTo>
                  <a:lnTo>
                    <a:pt x="0" y="1027468"/>
                  </a:lnTo>
                  <a:cubicBezTo>
                    <a:pt x="0" y="824498"/>
                    <a:pt x="102630" y="649109"/>
                    <a:pt x="251558" y="569384"/>
                  </a:cubicBezTo>
                  <a:cubicBezTo>
                    <a:pt x="167426" y="509829"/>
                    <a:pt x="115067" y="409826"/>
                    <a:pt x="120352" y="299418"/>
                  </a:cubicBezTo>
                  <a:cubicBezTo>
                    <a:pt x="128559" y="127980"/>
                    <a:pt x="272720" y="-5207"/>
                    <a:pt x="444270" y="156"/>
                  </a:cubicBezTo>
                  <a:close/>
                </a:path>
              </a:pathLst>
            </a:custGeom>
            <a:solidFill>
              <a:srgbClr val="0078D7"/>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05050"/>
                </a:solidFill>
                <a:effectLst/>
                <a:uLnTx/>
                <a:uFillTx/>
                <a:latin typeface="Segoe UI"/>
              </a:endParaRPr>
            </a:p>
          </p:txBody>
        </p:sp>
        <p:sp>
          <p:nvSpPr>
            <p:cNvPr id="88" name="Block Arc 86"/>
            <p:cNvSpPr/>
            <p:nvPr/>
          </p:nvSpPr>
          <p:spPr bwMode="auto">
            <a:xfrm>
              <a:off x="5608404" y="5542597"/>
              <a:ext cx="410260" cy="485196"/>
            </a:xfrm>
            <a:custGeom>
              <a:avLst/>
              <a:gdLst/>
              <a:ahLst/>
              <a:cxnLst/>
              <a:rect l="l" t="t" r="r" b="b"/>
              <a:pathLst>
                <a:path w="868781" h="1027468">
                  <a:moveTo>
                    <a:pt x="440851" y="109525"/>
                  </a:moveTo>
                  <a:cubicBezTo>
                    <a:pt x="328997" y="106028"/>
                    <a:pt x="235001" y="192869"/>
                    <a:pt x="229650" y="304650"/>
                  </a:cubicBezTo>
                  <a:cubicBezTo>
                    <a:pt x="224299" y="416431"/>
                    <a:pt x="309569" y="511854"/>
                    <a:pt x="421246" y="519058"/>
                  </a:cubicBezTo>
                  <a:lnTo>
                    <a:pt x="421036" y="522309"/>
                  </a:lnTo>
                  <a:cubicBezTo>
                    <a:pt x="423307" y="521489"/>
                    <a:pt x="425609" y="521428"/>
                    <a:pt x="427915" y="521387"/>
                  </a:cubicBezTo>
                  <a:lnTo>
                    <a:pt x="434841" y="522074"/>
                  </a:lnTo>
                  <a:cubicBezTo>
                    <a:pt x="434839" y="521210"/>
                    <a:pt x="434838" y="520347"/>
                    <a:pt x="434836" y="519483"/>
                  </a:cubicBezTo>
                  <a:cubicBezTo>
                    <a:pt x="546745" y="519269"/>
                    <a:pt x="637809" y="429359"/>
                    <a:pt x="639451" y="317462"/>
                  </a:cubicBezTo>
                  <a:cubicBezTo>
                    <a:pt x="641093" y="205565"/>
                    <a:pt x="552705" y="113022"/>
                    <a:pt x="440851" y="109525"/>
                  </a:cubicBezTo>
                  <a:close/>
                  <a:moveTo>
                    <a:pt x="444270" y="156"/>
                  </a:moveTo>
                  <a:cubicBezTo>
                    <a:pt x="615820" y="5519"/>
                    <a:pt x="751380" y="147452"/>
                    <a:pt x="748862" y="319067"/>
                  </a:cubicBezTo>
                  <a:cubicBezTo>
                    <a:pt x="747339" y="422875"/>
                    <a:pt x="695636" y="514344"/>
                    <a:pt x="616585" y="569869"/>
                  </a:cubicBezTo>
                  <a:cubicBezTo>
                    <a:pt x="762850" y="647100"/>
                    <a:pt x="864994" y="817033"/>
                    <a:pt x="868781" y="1016260"/>
                  </a:cubicBezTo>
                  <a:lnTo>
                    <a:pt x="755139" y="1019192"/>
                  </a:lnTo>
                  <a:cubicBezTo>
                    <a:pt x="751418" y="803302"/>
                    <a:pt x="605850" y="631647"/>
                    <a:pt x="429381" y="635055"/>
                  </a:cubicBezTo>
                  <a:cubicBezTo>
                    <a:pt x="254222" y="638438"/>
                    <a:pt x="113676" y="813132"/>
                    <a:pt x="113676" y="1027467"/>
                  </a:cubicBezTo>
                  <a:lnTo>
                    <a:pt x="0" y="1027468"/>
                  </a:lnTo>
                  <a:cubicBezTo>
                    <a:pt x="0" y="824498"/>
                    <a:pt x="102630" y="649109"/>
                    <a:pt x="251558" y="569384"/>
                  </a:cubicBezTo>
                  <a:cubicBezTo>
                    <a:pt x="167426" y="509829"/>
                    <a:pt x="115067" y="409826"/>
                    <a:pt x="120352" y="299418"/>
                  </a:cubicBezTo>
                  <a:cubicBezTo>
                    <a:pt x="128559" y="127980"/>
                    <a:pt x="272720" y="-5207"/>
                    <a:pt x="444270" y="156"/>
                  </a:cubicBezTo>
                  <a:close/>
                </a:path>
              </a:pathLst>
            </a:custGeom>
            <a:solidFill>
              <a:srgbClr val="0078D7"/>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05050"/>
                </a:solidFill>
                <a:effectLst/>
                <a:uLnTx/>
                <a:uFillTx/>
                <a:latin typeface="Segoe UI"/>
              </a:endParaRPr>
            </a:p>
          </p:txBody>
        </p:sp>
      </p:grpSp>
      <p:grpSp>
        <p:nvGrpSpPr>
          <p:cNvPr id="94" name="Group 93"/>
          <p:cNvGrpSpPr/>
          <p:nvPr/>
        </p:nvGrpSpPr>
        <p:grpSpPr>
          <a:xfrm>
            <a:off x="3980292" y="3950758"/>
            <a:ext cx="446849" cy="446849"/>
            <a:chOff x="9167736" y="6040400"/>
            <a:chExt cx="514350" cy="514350"/>
          </a:xfrm>
        </p:grpSpPr>
        <p:sp>
          <p:nvSpPr>
            <p:cNvPr id="95" name="Freeform 7"/>
            <p:cNvSpPr>
              <a:spLocks/>
            </p:cNvSpPr>
            <p:nvPr/>
          </p:nvSpPr>
          <p:spPr bwMode="auto">
            <a:xfrm>
              <a:off x="9361498" y="6144887"/>
              <a:ext cx="163031" cy="298444"/>
            </a:xfrm>
            <a:custGeom>
              <a:avLst/>
              <a:gdLst>
                <a:gd name="T0" fmla="*/ 1183 w 1827"/>
                <a:gd name="T1" fmla="*/ 366 h 3353"/>
                <a:gd name="T2" fmla="*/ 1393 w 1827"/>
                <a:gd name="T3" fmla="*/ 393 h 3353"/>
                <a:gd name="T4" fmla="*/ 1563 w 1827"/>
                <a:gd name="T5" fmla="*/ 437 h 3353"/>
                <a:gd name="T6" fmla="*/ 1699 w 1827"/>
                <a:gd name="T7" fmla="*/ 492 h 3353"/>
                <a:gd name="T8" fmla="*/ 1529 w 1827"/>
                <a:gd name="T9" fmla="*/ 934 h 3353"/>
                <a:gd name="T10" fmla="*/ 1424 w 1827"/>
                <a:gd name="T11" fmla="*/ 892 h 3353"/>
                <a:gd name="T12" fmla="*/ 1288 w 1827"/>
                <a:gd name="T13" fmla="*/ 854 h 3353"/>
                <a:gd name="T14" fmla="*/ 1121 w 1827"/>
                <a:gd name="T15" fmla="*/ 827 h 3353"/>
                <a:gd name="T16" fmla="*/ 941 w 1827"/>
                <a:gd name="T17" fmla="*/ 824 h 3353"/>
                <a:gd name="T18" fmla="*/ 816 w 1827"/>
                <a:gd name="T19" fmla="*/ 845 h 3353"/>
                <a:gd name="T20" fmla="*/ 727 w 1827"/>
                <a:gd name="T21" fmla="*/ 887 h 3353"/>
                <a:gd name="T22" fmla="*/ 672 w 1827"/>
                <a:gd name="T23" fmla="*/ 943 h 3353"/>
                <a:gd name="T24" fmla="*/ 646 w 1827"/>
                <a:gd name="T25" fmla="*/ 1008 h 3353"/>
                <a:gd name="T26" fmla="*/ 643 w 1827"/>
                <a:gd name="T27" fmla="*/ 1082 h 3353"/>
                <a:gd name="T28" fmla="*/ 678 w 1827"/>
                <a:gd name="T29" fmla="*/ 1160 h 3353"/>
                <a:gd name="T30" fmla="*/ 758 w 1827"/>
                <a:gd name="T31" fmla="*/ 1231 h 3353"/>
                <a:gd name="T32" fmla="*/ 885 w 1827"/>
                <a:gd name="T33" fmla="*/ 1302 h 3353"/>
                <a:gd name="T34" fmla="*/ 1064 w 1827"/>
                <a:gd name="T35" fmla="*/ 1377 h 3353"/>
                <a:gd name="T36" fmla="*/ 1305 w 1827"/>
                <a:gd name="T37" fmla="*/ 1470 h 3353"/>
                <a:gd name="T38" fmla="*/ 1512 w 1827"/>
                <a:gd name="T39" fmla="*/ 1581 h 3353"/>
                <a:gd name="T40" fmla="*/ 1664 w 1827"/>
                <a:gd name="T41" fmla="*/ 1710 h 3353"/>
                <a:gd name="T42" fmla="*/ 1765 w 1827"/>
                <a:gd name="T43" fmla="*/ 1860 h 3353"/>
                <a:gd name="T44" fmla="*/ 1817 w 1827"/>
                <a:gd name="T45" fmla="*/ 2035 h 3353"/>
                <a:gd name="T46" fmla="*/ 1826 w 1827"/>
                <a:gd name="T47" fmla="*/ 2225 h 3353"/>
                <a:gd name="T48" fmla="*/ 1794 w 1827"/>
                <a:gd name="T49" fmla="*/ 2390 h 3353"/>
                <a:gd name="T50" fmla="*/ 1726 w 1827"/>
                <a:gd name="T51" fmla="*/ 2541 h 3353"/>
                <a:gd name="T52" fmla="*/ 1622 w 1827"/>
                <a:gd name="T53" fmla="*/ 2675 h 3353"/>
                <a:gd name="T54" fmla="*/ 1483 w 1827"/>
                <a:gd name="T55" fmla="*/ 2788 h 3353"/>
                <a:gd name="T56" fmla="*/ 1308 w 1827"/>
                <a:gd name="T57" fmla="*/ 2874 h 3353"/>
                <a:gd name="T58" fmla="*/ 1102 w 1827"/>
                <a:gd name="T59" fmla="*/ 2931 h 3353"/>
                <a:gd name="T60" fmla="*/ 700 w 1827"/>
                <a:gd name="T61" fmla="*/ 2964 h 3353"/>
                <a:gd name="T62" fmla="*/ 457 w 1827"/>
                <a:gd name="T63" fmla="*/ 2938 h 3353"/>
                <a:gd name="T64" fmla="*/ 235 w 1827"/>
                <a:gd name="T65" fmla="*/ 2888 h 3353"/>
                <a:gd name="T66" fmla="*/ 51 w 1827"/>
                <a:gd name="T67" fmla="*/ 2817 h 3353"/>
                <a:gd name="T68" fmla="*/ 174 w 1827"/>
                <a:gd name="T69" fmla="*/ 2338 h 3353"/>
                <a:gd name="T70" fmla="*/ 358 w 1827"/>
                <a:gd name="T71" fmla="*/ 2413 h 3353"/>
                <a:gd name="T72" fmla="*/ 570 w 1827"/>
                <a:gd name="T73" fmla="*/ 2466 h 3353"/>
                <a:gd name="T74" fmla="*/ 803 w 1827"/>
                <a:gd name="T75" fmla="*/ 2486 h 3353"/>
                <a:gd name="T76" fmla="*/ 943 w 1827"/>
                <a:gd name="T77" fmla="*/ 2473 h 3353"/>
                <a:gd name="T78" fmla="*/ 1056 w 1827"/>
                <a:gd name="T79" fmla="*/ 2435 h 3353"/>
                <a:gd name="T80" fmla="*/ 1139 w 1827"/>
                <a:gd name="T81" fmla="*/ 2376 h 3353"/>
                <a:gd name="T82" fmla="*/ 1186 w 1827"/>
                <a:gd name="T83" fmla="*/ 2295 h 3353"/>
                <a:gd name="T84" fmla="*/ 1192 w 1827"/>
                <a:gd name="T85" fmla="*/ 2191 h 3353"/>
                <a:gd name="T86" fmla="*/ 1150 w 1827"/>
                <a:gd name="T87" fmla="*/ 2090 h 3353"/>
                <a:gd name="T88" fmla="*/ 1052 w 1827"/>
                <a:gd name="T89" fmla="*/ 2002 h 3353"/>
                <a:gd name="T90" fmla="*/ 896 w 1827"/>
                <a:gd name="T91" fmla="*/ 1925 h 3353"/>
                <a:gd name="T92" fmla="*/ 692 w 1827"/>
                <a:gd name="T93" fmla="*/ 1852 h 3353"/>
                <a:gd name="T94" fmla="*/ 511 w 1827"/>
                <a:gd name="T95" fmla="*/ 1779 h 3353"/>
                <a:gd name="T96" fmla="*/ 353 w 1827"/>
                <a:gd name="T97" fmla="*/ 1695 h 3353"/>
                <a:gd name="T98" fmla="*/ 221 w 1827"/>
                <a:gd name="T99" fmla="*/ 1596 h 3353"/>
                <a:gd name="T100" fmla="*/ 119 w 1827"/>
                <a:gd name="T101" fmla="*/ 1481 h 3353"/>
                <a:gd name="T102" fmla="*/ 49 w 1827"/>
                <a:gd name="T103" fmla="*/ 1346 h 3353"/>
                <a:gd name="T104" fmla="*/ 15 w 1827"/>
                <a:gd name="T105" fmla="*/ 1188 h 3353"/>
                <a:gd name="T106" fmla="*/ 22 w 1827"/>
                <a:gd name="T107" fmla="*/ 1005 h 3353"/>
                <a:gd name="T108" fmla="*/ 75 w 1827"/>
                <a:gd name="T109" fmla="*/ 833 h 3353"/>
                <a:gd name="T110" fmla="*/ 172 w 1827"/>
                <a:gd name="T111" fmla="*/ 681 h 3353"/>
                <a:gd name="T112" fmla="*/ 310 w 1827"/>
                <a:gd name="T113" fmla="*/ 555 h 3353"/>
                <a:gd name="T114" fmla="*/ 488 w 1827"/>
                <a:gd name="T115" fmla="*/ 457 h 3353"/>
                <a:gd name="T116" fmla="*/ 702 w 1827"/>
                <a:gd name="T117" fmla="*/ 392 h 3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27" h="3353">
                  <a:moveTo>
                    <a:pt x="1101" y="0"/>
                  </a:moveTo>
                  <a:lnTo>
                    <a:pt x="1103" y="361"/>
                  </a:lnTo>
                  <a:lnTo>
                    <a:pt x="1183" y="366"/>
                  </a:lnTo>
                  <a:lnTo>
                    <a:pt x="1258" y="373"/>
                  </a:lnTo>
                  <a:lnTo>
                    <a:pt x="1328" y="382"/>
                  </a:lnTo>
                  <a:lnTo>
                    <a:pt x="1393" y="393"/>
                  </a:lnTo>
                  <a:lnTo>
                    <a:pt x="1454" y="407"/>
                  </a:lnTo>
                  <a:lnTo>
                    <a:pt x="1510" y="421"/>
                  </a:lnTo>
                  <a:lnTo>
                    <a:pt x="1563" y="437"/>
                  </a:lnTo>
                  <a:lnTo>
                    <a:pt x="1612" y="454"/>
                  </a:lnTo>
                  <a:lnTo>
                    <a:pt x="1658" y="473"/>
                  </a:lnTo>
                  <a:lnTo>
                    <a:pt x="1699" y="492"/>
                  </a:lnTo>
                  <a:lnTo>
                    <a:pt x="1584" y="958"/>
                  </a:lnTo>
                  <a:lnTo>
                    <a:pt x="1559" y="946"/>
                  </a:lnTo>
                  <a:lnTo>
                    <a:pt x="1529" y="934"/>
                  </a:lnTo>
                  <a:lnTo>
                    <a:pt x="1497" y="921"/>
                  </a:lnTo>
                  <a:lnTo>
                    <a:pt x="1462" y="907"/>
                  </a:lnTo>
                  <a:lnTo>
                    <a:pt x="1424" y="892"/>
                  </a:lnTo>
                  <a:lnTo>
                    <a:pt x="1382" y="879"/>
                  </a:lnTo>
                  <a:lnTo>
                    <a:pt x="1336" y="866"/>
                  </a:lnTo>
                  <a:lnTo>
                    <a:pt x="1288" y="854"/>
                  </a:lnTo>
                  <a:lnTo>
                    <a:pt x="1236" y="842"/>
                  </a:lnTo>
                  <a:lnTo>
                    <a:pt x="1180" y="834"/>
                  </a:lnTo>
                  <a:lnTo>
                    <a:pt x="1121" y="827"/>
                  </a:lnTo>
                  <a:lnTo>
                    <a:pt x="1059" y="823"/>
                  </a:lnTo>
                  <a:lnTo>
                    <a:pt x="992" y="822"/>
                  </a:lnTo>
                  <a:lnTo>
                    <a:pt x="941" y="824"/>
                  </a:lnTo>
                  <a:lnTo>
                    <a:pt x="895" y="828"/>
                  </a:lnTo>
                  <a:lnTo>
                    <a:pt x="853" y="835"/>
                  </a:lnTo>
                  <a:lnTo>
                    <a:pt x="816" y="845"/>
                  </a:lnTo>
                  <a:lnTo>
                    <a:pt x="782" y="858"/>
                  </a:lnTo>
                  <a:lnTo>
                    <a:pt x="752" y="871"/>
                  </a:lnTo>
                  <a:lnTo>
                    <a:pt x="727" y="887"/>
                  </a:lnTo>
                  <a:lnTo>
                    <a:pt x="706" y="905"/>
                  </a:lnTo>
                  <a:lnTo>
                    <a:pt x="687" y="923"/>
                  </a:lnTo>
                  <a:lnTo>
                    <a:pt x="672" y="943"/>
                  </a:lnTo>
                  <a:lnTo>
                    <a:pt x="660" y="964"/>
                  </a:lnTo>
                  <a:lnTo>
                    <a:pt x="652" y="986"/>
                  </a:lnTo>
                  <a:lnTo>
                    <a:pt x="646" y="1008"/>
                  </a:lnTo>
                  <a:lnTo>
                    <a:pt x="641" y="1031"/>
                  </a:lnTo>
                  <a:lnTo>
                    <a:pt x="640" y="1054"/>
                  </a:lnTo>
                  <a:lnTo>
                    <a:pt x="643" y="1082"/>
                  </a:lnTo>
                  <a:lnTo>
                    <a:pt x="650" y="1109"/>
                  </a:lnTo>
                  <a:lnTo>
                    <a:pt x="662" y="1135"/>
                  </a:lnTo>
                  <a:lnTo>
                    <a:pt x="678" y="1160"/>
                  </a:lnTo>
                  <a:lnTo>
                    <a:pt x="700" y="1185"/>
                  </a:lnTo>
                  <a:lnTo>
                    <a:pt x="726" y="1208"/>
                  </a:lnTo>
                  <a:lnTo>
                    <a:pt x="758" y="1231"/>
                  </a:lnTo>
                  <a:lnTo>
                    <a:pt x="794" y="1255"/>
                  </a:lnTo>
                  <a:lnTo>
                    <a:pt x="837" y="1278"/>
                  </a:lnTo>
                  <a:lnTo>
                    <a:pt x="885" y="1302"/>
                  </a:lnTo>
                  <a:lnTo>
                    <a:pt x="938" y="1326"/>
                  </a:lnTo>
                  <a:lnTo>
                    <a:pt x="998" y="1351"/>
                  </a:lnTo>
                  <a:lnTo>
                    <a:pt x="1064" y="1377"/>
                  </a:lnTo>
                  <a:lnTo>
                    <a:pt x="1135" y="1404"/>
                  </a:lnTo>
                  <a:lnTo>
                    <a:pt x="1224" y="1436"/>
                  </a:lnTo>
                  <a:lnTo>
                    <a:pt x="1305" y="1470"/>
                  </a:lnTo>
                  <a:lnTo>
                    <a:pt x="1381" y="1505"/>
                  </a:lnTo>
                  <a:lnTo>
                    <a:pt x="1450" y="1542"/>
                  </a:lnTo>
                  <a:lnTo>
                    <a:pt x="1512" y="1581"/>
                  </a:lnTo>
                  <a:lnTo>
                    <a:pt x="1569" y="1622"/>
                  </a:lnTo>
                  <a:lnTo>
                    <a:pt x="1620" y="1665"/>
                  </a:lnTo>
                  <a:lnTo>
                    <a:pt x="1664" y="1710"/>
                  </a:lnTo>
                  <a:lnTo>
                    <a:pt x="1704" y="1758"/>
                  </a:lnTo>
                  <a:lnTo>
                    <a:pt x="1736" y="1808"/>
                  </a:lnTo>
                  <a:lnTo>
                    <a:pt x="1765" y="1860"/>
                  </a:lnTo>
                  <a:lnTo>
                    <a:pt x="1787" y="1916"/>
                  </a:lnTo>
                  <a:lnTo>
                    <a:pt x="1804" y="1974"/>
                  </a:lnTo>
                  <a:lnTo>
                    <a:pt x="1817" y="2035"/>
                  </a:lnTo>
                  <a:lnTo>
                    <a:pt x="1825" y="2099"/>
                  </a:lnTo>
                  <a:lnTo>
                    <a:pt x="1827" y="2166"/>
                  </a:lnTo>
                  <a:lnTo>
                    <a:pt x="1826" y="2225"/>
                  </a:lnTo>
                  <a:lnTo>
                    <a:pt x="1820" y="2281"/>
                  </a:lnTo>
                  <a:lnTo>
                    <a:pt x="1809" y="2336"/>
                  </a:lnTo>
                  <a:lnTo>
                    <a:pt x="1794" y="2390"/>
                  </a:lnTo>
                  <a:lnTo>
                    <a:pt x="1776" y="2441"/>
                  </a:lnTo>
                  <a:lnTo>
                    <a:pt x="1753" y="2492"/>
                  </a:lnTo>
                  <a:lnTo>
                    <a:pt x="1726" y="2541"/>
                  </a:lnTo>
                  <a:lnTo>
                    <a:pt x="1695" y="2588"/>
                  </a:lnTo>
                  <a:lnTo>
                    <a:pt x="1661" y="2633"/>
                  </a:lnTo>
                  <a:lnTo>
                    <a:pt x="1622" y="2675"/>
                  </a:lnTo>
                  <a:lnTo>
                    <a:pt x="1579" y="2715"/>
                  </a:lnTo>
                  <a:lnTo>
                    <a:pt x="1532" y="2753"/>
                  </a:lnTo>
                  <a:lnTo>
                    <a:pt x="1483" y="2788"/>
                  </a:lnTo>
                  <a:lnTo>
                    <a:pt x="1428" y="2819"/>
                  </a:lnTo>
                  <a:lnTo>
                    <a:pt x="1370" y="2849"/>
                  </a:lnTo>
                  <a:lnTo>
                    <a:pt x="1308" y="2874"/>
                  </a:lnTo>
                  <a:lnTo>
                    <a:pt x="1243" y="2897"/>
                  </a:lnTo>
                  <a:lnTo>
                    <a:pt x="1174" y="2916"/>
                  </a:lnTo>
                  <a:lnTo>
                    <a:pt x="1102" y="2931"/>
                  </a:lnTo>
                  <a:lnTo>
                    <a:pt x="1105" y="3350"/>
                  </a:lnTo>
                  <a:lnTo>
                    <a:pt x="703" y="3353"/>
                  </a:lnTo>
                  <a:lnTo>
                    <a:pt x="700" y="2964"/>
                  </a:lnTo>
                  <a:lnTo>
                    <a:pt x="617" y="2959"/>
                  </a:lnTo>
                  <a:lnTo>
                    <a:pt x="537" y="2950"/>
                  </a:lnTo>
                  <a:lnTo>
                    <a:pt x="457" y="2938"/>
                  </a:lnTo>
                  <a:lnTo>
                    <a:pt x="380" y="2924"/>
                  </a:lnTo>
                  <a:lnTo>
                    <a:pt x="305" y="2907"/>
                  </a:lnTo>
                  <a:lnTo>
                    <a:pt x="235" y="2888"/>
                  </a:lnTo>
                  <a:lnTo>
                    <a:pt x="169" y="2866"/>
                  </a:lnTo>
                  <a:lnTo>
                    <a:pt x="107" y="2843"/>
                  </a:lnTo>
                  <a:lnTo>
                    <a:pt x="51" y="2817"/>
                  </a:lnTo>
                  <a:lnTo>
                    <a:pt x="0" y="2791"/>
                  </a:lnTo>
                  <a:lnTo>
                    <a:pt x="120" y="2310"/>
                  </a:lnTo>
                  <a:lnTo>
                    <a:pt x="174" y="2338"/>
                  </a:lnTo>
                  <a:lnTo>
                    <a:pt x="232" y="2365"/>
                  </a:lnTo>
                  <a:lnTo>
                    <a:pt x="294" y="2390"/>
                  </a:lnTo>
                  <a:lnTo>
                    <a:pt x="358" y="2413"/>
                  </a:lnTo>
                  <a:lnTo>
                    <a:pt x="427" y="2433"/>
                  </a:lnTo>
                  <a:lnTo>
                    <a:pt x="497" y="2452"/>
                  </a:lnTo>
                  <a:lnTo>
                    <a:pt x="570" y="2466"/>
                  </a:lnTo>
                  <a:lnTo>
                    <a:pt x="647" y="2477"/>
                  </a:lnTo>
                  <a:lnTo>
                    <a:pt x="724" y="2484"/>
                  </a:lnTo>
                  <a:lnTo>
                    <a:pt x="803" y="2486"/>
                  </a:lnTo>
                  <a:lnTo>
                    <a:pt x="852" y="2484"/>
                  </a:lnTo>
                  <a:lnTo>
                    <a:pt x="898" y="2480"/>
                  </a:lnTo>
                  <a:lnTo>
                    <a:pt x="943" y="2473"/>
                  </a:lnTo>
                  <a:lnTo>
                    <a:pt x="984" y="2463"/>
                  </a:lnTo>
                  <a:lnTo>
                    <a:pt x="1021" y="2451"/>
                  </a:lnTo>
                  <a:lnTo>
                    <a:pt x="1056" y="2435"/>
                  </a:lnTo>
                  <a:lnTo>
                    <a:pt x="1087" y="2418"/>
                  </a:lnTo>
                  <a:lnTo>
                    <a:pt x="1115" y="2399"/>
                  </a:lnTo>
                  <a:lnTo>
                    <a:pt x="1139" y="2376"/>
                  </a:lnTo>
                  <a:lnTo>
                    <a:pt x="1159" y="2351"/>
                  </a:lnTo>
                  <a:lnTo>
                    <a:pt x="1175" y="2324"/>
                  </a:lnTo>
                  <a:lnTo>
                    <a:pt x="1186" y="2295"/>
                  </a:lnTo>
                  <a:lnTo>
                    <a:pt x="1193" y="2263"/>
                  </a:lnTo>
                  <a:lnTo>
                    <a:pt x="1195" y="2229"/>
                  </a:lnTo>
                  <a:lnTo>
                    <a:pt x="1192" y="2191"/>
                  </a:lnTo>
                  <a:lnTo>
                    <a:pt x="1184" y="2155"/>
                  </a:lnTo>
                  <a:lnTo>
                    <a:pt x="1170" y="2122"/>
                  </a:lnTo>
                  <a:lnTo>
                    <a:pt x="1150" y="2090"/>
                  </a:lnTo>
                  <a:lnTo>
                    <a:pt x="1123" y="2060"/>
                  </a:lnTo>
                  <a:lnTo>
                    <a:pt x="1091" y="2031"/>
                  </a:lnTo>
                  <a:lnTo>
                    <a:pt x="1052" y="2002"/>
                  </a:lnTo>
                  <a:lnTo>
                    <a:pt x="1006" y="1976"/>
                  </a:lnTo>
                  <a:lnTo>
                    <a:pt x="955" y="1951"/>
                  </a:lnTo>
                  <a:lnTo>
                    <a:pt x="896" y="1925"/>
                  </a:lnTo>
                  <a:lnTo>
                    <a:pt x="831" y="1900"/>
                  </a:lnTo>
                  <a:lnTo>
                    <a:pt x="758" y="1874"/>
                  </a:lnTo>
                  <a:lnTo>
                    <a:pt x="692" y="1852"/>
                  </a:lnTo>
                  <a:lnTo>
                    <a:pt x="630" y="1829"/>
                  </a:lnTo>
                  <a:lnTo>
                    <a:pt x="569" y="1805"/>
                  </a:lnTo>
                  <a:lnTo>
                    <a:pt x="511" y="1779"/>
                  </a:lnTo>
                  <a:lnTo>
                    <a:pt x="456" y="1753"/>
                  </a:lnTo>
                  <a:lnTo>
                    <a:pt x="403" y="1724"/>
                  </a:lnTo>
                  <a:lnTo>
                    <a:pt x="353" y="1695"/>
                  </a:lnTo>
                  <a:lnTo>
                    <a:pt x="306" y="1663"/>
                  </a:lnTo>
                  <a:lnTo>
                    <a:pt x="262" y="1631"/>
                  </a:lnTo>
                  <a:lnTo>
                    <a:pt x="221" y="1596"/>
                  </a:lnTo>
                  <a:lnTo>
                    <a:pt x="183" y="1559"/>
                  </a:lnTo>
                  <a:lnTo>
                    <a:pt x="150" y="1522"/>
                  </a:lnTo>
                  <a:lnTo>
                    <a:pt x="119" y="1481"/>
                  </a:lnTo>
                  <a:lnTo>
                    <a:pt x="92" y="1438"/>
                  </a:lnTo>
                  <a:lnTo>
                    <a:pt x="68" y="1392"/>
                  </a:lnTo>
                  <a:lnTo>
                    <a:pt x="49" y="1346"/>
                  </a:lnTo>
                  <a:lnTo>
                    <a:pt x="34" y="1296"/>
                  </a:lnTo>
                  <a:lnTo>
                    <a:pt x="22" y="1243"/>
                  </a:lnTo>
                  <a:lnTo>
                    <a:pt x="15" y="1188"/>
                  </a:lnTo>
                  <a:lnTo>
                    <a:pt x="13" y="1130"/>
                  </a:lnTo>
                  <a:lnTo>
                    <a:pt x="15" y="1066"/>
                  </a:lnTo>
                  <a:lnTo>
                    <a:pt x="22" y="1005"/>
                  </a:lnTo>
                  <a:lnTo>
                    <a:pt x="36" y="945"/>
                  </a:lnTo>
                  <a:lnTo>
                    <a:pt x="53" y="888"/>
                  </a:lnTo>
                  <a:lnTo>
                    <a:pt x="75" y="833"/>
                  </a:lnTo>
                  <a:lnTo>
                    <a:pt x="103" y="780"/>
                  </a:lnTo>
                  <a:lnTo>
                    <a:pt x="135" y="729"/>
                  </a:lnTo>
                  <a:lnTo>
                    <a:pt x="172" y="681"/>
                  </a:lnTo>
                  <a:lnTo>
                    <a:pt x="214" y="637"/>
                  </a:lnTo>
                  <a:lnTo>
                    <a:pt x="260" y="595"/>
                  </a:lnTo>
                  <a:lnTo>
                    <a:pt x="310" y="555"/>
                  </a:lnTo>
                  <a:lnTo>
                    <a:pt x="365" y="520"/>
                  </a:lnTo>
                  <a:lnTo>
                    <a:pt x="424" y="487"/>
                  </a:lnTo>
                  <a:lnTo>
                    <a:pt x="488" y="457"/>
                  </a:lnTo>
                  <a:lnTo>
                    <a:pt x="555" y="432"/>
                  </a:lnTo>
                  <a:lnTo>
                    <a:pt x="626" y="411"/>
                  </a:lnTo>
                  <a:lnTo>
                    <a:pt x="702" y="392"/>
                  </a:lnTo>
                  <a:lnTo>
                    <a:pt x="699" y="3"/>
                  </a:lnTo>
                  <a:lnTo>
                    <a:pt x="1101" y="0"/>
                  </a:lnTo>
                  <a:close/>
                </a:path>
              </a:pathLst>
            </a:custGeom>
            <a:solidFill>
              <a:srgbClr val="0078D7"/>
            </a:solidFill>
            <a:ln w="0">
              <a:noFill/>
              <a:prstDash val="solid"/>
              <a:round/>
              <a:headEnd/>
              <a:tailEnd/>
            </a:ln>
          </p:spPr>
          <p:txBody>
            <a:bodyPr vert="horz" wrap="square" lIns="91427" tIns="45713" rIns="91427" bIns="45713" numCol="1" anchor="t" anchorCtr="0" compatLnSpc="1">
              <a:prstTxWarp prst="textNoShape">
                <a:avLst/>
              </a:prstTxWarp>
            </a:bodyPr>
            <a:lstStyle/>
            <a:p>
              <a:pPr marL="0" marR="0" lvl="0" indent="0" defTabSz="91436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05050"/>
                </a:solidFill>
                <a:effectLst/>
                <a:uLnTx/>
                <a:uFillTx/>
                <a:latin typeface="Segoe UI"/>
              </a:endParaRPr>
            </a:p>
          </p:txBody>
        </p:sp>
        <p:sp>
          <p:nvSpPr>
            <p:cNvPr id="96" name="Freeform 47"/>
            <p:cNvSpPr>
              <a:spLocks/>
            </p:cNvSpPr>
            <p:nvPr/>
          </p:nvSpPr>
          <p:spPr bwMode="auto">
            <a:xfrm>
              <a:off x="9167736" y="6040400"/>
              <a:ext cx="514350" cy="514350"/>
            </a:xfrm>
            <a:custGeom>
              <a:avLst/>
              <a:gdLst>
                <a:gd name="T0" fmla="*/ 121 w 324"/>
                <a:gd name="T1" fmla="*/ 0 h 324"/>
                <a:gd name="T2" fmla="*/ 101 w 324"/>
                <a:gd name="T3" fmla="*/ 82 h 324"/>
                <a:gd name="T4" fmla="*/ 84 w 324"/>
                <a:gd name="T5" fmla="*/ 45 h 324"/>
                <a:gd name="T6" fmla="*/ 53 w 324"/>
                <a:gd name="T7" fmla="*/ 70 h 324"/>
                <a:gd name="T8" fmla="*/ 32 w 324"/>
                <a:gd name="T9" fmla="*/ 104 h 324"/>
                <a:gd name="T10" fmla="*/ 22 w 324"/>
                <a:gd name="T11" fmla="*/ 142 h 324"/>
                <a:gd name="T12" fmla="*/ 22 w 324"/>
                <a:gd name="T13" fmla="*/ 181 h 324"/>
                <a:gd name="T14" fmla="*/ 30 w 324"/>
                <a:gd name="T15" fmla="*/ 217 h 324"/>
                <a:gd name="T16" fmla="*/ 49 w 324"/>
                <a:gd name="T17" fmla="*/ 249 h 324"/>
                <a:gd name="T18" fmla="*/ 75 w 324"/>
                <a:gd name="T19" fmla="*/ 275 h 324"/>
                <a:gd name="T20" fmla="*/ 107 w 324"/>
                <a:gd name="T21" fmla="*/ 294 h 324"/>
                <a:gd name="T22" fmla="*/ 143 w 324"/>
                <a:gd name="T23" fmla="*/ 304 h 324"/>
                <a:gd name="T24" fmla="*/ 180 w 324"/>
                <a:gd name="T25" fmla="*/ 304 h 324"/>
                <a:gd name="T26" fmla="*/ 216 w 324"/>
                <a:gd name="T27" fmla="*/ 294 h 324"/>
                <a:gd name="T28" fmla="*/ 248 w 324"/>
                <a:gd name="T29" fmla="*/ 275 h 324"/>
                <a:gd name="T30" fmla="*/ 274 w 324"/>
                <a:gd name="T31" fmla="*/ 249 h 324"/>
                <a:gd name="T32" fmla="*/ 292 w 324"/>
                <a:gd name="T33" fmla="*/ 217 h 324"/>
                <a:gd name="T34" fmla="*/ 303 w 324"/>
                <a:gd name="T35" fmla="*/ 181 h 324"/>
                <a:gd name="T36" fmla="*/ 301 w 324"/>
                <a:gd name="T37" fmla="*/ 140 h 324"/>
                <a:gd name="T38" fmla="*/ 287 w 324"/>
                <a:gd name="T39" fmla="*/ 96 h 324"/>
                <a:gd name="T40" fmla="*/ 259 w 324"/>
                <a:gd name="T41" fmla="*/ 60 h 324"/>
                <a:gd name="T42" fmla="*/ 222 w 324"/>
                <a:gd name="T43" fmla="*/ 34 h 324"/>
                <a:gd name="T44" fmla="*/ 205 w 324"/>
                <a:gd name="T45" fmla="*/ 7 h 324"/>
                <a:gd name="T46" fmla="*/ 254 w 324"/>
                <a:gd name="T47" fmla="*/ 29 h 324"/>
                <a:gd name="T48" fmla="*/ 291 w 324"/>
                <a:gd name="T49" fmla="*/ 65 h 324"/>
                <a:gd name="T50" fmla="*/ 316 w 324"/>
                <a:gd name="T51" fmla="*/ 111 h 324"/>
                <a:gd name="T52" fmla="*/ 324 w 324"/>
                <a:gd name="T53" fmla="*/ 163 h 324"/>
                <a:gd name="T54" fmla="*/ 318 w 324"/>
                <a:gd name="T55" fmla="*/ 206 h 324"/>
                <a:gd name="T56" fmla="*/ 301 w 324"/>
                <a:gd name="T57" fmla="*/ 245 h 324"/>
                <a:gd name="T58" fmla="*/ 277 w 324"/>
                <a:gd name="T59" fmla="*/ 278 h 324"/>
                <a:gd name="T60" fmla="*/ 243 w 324"/>
                <a:gd name="T61" fmla="*/ 302 h 324"/>
                <a:gd name="T62" fmla="*/ 205 w 324"/>
                <a:gd name="T63" fmla="*/ 318 h 324"/>
                <a:gd name="T64" fmla="*/ 161 w 324"/>
                <a:gd name="T65" fmla="*/ 324 h 324"/>
                <a:gd name="T66" fmla="*/ 118 w 324"/>
                <a:gd name="T67" fmla="*/ 318 h 324"/>
                <a:gd name="T68" fmla="*/ 79 w 324"/>
                <a:gd name="T69" fmla="*/ 302 h 324"/>
                <a:gd name="T70" fmla="*/ 48 w 324"/>
                <a:gd name="T71" fmla="*/ 278 h 324"/>
                <a:gd name="T72" fmla="*/ 22 w 324"/>
                <a:gd name="T73" fmla="*/ 245 h 324"/>
                <a:gd name="T74" fmla="*/ 6 w 324"/>
                <a:gd name="T75" fmla="*/ 206 h 324"/>
                <a:gd name="T76" fmla="*/ 0 w 324"/>
                <a:gd name="T77" fmla="*/ 163 h 324"/>
                <a:gd name="T78" fmla="*/ 6 w 324"/>
                <a:gd name="T79" fmla="*/ 119 h 324"/>
                <a:gd name="T80" fmla="*/ 22 w 324"/>
                <a:gd name="T81" fmla="*/ 81 h 324"/>
                <a:gd name="T82" fmla="*/ 49 w 324"/>
                <a:gd name="T83" fmla="*/ 47 h 324"/>
                <a:gd name="T84" fmla="*/ 84 w 324"/>
                <a:gd name="T85" fmla="*/ 21 h 324"/>
                <a:gd name="T86" fmla="*/ 40 w 324"/>
                <a:gd name="T87"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4" h="324">
                  <a:moveTo>
                    <a:pt x="40" y="0"/>
                  </a:moveTo>
                  <a:lnTo>
                    <a:pt x="121" y="0"/>
                  </a:lnTo>
                  <a:lnTo>
                    <a:pt x="121" y="82"/>
                  </a:lnTo>
                  <a:lnTo>
                    <a:pt x="101" y="82"/>
                  </a:lnTo>
                  <a:lnTo>
                    <a:pt x="101" y="34"/>
                  </a:lnTo>
                  <a:lnTo>
                    <a:pt x="84" y="45"/>
                  </a:lnTo>
                  <a:lnTo>
                    <a:pt x="68" y="57"/>
                  </a:lnTo>
                  <a:lnTo>
                    <a:pt x="53" y="70"/>
                  </a:lnTo>
                  <a:lnTo>
                    <a:pt x="42" y="86"/>
                  </a:lnTo>
                  <a:lnTo>
                    <a:pt x="32" y="104"/>
                  </a:lnTo>
                  <a:lnTo>
                    <a:pt x="26" y="122"/>
                  </a:lnTo>
                  <a:lnTo>
                    <a:pt x="22" y="142"/>
                  </a:lnTo>
                  <a:lnTo>
                    <a:pt x="20" y="163"/>
                  </a:lnTo>
                  <a:lnTo>
                    <a:pt x="22" y="181"/>
                  </a:lnTo>
                  <a:lnTo>
                    <a:pt x="25" y="200"/>
                  </a:lnTo>
                  <a:lnTo>
                    <a:pt x="30" y="217"/>
                  </a:lnTo>
                  <a:lnTo>
                    <a:pt x="39" y="235"/>
                  </a:lnTo>
                  <a:lnTo>
                    <a:pt x="49" y="249"/>
                  </a:lnTo>
                  <a:lnTo>
                    <a:pt x="62" y="263"/>
                  </a:lnTo>
                  <a:lnTo>
                    <a:pt x="75" y="275"/>
                  </a:lnTo>
                  <a:lnTo>
                    <a:pt x="91" y="285"/>
                  </a:lnTo>
                  <a:lnTo>
                    <a:pt x="107" y="294"/>
                  </a:lnTo>
                  <a:lnTo>
                    <a:pt x="124" y="299"/>
                  </a:lnTo>
                  <a:lnTo>
                    <a:pt x="143" y="304"/>
                  </a:lnTo>
                  <a:lnTo>
                    <a:pt x="161" y="304"/>
                  </a:lnTo>
                  <a:lnTo>
                    <a:pt x="180" y="304"/>
                  </a:lnTo>
                  <a:lnTo>
                    <a:pt x="199" y="299"/>
                  </a:lnTo>
                  <a:lnTo>
                    <a:pt x="216" y="294"/>
                  </a:lnTo>
                  <a:lnTo>
                    <a:pt x="233" y="285"/>
                  </a:lnTo>
                  <a:lnTo>
                    <a:pt x="248" y="275"/>
                  </a:lnTo>
                  <a:lnTo>
                    <a:pt x="262" y="263"/>
                  </a:lnTo>
                  <a:lnTo>
                    <a:pt x="274" y="249"/>
                  </a:lnTo>
                  <a:lnTo>
                    <a:pt x="284" y="235"/>
                  </a:lnTo>
                  <a:lnTo>
                    <a:pt x="292" y="217"/>
                  </a:lnTo>
                  <a:lnTo>
                    <a:pt x="298" y="200"/>
                  </a:lnTo>
                  <a:lnTo>
                    <a:pt x="303" y="181"/>
                  </a:lnTo>
                  <a:lnTo>
                    <a:pt x="304" y="163"/>
                  </a:lnTo>
                  <a:lnTo>
                    <a:pt x="301" y="140"/>
                  </a:lnTo>
                  <a:lnTo>
                    <a:pt x="295" y="117"/>
                  </a:lnTo>
                  <a:lnTo>
                    <a:pt x="287" y="96"/>
                  </a:lnTo>
                  <a:lnTo>
                    <a:pt x="274" y="76"/>
                  </a:lnTo>
                  <a:lnTo>
                    <a:pt x="259" y="60"/>
                  </a:lnTo>
                  <a:lnTo>
                    <a:pt x="242" y="46"/>
                  </a:lnTo>
                  <a:lnTo>
                    <a:pt x="222" y="34"/>
                  </a:lnTo>
                  <a:lnTo>
                    <a:pt x="199" y="26"/>
                  </a:lnTo>
                  <a:lnTo>
                    <a:pt x="205" y="7"/>
                  </a:lnTo>
                  <a:lnTo>
                    <a:pt x="231" y="16"/>
                  </a:lnTo>
                  <a:lnTo>
                    <a:pt x="254" y="29"/>
                  </a:lnTo>
                  <a:lnTo>
                    <a:pt x="274" y="46"/>
                  </a:lnTo>
                  <a:lnTo>
                    <a:pt x="291" y="65"/>
                  </a:lnTo>
                  <a:lnTo>
                    <a:pt x="304" y="86"/>
                  </a:lnTo>
                  <a:lnTo>
                    <a:pt x="316" y="111"/>
                  </a:lnTo>
                  <a:lnTo>
                    <a:pt x="321" y="135"/>
                  </a:lnTo>
                  <a:lnTo>
                    <a:pt x="324" y="163"/>
                  </a:lnTo>
                  <a:lnTo>
                    <a:pt x="323" y="184"/>
                  </a:lnTo>
                  <a:lnTo>
                    <a:pt x="318" y="206"/>
                  </a:lnTo>
                  <a:lnTo>
                    <a:pt x="311" y="226"/>
                  </a:lnTo>
                  <a:lnTo>
                    <a:pt x="301" y="245"/>
                  </a:lnTo>
                  <a:lnTo>
                    <a:pt x="290" y="262"/>
                  </a:lnTo>
                  <a:lnTo>
                    <a:pt x="277" y="278"/>
                  </a:lnTo>
                  <a:lnTo>
                    <a:pt x="261" y="291"/>
                  </a:lnTo>
                  <a:lnTo>
                    <a:pt x="243" y="302"/>
                  </a:lnTo>
                  <a:lnTo>
                    <a:pt x="225" y="312"/>
                  </a:lnTo>
                  <a:lnTo>
                    <a:pt x="205" y="318"/>
                  </a:lnTo>
                  <a:lnTo>
                    <a:pt x="183" y="323"/>
                  </a:lnTo>
                  <a:lnTo>
                    <a:pt x="161" y="324"/>
                  </a:lnTo>
                  <a:lnTo>
                    <a:pt x="140" y="323"/>
                  </a:lnTo>
                  <a:lnTo>
                    <a:pt x="118" y="318"/>
                  </a:lnTo>
                  <a:lnTo>
                    <a:pt x="98" y="312"/>
                  </a:lnTo>
                  <a:lnTo>
                    <a:pt x="79" y="302"/>
                  </a:lnTo>
                  <a:lnTo>
                    <a:pt x="62" y="291"/>
                  </a:lnTo>
                  <a:lnTo>
                    <a:pt x="48" y="278"/>
                  </a:lnTo>
                  <a:lnTo>
                    <a:pt x="33" y="262"/>
                  </a:lnTo>
                  <a:lnTo>
                    <a:pt x="22" y="245"/>
                  </a:lnTo>
                  <a:lnTo>
                    <a:pt x="13" y="226"/>
                  </a:lnTo>
                  <a:lnTo>
                    <a:pt x="6" y="206"/>
                  </a:lnTo>
                  <a:lnTo>
                    <a:pt x="1" y="184"/>
                  </a:lnTo>
                  <a:lnTo>
                    <a:pt x="0" y="163"/>
                  </a:lnTo>
                  <a:lnTo>
                    <a:pt x="1" y="141"/>
                  </a:lnTo>
                  <a:lnTo>
                    <a:pt x="6" y="119"/>
                  </a:lnTo>
                  <a:lnTo>
                    <a:pt x="13" y="99"/>
                  </a:lnTo>
                  <a:lnTo>
                    <a:pt x="22" y="81"/>
                  </a:lnTo>
                  <a:lnTo>
                    <a:pt x="35" y="63"/>
                  </a:lnTo>
                  <a:lnTo>
                    <a:pt x="49" y="47"/>
                  </a:lnTo>
                  <a:lnTo>
                    <a:pt x="65" y="33"/>
                  </a:lnTo>
                  <a:lnTo>
                    <a:pt x="84" y="21"/>
                  </a:lnTo>
                  <a:lnTo>
                    <a:pt x="40" y="21"/>
                  </a:lnTo>
                  <a:lnTo>
                    <a:pt x="40" y="0"/>
                  </a:lnTo>
                  <a:close/>
                </a:path>
              </a:pathLst>
            </a:custGeom>
            <a:solidFill>
              <a:srgbClr val="0078D7"/>
            </a:solidFill>
            <a:ln w="0">
              <a:solidFill>
                <a:srgbClr val="0078D7"/>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05050"/>
                </a:solidFill>
                <a:effectLst/>
                <a:uLnTx/>
                <a:uFillTx/>
                <a:latin typeface="Segoe UI"/>
              </a:endParaRPr>
            </a:p>
          </p:txBody>
        </p:sp>
      </p:grpSp>
      <p:sp>
        <p:nvSpPr>
          <p:cNvPr id="97" name="Freeform 89"/>
          <p:cNvSpPr>
            <a:spLocks/>
          </p:cNvSpPr>
          <p:nvPr/>
        </p:nvSpPr>
        <p:spPr bwMode="auto">
          <a:xfrm>
            <a:off x="6052821" y="3968680"/>
            <a:ext cx="374268" cy="411005"/>
          </a:xfrm>
          <a:custGeom>
            <a:avLst/>
            <a:gdLst>
              <a:gd name="T0" fmla="*/ 0 w 69"/>
              <a:gd name="T1" fmla="*/ 71 h 76"/>
              <a:gd name="T2" fmla="*/ 38 w 69"/>
              <a:gd name="T3" fmla="*/ 76 h 76"/>
              <a:gd name="T4" fmla="*/ 50 w 69"/>
              <a:gd name="T5" fmla="*/ 76 h 76"/>
              <a:gd name="T6" fmla="*/ 60 w 69"/>
              <a:gd name="T7" fmla="*/ 71 h 76"/>
              <a:gd name="T8" fmla="*/ 69 w 69"/>
              <a:gd name="T9" fmla="*/ 33 h 76"/>
              <a:gd name="T10" fmla="*/ 65 w 69"/>
              <a:gd name="T11" fmla="*/ 29 h 76"/>
              <a:gd name="T12" fmla="*/ 59 w 69"/>
              <a:gd name="T13" fmla="*/ 29 h 76"/>
              <a:gd name="T14" fmla="*/ 46 w 69"/>
              <a:gd name="T15" fmla="*/ 30 h 76"/>
              <a:gd name="T16" fmla="*/ 55 w 69"/>
              <a:gd name="T17" fmla="*/ 9 h 76"/>
              <a:gd name="T18" fmla="*/ 47 w 69"/>
              <a:gd name="T19" fmla="*/ 0 h 76"/>
              <a:gd name="T20" fmla="*/ 46 w 69"/>
              <a:gd name="T21" fmla="*/ 0 h 76"/>
              <a:gd name="T22" fmla="*/ 45 w 69"/>
              <a:gd name="T23" fmla="*/ 4 h 76"/>
              <a:gd name="T24" fmla="*/ 31 w 69"/>
              <a:gd name="T25" fmla="*/ 21 h 76"/>
              <a:gd name="T26" fmla="*/ 0 w 69"/>
              <a:gd name="T27" fmla="*/ 36 h 76"/>
              <a:gd name="T28" fmla="*/ 0 w 69"/>
              <a:gd name="T29" fmla="*/ 3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 h="76">
                <a:moveTo>
                  <a:pt x="0" y="71"/>
                </a:moveTo>
                <a:cubicBezTo>
                  <a:pt x="15" y="71"/>
                  <a:pt x="25" y="76"/>
                  <a:pt x="38" y="76"/>
                </a:cubicBezTo>
                <a:cubicBezTo>
                  <a:pt x="50" y="76"/>
                  <a:pt x="50" y="76"/>
                  <a:pt x="50" y="76"/>
                </a:cubicBezTo>
                <a:cubicBezTo>
                  <a:pt x="57" y="76"/>
                  <a:pt x="58" y="74"/>
                  <a:pt x="60" y="71"/>
                </a:cubicBezTo>
                <a:cubicBezTo>
                  <a:pt x="65" y="64"/>
                  <a:pt x="69" y="43"/>
                  <a:pt x="69" y="33"/>
                </a:cubicBezTo>
                <a:cubicBezTo>
                  <a:pt x="69" y="30"/>
                  <a:pt x="66" y="29"/>
                  <a:pt x="65" y="29"/>
                </a:cubicBezTo>
                <a:cubicBezTo>
                  <a:pt x="65" y="29"/>
                  <a:pt x="64" y="29"/>
                  <a:pt x="59" y="29"/>
                </a:cubicBezTo>
                <a:cubicBezTo>
                  <a:pt x="52" y="29"/>
                  <a:pt x="46" y="30"/>
                  <a:pt x="46" y="30"/>
                </a:cubicBezTo>
                <a:cubicBezTo>
                  <a:pt x="47" y="20"/>
                  <a:pt x="55" y="23"/>
                  <a:pt x="55" y="9"/>
                </a:cubicBezTo>
                <a:cubicBezTo>
                  <a:pt x="55" y="4"/>
                  <a:pt x="53" y="0"/>
                  <a:pt x="47" y="0"/>
                </a:cubicBezTo>
                <a:cubicBezTo>
                  <a:pt x="46" y="0"/>
                  <a:pt x="46" y="0"/>
                  <a:pt x="46" y="0"/>
                </a:cubicBezTo>
                <a:cubicBezTo>
                  <a:pt x="45" y="0"/>
                  <a:pt x="45" y="2"/>
                  <a:pt x="45" y="4"/>
                </a:cubicBezTo>
                <a:cubicBezTo>
                  <a:pt x="45" y="12"/>
                  <a:pt x="37" y="16"/>
                  <a:pt x="31" y="21"/>
                </a:cubicBezTo>
                <a:cubicBezTo>
                  <a:pt x="27" y="25"/>
                  <a:pt x="16" y="36"/>
                  <a:pt x="0" y="36"/>
                </a:cubicBezTo>
                <a:cubicBezTo>
                  <a:pt x="0" y="36"/>
                  <a:pt x="0" y="36"/>
                  <a:pt x="0" y="36"/>
                </a:cubicBezTo>
              </a:path>
            </a:pathLst>
          </a:custGeom>
          <a:noFill/>
          <a:ln w="38100" cap="flat" cmpd="sng" algn="ctr">
            <a:solidFill>
              <a:srgbClr val="0078D7"/>
            </a:solidFill>
            <a:prstDash val="solid"/>
            <a:headEnd type="none" w="med" len="med"/>
            <a:tailEnd type="none" w="med" len="med"/>
          </a:ln>
          <a:effectLst/>
          <a:extLst/>
        </p:spPr>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marL="0" marR="0" lvl="0" indent="0" algn="ctr" defTabSz="932293"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65" name="Rectangle 64"/>
          <p:cNvSpPr/>
          <p:nvPr/>
        </p:nvSpPr>
        <p:spPr>
          <a:xfrm>
            <a:off x="3682952" y="7529814"/>
            <a:ext cx="3175047" cy="11410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a:solidFill>
                  <a:srgbClr val="0078D7"/>
                </a:solidFill>
                <a:latin typeface="Segoe UI" panose="020B0502040204020203" pitchFamily="34" charset="0"/>
                <a:cs typeface="Segoe UI" panose="020B0502040204020203" pitchFamily="34" charset="0"/>
              </a:rPr>
              <a:t>Windows Defender </a:t>
            </a:r>
            <a:br>
              <a:rPr lang="en-US" sz="1200" b="1" dirty="0">
                <a:solidFill>
                  <a:srgbClr val="0078D7"/>
                </a:solidFill>
                <a:latin typeface="Segoe UI" panose="020B0502040204020203" pitchFamily="34" charset="0"/>
                <a:cs typeface="Segoe UI" panose="020B0502040204020203" pitchFamily="34" charset="0"/>
              </a:rPr>
            </a:br>
            <a:r>
              <a:rPr lang="en-US" sz="1200" b="1" dirty="0">
                <a:solidFill>
                  <a:srgbClr val="0078D7"/>
                </a:solidFill>
                <a:latin typeface="Segoe UI" panose="020B0502040204020203" pitchFamily="34" charset="0"/>
                <a:cs typeface="Segoe UI" panose="020B0502040204020203" pitchFamily="34" charset="0"/>
              </a:rPr>
              <a:t>Advanced Threat Protection</a:t>
            </a:r>
            <a:br>
              <a:rPr lang="en-US" sz="1100" dirty="0">
                <a:solidFill>
                  <a:srgbClr val="505050"/>
                </a:solidFill>
                <a:latin typeface="Segoe UI" pitchFamily="34" charset="0"/>
                <a:cs typeface="Segoe UI" panose="020B0502040204020203" pitchFamily="34" charset="0"/>
              </a:rPr>
            </a:br>
            <a:r>
              <a:rPr lang="en-US" sz="900" dirty="0">
                <a:solidFill>
                  <a:srgbClr val="505050"/>
                </a:solidFill>
                <a:latin typeface="Segoe UI" pitchFamily="34" charset="0"/>
                <a:cs typeface="Segoe UI" panose="020B0502040204020203" pitchFamily="34" charset="0"/>
              </a:rPr>
              <a:t>Available only in Windows 10 Enterprise E5, ATP adds a post-breach layer of protection to detect, investigate, and remediate advanced attacks and data breaches. This is a great option for customers, even small businesses, requiring maximum protection. </a:t>
            </a:r>
          </a:p>
          <a:p>
            <a:pPr algn="ctr"/>
            <a:endParaRPr lang="en-US" sz="1200" dirty="0">
              <a:solidFill>
                <a:srgbClr val="505050"/>
              </a:solidFill>
              <a:latin typeface="Segoe UI" pitchFamily="34" charset="0"/>
              <a:cs typeface="Segoe UI" panose="020B0502040204020203" pitchFamily="34" charset="0"/>
            </a:endParaRPr>
          </a:p>
          <a:p>
            <a:pPr algn="ctr"/>
            <a:endParaRPr lang="en-US" dirty="0"/>
          </a:p>
        </p:txBody>
      </p:sp>
      <p:sp>
        <p:nvSpPr>
          <p:cNvPr id="66" name="Oval 65"/>
          <p:cNvSpPr/>
          <p:nvPr/>
        </p:nvSpPr>
        <p:spPr bwMode="auto">
          <a:xfrm>
            <a:off x="6262813" y="7410272"/>
            <a:ext cx="484561" cy="484561"/>
          </a:xfrm>
          <a:prstGeom prst="ellipse">
            <a:avLst/>
          </a:prstGeom>
          <a:solidFill>
            <a:schemeClr val="accent2"/>
          </a:solidFill>
          <a:ln w="28575">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E5</a:t>
            </a:r>
          </a:p>
        </p:txBody>
      </p:sp>
    </p:spTree>
    <p:extLst>
      <p:ext uri="{BB962C8B-B14F-4D97-AF65-F5344CB8AC3E}">
        <p14:creationId xmlns:p14="http://schemas.microsoft.com/office/powerpoint/2010/main" val="428850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additive="base">
                                        <p:cTn id="7" dur="500" fill="hold"/>
                                        <p:tgtEl>
                                          <p:spTgt spid="66"/>
                                        </p:tgtEl>
                                        <p:attrNameLst>
                                          <p:attrName>ppt_x</p:attrName>
                                        </p:attrNameLst>
                                      </p:cBhvr>
                                      <p:tavLst>
                                        <p:tav tm="0">
                                          <p:val>
                                            <p:strVal val="#ppt_x"/>
                                          </p:val>
                                        </p:tav>
                                        <p:tav tm="100000">
                                          <p:val>
                                            <p:strVal val="#ppt_x"/>
                                          </p:val>
                                        </p:tav>
                                      </p:tavLst>
                                    </p:anim>
                                    <p:anim calcmode="lin" valueType="num">
                                      <p:cBhvr additive="base">
                                        <p:cTn id="8"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3840"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195" name="Footer Placeholder 2"/>
          <p:cNvSpPr>
            <a:spLocks noGrp="1"/>
          </p:cNvSpPr>
          <p:nvPr>
            <p:ph type="ftr" sz="quarter" idx="3"/>
          </p:nvPr>
        </p:nvSpPr>
        <p:spPr>
          <a:xfrm>
            <a:off x="1" y="8943519"/>
            <a:ext cx="5732322" cy="196841"/>
          </a:xfrm>
        </p:spPr>
        <p:txBody>
          <a:bodyPr/>
          <a:lstStyle/>
          <a:p>
            <a:r>
              <a:rPr lang="en-US" sz="700" dirty="0"/>
              <a:t>Windows 10 Enterprise – SMB Sales Guide For Microsoft and Partner Use Only</a:t>
            </a:r>
          </a:p>
        </p:txBody>
      </p:sp>
      <p:grpSp>
        <p:nvGrpSpPr>
          <p:cNvPr id="3" name="Group 2"/>
          <p:cNvGrpSpPr/>
          <p:nvPr/>
        </p:nvGrpSpPr>
        <p:grpSpPr>
          <a:xfrm>
            <a:off x="633998" y="4244881"/>
            <a:ext cx="2160973" cy="1081742"/>
            <a:chOff x="579707" y="5367110"/>
            <a:chExt cx="2160973" cy="966639"/>
          </a:xfrm>
        </p:grpSpPr>
        <p:sp>
          <p:nvSpPr>
            <p:cNvPr id="30" name="Rectangle 29"/>
            <p:cNvSpPr/>
            <p:nvPr/>
          </p:nvSpPr>
          <p:spPr>
            <a:xfrm>
              <a:off x="579707" y="5768786"/>
              <a:ext cx="248421" cy="2484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p:cNvSpPr/>
            <p:nvPr/>
          </p:nvSpPr>
          <p:spPr>
            <a:xfrm>
              <a:off x="580902" y="6085328"/>
              <a:ext cx="248421" cy="2484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2310134" y="5367110"/>
              <a:ext cx="430546" cy="228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Rectangle 49"/>
          <p:cNvSpPr/>
          <p:nvPr>
            <p:custDataLst>
              <p:tags r:id="rId3"/>
            </p:custDataLst>
          </p:nvPr>
        </p:nvSpPr>
        <p:spPr>
          <a:xfrm>
            <a:off x="4750" y="877081"/>
            <a:ext cx="395123" cy="57872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Assessing  if Enterprise E3 is a good fit</a:t>
            </a:r>
          </a:p>
        </p:txBody>
      </p:sp>
      <p:sp>
        <p:nvSpPr>
          <p:cNvPr id="55" name="Rectangle 54"/>
          <p:cNvSpPr/>
          <p:nvPr/>
        </p:nvSpPr>
        <p:spPr>
          <a:xfrm>
            <a:off x="293795" y="866449"/>
            <a:ext cx="6564205" cy="5797856"/>
          </a:xfrm>
          <a:prstGeom prst="rect">
            <a:avLst/>
          </a:prstGeom>
          <a:solidFill>
            <a:srgbClr val="F2F2F2"/>
          </a:solidFill>
        </p:spPr>
        <p:txBody>
          <a:bodyPr wrap="square" anchor="t">
            <a:noAutofit/>
          </a:bodyPr>
          <a:lstStyle/>
          <a:p>
            <a:pPr>
              <a:buClr>
                <a:schemeClr val="bg2"/>
              </a:buClr>
            </a:pPr>
            <a:endParaRPr lang="en-US" sz="800" b="1" dirty="0">
              <a:solidFill>
                <a:srgbClr val="505050"/>
              </a:solidFill>
              <a:latin typeface="Segoe UI" pitchFamily="34" charset="0"/>
            </a:endParaRPr>
          </a:p>
          <a:p>
            <a:pPr>
              <a:buClr>
                <a:schemeClr val="bg2"/>
              </a:buClr>
            </a:pPr>
            <a:endParaRPr lang="en-US" sz="800" b="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a:p>
            <a:pPr>
              <a:buClr>
                <a:schemeClr val="bg2"/>
              </a:buClr>
            </a:pPr>
            <a:endParaRPr lang="en-US" sz="800" b="1" i="1" dirty="0">
              <a:solidFill>
                <a:srgbClr val="505050"/>
              </a:solidFill>
              <a:latin typeface="Segoe UI" pitchFamily="34" charset="0"/>
            </a:endParaRPr>
          </a:p>
        </p:txBody>
      </p:sp>
      <p:grpSp>
        <p:nvGrpSpPr>
          <p:cNvPr id="8" name="Group 7"/>
          <p:cNvGrpSpPr/>
          <p:nvPr/>
        </p:nvGrpSpPr>
        <p:grpSpPr>
          <a:xfrm>
            <a:off x="1" y="-1"/>
            <a:ext cx="6857999" cy="813461"/>
            <a:chOff x="1" y="-1"/>
            <a:chExt cx="6857999" cy="813461"/>
          </a:xfrm>
        </p:grpSpPr>
        <p:sp>
          <p:nvSpPr>
            <p:cNvPr id="90" name="Rectangle 89"/>
            <p:cNvSpPr/>
            <p:nvPr/>
          </p:nvSpPr>
          <p:spPr>
            <a:xfrm>
              <a:off x="1" y="-1"/>
              <a:ext cx="5043120" cy="813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itle 3"/>
            <p:cNvSpPr txBox="1">
              <a:spLocks/>
            </p:cNvSpPr>
            <p:nvPr>
              <p:custDataLst>
                <p:tags r:id="rId6"/>
              </p:custDataLst>
            </p:nvPr>
          </p:nvSpPr>
          <p:spPr>
            <a:xfrm>
              <a:off x="185039" y="162925"/>
              <a:ext cx="4956977" cy="553998"/>
            </a:xfrm>
            <a:prstGeom prst="rect">
              <a:avLst/>
            </a:prstGeom>
          </p:spPr>
          <p:txBody>
            <a:bodyPr vert="horz" wrap="square" lIns="0" tIns="0" rIns="0" bIns="0" rtlCol="0" anchor="t">
              <a:spAutoFit/>
            </a:bodyPr>
            <a:lstStyle>
              <a:lvl1pPr algn="l" defTabSz="914139" rtl="0" eaLnBrk="1" latinLnBrk="0" hangingPunct="1">
                <a:spcBef>
                  <a:spcPct val="0"/>
                </a:spcBef>
                <a:buNone/>
                <a:defRPr sz="2400" b="0" kern="1200">
                  <a:solidFill>
                    <a:schemeClr val="bg1"/>
                  </a:solidFill>
                  <a:latin typeface="+mj-lt"/>
                  <a:ea typeface="+mj-ea"/>
                  <a:cs typeface="+mj-cs"/>
                </a:defRPr>
              </a:lvl1pPr>
            </a:lstStyle>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Windows 10 Enterprise</a:t>
              </a:r>
            </a:p>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SMB Sales Guide</a:t>
              </a:r>
              <a:endParaRPr lang="en-US" sz="2000" b="1" dirty="0">
                <a:ln>
                  <a:solidFill>
                    <a:schemeClr val="bg1">
                      <a:alpha val="0"/>
                    </a:schemeClr>
                  </a:solidFill>
                </a:ln>
                <a:latin typeface="Segoe UI Light" panose="020B0502040204020203" pitchFamily="34" charset="0"/>
                <a:cs typeface="Segoe UI Light" panose="020B0502040204020203" pitchFamily="34" charset="0"/>
              </a:endParaRPr>
            </a:p>
          </p:txBody>
        </p:sp>
        <p:sp>
          <p:nvSpPr>
            <p:cNvPr id="89" name="Rectangle 88"/>
            <p:cNvSpPr/>
            <p:nvPr/>
          </p:nvSpPr>
          <p:spPr>
            <a:xfrm>
              <a:off x="5043121" y="-1"/>
              <a:ext cx="1814879" cy="813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11"/>
            <a:stretch>
              <a:fillRect/>
            </a:stretch>
          </p:blipFill>
          <p:spPr>
            <a:xfrm>
              <a:off x="5224328" y="277718"/>
              <a:ext cx="1452463" cy="271066"/>
            </a:xfrm>
            <a:prstGeom prst="rect">
              <a:avLst/>
            </a:prstGeom>
          </p:spPr>
        </p:pic>
      </p:grpSp>
      <p:sp>
        <p:nvSpPr>
          <p:cNvPr id="29" name="Rectangle 28"/>
          <p:cNvSpPr/>
          <p:nvPr>
            <p:custDataLst>
              <p:tags r:id="rId4"/>
            </p:custDataLst>
          </p:nvPr>
        </p:nvSpPr>
        <p:spPr>
          <a:xfrm>
            <a:off x="4750" y="6794407"/>
            <a:ext cx="395123" cy="20203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8D7"/>
                </a:solidFill>
                <a:latin typeface="Segoe UI" pitchFamily="34" charset="0"/>
              </a:rPr>
              <a:t>Why Enterprise E3 </a:t>
            </a:r>
          </a:p>
          <a:p>
            <a:pPr algn="ctr">
              <a:lnSpc>
                <a:spcPts val="1100"/>
              </a:lnSpc>
            </a:pPr>
            <a:r>
              <a:rPr lang="en-US" sz="1200" b="1" cap="all" dirty="0">
                <a:ln>
                  <a:solidFill>
                    <a:schemeClr val="bg1">
                      <a:alpha val="0"/>
                    </a:schemeClr>
                  </a:solidFill>
                </a:ln>
                <a:solidFill>
                  <a:srgbClr val="0078D7"/>
                </a:solidFill>
                <a:latin typeface="Segoe UI" pitchFamily="34" charset="0"/>
              </a:rPr>
              <a:t> for SMBs?</a:t>
            </a:r>
          </a:p>
        </p:txBody>
      </p:sp>
      <p:sp>
        <p:nvSpPr>
          <p:cNvPr id="31" name="Rectangle 30"/>
          <p:cNvSpPr/>
          <p:nvPr/>
        </p:nvSpPr>
        <p:spPr>
          <a:xfrm>
            <a:off x="399873" y="6794407"/>
            <a:ext cx="6458127" cy="2020392"/>
          </a:xfrm>
          <a:prstGeom prst="rect">
            <a:avLst/>
          </a:prstGeom>
          <a:solidFill>
            <a:schemeClr val="bg1">
              <a:lumMod val="95000"/>
            </a:schemeClr>
          </a:solidFill>
        </p:spPr>
        <p:txBody>
          <a:bodyPr wrap="square" lIns="182880" rIns="182880" anchor="ctr">
            <a:noAutofit/>
          </a:bodyPr>
          <a:lstStyle/>
          <a:p>
            <a:pPr marL="0" lvl="1" defTabSz="912813" fontAlgn="base">
              <a:spcAft>
                <a:spcPts val="600"/>
              </a:spcAft>
              <a:tabLst>
                <a:tab pos="115888" algn="l"/>
                <a:tab pos="231775" algn="l"/>
              </a:tabLst>
              <a:defRPr/>
            </a:pPr>
            <a:endParaRPr lang="en-US" sz="900" dirty="0">
              <a:solidFill>
                <a:schemeClr val="bg1"/>
              </a:solidFill>
              <a:latin typeface="Segoe UI"/>
            </a:endParaRPr>
          </a:p>
        </p:txBody>
      </p:sp>
      <p:graphicFrame>
        <p:nvGraphicFramePr>
          <p:cNvPr id="32" name="Table 31"/>
          <p:cNvGraphicFramePr>
            <a:graphicFrameLocks noGrp="1"/>
          </p:cNvGraphicFramePr>
          <p:nvPr>
            <p:custDataLst>
              <p:tags r:id="rId5"/>
            </p:custDataLst>
            <p:extLst>
              <p:ext uri="{D42A27DB-BD31-4B8C-83A1-F6EECF244321}">
                <p14:modId xmlns:p14="http://schemas.microsoft.com/office/powerpoint/2010/main" val="3993875671"/>
              </p:ext>
            </p:extLst>
          </p:nvPr>
        </p:nvGraphicFramePr>
        <p:xfrm>
          <a:off x="399873" y="6887188"/>
          <a:ext cx="6352110" cy="419767"/>
        </p:xfrm>
        <a:graphic>
          <a:graphicData uri="http://schemas.openxmlformats.org/drawingml/2006/table">
            <a:tbl>
              <a:tblPr firstRow="1" bandRow="1">
                <a:tableStyleId>{5C22544A-7EE6-4342-B048-85BDC9FD1C3A}</a:tableStyleId>
              </a:tblPr>
              <a:tblGrid>
                <a:gridCol w="6352110">
                  <a:extLst>
                    <a:ext uri="{9D8B030D-6E8A-4147-A177-3AD203B41FA5}">
                      <a16:colId xmlns:a16="http://schemas.microsoft.com/office/drawing/2014/main" val="20000"/>
                    </a:ext>
                  </a:extLst>
                </a:gridCol>
              </a:tblGrid>
              <a:tr h="419767">
                <a:tc>
                  <a:txBody>
                    <a:bodyPr/>
                    <a:lstStyle/>
                    <a:p>
                      <a:pPr marL="0" marR="0" lvl="1" indent="0" algn="ctr" defTabSz="1217889" rtl="0" eaLnBrk="1" fontAlgn="auto" latinLnBrk="0" hangingPunct="1">
                        <a:lnSpc>
                          <a:spcPct val="85000"/>
                        </a:lnSpc>
                        <a:spcBef>
                          <a:spcPts val="0"/>
                        </a:spcBef>
                        <a:spcAft>
                          <a:spcPts val="0"/>
                        </a:spcAft>
                        <a:buClrTx/>
                        <a:buSzTx/>
                        <a:buFontTx/>
                        <a:buNone/>
                        <a:tabLst/>
                        <a:defRPr/>
                      </a:pPr>
                      <a:r>
                        <a:rPr lang="en-US" altLang="zh-CN" sz="1050" b="0" i="0" dirty="0">
                          <a:ln>
                            <a:solidFill>
                              <a:schemeClr val="bg1">
                                <a:alpha val="0"/>
                              </a:schemeClr>
                            </a:solidFill>
                          </a:ln>
                          <a:solidFill>
                            <a:schemeClr val="bg1"/>
                          </a:solidFill>
                          <a:effectLst/>
                          <a:latin typeface="Segoe UI" pitchFamily="34" charset="0"/>
                        </a:rPr>
                        <a:t>Get enterprise-grade </a:t>
                      </a:r>
                      <a:r>
                        <a:rPr lang="en-US" altLang="zh-CN" sz="1050" b="0" i="0" baseline="0" dirty="0">
                          <a:ln>
                            <a:solidFill>
                              <a:schemeClr val="bg1">
                                <a:alpha val="0"/>
                              </a:schemeClr>
                            </a:solidFill>
                          </a:ln>
                          <a:solidFill>
                            <a:schemeClr val="bg1"/>
                          </a:solidFill>
                          <a:effectLst/>
                          <a:latin typeface="Segoe UI" pitchFamily="34" charset="0"/>
                        </a:rPr>
                        <a:t>security and control for your business – with small-business-friendly pricing </a:t>
                      </a:r>
                    </a:p>
                  </a:txBody>
                  <a:tcPr marL="34326" marR="343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3E72"/>
                    </a:solidFill>
                  </a:tcPr>
                </a:tc>
                <a:extLst>
                  <a:ext uri="{0D108BD9-81ED-4DB2-BD59-A6C34878D82A}">
                    <a16:rowId xmlns:a16="http://schemas.microsoft.com/office/drawing/2014/main" val="10000"/>
                  </a:ext>
                </a:extLst>
              </a:tr>
            </a:tbl>
          </a:graphicData>
        </a:graphic>
      </p:graphicFrame>
      <p:sp>
        <p:nvSpPr>
          <p:cNvPr id="34" name="Rectangle 33"/>
          <p:cNvSpPr/>
          <p:nvPr/>
        </p:nvSpPr>
        <p:spPr>
          <a:xfrm>
            <a:off x="2544097" y="7369482"/>
            <a:ext cx="4207886" cy="400110"/>
          </a:xfrm>
          <a:prstGeom prst="rect">
            <a:avLst/>
          </a:prstGeom>
        </p:spPr>
        <p:txBody>
          <a:bodyPr wrap="square">
            <a:spAutoFit/>
          </a:bodyPr>
          <a:lstStyle/>
          <a:p>
            <a:pPr>
              <a:lnSpc>
                <a:spcPts val="800"/>
              </a:lnSpc>
              <a:buClr>
                <a:schemeClr val="bg2"/>
              </a:buClr>
            </a:pPr>
            <a:r>
              <a:rPr lang="en-US" sz="700" b="1" dirty="0">
                <a:solidFill>
                  <a:srgbClr val="0078D7"/>
                </a:solidFill>
                <a:latin typeface="Segoe UI" pitchFamily="34" charset="0"/>
              </a:rPr>
              <a:t>Your data is your business. It’s your revenue stream - your livelihood. </a:t>
            </a:r>
            <a:r>
              <a:rPr lang="en-US" sz="700" dirty="0">
                <a:solidFill>
                  <a:srgbClr val="505050"/>
                </a:solidFill>
                <a:latin typeface="Segoe UI" pitchFamily="34" charset="0"/>
              </a:rPr>
              <a:t>Protect your sensitive data, your devices, your customer identities, and your intellectual property – with the same level of enterprise-grade protection and control trusted by many of the world’s largest organizations.</a:t>
            </a:r>
          </a:p>
        </p:txBody>
      </p:sp>
      <p:grpSp>
        <p:nvGrpSpPr>
          <p:cNvPr id="35" name="Group 34"/>
          <p:cNvGrpSpPr/>
          <p:nvPr/>
        </p:nvGrpSpPr>
        <p:grpSpPr>
          <a:xfrm>
            <a:off x="404571" y="8312933"/>
            <a:ext cx="2135177" cy="353998"/>
            <a:chOff x="488019" y="4587620"/>
            <a:chExt cx="1640639" cy="384586"/>
          </a:xfrm>
        </p:grpSpPr>
        <p:sp>
          <p:nvSpPr>
            <p:cNvPr id="36" name="Pentagon 35"/>
            <p:cNvSpPr/>
            <p:nvPr/>
          </p:nvSpPr>
          <p:spPr>
            <a:xfrm>
              <a:off x="492822" y="4587620"/>
              <a:ext cx="1635836" cy="384586"/>
            </a:xfrm>
            <a:prstGeom prst="homePlate">
              <a:avLst>
                <a:gd name="adj" fmla="val 26048"/>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lvl="0" algn="ctr" defTabSz="1217889">
                <a:lnSpc>
                  <a:spcPct val="80000"/>
                </a:lnSpc>
              </a:pPr>
              <a:endParaRPr lang="en-US" sz="1050" b="1" dirty="0">
                <a:ln>
                  <a:solidFill>
                    <a:prstClr val="white">
                      <a:alpha val="0"/>
                    </a:prstClr>
                  </a:solidFill>
                </a:ln>
                <a:solidFill>
                  <a:schemeClr val="bg1"/>
                </a:solidFill>
                <a:effectLst>
                  <a:outerShdw blurRad="38100" dist="38100" dir="2700000" algn="tl">
                    <a:srgbClr val="000000">
                      <a:alpha val="43137"/>
                    </a:srgbClr>
                  </a:outerShdw>
                </a:effectLst>
                <a:latin typeface="Segoe UI" pitchFamily="34" charset="0"/>
              </a:endParaRPr>
            </a:p>
          </p:txBody>
        </p:sp>
        <p:sp>
          <p:nvSpPr>
            <p:cNvPr id="38" name="Rectangle 37"/>
            <p:cNvSpPr/>
            <p:nvPr/>
          </p:nvSpPr>
          <p:spPr>
            <a:xfrm>
              <a:off x="488019" y="4652970"/>
              <a:ext cx="1520059" cy="250778"/>
            </a:xfrm>
            <a:prstGeom prst="rect">
              <a:avLst/>
            </a:prstGeom>
            <a:noFill/>
          </p:spPr>
          <p:txBody>
            <a:bodyPr wrap="square">
              <a:spAutoFit/>
            </a:bodyPr>
            <a:lstStyle/>
            <a:p>
              <a:pPr>
                <a:lnSpc>
                  <a:spcPct val="90000"/>
                </a:lnSpc>
              </a:pPr>
              <a:r>
                <a:rPr lang="en-US" sz="1000" spc="-20" dirty="0">
                  <a:ln>
                    <a:solidFill>
                      <a:srgbClr val="FFFFFF">
                        <a:alpha val="0"/>
                      </a:srgbClr>
                    </a:solidFill>
                  </a:ln>
                  <a:solidFill>
                    <a:schemeClr val="bg1"/>
                  </a:solidFill>
                  <a:latin typeface="Segoe UI" pitchFamily="34" charset="0"/>
                </a:rPr>
                <a:t>Easy pricing for small businesses</a:t>
              </a:r>
            </a:p>
          </p:txBody>
        </p:sp>
      </p:grpSp>
      <p:sp>
        <p:nvSpPr>
          <p:cNvPr id="39" name="Rectangle 38"/>
          <p:cNvSpPr/>
          <p:nvPr/>
        </p:nvSpPr>
        <p:spPr>
          <a:xfrm>
            <a:off x="2546002" y="8283671"/>
            <a:ext cx="4205954" cy="502702"/>
          </a:xfrm>
          <a:prstGeom prst="rect">
            <a:avLst/>
          </a:prstGeom>
        </p:spPr>
        <p:txBody>
          <a:bodyPr wrap="square">
            <a:spAutoFit/>
          </a:bodyPr>
          <a:lstStyle/>
          <a:p>
            <a:pPr>
              <a:lnSpc>
                <a:spcPts val="800"/>
              </a:lnSpc>
              <a:buClr>
                <a:schemeClr val="bg2"/>
              </a:buClr>
            </a:pPr>
            <a:r>
              <a:rPr lang="en-US" sz="700" b="1" dirty="0">
                <a:solidFill>
                  <a:srgbClr val="0078D7"/>
                </a:solidFill>
                <a:latin typeface="Segoe UI" pitchFamily="34" charset="0"/>
              </a:rPr>
              <a:t>Scale up or down – month-to-month. </a:t>
            </a:r>
            <a:r>
              <a:rPr lang="en-US" sz="700" dirty="0">
                <a:solidFill>
                  <a:srgbClr val="505050"/>
                </a:solidFill>
                <a:latin typeface="Segoe UI" pitchFamily="34" charset="0"/>
              </a:rPr>
              <a:t>Reduce up-front costs with a pay-as-you go subscription model, paying only for the users you need on a monthly basis – up or down. Your partner can also easily reassign licenses, onboard new employees, or add and manage additional cloud services as necessary. </a:t>
            </a:r>
          </a:p>
        </p:txBody>
      </p:sp>
      <p:sp>
        <p:nvSpPr>
          <p:cNvPr id="41" name="Pentagon 40"/>
          <p:cNvSpPr/>
          <p:nvPr/>
        </p:nvSpPr>
        <p:spPr>
          <a:xfrm>
            <a:off x="412478" y="7405441"/>
            <a:ext cx="2128927" cy="337630"/>
          </a:xfrm>
          <a:prstGeom prst="homePlate">
            <a:avLst>
              <a:gd name="adj" fmla="val 26048"/>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lvl="0" algn="ctr" defTabSz="1217889">
              <a:lnSpc>
                <a:spcPct val="80000"/>
              </a:lnSpc>
            </a:pPr>
            <a:endParaRPr lang="en-US" sz="1050" b="1" dirty="0">
              <a:ln>
                <a:solidFill>
                  <a:prstClr val="white">
                    <a:alpha val="0"/>
                  </a:prstClr>
                </a:solidFill>
              </a:ln>
              <a:solidFill>
                <a:schemeClr val="bg1"/>
              </a:solidFill>
              <a:effectLst>
                <a:outerShdw blurRad="38100" dist="38100" dir="2700000" algn="tl">
                  <a:srgbClr val="000000">
                    <a:alpha val="43137"/>
                  </a:srgbClr>
                </a:outerShdw>
              </a:effectLst>
              <a:latin typeface="Segoe UI" pitchFamily="34" charset="0"/>
            </a:endParaRPr>
          </a:p>
        </p:txBody>
      </p:sp>
      <p:sp>
        <p:nvSpPr>
          <p:cNvPr id="42" name="Rectangle 41"/>
          <p:cNvSpPr/>
          <p:nvPr/>
        </p:nvSpPr>
        <p:spPr>
          <a:xfrm>
            <a:off x="408489" y="7459616"/>
            <a:ext cx="2244008" cy="230832"/>
          </a:xfrm>
          <a:prstGeom prst="rect">
            <a:avLst/>
          </a:prstGeom>
        </p:spPr>
        <p:txBody>
          <a:bodyPr wrap="square">
            <a:spAutoFit/>
          </a:bodyPr>
          <a:lstStyle/>
          <a:p>
            <a:pPr>
              <a:lnSpc>
                <a:spcPct val="90000"/>
              </a:lnSpc>
            </a:pPr>
            <a:r>
              <a:rPr lang="en-US" sz="1000" spc="-20" dirty="0">
                <a:ln>
                  <a:solidFill>
                    <a:srgbClr val="FFFFFF">
                      <a:alpha val="0"/>
                    </a:srgbClr>
                  </a:solidFill>
                </a:ln>
                <a:solidFill>
                  <a:schemeClr val="bg1"/>
                </a:solidFill>
                <a:latin typeface="Segoe UI" pitchFamily="34" charset="0"/>
              </a:rPr>
              <a:t>The most secure Windows ever</a:t>
            </a:r>
          </a:p>
        </p:txBody>
      </p:sp>
      <p:grpSp>
        <p:nvGrpSpPr>
          <p:cNvPr id="43" name="Group 42"/>
          <p:cNvGrpSpPr/>
          <p:nvPr/>
        </p:nvGrpSpPr>
        <p:grpSpPr>
          <a:xfrm>
            <a:off x="404469" y="7869665"/>
            <a:ext cx="2139628" cy="328355"/>
            <a:chOff x="441287" y="2607409"/>
            <a:chExt cx="1644059" cy="384586"/>
          </a:xfrm>
        </p:grpSpPr>
        <p:sp>
          <p:nvSpPr>
            <p:cNvPr id="44" name="Pentagon 43"/>
            <p:cNvSpPr/>
            <p:nvPr/>
          </p:nvSpPr>
          <p:spPr>
            <a:xfrm>
              <a:off x="449510" y="2607409"/>
              <a:ext cx="1635836" cy="384586"/>
            </a:xfrm>
            <a:prstGeom prst="homePlate">
              <a:avLst>
                <a:gd name="adj" fmla="val 26048"/>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lvl="0" algn="ctr" defTabSz="1217889">
                <a:lnSpc>
                  <a:spcPct val="80000"/>
                </a:lnSpc>
              </a:pPr>
              <a:endParaRPr lang="en-US" sz="1050" b="1" dirty="0">
                <a:ln>
                  <a:solidFill>
                    <a:prstClr val="white">
                      <a:alpha val="0"/>
                    </a:prstClr>
                  </a:solidFill>
                </a:ln>
                <a:solidFill>
                  <a:schemeClr val="bg1"/>
                </a:solidFill>
                <a:effectLst>
                  <a:outerShdw blurRad="38100" dist="38100" dir="2700000" algn="tl">
                    <a:srgbClr val="000000">
                      <a:alpha val="43137"/>
                    </a:srgbClr>
                  </a:outerShdw>
                </a:effectLst>
                <a:latin typeface="Segoe UI" pitchFamily="34" charset="0"/>
              </a:endParaRPr>
            </a:p>
          </p:txBody>
        </p:sp>
        <p:sp>
          <p:nvSpPr>
            <p:cNvPr id="45" name="Rectangle 44"/>
            <p:cNvSpPr/>
            <p:nvPr/>
          </p:nvSpPr>
          <p:spPr>
            <a:xfrm>
              <a:off x="441287" y="2661228"/>
              <a:ext cx="1520059" cy="270362"/>
            </a:xfrm>
            <a:prstGeom prst="rect">
              <a:avLst/>
            </a:prstGeom>
            <a:noFill/>
          </p:spPr>
          <p:txBody>
            <a:bodyPr wrap="square">
              <a:spAutoFit/>
            </a:bodyPr>
            <a:lstStyle/>
            <a:p>
              <a:pPr>
                <a:lnSpc>
                  <a:spcPct val="90000"/>
                </a:lnSpc>
              </a:pPr>
              <a:r>
                <a:rPr lang="en-US" sz="1000" spc="-20" dirty="0">
                  <a:ln>
                    <a:solidFill>
                      <a:srgbClr val="FFFFFF">
                        <a:alpha val="0"/>
                      </a:srgbClr>
                    </a:solidFill>
                  </a:ln>
                  <a:solidFill>
                    <a:schemeClr val="bg1"/>
                  </a:solidFill>
                  <a:latin typeface="Segoe UI" pitchFamily="34" charset="0"/>
                </a:rPr>
                <a:t>Managed by a trusted partner</a:t>
              </a:r>
            </a:p>
          </p:txBody>
        </p:sp>
      </p:grpSp>
      <p:sp>
        <p:nvSpPr>
          <p:cNvPr id="48" name="Rectangle 47"/>
          <p:cNvSpPr/>
          <p:nvPr/>
        </p:nvSpPr>
        <p:spPr>
          <a:xfrm>
            <a:off x="2544097" y="7834643"/>
            <a:ext cx="4207886" cy="400110"/>
          </a:xfrm>
          <a:prstGeom prst="rect">
            <a:avLst/>
          </a:prstGeom>
        </p:spPr>
        <p:txBody>
          <a:bodyPr wrap="square">
            <a:spAutoFit/>
          </a:bodyPr>
          <a:lstStyle/>
          <a:p>
            <a:pPr>
              <a:lnSpc>
                <a:spcPts val="800"/>
              </a:lnSpc>
              <a:buClr>
                <a:schemeClr val="bg2"/>
              </a:buClr>
            </a:pPr>
            <a:r>
              <a:rPr lang="en-US" sz="700" b="1" dirty="0">
                <a:solidFill>
                  <a:srgbClr val="0078D7"/>
                </a:solidFill>
                <a:latin typeface="Segoe UI" pitchFamily="34" charset="0"/>
              </a:rPr>
              <a:t>No IT? No worries. </a:t>
            </a:r>
            <a:r>
              <a:rPr lang="en-US" sz="700" dirty="0">
                <a:solidFill>
                  <a:srgbClr val="505050"/>
                </a:solidFill>
                <a:latin typeface="Segoe UI" pitchFamily="34" charset="0"/>
              </a:rPr>
              <a:t>Get the time you need to focus on strategic priorities by letting an experienced, trusted partner customize a security strategy tailored to your business needs and handle all the day-to-day aspects of device configuration, implementation, and support. </a:t>
            </a:r>
          </a:p>
        </p:txBody>
      </p:sp>
      <p:graphicFrame>
        <p:nvGraphicFramePr>
          <p:cNvPr id="46" name="Table 45"/>
          <p:cNvGraphicFramePr>
            <a:graphicFrameLocks noGrp="1"/>
          </p:cNvGraphicFramePr>
          <p:nvPr>
            <p:extLst>
              <p:ext uri="{D42A27DB-BD31-4B8C-83A1-F6EECF244321}">
                <p14:modId xmlns:p14="http://schemas.microsoft.com/office/powerpoint/2010/main" val="3293332248"/>
              </p:ext>
            </p:extLst>
          </p:nvPr>
        </p:nvGraphicFramePr>
        <p:xfrm>
          <a:off x="399873" y="2001440"/>
          <a:ext cx="6288949" cy="2627376"/>
        </p:xfrm>
        <a:graphic>
          <a:graphicData uri="http://schemas.openxmlformats.org/drawingml/2006/table">
            <a:tbl>
              <a:tblPr firstRow="1" bandRow="1">
                <a:tableStyleId>{5C22544A-7EE6-4342-B048-85BDC9FD1C3A}</a:tableStyleId>
              </a:tblPr>
              <a:tblGrid>
                <a:gridCol w="4289085">
                  <a:extLst>
                    <a:ext uri="{9D8B030D-6E8A-4147-A177-3AD203B41FA5}">
                      <a16:colId xmlns:a16="http://schemas.microsoft.com/office/drawing/2014/main" val="20000"/>
                    </a:ext>
                  </a:extLst>
                </a:gridCol>
                <a:gridCol w="1999864">
                  <a:extLst>
                    <a:ext uri="{9D8B030D-6E8A-4147-A177-3AD203B41FA5}">
                      <a16:colId xmlns:a16="http://schemas.microsoft.com/office/drawing/2014/main" val="20001"/>
                    </a:ext>
                  </a:extLst>
                </a:gridCol>
              </a:tblGrid>
              <a:tr h="310896">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IN" sz="900" b="1" kern="1200" spc="0" baseline="0" noProof="0" dirty="0">
                          <a:solidFill>
                            <a:schemeClr val="bg1"/>
                          </a:solidFill>
                          <a:latin typeface="Segoe UI" pitchFamily="34" charset="0"/>
                          <a:ea typeface="+mn-ea"/>
                          <a:cs typeface="+mn-cs"/>
                        </a:rPr>
                        <a:t>Question</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US" sz="900" b="1" kern="1200" spc="0" baseline="0" dirty="0">
                          <a:solidFill>
                            <a:schemeClr val="bg1"/>
                          </a:solidFill>
                          <a:latin typeface="Segoe UI" pitchFamily="34" charset="0"/>
                          <a:ea typeface="+mn-ea"/>
                          <a:cs typeface="+mn-cs"/>
                        </a:rPr>
                        <a:t>Response indicating customer a good candidate for Enterprise E3</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51104">
                <a:tc>
                  <a:txBody>
                    <a:bodyPr/>
                    <a:lstStyle/>
                    <a:p>
                      <a:pPr marL="0" marR="0" algn="l">
                        <a:spcBef>
                          <a:spcPts val="0"/>
                        </a:spcBef>
                        <a:spcAft>
                          <a:spcPts val="0"/>
                        </a:spcAft>
                      </a:pPr>
                      <a:r>
                        <a:rPr kumimoji="0" lang="en-US" sz="800" b="1" i="0" u="none" strike="noStrike" kern="1200" cap="none" spc="0" normalizeH="0" baseline="0" dirty="0">
                          <a:ln>
                            <a:noFill/>
                          </a:ln>
                          <a:solidFill>
                            <a:schemeClr val="bg1"/>
                          </a:solidFill>
                          <a:effectLst/>
                          <a:uLnTx/>
                          <a:uFillTx/>
                          <a:latin typeface="Segoe UI" pitchFamily="34" charset="0"/>
                          <a:ea typeface="+mn-ea"/>
                          <a:cs typeface="+mn-cs"/>
                        </a:rPr>
                        <a:t>Do you process sensitive data or have other concerns have about keeping your business information safe?</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we process sensitive data (e.g., legal or financial data, medical records, etc.)</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9014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Have you already invested in IT staff to manage your Windows licenses and other cloud services?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No, we haven’t. We can’t scale fast enough with the right talent.</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4493979"/>
                  </a:ext>
                </a:extLst>
              </a:tr>
              <a:tr h="451104">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dirty="0">
                          <a:ln>
                            <a:noFill/>
                          </a:ln>
                          <a:solidFill>
                            <a:schemeClr val="bg1"/>
                          </a:solidFill>
                          <a:effectLst/>
                          <a:uLnTx/>
                          <a:uFillTx/>
                          <a:latin typeface="Segoe UI" pitchFamily="34" charset="0"/>
                          <a:ea typeface="+mn-ea"/>
                          <a:cs typeface="+mn-cs"/>
                        </a:rPr>
                        <a:t>Does your IT staff have the bandwidth to handle all the routine tasks, including license and other IT management, as well as focus on more strategic priorities?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No, our current IT staff is limited and struggles to keep up with the day-to-day tasks.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3104935"/>
                  </a:ext>
                </a:extLst>
              </a:tr>
              <a:tr h="51206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Would you be interested in having your Windows licenses, and possibly your other cloud services, managed by a partner with expertise in Windows and cloud deployments?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we’d be interested in outsourcing management of some or all of our licenses.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51206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Would you be you interested in a “pay-as-you-go” plan that allows you to pay for your Windows licenses on a per-month/per-user basis instead of paying an up front annual licensing fee?</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a pay-as-you-go plan sounds ideal for our business.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212319"/>
                  </a:ext>
                </a:extLst>
              </a:tr>
            </a:tbl>
          </a:graphicData>
        </a:graphic>
      </p:graphicFrame>
      <p:sp>
        <p:nvSpPr>
          <p:cNvPr id="4" name="TextBox 3"/>
          <p:cNvSpPr txBox="1"/>
          <p:nvPr/>
        </p:nvSpPr>
        <p:spPr>
          <a:xfrm>
            <a:off x="387840" y="880101"/>
            <a:ext cx="6288951" cy="1092607"/>
          </a:xfrm>
          <a:prstGeom prst="rect">
            <a:avLst/>
          </a:prstGeom>
          <a:noFill/>
        </p:spPr>
        <p:txBody>
          <a:bodyPr wrap="square" rtlCol="0">
            <a:spAutoFit/>
          </a:bodyPr>
          <a:lstStyle/>
          <a:p>
            <a:pPr>
              <a:buClr>
                <a:schemeClr val="bg2"/>
              </a:buClr>
            </a:pPr>
            <a:r>
              <a:rPr lang="en-US" sz="800" i="1" dirty="0">
                <a:solidFill>
                  <a:srgbClr val="505050"/>
                </a:solidFill>
                <a:latin typeface="Segoe UI" pitchFamily="34" charset="0"/>
              </a:rPr>
              <a:t>Perform research prior to your call and try to verify if the customer meets the Windows 10 Enterprise E3 profile requirements on page 1, e.g., deals with sensitive data, operates in a regulated industry, develops software in-house, and/or is publicly traded or aspires to issue an IPO. If necessary, you can ask additional questions to validate this. </a:t>
            </a:r>
          </a:p>
          <a:p>
            <a:pPr>
              <a:buClr>
                <a:schemeClr val="bg2"/>
              </a:buClr>
            </a:pPr>
            <a:endParaRPr lang="en-US" sz="800" i="1" dirty="0">
              <a:solidFill>
                <a:srgbClr val="505050"/>
              </a:solidFill>
              <a:latin typeface="Segoe UI" pitchFamily="34" charset="0"/>
            </a:endParaRPr>
          </a:p>
          <a:p>
            <a:pPr>
              <a:buClr>
                <a:schemeClr val="bg2"/>
              </a:buClr>
            </a:pPr>
            <a:r>
              <a:rPr lang="en-US" sz="800" i="1" dirty="0">
                <a:solidFill>
                  <a:srgbClr val="505050"/>
                </a:solidFill>
                <a:latin typeface="Segoe UI" pitchFamily="34" charset="0"/>
              </a:rPr>
              <a:t>If the customer answers similarly to the responses shown below, then Enterprise E3 is a good fit for their organization and you can follow the rest of this guide. Note: answers provided here are approximate, anticipated answers a customer might give. </a:t>
            </a:r>
          </a:p>
          <a:p>
            <a:pPr>
              <a:buClr>
                <a:schemeClr val="bg2"/>
              </a:buClr>
            </a:pPr>
            <a:endParaRPr lang="en-US" sz="800" i="1" dirty="0">
              <a:solidFill>
                <a:srgbClr val="505050"/>
              </a:solidFill>
              <a:latin typeface="Segoe UI" pitchFamily="34" charset="0"/>
            </a:endParaRPr>
          </a:p>
          <a:p>
            <a:pPr>
              <a:buClr>
                <a:schemeClr val="bg2"/>
              </a:buClr>
            </a:pPr>
            <a:r>
              <a:rPr lang="en-US" sz="900" b="1" dirty="0">
                <a:solidFill>
                  <a:srgbClr val="505050"/>
                </a:solidFill>
                <a:latin typeface="Segoe UI" pitchFamily="34" charset="0"/>
              </a:rPr>
              <a:t>Now, may I ask you a few questions about your company and your IT environment overall?</a:t>
            </a:r>
          </a:p>
        </p:txBody>
      </p:sp>
      <p:graphicFrame>
        <p:nvGraphicFramePr>
          <p:cNvPr id="57" name="Table 56"/>
          <p:cNvGraphicFramePr>
            <a:graphicFrameLocks noGrp="1"/>
          </p:cNvGraphicFramePr>
          <p:nvPr>
            <p:extLst>
              <p:ext uri="{D42A27DB-BD31-4B8C-83A1-F6EECF244321}">
                <p14:modId xmlns:p14="http://schemas.microsoft.com/office/powerpoint/2010/main" val="3324912614"/>
              </p:ext>
            </p:extLst>
          </p:nvPr>
        </p:nvGraphicFramePr>
        <p:xfrm>
          <a:off x="407879" y="5233660"/>
          <a:ext cx="6288949" cy="1379728"/>
        </p:xfrm>
        <a:graphic>
          <a:graphicData uri="http://schemas.openxmlformats.org/drawingml/2006/table">
            <a:tbl>
              <a:tblPr firstRow="1" bandRow="1">
                <a:tableStyleId>{5C22544A-7EE6-4342-B048-85BDC9FD1C3A}</a:tableStyleId>
              </a:tblPr>
              <a:tblGrid>
                <a:gridCol w="4293610">
                  <a:extLst>
                    <a:ext uri="{9D8B030D-6E8A-4147-A177-3AD203B41FA5}">
                      <a16:colId xmlns:a16="http://schemas.microsoft.com/office/drawing/2014/main" val="20000"/>
                    </a:ext>
                  </a:extLst>
                </a:gridCol>
                <a:gridCol w="1995339">
                  <a:extLst>
                    <a:ext uri="{9D8B030D-6E8A-4147-A177-3AD203B41FA5}">
                      <a16:colId xmlns:a16="http://schemas.microsoft.com/office/drawing/2014/main" val="20001"/>
                    </a:ext>
                  </a:extLst>
                </a:gridCol>
              </a:tblGrid>
              <a:tr h="310896">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IN" sz="900" b="1" kern="1200" spc="0" baseline="0" noProof="0" dirty="0">
                          <a:solidFill>
                            <a:schemeClr val="bg1"/>
                          </a:solidFill>
                          <a:latin typeface="Segoe UI" pitchFamily="34" charset="0"/>
                          <a:ea typeface="+mn-ea"/>
                          <a:cs typeface="+mn-cs"/>
                        </a:rPr>
                        <a:t>Question</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US" sz="900" b="1" kern="1200" spc="0" baseline="0" dirty="0">
                          <a:solidFill>
                            <a:schemeClr val="bg1"/>
                          </a:solidFill>
                          <a:latin typeface="Segoe UI" pitchFamily="34" charset="0"/>
                          <a:ea typeface="+mn-ea"/>
                          <a:cs typeface="+mn-cs"/>
                        </a:rPr>
                        <a:t>If yes to the below, Windows 10 Enterprise E3+ SA is the best fit</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276584197"/>
                  </a:ext>
                </a:extLst>
              </a:tr>
              <a:tr h="45110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1" i="0" u="none" strike="noStrike" kern="1200" cap="none" spc="0" normalizeH="0" baseline="0" dirty="0">
                          <a:ln>
                            <a:noFill/>
                          </a:ln>
                          <a:solidFill>
                            <a:schemeClr val="bg1"/>
                          </a:solidFill>
                          <a:effectLst/>
                          <a:uLnTx/>
                          <a:uFillTx/>
                          <a:latin typeface="Segoe UI" pitchFamily="34" charset="0"/>
                          <a:ea typeface="+mn-ea"/>
                          <a:cs typeface="+mn-cs"/>
                        </a:rPr>
                        <a:t>Do your employees need to be able to access Windows from devices other than their own, e.g., a computer at a client’s office? </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we have a lot of mobile workers out in the field who need access from any device, anywhere.</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5919483"/>
                  </a:ext>
                </a:extLst>
              </a:tr>
              <a:tr h="34950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1" i="0" u="none" strike="noStrike" kern="1200" cap="none" spc="0" normalizeH="0" baseline="0" dirty="0">
                          <a:ln>
                            <a:noFill/>
                          </a:ln>
                          <a:solidFill>
                            <a:schemeClr val="bg1"/>
                          </a:solidFill>
                          <a:effectLst/>
                          <a:uLnTx/>
                          <a:uFillTx/>
                          <a:latin typeface="Segoe UI" pitchFamily="34" charset="0"/>
                          <a:ea typeface="+mn-ea"/>
                          <a:cs typeface="+mn-cs"/>
                        </a:rPr>
                        <a:t>Do you have users who need to continue using earlier versions of Windows?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some employees do need access to earlier versions of Windows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3513290"/>
                  </a:ext>
                </a:extLst>
              </a:tr>
              <a:tr h="26822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1" i="0" u="none" strike="noStrike" kern="1200" cap="none" spc="0" normalizeH="0" baseline="0" dirty="0">
                          <a:ln>
                            <a:noFill/>
                          </a:ln>
                          <a:solidFill>
                            <a:schemeClr val="bg1"/>
                          </a:solidFill>
                          <a:effectLst/>
                          <a:uLnTx/>
                          <a:uFillTx/>
                          <a:latin typeface="Segoe UI" pitchFamily="34" charset="0"/>
                          <a:ea typeface="+mn-ea"/>
                          <a:cs typeface="+mn-cs"/>
                        </a:rPr>
                        <a:t>Does your business rely on any “mission-critical” devices or systems?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we rely on xyz device(s)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212319"/>
                  </a:ext>
                </a:extLst>
              </a:tr>
            </a:tbl>
          </a:graphicData>
        </a:graphic>
      </p:graphicFrame>
      <p:sp>
        <p:nvSpPr>
          <p:cNvPr id="59" name="TextBox 58"/>
          <p:cNvSpPr txBox="1"/>
          <p:nvPr/>
        </p:nvSpPr>
        <p:spPr>
          <a:xfrm>
            <a:off x="408490" y="4719007"/>
            <a:ext cx="6288951" cy="461665"/>
          </a:xfrm>
          <a:prstGeom prst="rect">
            <a:avLst/>
          </a:prstGeom>
          <a:noFill/>
        </p:spPr>
        <p:txBody>
          <a:bodyPr wrap="square" rtlCol="0">
            <a:spAutoFit/>
          </a:bodyPr>
          <a:lstStyle/>
          <a:p>
            <a:pPr>
              <a:buClr>
                <a:schemeClr val="bg2"/>
              </a:buClr>
            </a:pPr>
            <a:r>
              <a:rPr lang="en-US" sz="800" i="1" dirty="0">
                <a:solidFill>
                  <a:srgbClr val="505050"/>
                </a:solidFill>
                <a:latin typeface="Segoe UI" pitchFamily="34" charset="0"/>
              </a:rPr>
              <a:t>If the answers to the above questions indicate that they are not a good candidate for Windows 10 Enterprise E3 for CSP, ask the following to determine if Windows 10 Enterprise E3 with Software Assurance is a good fit for them. If so, see </a:t>
            </a:r>
            <a:r>
              <a:rPr lang="en-US" sz="800" i="1" dirty="0">
                <a:solidFill>
                  <a:srgbClr val="FF0000"/>
                </a:solidFill>
                <a:latin typeface="Segoe UI" pitchFamily="34" charset="0"/>
                <a:hlinkClick r:id="rId12"/>
              </a:rPr>
              <a:t>here</a:t>
            </a:r>
            <a:r>
              <a:rPr lang="en-US" sz="800" i="1" dirty="0">
                <a:solidFill>
                  <a:srgbClr val="505050"/>
                </a:solidFill>
                <a:latin typeface="Segoe UI" pitchFamily="34" charset="0"/>
              </a:rPr>
              <a:t> for more information. If not, then Windows 10 Pro VL Upgrade is the best fit – see </a:t>
            </a:r>
            <a:r>
              <a:rPr lang="en-US" sz="800" i="1" dirty="0">
                <a:solidFill>
                  <a:srgbClr val="505050"/>
                </a:solidFill>
                <a:latin typeface="Segoe UI" pitchFamily="34" charset="0"/>
                <a:hlinkClick r:id="rId12"/>
              </a:rPr>
              <a:t>here</a:t>
            </a:r>
            <a:r>
              <a:rPr lang="en-US" sz="800" i="1" dirty="0">
                <a:solidFill>
                  <a:srgbClr val="505050"/>
                </a:solidFill>
                <a:latin typeface="Segoe UI" pitchFamily="34" charset="0"/>
              </a:rPr>
              <a:t> for details.</a:t>
            </a:r>
          </a:p>
        </p:txBody>
      </p:sp>
    </p:spTree>
    <p:extLst>
      <p:ext uri="{BB962C8B-B14F-4D97-AF65-F5344CB8AC3E}">
        <p14:creationId xmlns:p14="http://schemas.microsoft.com/office/powerpoint/2010/main" val="416274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7531" y="5999743"/>
            <a:ext cx="6842938" cy="2705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20209" y="1091179"/>
            <a:ext cx="6830260" cy="22871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49735637"/>
              </p:ext>
            </p:extLst>
          </p:nvPr>
        </p:nvGraphicFramePr>
        <p:xfrm>
          <a:off x="490284" y="6091145"/>
          <a:ext cx="6301286" cy="2550835"/>
        </p:xfrm>
        <a:graphic>
          <a:graphicData uri="http://schemas.openxmlformats.org/drawingml/2006/table">
            <a:tbl>
              <a:tblPr>
                <a:tableStyleId>{5C22544A-7EE6-4342-B048-85BDC9FD1C3A}</a:tableStyleId>
              </a:tblPr>
              <a:tblGrid>
                <a:gridCol w="1189979">
                  <a:extLst>
                    <a:ext uri="{9D8B030D-6E8A-4147-A177-3AD203B41FA5}">
                      <a16:colId xmlns:a16="http://schemas.microsoft.com/office/drawing/2014/main" val="20000"/>
                    </a:ext>
                  </a:extLst>
                </a:gridCol>
                <a:gridCol w="5111307">
                  <a:extLst>
                    <a:ext uri="{9D8B030D-6E8A-4147-A177-3AD203B41FA5}">
                      <a16:colId xmlns:a16="http://schemas.microsoft.com/office/drawing/2014/main" val="20001"/>
                    </a:ext>
                  </a:extLst>
                </a:gridCol>
              </a:tblGrid>
              <a:tr h="38430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Subscription-based</a:t>
                      </a:r>
                      <a:r>
                        <a:rPr lang="en-US" sz="900" b="1" spc="0" baseline="0" dirty="0">
                          <a:ln>
                            <a:solidFill>
                              <a:srgbClr val="FFFFFF">
                                <a:alpha val="0"/>
                              </a:srgbClr>
                            </a:solidFill>
                          </a:ln>
                          <a:solidFill>
                            <a:schemeClr val="bg1"/>
                          </a:solidFill>
                          <a:latin typeface="Segoe UI" pitchFamily="34" charset="0"/>
                          <a:cs typeface="Segoe UI" panose="020B0502040204020203" pitchFamily="34" charset="0"/>
                        </a:rPr>
                        <a:t> access</a:t>
                      </a:r>
                      <a:endParaRPr lang="en-US" sz="900" b="1" spc="0" dirty="0">
                        <a:ln>
                          <a:solidFill>
                            <a:srgbClr val="FFFFFF">
                              <a:alpha val="0"/>
                            </a:srgbClr>
                          </a:solidFill>
                        </a:ln>
                        <a:solidFill>
                          <a:schemeClr val="bg1"/>
                        </a:solidFill>
                        <a:latin typeface="Segoe UI" pitchFamily="34" charset="0"/>
                        <a:cs typeface="Segoe UI" panose="020B0502040204020203"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Take advantage of the latest security, management, and deployment features, while lowering up front costs, by paying monthly only for the licenses you need.</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0444">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Per-user licensing</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Eliminate the need for device counting and audits while getting a simpler, more consistent, process for managing licenses and staying compliant.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4626">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baseline="0" dirty="0">
                          <a:ln>
                            <a:solidFill>
                              <a:srgbClr val="FFFFFF">
                                <a:alpha val="0"/>
                              </a:srgbClr>
                            </a:solidFill>
                          </a:ln>
                          <a:solidFill>
                            <a:schemeClr val="bg1"/>
                          </a:solidFill>
                          <a:latin typeface="Segoe UI" pitchFamily="34" charset="0"/>
                          <a:cs typeface="Segoe UI" panose="020B0502040204020203" pitchFamily="34" charset="0"/>
                        </a:rPr>
                        <a:t>Licensing re-assignment</a:t>
                      </a:r>
                      <a:endParaRPr lang="en-US" sz="900" b="1" spc="0" dirty="0">
                        <a:ln>
                          <a:solidFill>
                            <a:srgbClr val="FFFFFF">
                              <a:alpha val="0"/>
                            </a:srgbClr>
                          </a:solidFill>
                        </a:ln>
                        <a:solidFill>
                          <a:schemeClr val="bg1"/>
                        </a:solidFill>
                        <a:latin typeface="Segoe UI" pitchFamily="34" charset="0"/>
                        <a:cs typeface="Segoe UI" panose="020B0502040204020203"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Save time by letting us handle the routine tasks of onboarding new employees and re-assigning licenses from one user to another.</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Seamless upgrades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1"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spc="0" dirty="0">
                          <a:solidFill>
                            <a:schemeClr val="tx1"/>
                          </a:solidFill>
                          <a:latin typeface="Segoe UI" pitchFamily="34" charset="0"/>
                          <a:ea typeface="+mn-ea"/>
                          <a:cs typeface="Segoe UI" panose="020B0502040204020203" pitchFamily="34" charset="0"/>
                        </a:rPr>
                        <a:t>Save time and hassle with a highly simplified and fast Windows 10 Enterprise E3 upgrade. With no wipe and reload – and no reboot – required from Windows 10 Pro, seamless upgrades also preserve your documents and files so you don’t have to worry about things getting lost.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95625">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Windows 7/8.1 upgrade included</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1"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spc="0" dirty="0">
                          <a:solidFill>
                            <a:schemeClr val="tx1"/>
                          </a:solidFill>
                          <a:latin typeface="Segoe UI" pitchFamily="34" charset="0"/>
                          <a:ea typeface="+mn-ea"/>
                          <a:cs typeface="Segoe UI" panose="020B0502040204020203" pitchFamily="34" charset="0"/>
                        </a:rPr>
                        <a:t>As a Cloud Solution Provider (CSP) program subscriber, you can now upgrade your Windows 7 and 8.1 Pro PCs and devices to Windows 10 Pro at no additional cost.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2412037"/>
                  </a:ext>
                </a:extLst>
              </a:tr>
              <a:tr h="458544">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Cloud-based provisioning</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spc="0" dirty="0">
                          <a:solidFill>
                            <a:schemeClr val="tx1"/>
                          </a:solidFill>
                          <a:latin typeface="Segoe UI" pitchFamily="34" charset="0"/>
                          <a:ea typeface="+mn-ea"/>
                          <a:cs typeface="Segoe UI" panose="020B0502040204020203" pitchFamily="34" charset="0"/>
                        </a:rPr>
                        <a:t>Streamline IT management and reduce costs with cloud-based provisioning which requires no on-premises infrastructure and enables activation and maintenance of device licenses from anywhere with internet connectivity (no corporate network access required).</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081171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089782064"/>
              </p:ext>
            </p:extLst>
          </p:nvPr>
        </p:nvGraphicFramePr>
        <p:xfrm>
          <a:off x="490284" y="1178577"/>
          <a:ext cx="6301286" cy="2103120"/>
        </p:xfrm>
        <a:graphic>
          <a:graphicData uri="http://schemas.openxmlformats.org/drawingml/2006/table">
            <a:tbl>
              <a:tblPr>
                <a:tableStyleId>{5C22544A-7EE6-4342-B048-85BDC9FD1C3A}</a:tableStyleId>
              </a:tblPr>
              <a:tblGrid>
                <a:gridCol w="1189979">
                  <a:extLst>
                    <a:ext uri="{9D8B030D-6E8A-4147-A177-3AD203B41FA5}">
                      <a16:colId xmlns:a16="http://schemas.microsoft.com/office/drawing/2014/main" val="20000"/>
                    </a:ext>
                  </a:extLst>
                </a:gridCol>
                <a:gridCol w="5111307">
                  <a:extLst>
                    <a:ext uri="{9D8B030D-6E8A-4147-A177-3AD203B41FA5}">
                      <a16:colId xmlns:a16="http://schemas.microsoft.com/office/drawing/2014/main" val="20001"/>
                    </a:ext>
                  </a:extLst>
                </a:gridCol>
              </a:tblGrid>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Credential Guard</a:t>
                      </a:r>
                    </a:p>
                  </a:txBody>
                  <a:tcPr anchor="ct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0827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baseline="0" dirty="0">
                          <a:solidFill>
                            <a:schemeClr val="tx1"/>
                          </a:solidFill>
                          <a:latin typeface="Segoe UI" pitchFamily="34" charset="0"/>
                          <a:ea typeface="+mn-ea"/>
                          <a:cs typeface="Segoe UI" panose="020B0502040204020203" pitchFamily="34" charset="0"/>
                        </a:rPr>
                        <a:t>Get additional protection for users authenticated on your network against malware running in the operating system. This helps prevent Pass the Hash attacks – one of the key tactics used in security breaches.</a:t>
                      </a:r>
                    </a:p>
                  </a:txBody>
                  <a:tcPr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2860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Device Guard</a:t>
                      </a:r>
                    </a:p>
                  </a:txBody>
                  <a:tcPr anchor="ctr">
                    <a:lnL w="6350" cap="flat" cmpd="sng" algn="ctr">
                      <a:noFill/>
                      <a:prstDash val="solid"/>
                      <a:round/>
                      <a:headEnd type="none" w="med" len="med"/>
                      <a:tailEnd type="none" w="med" len="med"/>
                    </a:lnL>
                    <a:lnR w="12700" cmpd="sng">
                      <a:noFill/>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0827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baseline="0" dirty="0">
                          <a:solidFill>
                            <a:schemeClr val="tx1"/>
                          </a:solidFill>
                          <a:latin typeface="Segoe UI" pitchFamily="34" charset="0"/>
                          <a:ea typeface="+mn-ea"/>
                          <a:cs typeface="Segoe UI" panose="020B0502040204020203" pitchFamily="34" charset="0"/>
                        </a:rPr>
                        <a:t>Get extra protection to keep your devices safe from malware, untrusted apps, and executables.</a:t>
                      </a:r>
                      <a:endParaRPr lang="en-IN" sz="900" kern="1200" spc="0" baseline="0" dirty="0">
                        <a:solidFill>
                          <a:schemeClr val="tx1"/>
                        </a:solidFill>
                        <a:latin typeface="Segoe UI" pitchFamily="34" charset="0"/>
                        <a:ea typeface="+mn-ea"/>
                        <a:cs typeface="Segoe UI" panose="020B0502040204020203" pitchFamily="34" charset="0"/>
                      </a:endParaRPr>
                    </a:p>
                  </a:txBody>
                  <a:tcPr anchor="ctr">
                    <a:lnL w="12700" cmpd="sng">
                      <a:noFill/>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576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AppLocker management</a:t>
                      </a:r>
                    </a:p>
                  </a:txBody>
                  <a:tcPr anchor="ctr">
                    <a:lnL w="6350" cap="flat" cmpd="sng" algn="ctr">
                      <a:noFill/>
                      <a:prstDash val="solid"/>
                      <a:round/>
                      <a:headEnd type="none" w="med" len="med"/>
                      <a:tailEnd type="none" w="med" len="med"/>
                    </a:lnL>
                    <a:lnR w="12700" cmpd="sng">
                      <a:noFill/>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0827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baseline="0" dirty="0">
                          <a:solidFill>
                            <a:schemeClr val="tx1"/>
                          </a:solidFill>
                          <a:latin typeface="Segoe UI" pitchFamily="34" charset="0"/>
                          <a:ea typeface="+mn-ea"/>
                          <a:cs typeface="Segoe UI" panose="020B0502040204020203" pitchFamily="34" charset="0"/>
                        </a:rPr>
                        <a:t>Help prevent the execution of unwanted and unknown applications within your network by locking down which apps and sites you want – and don’t want – to run on devices.</a:t>
                      </a:r>
                      <a:endParaRPr lang="en-IN" sz="900" kern="1200" spc="0" baseline="0" dirty="0">
                        <a:solidFill>
                          <a:schemeClr val="tx1"/>
                        </a:solidFill>
                        <a:latin typeface="Segoe UI" pitchFamily="34" charset="0"/>
                        <a:ea typeface="+mn-ea"/>
                        <a:cs typeface="Segoe UI" panose="020B0502040204020203" pitchFamily="34" charset="0"/>
                      </a:endParaRPr>
                    </a:p>
                  </a:txBody>
                  <a:tcPr anchor="ctr">
                    <a:lnL w="12700" cmpd="sng">
                      <a:noFill/>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5087635"/>
                  </a:ext>
                </a:extLst>
              </a:tr>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App-V</a:t>
                      </a:r>
                    </a:p>
                  </a:txBody>
                  <a:tcPr anchor="ctr">
                    <a:lnL w="6350" cap="flat" cmpd="sng" algn="ctr">
                      <a:noFill/>
                      <a:prstDash val="solid"/>
                      <a:round/>
                      <a:headEnd type="none" w="med" len="med"/>
                      <a:tailEnd type="none" w="med" len="med"/>
                    </a:lnL>
                    <a:lnR w="12700" cmpd="sng">
                      <a:noFill/>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08272"/>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Simplify</a:t>
                      </a:r>
                      <a:r>
                        <a:rPr lang="en-US" sz="900" kern="1200" spc="0" baseline="0" dirty="0">
                          <a:solidFill>
                            <a:schemeClr val="tx1"/>
                          </a:solidFill>
                          <a:latin typeface="Segoe UI" pitchFamily="34" charset="0"/>
                          <a:ea typeface="+mn-ea"/>
                          <a:cs typeface="Segoe UI" panose="020B0502040204020203" pitchFamily="34" charset="0"/>
                        </a:rPr>
                        <a:t> application management. Because applications are not installed directly on end user devices, there are no conflicts or compatibility issues to worry about and your apps stay current and protected with the latest security updates and functionality.</a:t>
                      </a:r>
                      <a:endParaRPr lang="en-IN" sz="900" kern="1200" spc="0" baseline="0" dirty="0">
                        <a:solidFill>
                          <a:schemeClr val="tx1"/>
                        </a:solidFill>
                        <a:latin typeface="Segoe UI" pitchFamily="34" charset="0"/>
                        <a:ea typeface="+mn-ea"/>
                        <a:cs typeface="Segoe UI" panose="020B0502040204020203" pitchFamily="34" charset="0"/>
                      </a:endParaRPr>
                    </a:p>
                  </a:txBody>
                  <a:tcPr anchor="ctr">
                    <a:lnL w="12700" cmpd="sng">
                      <a:noFill/>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4746542"/>
                  </a:ext>
                </a:extLst>
              </a:tr>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Managed User</a:t>
                      </a:r>
                      <a:r>
                        <a:rPr lang="en-US" sz="900" b="1" spc="0" baseline="0" dirty="0">
                          <a:ln>
                            <a:solidFill>
                              <a:srgbClr val="FFFFFF">
                                <a:alpha val="0"/>
                              </a:srgbClr>
                            </a:solidFill>
                          </a:ln>
                          <a:solidFill>
                            <a:schemeClr val="bg1"/>
                          </a:solidFill>
                          <a:latin typeface="Segoe UI" pitchFamily="34" charset="0"/>
                          <a:cs typeface="Segoe UI" panose="020B0502040204020203" pitchFamily="34" charset="0"/>
                        </a:rPr>
                        <a:t> Experience</a:t>
                      </a:r>
                    </a:p>
                    <a:p>
                      <a:pPr marL="0" marR="0" indent="0" algn="l" defTabSz="914139" rtl="0" eaLnBrk="1" fontAlgn="auto" latinLnBrk="0" hangingPunct="1">
                        <a:lnSpc>
                          <a:spcPct val="100000"/>
                        </a:lnSpc>
                        <a:spcBef>
                          <a:spcPts val="0"/>
                        </a:spcBef>
                        <a:spcAft>
                          <a:spcPts val="0"/>
                        </a:spcAft>
                        <a:buClrTx/>
                        <a:buSzTx/>
                        <a:buFontTx/>
                        <a:buNone/>
                        <a:tabLst/>
                        <a:defRPr/>
                      </a:pPr>
                      <a:endParaRPr lang="en-US" sz="900" b="1" spc="0" dirty="0">
                        <a:ln>
                          <a:solidFill>
                            <a:srgbClr val="FFFFFF">
                              <a:alpha val="0"/>
                            </a:srgbClr>
                          </a:solidFill>
                        </a:ln>
                        <a:solidFill>
                          <a:schemeClr val="bg1"/>
                        </a:solidFill>
                        <a:latin typeface="Segoe UI" pitchFamily="34" charset="0"/>
                        <a:cs typeface="Segoe UI" panose="020B0502040204020203" pitchFamily="34" charset="0"/>
                      </a:endParaRPr>
                    </a:p>
                  </a:txBody>
                  <a:tcPr anchor="ctr">
                    <a:lnL w="6350" cap="flat" cmpd="sng" algn="ctr">
                      <a:noFill/>
                      <a:prstDash val="solid"/>
                      <a:round/>
                      <a:headEnd type="none" w="med" len="med"/>
                      <a:tailEnd type="none" w="med" len="med"/>
                    </a:lnL>
                    <a:lnR w="12700" cmpd="sng">
                      <a:noFill/>
                    </a:lnR>
                    <a:lnT w="12700" cap="flat" cmpd="sng" algn="ctr">
                      <a:solidFill>
                        <a:schemeClr val="bg1">
                          <a:lumMod val="9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8272"/>
                    </a:solidFill>
                  </a:tcPr>
                </a:tc>
                <a:tc>
                  <a:txBody>
                    <a:bodyPr/>
                    <a:lstStyle/>
                    <a:p>
                      <a:pPr marL="0" marR="0"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spc="0" dirty="0">
                          <a:solidFill>
                            <a:schemeClr val="tx1"/>
                          </a:solidFill>
                          <a:latin typeface="Segoe UI" pitchFamily="34" charset="0"/>
                          <a:ea typeface="+mn-ea"/>
                          <a:cs typeface="Segoe UI" panose="020B0502040204020203" pitchFamily="34" charset="0"/>
                        </a:rPr>
                        <a:t>Optimize security by customizing and locking down the user experience on specific devices – such as kiosks – so they can only perform certain functions.</a:t>
                      </a:r>
                    </a:p>
                  </a:txBody>
                  <a:tcPr anchor="ctr">
                    <a:lnL w="12700" cmpd="sng">
                      <a:noFill/>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857864557"/>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815"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195" name="Footer Placeholder 2"/>
          <p:cNvSpPr>
            <a:spLocks noGrp="1"/>
          </p:cNvSpPr>
          <p:nvPr>
            <p:ph type="ftr" sz="quarter" idx="3"/>
          </p:nvPr>
        </p:nvSpPr>
        <p:spPr>
          <a:xfrm>
            <a:off x="20209" y="8840494"/>
            <a:ext cx="5732322" cy="196841"/>
          </a:xfrm>
        </p:spPr>
        <p:txBody>
          <a:bodyPr/>
          <a:lstStyle/>
          <a:p>
            <a:r>
              <a:rPr lang="en-US" sz="700"/>
              <a:t>Windows 10 Enterprise – SMB Sales Guide For Microsoft and Partner Use Only</a:t>
            </a:r>
            <a:endParaRPr lang="en-US" sz="700" dirty="0"/>
          </a:p>
        </p:txBody>
      </p:sp>
      <p:sp>
        <p:nvSpPr>
          <p:cNvPr id="116" name="Rectangle 115"/>
          <p:cNvSpPr/>
          <p:nvPr>
            <p:custDataLst>
              <p:tags r:id="rId3"/>
            </p:custDataLst>
          </p:nvPr>
        </p:nvSpPr>
        <p:spPr>
          <a:xfrm>
            <a:off x="0" y="1091179"/>
            <a:ext cx="387841" cy="22871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The Most secure</a:t>
            </a:r>
            <a:br>
              <a:rPr lang="en-US" sz="1200" b="1" cap="all" dirty="0">
                <a:ln>
                  <a:solidFill>
                    <a:schemeClr val="bg1">
                      <a:alpha val="0"/>
                    </a:schemeClr>
                  </a:solidFill>
                </a:ln>
                <a:solidFill>
                  <a:srgbClr val="0070C0"/>
                </a:solidFill>
                <a:latin typeface="Segoe UI" pitchFamily="34" charset="0"/>
              </a:rPr>
            </a:br>
            <a:r>
              <a:rPr lang="en-US" sz="1200" b="1" cap="all" dirty="0">
                <a:ln>
                  <a:solidFill>
                    <a:schemeClr val="bg1">
                      <a:alpha val="0"/>
                    </a:schemeClr>
                  </a:solidFill>
                </a:ln>
                <a:solidFill>
                  <a:srgbClr val="0070C0"/>
                </a:solidFill>
                <a:latin typeface="Segoe UI" pitchFamily="34" charset="0"/>
              </a:rPr>
              <a:t> windows ever</a:t>
            </a:r>
          </a:p>
        </p:txBody>
      </p:sp>
      <p:grpSp>
        <p:nvGrpSpPr>
          <p:cNvPr id="44" name="Group 43"/>
          <p:cNvGrpSpPr/>
          <p:nvPr/>
        </p:nvGrpSpPr>
        <p:grpSpPr>
          <a:xfrm>
            <a:off x="1" y="-1"/>
            <a:ext cx="6857999" cy="813461"/>
            <a:chOff x="1" y="-1"/>
            <a:chExt cx="6857999" cy="813461"/>
          </a:xfrm>
        </p:grpSpPr>
        <p:sp>
          <p:nvSpPr>
            <p:cNvPr id="45" name="Rectangle 44"/>
            <p:cNvSpPr/>
            <p:nvPr/>
          </p:nvSpPr>
          <p:spPr>
            <a:xfrm>
              <a:off x="1" y="-1"/>
              <a:ext cx="5043120" cy="813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5043121" y="-1"/>
              <a:ext cx="1814879" cy="813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47"/>
            <p:cNvPicPr>
              <a:picLocks noChangeAspect="1"/>
            </p:cNvPicPr>
            <p:nvPr/>
          </p:nvPicPr>
          <p:blipFill>
            <a:blip r:embed="rId11"/>
            <a:stretch>
              <a:fillRect/>
            </a:stretch>
          </p:blipFill>
          <p:spPr>
            <a:xfrm>
              <a:off x="5224328" y="277718"/>
              <a:ext cx="1452463" cy="271066"/>
            </a:xfrm>
            <a:prstGeom prst="rect">
              <a:avLst/>
            </a:prstGeom>
          </p:spPr>
        </p:pic>
      </p:grpSp>
      <p:sp>
        <p:nvSpPr>
          <p:cNvPr id="49" name="Rectangle 48"/>
          <p:cNvSpPr/>
          <p:nvPr>
            <p:custDataLst>
              <p:tags r:id="rId4"/>
            </p:custDataLst>
          </p:nvPr>
        </p:nvSpPr>
        <p:spPr>
          <a:xfrm>
            <a:off x="3738" y="5999744"/>
            <a:ext cx="395123" cy="27057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Easy pricing for small businesses</a:t>
            </a:r>
          </a:p>
        </p:txBody>
      </p:sp>
      <p:sp>
        <p:nvSpPr>
          <p:cNvPr id="17" name="Title 3"/>
          <p:cNvSpPr txBox="1">
            <a:spLocks/>
          </p:cNvSpPr>
          <p:nvPr>
            <p:custDataLst>
              <p:tags r:id="rId5"/>
            </p:custDataLst>
          </p:nvPr>
        </p:nvSpPr>
        <p:spPr>
          <a:xfrm>
            <a:off x="185039" y="162925"/>
            <a:ext cx="4956977" cy="553998"/>
          </a:xfrm>
          <a:prstGeom prst="rect">
            <a:avLst/>
          </a:prstGeom>
        </p:spPr>
        <p:txBody>
          <a:bodyPr vert="horz" wrap="square" lIns="0" tIns="0" rIns="0" bIns="0" rtlCol="0" anchor="t">
            <a:spAutoFit/>
          </a:bodyPr>
          <a:lstStyle>
            <a:lvl1pPr algn="l" defTabSz="914139" rtl="0" eaLnBrk="1" latinLnBrk="0" hangingPunct="1">
              <a:spcBef>
                <a:spcPct val="0"/>
              </a:spcBef>
              <a:buNone/>
              <a:defRPr sz="2400" b="0" kern="1200">
                <a:solidFill>
                  <a:schemeClr val="bg1"/>
                </a:solidFill>
                <a:latin typeface="+mj-lt"/>
                <a:ea typeface="+mj-ea"/>
                <a:cs typeface="+mj-cs"/>
              </a:defRPr>
            </a:lvl1pPr>
          </a:lstStyle>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Windows 10 Enterprise</a:t>
            </a:r>
          </a:p>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SMB Sales Guide</a:t>
            </a:r>
            <a:endParaRPr lang="en-US" sz="2000" b="1" dirty="0">
              <a:ln>
                <a:solidFill>
                  <a:schemeClr val="bg1">
                    <a:alpha val="0"/>
                  </a:schemeClr>
                </a:solidFill>
              </a:ln>
              <a:latin typeface="Segoe UI Light" panose="020B0502040204020203" pitchFamily="34" charset="0"/>
              <a:cs typeface="Segoe UI Light" panose="020B0502040204020203" pitchFamily="34" charset="0"/>
            </a:endParaRPr>
          </a:p>
        </p:txBody>
      </p:sp>
      <p:sp>
        <p:nvSpPr>
          <p:cNvPr id="34" name="Rectangle 33"/>
          <p:cNvSpPr/>
          <p:nvPr/>
        </p:nvSpPr>
        <p:spPr>
          <a:xfrm>
            <a:off x="7531" y="3632025"/>
            <a:ext cx="6842938" cy="2059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custDataLst>
              <p:tags r:id="rId6"/>
            </p:custDataLst>
          </p:nvPr>
        </p:nvSpPr>
        <p:spPr>
          <a:xfrm>
            <a:off x="1" y="3632025"/>
            <a:ext cx="395123" cy="2059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chemeClr val="bg1">
                      <a:alpha val="0"/>
                    </a:schemeClr>
                  </a:solidFill>
                </a:ln>
                <a:solidFill>
                  <a:srgbClr val="0070C0"/>
                </a:solidFill>
                <a:latin typeface="Segoe UI" pitchFamily="34" charset="0"/>
              </a:rPr>
              <a:t>Managed by a</a:t>
            </a:r>
          </a:p>
          <a:p>
            <a:pPr algn="ctr">
              <a:lnSpc>
                <a:spcPts val="1100"/>
              </a:lnSpc>
            </a:pPr>
            <a:r>
              <a:rPr lang="en-US" sz="1200" b="1" cap="all" dirty="0">
                <a:ln>
                  <a:solidFill>
                    <a:schemeClr val="bg1">
                      <a:alpha val="0"/>
                    </a:schemeClr>
                  </a:solidFill>
                </a:ln>
                <a:solidFill>
                  <a:srgbClr val="0070C0"/>
                </a:solidFill>
                <a:latin typeface="Segoe UI" pitchFamily="34" charset="0"/>
              </a:rPr>
              <a:t> trusted partner</a:t>
            </a:r>
          </a:p>
        </p:txBody>
      </p:sp>
      <p:graphicFrame>
        <p:nvGraphicFramePr>
          <p:cNvPr id="36" name="Table 35"/>
          <p:cNvGraphicFramePr>
            <a:graphicFrameLocks noGrp="1"/>
          </p:cNvGraphicFramePr>
          <p:nvPr>
            <p:extLst>
              <p:ext uri="{D42A27DB-BD31-4B8C-83A1-F6EECF244321}">
                <p14:modId xmlns:p14="http://schemas.microsoft.com/office/powerpoint/2010/main" val="1465553361"/>
              </p:ext>
            </p:extLst>
          </p:nvPr>
        </p:nvGraphicFramePr>
        <p:xfrm>
          <a:off x="490284" y="3718576"/>
          <a:ext cx="6301286" cy="1837568"/>
        </p:xfrm>
        <a:graphic>
          <a:graphicData uri="http://schemas.openxmlformats.org/drawingml/2006/table">
            <a:tbl>
              <a:tblPr>
                <a:tableStyleId>{5C22544A-7EE6-4342-B048-85BDC9FD1C3A}</a:tableStyleId>
              </a:tblPr>
              <a:tblGrid>
                <a:gridCol w="1189979">
                  <a:extLst>
                    <a:ext uri="{9D8B030D-6E8A-4147-A177-3AD203B41FA5}">
                      <a16:colId xmlns:a16="http://schemas.microsoft.com/office/drawing/2014/main" val="20000"/>
                    </a:ext>
                  </a:extLst>
                </a:gridCol>
                <a:gridCol w="5111307">
                  <a:extLst>
                    <a:ext uri="{9D8B030D-6E8A-4147-A177-3AD203B41FA5}">
                      <a16:colId xmlns:a16="http://schemas.microsoft.com/office/drawing/2014/main" val="20001"/>
                    </a:ext>
                  </a:extLst>
                </a:gridCol>
              </a:tblGrid>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Comprehensive management and support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5C2D91"/>
                    </a:solidFill>
                  </a:tcPr>
                </a:tc>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Windows 10 Enterprise E3 is designed to be delivered as a cloud service and managed by a trusted partner so you can rely on us to handle implementation, users, subscription ordering, and configuration of devices and services.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25027">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Scalable IT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5C2D91"/>
                    </a:solidFill>
                  </a:tcPr>
                </a:tc>
                <a:tc>
                  <a:txBody>
                    <a:bodyPr/>
                    <a:lstStyle/>
                    <a:p>
                      <a:pPr marL="0" marR="0" lvl="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Get scalable IT that grows with your business. We can manage as much or as little as you need, whether it’s just Windows Enterprise E3 or all of your cloud services and support.</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06701">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baseline="0" dirty="0">
                          <a:ln>
                            <a:solidFill>
                              <a:srgbClr val="FFFFFF">
                                <a:alpha val="0"/>
                              </a:srgbClr>
                            </a:solidFill>
                          </a:ln>
                          <a:solidFill>
                            <a:schemeClr val="bg1"/>
                          </a:solidFill>
                          <a:latin typeface="Segoe UI" pitchFamily="34" charset="0"/>
                          <a:cs typeface="Segoe UI" panose="020B0502040204020203" pitchFamily="34" charset="0"/>
                        </a:rPr>
                        <a:t>Single point of contact</a:t>
                      </a:r>
                      <a:endParaRPr lang="en-US" sz="900" b="1" spc="0" dirty="0">
                        <a:ln>
                          <a:solidFill>
                            <a:srgbClr val="FFFFFF">
                              <a:alpha val="0"/>
                            </a:srgbClr>
                          </a:solidFill>
                        </a:ln>
                        <a:solidFill>
                          <a:schemeClr val="bg1"/>
                        </a:solidFill>
                        <a:latin typeface="Segoe UI" pitchFamily="34" charset="0"/>
                        <a:cs typeface="Segoe UI" panose="020B0502040204020203"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5C2D91"/>
                    </a:solidFill>
                  </a:tcPr>
                </a:tc>
                <a:tc>
                  <a:txBody>
                    <a:bodyPr/>
                    <a:lstStyle/>
                    <a:p>
                      <a:pPr marL="0" marR="0" lvl="0" indent="0" algn="l" defTabSz="914139" rtl="0" eaLnBrk="1" fontAlgn="auto" latinLnBrk="0" hangingPunct="1">
                        <a:lnSpc>
                          <a:spcPct val="100000"/>
                        </a:lnSpc>
                        <a:spcBef>
                          <a:spcPts val="0"/>
                        </a:spcBef>
                        <a:spcAft>
                          <a:spcPts val="0"/>
                        </a:spcAft>
                        <a:buClrTx/>
                        <a:buSzTx/>
                        <a:buFontTx/>
                        <a:buNone/>
                        <a:tabLst/>
                        <a:defRPr/>
                      </a:pPr>
                      <a:r>
                        <a:rPr lang="en-US" sz="900" kern="1200" spc="0" dirty="0">
                          <a:solidFill>
                            <a:schemeClr val="tx1"/>
                          </a:solidFill>
                          <a:latin typeface="Segoe UI" pitchFamily="34" charset="0"/>
                          <a:ea typeface="+mn-ea"/>
                          <a:cs typeface="Segoe UI" panose="020B0502040204020203" pitchFamily="34" charset="0"/>
                        </a:rPr>
                        <a:t>Save time with one single point of contact that knows and understands your business. We’ll handle the day-to-day IT tasks so you can focus on long-term initiatives.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02920">
                <a:tc>
                  <a:txBody>
                    <a:bodyPr/>
                    <a:lstStyle/>
                    <a:p>
                      <a:pPr marL="0" marR="0" indent="0" algn="l" defTabSz="914139" rtl="0" eaLnBrk="1" fontAlgn="auto" latinLnBrk="0" hangingPunct="1">
                        <a:lnSpc>
                          <a:spcPct val="100000"/>
                        </a:lnSpc>
                        <a:spcBef>
                          <a:spcPts val="0"/>
                        </a:spcBef>
                        <a:spcAft>
                          <a:spcPts val="0"/>
                        </a:spcAft>
                        <a:buClrTx/>
                        <a:buSzTx/>
                        <a:buFontTx/>
                        <a:buNone/>
                        <a:tabLst/>
                        <a:defRPr/>
                      </a:pPr>
                      <a:r>
                        <a:rPr lang="en-US" sz="900" b="1" spc="0" dirty="0">
                          <a:ln>
                            <a:solidFill>
                              <a:srgbClr val="FFFFFF">
                                <a:alpha val="0"/>
                              </a:srgbClr>
                            </a:solidFill>
                          </a:ln>
                          <a:solidFill>
                            <a:schemeClr val="bg1"/>
                          </a:solidFill>
                          <a:latin typeface="Segoe UI" pitchFamily="34" charset="0"/>
                          <a:cs typeface="Segoe UI" panose="020B0502040204020203" pitchFamily="34" charset="0"/>
                        </a:rPr>
                        <a:t>Customized security strategy</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5C2D91"/>
                    </a:solidFill>
                  </a:tcPr>
                </a:tc>
                <a:tc>
                  <a:txBody>
                    <a:bodyPr/>
                    <a:lstStyle/>
                    <a:p>
                      <a:pPr marL="0" marR="0" lvl="1"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spc="0" dirty="0">
                          <a:solidFill>
                            <a:schemeClr val="tx1"/>
                          </a:solidFill>
                          <a:latin typeface="Segoe UI" pitchFamily="34" charset="0"/>
                          <a:ea typeface="+mn-ea"/>
                          <a:cs typeface="Segoe UI" panose="020B0502040204020203" pitchFamily="34" charset="0"/>
                        </a:rPr>
                        <a:t>Let us help you get the most out of Windows Enterprise E3. We’re experienced in Windows and cloud deployments and can work with you to develop a customized security strategy based on the specific needs and goals of your business.</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486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390782" y="2753369"/>
            <a:ext cx="6465052" cy="60893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Object 1"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5998" name="think-cell Slide" r:id="rId9" imgW="270" imgH="270" progId="TCLayout.ActiveDocument.1">
                  <p:embed/>
                </p:oleObj>
              </mc:Choice>
              <mc:Fallback>
                <p:oleObj name="think-cell Slide" r:id="rId9" imgW="270" imgH="270" progId="TCLayout.ActiveDocument.1">
                  <p:embed/>
                  <p:pic>
                    <p:nvPicPr>
                      <p:cNvPr id="2" name="Object 1" hidden="1"/>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23" name="Footer Placeholder 2"/>
          <p:cNvSpPr>
            <a:spLocks noGrp="1"/>
          </p:cNvSpPr>
          <p:nvPr>
            <p:ph type="ftr" sz="quarter" idx="3"/>
          </p:nvPr>
        </p:nvSpPr>
        <p:spPr>
          <a:xfrm>
            <a:off x="20209" y="8784551"/>
            <a:ext cx="6656582" cy="461518"/>
          </a:xfrm>
        </p:spPr>
        <p:txBody>
          <a:bodyPr/>
          <a:lstStyle/>
          <a:p>
            <a:r>
              <a:rPr lang="en-US" sz="700" dirty="0">
                <a:solidFill>
                  <a:srgbClr val="FFFFFF">
                    <a:lumMod val="50000"/>
                  </a:srgbClr>
                </a:solidFill>
              </a:rPr>
              <a:t>Windows 10 </a:t>
            </a:r>
            <a:r>
              <a:rPr lang="en-US" sz="700" dirty="0"/>
              <a:t>Enterprise </a:t>
            </a:r>
            <a:r>
              <a:rPr lang="en-US" sz="700" dirty="0">
                <a:solidFill>
                  <a:srgbClr val="FFFFFF">
                    <a:lumMod val="50000"/>
                  </a:srgbClr>
                </a:solidFill>
              </a:rPr>
              <a:t>– SMB Sales Guide For Microsoft and Partner Use Only</a:t>
            </a:r>
          </a:p>
        </p:txBody>
      </p:sp>
      <p:grpSp>
        <p:nvGrpSpPr>
          <p:cNvPr id="16" name="Group 15"/>
          <p:cNvGrpSpPr/>
          <p:nvPr/>
        </p:nvGrpSpPr>
        <p:grpSpPr>
          <a:xfrm>
            <a:off x="1" y="-1"/>
            <a:ext cx="6857999" cy="813461"/>
            <a:chOff x="1" y="-1"/>
            <a:chExt cx="6857999" cy="813461"/>
          </a:xfrm>
        </p:grpSpPr>
        <p:sp>
          <p:nvSpPr>
            <p:cNvPr id="17" name="Rectangle 16"/>
            <p:cNvSpPr/>
            <p:nvPr/>
          </p:nvSpPr>
          <p:spPr>
            <a:xfrm>
              <a:off x="1" y="-1"/>
              <a:ext cx="5043120" cy="813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p:cNvSpPr/>
            <p:nvPr/>
          </p:nvSpPr>
          <p:spPr>
            <a:xfrm>
              <a:off x="5043121" y="-1"/>
              <a:ext cx="1814879" cy="813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20" name="Picture 19"/>
            <p:cNvPicPr>
              <a:picLocks noChangeAspect="1"/>
            </p:cNvPicPr>
            <p:nvPr/>
          </p:nvPicPr>
          <p:blipFill>
            <a:blip r:embed="rId11"/>
            <a:stretch>
              <a:fillRect/>
            </a:stretch>
          </p:blipFill>
          <p:spPr>
            <a:xfrm>
              <a:off x="5224328" y="277718"/>
              <a:ext cx="1452463" cy="271066"/>
            </a:xfrm>
            <a:prstGeom prst="rect">
              <a:avLst/>
            </a:prstGeom>
          </p:spPr>
        </p:pic>
      </p:grpSp>
      <p:sp>
        <p:nvSpPr>
          <p:cNvPr id="11" name="Rectangle 10"/>
          <p:cNvSpPr/>
          <p:nvPr>
            <p:custDataLst>
              <p:tags r:id="rId3"/>
            </p:custDataLst>
          </p:nvPr>
        </p:nvSpPr>
        <p:spPr>
          <a:xfrm>
            <a:off x="2942" y="864050"/>
            <a:ext cx="6852891" cy="18927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t"/>
          <a:lstStyle/>
          <a:p>
            <a:pPr algn="ctr">
              <a:lnSpc>
                <a:spcPts val="1100"/>
              </a:lnSpc>
            </a:pPr>
            <a:endParaRPr lang="en-US" sz="1100" b="1" dirty="0">
              <a:ln>
                <a:solidFill>
                  <a:srgbClr val="FFFFFF">
                    <a:alpha val="0"/>
                  </a:srgbClr>
                </a:solidFill>
              </a:ln>
              <a:solidFill>
                <a:srgbClr val="0072C6"/>
              </a:solidFill>
              <a:latin typeface="Segoe UI"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80369261"/>
              </p:ext>
            </p:extLst>
          </p:nvPr>
        </p:nvGraphicFramePr>
        <p:xfrm>
          <a:off x="405531" y="851583"/>
          <a:ext cx="6450302" cy="1806557"/>
        </p:xfrm>
        <a:graphic>
          <a:graphicData uri="http://schemas.openxmlformats.org/drawingml/2006/table">
            <a:tbl>
              <a:tblPr firstRow="1" bandRow="1">
                <a:tableStyleId>{5C22544A-7EE6-4342-B048-85BDC9FD1C3A}</a:tableStyleId>
              </a:tblPr>
              <a:tblGrid>
                <a:gridCol w="1517937">
                  <a:extLst>
                    <a:ext uri="{9D8B030D-6E8A-4147-A177-3AD203B41FA5}">
                      <a16:colId xmlns:a16="http://schemas.microsoft.com/office/drawing/2014/main" val="20000"/>
                    </a:ext>
                  </a:extLst>
                </a:gridCol>
                <a:gridCol w="1644894">
                  <a:extLst>
                    <a:ext uri="{9D8B030D-6E8A-4147-A177-3AD203B41FA5}">
                      <a16:colId xmlns:a16="http://schemas.microsoft.com/office/drawing/2014/main" val="20001"/>
                    </a:ext>
                  </a:extLst>
                </a:gridCol>
                <a:gridCol w="1537688">
                  <a:extLst>
                    <a:ext uri="{9D8B030D-6E8A-4147-A177-3AD203B41FA5}">
                      <a16:colId xmlns:a16="http://schemas.microsoft.com/office/drawing/2014/main" val="20002"/>
                    </a:ext>
                  </a:extLst>
                </a:gridCol>
                <a:gridCol w="1749783">
                  <a:extLst>
                    <a:ext uri="{9D8B030D-6E8A-4147-A177-3AD203B41FA5}">
                      <a16:colId xmlns:a16="http://schemas.microsoft.com/office/drawing/2014/main" val="20003"/>
                    </a:ext>
                  </a:extLst>
                </a:gridCol>
              </a:tblGrid>
              <a:tr h="386189">
                <a:tc gridSpan="4">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US" sz="900" b="0" i="1" kern="1200" noProof="0" dirty="0">
                          <a:solidFill>
                            <a:schemeClr val="bg1"/>
                          </a:solidFill>
                          <a:latin typeface="Segoe UI" pitchFamily="34" charset="0"/>
                          <a:ea typeface="+mn-ea"/>
                          <a:cs typeface="+mn-cs"/>
                        </a:rPr>
                        <a:t>Enterprise E3 is designed</a:t>
                      </a:r>
                      <a:r>
                        <a:rPr lang="en-US" sz="900" b="0" i="1" kern="1200" baseline="0" noProof="0" dirty="0">
                          <a:solidFill>
                            <a:schemeClr val="bg1"/>
                          </a:solidFill>
                          <a:latin typeface="Segoe UI" pitchFamily="34" charset="0"/>
                          <a:ea typeface="+mn-ea"/>
                          <a:cs typeface="+mn-cs"/>
                        </a:rPr>
                        <a:t> to be managed by a partner so it’s </a:t>
                      </a:r>
                      <a:r>
                        <a:rPr lang="en-US" sz="900" b="0" i="1" kern="1200" noProof="0" dirty="0">
                          <a:solidFill>
                            <a:schemeClr val="bg1"/>
                          </a:solidFill>
                          <a:latin typeface="Segoe UI" pitchFamily="34" charset="0"/>
                          <a:ea typeface="+mn-ea"/>
                          <a:cs typeface="+mn-cs"/>
                        </a:rPr>
                        <a:t>a great opportunity for you to sell other devices, cloud services, and managed services</a:t>
                      </a:r>
                      <a:r>
                        <a:rPr lang="en-US" sz="900" b="0" i="1" kern="1200" baseline="0" noProof="0" dirty="0">
                          <a:solidFill>
                            <a:schemeClr val="bg1"/>
                          </a:solidFill>
                          <a:latin typeface="Segoe UI" pitchFamily="34" charset="0"/>
                          <a:ea typeface="+mn-ea"/>
                          <a:cs typeface="+mn-cs"/>
                        </a:rPr>
                        <a:t> – helping you become a trusted advisor who controls </a:t>
                      </a:r>
                      <a:r>
                        <a:rPr lang="en-US" sz="900" b="0" i="1" kern="1200" noProof="0" dirty="0">
                          <a:solidFill>
                            <a:schemeClr val="bg1"/>
                          </a:solidFill>
                          <a:latin typeface="Segoe UI" pitchFamily="34" charset="0"/>
                          <a:ea typeface="+mn-ea"/>
                          <a:cs typeface="+mn-cs"/>
                        </a:rPr>
                        <a:t>the full IT stack</a:t>
                      </a:r>
                      <a:r>
                        <a:rPr lang="en-US" sz="900" b="0" i="1" kern="1200" baseline="0" noProof="0" dirty="0">
                          <a:solidFill>
                            <a:schemeClr val="bg1"/>
                          </a:solidFill>
                          <a:latin typeface="Segoe UI" pitchFamily="34" charset="0"/>
                          <a:ea typeface="+mn-ea"/>
                          <a:cs typeface="+mn-cs"/>
                        </a:rPr>
                        <a:t>. </a:t>
                      </a:r>
                      <a:endParaRPr lang="en-US" sz="900" b="0" i="1" kern="1200" noProof="0" dirty="0">
                        <a:solidFill>
                          <a:schemeClr val="bg1"/>
                        </a:solidFill>
                        <a:latin typeface="Segoe UI" pitchFamily="34" charset="0"/>
                        <a:ea typeface="+mn-ea"/>
                        <a:cs typeface="+mn-cs"/>
                      </a:endParaRP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tc>
                <a:tc hMerge="1">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endParaRPr lang="en-US" sz="1000" b="0" i="1" kern="1200" noProof="0" dirty="0">
                        <a:solidFill>
                          <a:schemeClr val="bg1"/>
                        </a:solidFill>
                        <a:latin typeface="Segoe UI" pitchFamily="34" charset="0"/>
                        <a:ea typeface="+mn-ea"/>
                        <a:cs typeface="+mn-cs"/>
                      </a:endParaRPr>
                    </a:p>
                  </a:txBody>
                  <a:tcPr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endParaRPr lang="en-US" sz="1000" b="0" i="1" kern="1200" noProof="0" dirty="0">
                        <a:solidFill>
                          <a:schemeClr val="bg1"/>
                        </a:solidFill>
                        <a:latin typeface="Segoe UI" pitchFamily="34" charset="0"/>
                        <a:ea typeface="+mn-ea"/>
                        <a:cs typeface="+mn-cs"/>
                      </a:endParaRPr>
                    </a:p>
                  </a:txBody>
                  <a:tcPr marT="18288" marB="18288"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20624">
                <a:tc>
                  <a:txBody>
                    <a:bodyPr/>
                    <a:lstStyle/>
                    <a:p>
                      <a:pPr marL="0" marR="0" lvl="1" indent="0" algn="ctr"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10" normalizeH="0" baseline="0" noProof="0" dirty="0">
                          <a:ln>
                            <a:noFill/>
                          </a:ln>
                          <a:solidFill>
                            <a:schemeClr val="bg1"/>
                          </a:solidFill>
                          <a:effectLst/>
                          <a:uLnTx/>
                          <a:uFillTx/>
                          <a:latin typeface="Segoe UI" pitchFamily="34" charset="0"/>
                          <a:ea typeface="+mn-ea"/>
                          <a:cs typeface="+mn-cs"/>
                        </a:rPr>
                        <a:t>Sell new devices</a:t>
                      </a:r>
                    </a:p>
                  </a:txBody>
                  <a:tcPr marT="73152" marB="73152" anchor="ctr" anchorCtr="1">
                    <a:lnL w="635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1" indent="0" algn="ctr"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10" normalizeH="0" baseline="0" noProof="0" dirty="0">
                          <a:ln>
                            <a:noFill/>
                          </a:ln>
                          <a:solidFill>
                            <a:schemeClr val="bg1"/>
                          </a:solidFill>
                          <a:effectLst/>
                          <a:uLnTx/>
                          <a:uFillTx/>
                          <a:latin typeface="Segoe UI" pitchFamily="34" charset="0"/>
                          <a:ea typeface="+mn-ea"/>
                          <a:cs typeface="+mn-cs"/>
                        </a:rPr>
                        <a:t>Cross-sell Cloud services</a:t>
                      </a:r>
                    </a:p>
                  </a:txBody>
                  <a:tcPr marT="73152" marB="73152"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1" indent="0" algn="ctr"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10" normalizeH="0" baseline="0" noProof="0" dirty="0">
                          <a:ln>
                            <a:noFill/>
                          </a:ln>
                          <a:solidFill>
                            <a:schemeClr val="bg1"/>
                          </a:solidFill>
                          <a:effectLst/>
                          <a:uLnTx/>
                          <a:uFillTx/>
                          <a:latin typeface="Segoe UI" pitchFamily="34" charset="0"/>
                          <a:ea typeface="+mn-ea"/>
                          <a:cs typeface="+mn-cs"/>
                        </a:rPr>
                        <a:t>Attach services and manage upgrade</a:t>
                      </a:r>
                      <a:endParaRPr kumimoji="0" lang="en-US" sz="700" b="0" i="1" u="none" strike="noStrike" kern="1200" cap="none" spc="10" normalizeH="0" baseline="0" noProof="0" dirty="0">
                        <a:ln>
                          <a:noFill/>
                        </a:ln>
                        <a:solidFill>
                          <a:schemeClr val="bg1"/>
                        </a:solidFill>
                        <a:effectLst/>
                        <a:uLnTx/>
                        <a:uFillTx/>
                        <a:latin typeface="Segoe UI" pitchFamily="34" charset="0"/>
                        <a:ea typeface="+mn-ea"/>
                        <a:cs typeface="+mn-cs"/>
                      </a:endParaRPr>
                    </a:p>
                  </a:txBody>
                  <a:tcPr marT="73152" marB="73152"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1" indent="0" algn="ctr"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900" b="1" i="0" u="none" strike="noStrike" kern="1200" cap="none" spc="10" normalizeH="0" baseline="0" noProof="0" dirty="0">
                          <a:ln>
                            <a:noFill/>
                          </a:ln>
                          <a:solidFill>
                            <a:schemeClr val="bg1"/>
                          </a:solidFill>
                          <a:effectLst/>
                          <a:uLnTx/>
                          <a:uFillTx/>
                          <a:latin typeface="Segoe UI" pitchFamily="34" charset="0"/>
                          <a:ea typeface="+mn-ea"/>
                          <a:cs typeface="+mn-cs"/>
                        </a:rPr>
                        <a:t>Deepen the relationship</a:t>
                      </a:r>
                      <a:endParaRPr kumimoji="0" lang="en-US" sz="900" b="0" i="0" u="none" strike="noStrike" kern="1200" cap="none" spc="10" normalizeH="0" baseline="0" noProof="0" dirty="0">
                        <a:ln>
                          <a:noFill/>
                        </a:ln>
                        <a:solidFill>
                          <a:schemeClr val="bg1"/>
                        </a:solidFill>
                        <a:effectLst/>
                        <a:uLnTx/>
                        <a:uFillTx/>
                        <a:latin typeface="Segoe UI" pitchFamily="34" charset="0"/>
                        <a:ea typeface="+mn-ea"/>
                        <a:cs typeface="+mn-cs"/>
                      </a:endParaRPr>
                    </a:p>
                  </a:txBody>
                  <a:tcPr marT="73152" marB="73152" anchor="ctr">
                    <a:lnL w="12700" cap="flat" cmpd="sng" algn="ctr">
                      <a:solidFill>
                        <a:schemeClr val="bg1">
                          <a:lumMod val="9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99974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0" i="0" u="none" strike="noStrike" kern="1200" cap="none" spc="10" normalizeH="0" baseline="0" noProof="0" dirty="0">
                          <a:ln>
                            <a:noFill/>
                          </a:ln>
                          <a:solidFill>
                            <a:schemeClr val="tx1"/>
                          </a:solidFill>
                          <a:effectLst/>
                          <a:uLnTx/>
                          <a:uFillTx/>
                          <a:latin typeface="Segoe UI" pitchFamily="34" charset="0"/>
                          <a:ea typeface="+mn-ea"/>
                          <a:cs typeface="+mn-cs"/>
                        </a:rPr>
                        <a:t>Sell and provision new devices and any peripheral hardware identified in the upgrade assessment, such as new hardware needed for Credential Guard and Device Guard. </a:t>
                      </a:r>
                    </a:p>
                  </a:txBody>
                  <a:tcPr marT="73152" marB="73152" anchorCtr="1">
                    <a:lnL w="635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0" i="0" u="none" strike="noStrike" kern="1200" cap="none" spc="10" normalizeH="0" baseline="0" noProof="0" dirty="0">
                          <a:ln>
                            <a:noFill/>
                          </a:ln>
                          <a:solidFill>
                            <a:schemeClr val="tx1"/>
                          </a:solidFill>
                          <a:effectLst/>
                          <a:uLnTx/>
                          <a:uFillTx/>
                          <a:latin typeface="Segoe UI" pitchFamily="34" charset="0"/>
                          <a:ea typeface="+mn-ea"/>
                          <a:cs typeface="+mn-cs"/>
                        </a:rPr>
                        <a:t>Recommend additional Microsoft cloud solutions and services that meet their business needs, including Office 365, Enterprise Mobility Suite, Microsoft Dynamics CRM Online and/or Microsoft Azure.</a:t>
                      </a:r>
                    </a:p>
                  </a:txBody>
                  <a:tcPr marT="73152" marB="73152">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0" i="0" u="none" strike="noStrike" kern="1200" cap="none" spc="10" normalizeH="0" baseline="0" noProof="0" dirty="0">
                          <a:ln>
                            <a:noFill/>
                          </a:ln>
                          <a:solidFill>
                            <a:schemeClr val="tx1"/>
                          </a:solidFill>
                          <a:effectLst/>
                          <a:uLnTx/>
                          <a:uFillTx/>
                          <a:latin typeface="Segoe UI" pitchFamily="34" charset="0"/>
                          <a:ea typeface="+mn-ea"/>
                          <a:cs typeface="+mn-cs"/>
                        </a:rPr>
                        <a:t>Offer and contract for the project and recurring managed services from your organization. Deliver a managed migration offering for existing devices to Windows 10 Enterprise E3. </a:t>
                      </a:r>
                    </a:p>
                  </a:txBody>
                  <a:tcPr marT="73152" marB="73152">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0" i="0" u="none" strike="noStrike" kern="1200" cap="none" spc="10" normalizeH="0" baseline="0" noProof="0" dirty="0">
                          <a:ln>
                            <a:noFill/>
                          </a:ln>
                          <a:solidFill>
                            <a:schemeClr val="tx1"/>
                          </a:solidFill>
                          <a:effectLst/>
                          <a:uLnTx/>
                          <a:uFillTx/>
                          <a:latin typeface="Segoe UI" pitchFamily="34" charset="0"/>
                          <a:ea typeface="+mn-ea"/>
                          <a:cs typeface="+mn-cs"/>
                        </a:rPr>
                        <a:t>Strengthen your trusted advisor status through continued management and support of Enterprise E3 and other cloud services. Add additional services over time to expand your control of the IT stack.</a:t>
                      </a:r>
                    </a:p>
                  </a:txBody>
                  <a:tcPr marT="73152" marB="73152">
                    <a:lnL w="12700" cap="flat" cmpd="sng" algn="ctr">
                      <a:solidFill>
                        <a:schemeClr val="bg1">
                          <a:lumMod val="9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28" name="Rectangle 27"/>
          <p:cNvSpPr/>
          <p:nvPr>
            <p:custDataLst>
              <p:tags r:id="rId4"/>
            </p:custDataLst>
          </p:nvPr>
        </p:nvSpPr>
        <p:spPr>
          <a:xfrm>
            <a:off x="1" y="879850"/>
            <a:ext cx="395123" cy="1876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cap="all" dirty="0">
                <a:ln>
                  <a:solidFill>
                    <a:srgbClr val="FFFFFF">
                      <a:alpha val="0"/>
                    </a:srgbClr>
                  </a:solidFill>
                </a:ln>
                <a:solidFill>
                  <a:srgbClr val="0072C6"/>
                </a:solidFill>
                <a:latin typeface="Segoe UI" pitchFamily="34" charset="0"/>
              </a:rPr>
              <a:t>Cross-sell opportunities</a:t>
            </a:r>
          </a:p>
        </p:txBody>
      </p:sp>
      <p:sp>
        <p:nvSpPr>
          <p:cNvPr id="24" name="Title 3"/>
          <p:cNvSpPr txBox="1">
            <a:spLocks/>
          </p:cNvSpPr>
          <p:nvPr>
            <p:custDataLst>
              <p:tags r:id="rId5"/>
            </p:custDataLst>
          </p:nvPr>
        </p:nvSpPr>
        <p:spPr>
          <a:xfrm>
            <a:off x="185039" y="162925"/>
            <a:ext cx="4956977" cy="553998"/>
          </a:xfrm>
          <a:prstGeom prst="rect">
            <a:avLst/>
          </a:prstGeom>
        </p:spPr>
        <p:txBody>
          <a:bodyPr vert="horz" wrap="square" lIns="0" tIns="0" rIns="0" bIns="0" rtlCol="0" anchor="t">
            <a:spAutoFit/>
          </a:bodyPr>
          <a:lstStyle>
            <a:lvl1pPr algn="l" defTabSz="914139" rtl="0" eaLnBrk="1" latinLnBrk="0" hangingPunct="1">
              <a:spcBef>
                <a:spcPct val="0"/>
              </a:spcBef>
              <a:buNone/>
              <a:defRPr sz="2400" b="0" kern="1200">
                <a:solidFill>
                  <a:schemeClr val="bg1"/>
                </a:solidFill>
                <a:latin typeface="+mj-lt"/>
                <a:ea typeface="+mj-ea"/>
                <a:cs typeface="+mj-cs"/>
              </a:defRPr>
            </a:lvl1pPr>
          </a:lstStyle>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Windows 10 Enterprise</a:t>
            </a:r>
          </a:p>
          <a:p>
            <a:pPr>
              <a:lnSpc>
                <a:spcPct val="90000"/>
              </a:lnSpc>
            </a:pPr>
            <a:r>
              <a:rPr lang="en-US" sz="2000" dirty="0">
                <a:ln>
                  <a:solidFill>
                    <a:schemeClr val="bg1">
                      <a:alpha val="0"/>
                    </a:schemeClr>
                  </a:solidFill>
                </a:ln>
                <a:latin typeface="Segoe UI Light" panose="020B0502040204020203" pitchFamily="34" charset="0"/>
                <a:cs typeface="Segoe UI Light" panose="020B0502040204020203" pitchFamily="34" charset="0"/>
              </a:rPr>
              <a:t>SMB Sales Guide</a:t>
            </a:r>
            <a:endParaRPr lang="en-US" sz="2000" b="1" dirty="0">
              <a:ln>
                <a:solidFill>
                  <a:schemeClr val="bg1">
                    <a:alpha val="0"/>
                  </a:schemeClr>
                </a:solidFill>
              </a:ln>
              <a:latin typeface="Segoe UI Light" panose="020B0502040204020203" pitchFamily="34" charset="0"/>
              <a:cs typeface="Segoe UI Light" panose="020B0502040204020203" pitchFamily="34" charset="0"/>
            </a:endParaRPr>
          </a:p>
        </p:txBody>
      </p:sp>
      <p:graphicFrame>
        <p:nvGraphicFramePr>
          <p:cNvPr id="29" name="Table 28"/>
          <p:cNvGraphicFramePr>
            <a:graphicFrameLocks noGrp="1"/>
          </p:cNvGraphicFramePr>
          <p:nvPr>
            <p:extLst>
              <p:ext uri="{D42A27DB-BD31-4B8C-83A1-F6EECF244321}">
                <p14:modId xmlns:p14="http://schemas.microsoft.com/office/powerpoint/2010/main" val="4058960895"/>
              </p:ext>
            </p:extLst>
          </p:nvPr>
        </p:nvGraphicFramePr>
        <p:xfrm>
          <a:off x="402816" y="2733787"/>
          <a:ext cx="6453017" cy="6139313"/>
        </p:xfrm>
        <a:graphic>
          <a:graphicData uri="http://schemas.openxmlformats.org/drawingml/2006/table">
            <a:tbl>
              <a:tblPr firstRow="1" bandRow="1">
                <a:tableStyleId>{5C22544A-7EE6-4342-B048-85BDC9FD1C3A}</a:tableStyleId>
              </a:tblPr>
              <a:tblGrid>
                <a:gridCol w="1260614">
                  <a:extLst>
                    <a:ext uri="{9D8B030D-6E8A-4147-A177-3AD203B41FA5}">
                      <a16:colId xmlns:a16="http://schemas.microsoft.com/office/drawing/2014/main" val="20000"/>
                    </a:ext>
                  </a:extLst>
                </a:gridCol>
                <a:gridCol w="5192403">
                  <a:extLst>
                    <a:ext uri="{9D8B030D-6E8A-4147-A177-3AD203B41FA5}">
                      <a16:colId xmlns:a16="http://schemas.microsoft.com/office/drawing/2014/main" val="20001"/>
                    </a:ext>
                  </a:extLst>
                </a:gridCol>
              </a:tblGrid>
              <a:tr h="222169">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IN" sz="1200" b="1" kern="1200" spc="0" baseline="0" noProof="0" dirty="0">
                          <a:solidFill>
                            <a:schemeClr val="bg1"/>
                          </a:solidFill>
                          <a:latin typeface="Segoe UI" pitchFamily="34" charset="0"/>
                          <a:ea typeface="+mn-ea"/>
                          <a:cs typeface="+mn-cs"/>
                        </a:rPr>
                        <a:t>Objection</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US" sz="1200" b="1" kern="1200" spc="0" baseline="0" dirty="0">
                          <a:solidFill>
                            <a:schemeClr val="bg1"/>
                          </a:solidFill>
                          <a:latin typeface="Segoe UI" pitchFamily="34" charset="0"/>
                          <a:ea typeface="+mn-ea"/>
                          <a:cs typeface="+mn-cs"/>
                        </a:rPr>
                        <a:t>Response</a:t>
                      </a:r>
                    </a:p>
                  </a:txBody>
                  <a:tcPr marT="18288" marB="1828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662392">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Why would I want to move to subscription-based licensing?</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With subscription-based licensing you can save on up-front costs by paying monthly, only for the users you need. You’ll also spend less time managing devices and licenses and get a simpler process for staying compliant, since there is no more need for device counting and audits. And since other Microsoft cloud services, such as Office 365, use subscription licensing, you can now manage all of your cloud services with one partner, using the same easy, affordable per-user, per-month billing model.</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91000">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What’s the benefit of having a partner manage this?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If your business has no or limited IT staff it can be time consuming to manage device purchasing and deployment. Being able to rely on a Microsoft partner like us– a company with years of experience in Windows and cloud deployments— for the day-to-day management of devices and subscriptions frees up your IT resources to focus on more strategic priorities like growing your business. We can also work with you to develop a customized device strategy based on your business needs and help manage your technology, including additional cloud services or other IT needs, as your business grows.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4493979"/>
                  </a:ext>
                </a:extLst>
              </a:tr>
              <a:tr h="441318">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Are my devices going to be secure since this is cloud-based?</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Yes, they may actually be more secure for two reasons:</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All devices will stay current with the latest security updates and patches through the cloud.</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Windows 10 Enterprise E3 is the most secure Windows ever, relied on by many of the world’s largest companies and governments. </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3104935"/>
                  </a:ext>
                </a:extLst>
              </a:tr>
              <a:tr h="88290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Isn’t upgrading to Windows 10 Enterprise going to be the usual painful process?</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171450" marR="0" lvl="1" indent="-171450" algn="l" defTabSz="1217889" rtl="0" eaLnBrk="1" fontAlgn="auto" latinLnBrk="0" hangingPunct="1">
                        <a:lnSpc>
                          <a:spcPts val="800"/>
                        </a:lnSpc>
                        <a:spcBef>
                          <a:spcPts val="0"/>
                        </a:spcBef>
                        <a:spcAft>
                          <a:spcPts val="200"/>
                        </a:spcAft>
                        <a:buClrTx/>
                        <a:buSzTx/>
                        <a:buFont typeface="Arial"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Instead of wipe-and-reload deployment, we can upgrade your qualifying devices “in-place” to Windows 10 Enterprise, preserving data and settings, as well as updating apps and drivers when possible. </a:t>
                      </a:r>
                      <a:r>
                        <a:rPr lang="en-US" sz="800" dirty="0">
                          <a:solidFill>
                            <a:schemeClr val="tx1"/>
                          </a:solidFill>
                          <a:latin typeface="Segoe UI" pitchFamily="34" charset="0"/>
                        </a:rPr>
                        <a:t>All with no reboot required. </a:t>
                      </a: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Before the upgrade, Windows will check for anything that is not compatible. </a:t>
                      </a:r>
                    </a:p>
                    <a:p>
                      <a:pPr marL="171450" marR="0" lvl="1" indent="-171450" algn="l" defTabSz="1217889" rtl="0" eaLnBrk="1" fontAlgn="auto" latinLnBrk="0" hangingPunct="1">
                        <a:lnSpc>
                          <a:spcPts val="800"/>
                        </a:lnSpc>
                        <a:spcBef>
                          <a:spcPts val="0"/>
                        </a:spcBef>
                        <a:spcAft>
                          <a:spcPts val="200"/>
                        </a:spcAft>
                        <a:buClrTx/>
                        <a:buSzTx/>
                        <a:buFont typeface="Arial"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We can provide an assessment of your current devices and software to identify and resolve any possible issues. Upgrading to Windows 10 Enterprise – either from Windows 10 Pro or an older version of Windows – is already easy, and with our assistance, it will be even easier.</a:t>
                      </a:r>
                    </a:p>
                    <a:p>
                      <a:pPr marL="171450" marR="0" lvl="1" indent="-171450" algn="l" defTabSz="1217889" rtl="0" eaLnBrk="1" fontAlgn="auto" latinLnBrk="0" hangingPunct="1">
                        <a:lnSpc>
                          <a:spcPts val="800"/>
                        </a:lnSpc>
                        <a:spcBef>
                          <a:spcPts val="0"/>
                        </a:spcBef>
                        <a:spcAft>
                          <a:spcPts val="200"/>
                        </a:spcAft>
                        <a:buClrTx/>
                        <a:buSzTx/>
                        <a:buFont typeface="Arial"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And with a Cloud Solution Provider subscription, you can upgrade your Windows 7 and 8.1 Pro PCs and devices to Windows 10 Pro at no additional cost.</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049636">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Why should I buy Enterprise E3 through CSP instead of Enterprise E3 with SA through Open?</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CSP offers monthly billing for Enterprise E3, which can be easier for a smaller business to manage than paying the up-front annual volume licensing fee required with Enterprise E3 with SA. </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 Enterprise E3 offer in CSP is available per user with up to 5 devices each, whereas Software Assurance offerings in the Open program only offer per device licensing.</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 CSP subscription will only activate Enterprise for licensed users, simplifying compliance.</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There is only a 1-seat minimum requirement and 1 year commitment with Enterprise E3 for CSP vs. a 5-seat minimum and 2 year commitment via the Open license option.</a:t>
                      </a:r>
                    </a:p>
                    <a:p>
                      <a:pPr marL="171450" marR="0" lvl="1" indent="-171450" algn="l" defTabSz="1217889" rtl="0" eaLnBrk="1" fontAlgn="auto" latinLnBrk="0" hangingPunct="1">
                        <a:lnSpc>
                          <a:spcPts val="800"/>
                        </a:lnSpc>
                        <a:spcBef>
                          <a:spcPts val="0"/>
                        </a:spcBef>
                        <a:spcAft>
                          <a:spcPts val="200"/>
                        </a:spcAft>
                        <a:buClrTx/>
                        <a:buSzTx/>
                        <a:buFont typeface="Arial" panose="020B0604020202020204" pitchFamily="34" charset="0"/>
                        <a:buChar char="•"/>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Enterprise E3 with SA may require some in-house IT resources to manage it, whereas with Enterprise E3 for CSP we can manage all aspects of implementation and deployment. </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22353">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chemeClr val="bg1"/>
                          </a:solidFill>
                          <a:effectLst/>
                          <a:uLnTx/>
                          <a:uFillTx/>
                          <a:latin typeface="Segoe UI" pitchFamily="34" charset="0"/>
                          <a:ea typeface="+mn-ea"/>
                          <a:cs typeface="+mn-cs"/>
                        </a:rPr>
                        <a:t>Do we get MDOP, LTSB, and downgrade rights?</a:t>
                      </a:r>
                      <a:endPar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endParaRP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These services and features are not offered through Windows 10 Enterprise E3 for CSP. If they are critical to your business, you should consider Windows 10 Enterprise E3 with Software Assurance through the Open Volume Licensing Program. App-V and UE-V, which were previously part of the MDOP suite, are now included in Windows 10 Enterprise E3.</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26849">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How many seats do I have to buy?</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There is only a 1-seat minimum requirement, so you can purchase Enterprise E3 only for users who really need it. </a:t>
                      </a:r>
                      <a:endParaRPr lang="en-US" sz="800" dirty="0">
                        <a:solidFill>
                          <a:schemeClr val="tx1"/>
                        </a:solidFill>
                        <a:latin typeface="Segoe UI" pitchFamily="34" charset="0"/>
                      </a:endParaRP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5112374"/>
                  </a:ext>
                </a:extLst>
              </a:tr>
              <a:tr h="349504">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What’s the commitment?</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There is a 1-year commitment with Enterprise E3 for CSP vs. 2 years with an Open License. With Enterprise E3, y</a:t>
                      </a:r>
                      <a:r>
                        <a:rPr lang="en-US" sz="800" dirty="0">
                          <a:solidFill>
                            <a:schemeClr val="tx1"/>
                          </a:solidFill>
                          <a:latin typeface="Segoe UI" pitchFamily="34" charset="0"/>
                        </a:rPr>
                        <a:t>ou can also adjust the number of seats throughout the year, as your needs change. </a:t>
                      </a:r>
                      <a:endParaRPr kumimoji="0" lang="en-US" sz="800" b="0" i="0" u="none" strike="noStrike" kern="1200" cap="none" spc="0" normalizeH="0" baseline="0" dirty="0">
                        <a:ln>
                          <a:noFill/>
                        </a:ln>
                        <a:solidFill>
                          <a:schemeClr val="tx1"/>
                        </a:solidFill>
                        <a:effectLst/>
                        <a:uLnTx/>
                        <a:uFillTx/>
                        <a:latin typeface="Segoe UI" pitchFamily="34" charset="0"/>
                        <a:ea typeface="+mn-ea"/>
                        <a:cs typeface="+mn-cs"/>
                      </a:endParaRP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140390"/>
                  </a:ext>
                </a:extLst>
              </a:tr>
              <a:tr h="208042">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kumimoji="0" lang="en-IN" sz="800" b="1" i="0" u="none" strike="noStrike" kern="1200" cap="none" spc="0" normalizeH="0" baseline="0" noProof="0" dirty="0">
                          <a:ln>
                            <a:noFill/>
                          </a:ln>
                          <a:solidFill>
                            <a:schemeClr val="bg1"/>
                          </a:solidFill>
                          <a:effectLst/>
                          <a:uLnTx/>
                          <a:uFillTx/>
                          <a:latin typeface="Segoe UI" pitchFamily="34" charset="0"/>
                          <a:ea typeface="+mn-ea"/>
                          <a:cs typeface="+mn-cs"/>
                        </a:rPr>
                        <a:t>How many devices are covered per user?</a:t>
                      </a:r>
                    </a:p>
                  </a:txBody>
                  <a:tcPr marT="73152" marB="7315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A5493"/>
                    </a:solidFill>
                  </a:tcPr>
                </a:tc>
                <a:tc>
                  <a:txBody>
                    <a:bodyPr/>
                    <a:lstStyle/>
                    <a:p>
                      <a:pPr marL="0" marR="0" lvl="1" indent="0" algn="l" defTabSz="1217889" rtl="0" eaLnBrk="1" fontAlgn="auto" latinLnBrk="0" hangingPunct="1">
                        <a:lnSpc>
                          <a:spcPts val="800"/>
                        </a:lnSpc>
                        <a:spcBef>
                          <a:spcPts val="0"/>
                        </a:spcBef>
                        <a:spcAft>
                          <a:spcPts val="200"/>
                        </a:spcAft>
                        <a:buClrTx/>
                        <a:buSzTx/>
                        <a:buFont typeface="Arial" pitchFamily="34" charset="0"/>
                        <a:buNone/>
                        <a:tabLst/>
                        <a:defRPr/>
                      </a:pPr>
                      <a:r>
                        <a:rPr kumimoji="0" lang="en-US" sz="800" b="0" i="0" u="none" strike="noStrike" kern="1200" cap="none" spc="0" normalizeH="0" baseline="0" dirty="0">
                          <a:ln>
                            <a:noFill/>
                          </a:ln>
                          <a:solidFill>
                            <a:schemeClr val="tx1"/>
                          </a:solidFill>
                          <a:effectLst/>
                          <a:uLnTx/>
                          <a:uFillTx/>
                          <a:latin typeface="Segoe UI" pitchFamily="34" charset="0"/>
                          <a:ea typeface="+mn-ea"/>
                          <a:cs typeface="+mn-cs"/>
                        </a:rPr>
                        <a:t>With Windows 10 Enterprise E3 for CSP each user can have up to 5 devices, enabling greater flexibility and productivity for your employees.</a:t>
                      </a:r>
                    </a:p>
                  </a:txBody>
                  <a:tcPr marT="73152" marB="73152">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59946175"/>
                  </a:ext>
                </a:extLst>
              </a:tr>
            </a:tbl>
          </a:graphicData>
        </a:graphic>
      </p:graphicFrame>
      <p:sp>
        <p:nvSpPr>
          <p:cNvPr id="30" name="Rectangle 29"/>
          <p:cNvSpPr/>
          <p:nvPr>
            <p:custDataLst>
              <p:tags r:id="rId6"/>
            </p:custDataLst>
          </p:nvPr>
        </p:nvSpPr>
        <p:spPr>
          <a:xfrm>
            <a:off x="-1056" y="2753369"/>
            <a:ext cx="391838" cy="61197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73152" tIns="0" rIns="0" bIns="0" rtlCol="0" anchor="ctr"/>
          <a:lstStyle/>
          <a:p>
            <a:pPr algn="ctr">
              <a:lnSpc>
                <a:spcPts val="1100"/>
              </a:lnSpc>
            </a:pPr>
            <a:r>
              <a:rPr lang="en-US" sz="1200" b="1" dirty="0">
                <a:ln>
                  <a:solidFill>
                    <a:srgbClr val="FFFFFF">
                      <a:alpha val="0"/>
                    </a:srgbClr>
                  </a:solidFill>
                </a:ln>
                <a:solidFill>
                  <a:srgbClr val="0072C6"/>
                </a:solidFill>
                <a:latin typeface="Segoe UI" pitchFamily="34" charset="0"/>
              </a:rPr>
              <a:t>FAQ AND OBJECTION HANDLING</a:t>
            </a:r>
          </a:p>
        </p:txBody>
      </p:sp>
    </p:spTree>
    <p:extLst>
      <p:ext uri="{BB962C8B-B14F-4D97-AF65-F5344CB8AC3E}">
        <p14:creationId xmlns:p14="http://schemas.microsoft.com/office/powerpoint/2010/main" val="1880130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1kpjX2_F.0.gmOoJ7Ao33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7rM8QEvL0q1dM5Uba_Pq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rM8QEvL0q1dM5Uba_Pq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D7rM8QEvL0q1dM5Uba_P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D7rM8QEvL0q1dM5Uba_Pq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y4s.xcOYk6cgagUr.iMCA"/>
</p:tagLst>
</file>

<file path=ppt/theme/theme1.xml><?xml version="1.0" encoding="utf-8"?>
<a:theme xmlns:a="http://schemas.openxmlformats.org/drawingml/2006/main" name="Office Theme">
  <a:themeElements>
    <a:clrScheme name="Public Sector">
      <a:dk1>
        <a:srgbClr val="505050"/>
      </a:dk1>
      <a:lt1>
        <a:srgbClr val="FFFFFF"/>
      </a:lt1>
      <a:dk2>
        <a:srgbClr val="969696"/>
      </a:dk2>
      <a:lt2>
        <a:srgbClr val="007233"/>
      </a:lt2>
      <a:accent1>
        <a:srgbClr val="009E49"/>
      </a:accent1>
      <a:accent2>
        <a:srgbClr val="0072C6"/>
      </a:accent2>
      <a:accent3>
        <a:srgbClr val="7FBA00"/>
      </a:accent3>
      <a:accent4>
        <a:srgbClr val="BAD80A"/>
      </a:accent4>
      <a:accent5>
        <a:srgbClr val="E2E584"/>
      </a:accent5>
      <a:accent6>
        <a:srgbClr val="00188F"/>
      </a:accent6>
      <a:hlink>
        <a:srgbClr val="0072C6"/>
      </a:hlink>
      <a:folHlink>
        <a:srgbClr val="0072C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38594AFA004643BCFB8BC60ECDA9BC" ma:contentTypeVersion="0" ma:contentTypeDescription="Create a new document." ma:contentTypeScope="" ma:versionID="7ebc80e6671ed775e66267255bf49b04">
  <xsd:schema xmlns:xsd="http://www.w3.org/2001/XMLSchema" xmlns:xs="http://www.w3.org/2001/XMLSchema" xmlns:p="http://schemas.microsoft.com/office/2006/metadata/properties" targetNamespace="http://schemas.microsoft.com/office/2006/metadata/properties" ma:root="true" ma:fieldsID="c33365d1a47fbd5fea513602e61365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8CAAD9-0284-4F95-A00A-3A1E16B00C4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3BDABAA8-746E-4A6E-9CD2-43683ECD51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A26F317-5B3A-47E2-86AA-2035251159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2618</Words>
  <Application>Microsoft Office PowerPoint</Application>
  <PresentationFormat>Letter Paper (8.5x11 in)</PresentationFormat>
  <Paragraphs>204</Paragraphs>
  <Slides>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宋体</vt:lpstr>
      <vt:lpstr>Arial</vt:lpstr>
      <vt:lpstr>Calibri</vt:lpstr>
      <vt:lpstr>Segoe UI</vt:lpstr>
      <vt:lpstr>Segoe UI Light</vt:lpstr>
      <vt:lpstr>Office Theme</vt:lpstr>
      <vt:lpstr>think-cell Slide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Enterprise E3 in CSP Partner Sales Guide-New Customer</dc:title>
  <dc:creator/>
  <cp:keywords/>
  <cp:lastModifiedBy/>
  <cp:revision>1</cp:revision>
  <dcterms:created xsi:type="dcterms:W3CDTF">2016-07-11T18:26:39Z</dcterms:created>
  <dcterms:modified xsi:type="dcterms:W3CDTF">2017-01-25T18:18:52Z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rgetAudience">
    <vt:lpwstr>671518;#sales staff|b4dad81e-2661-491b-bf55-708cddea0b06;#671125;#account managers|a7089144-1c13-4ee0-a9db-65e9aeace555;#740306;#corporate account executives|a3c6f826-04b4-4894-808c-ab31bdc4e937</vt:lpwstr>
  </property>
  <property fmtid="{D5CDD505-2E9C-101B-9397-08002B2CF9AE}" pid="3" name="of67e5d4b76f4a9db8769983fda9cec0">
    <vt:lpwstr/>
  </property>
  <property fmtid="{D5CDD505-2E9C-101B-9397-08002B2CF9AE}" pid="4" name="TaxKeyword">
    <vt:lpwstr/>
  </property>
  <property fmtid="{D5CDD505-2E9C-101B-9397-08002B2CF9AE}" pid="5" name="Order">
    <vt:r8>13529700</vt:r8>
  </property>
  <property fmtid="{D5CDD505-2E9C-101B-9397-08002B2CF9AE}" pid="6" name="NewsType">
    <vt:lpwstr/>
  </property>
  <property fmtid="{D5CDD505-2E9C-101B-9397-08002B2CF9AE}" pid="7" name="Capabilities">
    <vt:lpwstr/>
  </property>
  <property fmtid="{D5CDD505-2E9C-101B-9397-08002B2CF9AE}" pid="8" name="_dlc_policyId">
    <vt:lpwstr/>
  </property>
  <property fmtid="{D5CDD505-2E9C-101B-9397-08002B2CF9AE}" pid="9" name="Region">
    <vt:lpwstr/>
  </property>
  <property fmtid="{D5CDD505-2E9C-101B-9397-08002B2CF9AE}" pid="10" name="Confidentiality">
    <vt:lpwstr>62;#partner ready|207d4327-6b5f-454c-8f06-5ab2802d5700</vt:lpwstr>
  </property>
  <property fmtid="{D5CDD505-2E9C-101B-9397-08002B2CF9AE}" pid="11" name="ItemType">
    <vt:lpwstr>200;#feedback requests|00ce1828-98a3-430e-af54-eda270e1be04;#218;#sales guides|dbc0d3ee-e678-45c3-b9bf-fe10a3ea9eb5</vt:lpwstr>
  </property>
  <property fmtid="{D5CDD505-2E9C-101B-9397-08002B2CF9AE}" pid="12" name="ContentTypeId">
    <vt:lpwstr>0x0101000138594AFA004643BCFB8BC60ECDA9BC</vt:lpwstr>
  </property>
  <property fmtid="{D5CDD505-2E9C-101B-9397-08002B2CF9AE}" pid="13" name="ga0c0bf70a6644469c61b3efa7025301">
    <vt:lpwstr/>
  </property>
  <property fmtid="{D5CDD505-2E9C-101B-9397-08002B2CF9AE}" pid="14" name="Industries">
    <vt:lpwstr/>
  </property>
  <property fmtid="{D5CDD505-2E9C-101B-9397-08002B2CF9AE}" pid="15" name="MSProducts">
    <vt:lpwstr/>
  </property>
  <property fmtid="{D5CDD505-2E9C-101B-9397-08002B2CF9AE}" pid="16" name="Competitors">
    <vt:lpwstr/>
  </property>
  <property fmtid="{D5CDD505-2E9C-101B-9397-08002B2CF9AE}" pid="17" name="SMSGDomain">
    <vt:lpwstr>22;#Windows Division|02060bcf-ed70-4849-aa5b-8abb20bff174;#21;#Windows Domain|394afea1-7a30-43aa-ba56-b48b78e065b4;#23;#Marketing and Operations|4e55053f-00bf-4a09-94d0-fbe9f56e7b2c</vt:lpwstr>
  </property>
  <property fmtid="{D5CDD505-2E9C-101B-9397-08002B2CF9AE}" pid="18" name="ExperienceContentType">
    <vt:lpwstr/>
  </property>
  <property fmtid="{D5CDD505-2E9C-101B-9397-08002B2CF9AE}" pid="19" name="BusinessArchitecture">
    <vt:lpwstr/>
  </property>
  <property fmtid="{D5CDD505-2E9C-101B-9397-08002B2CF9AE}" pid="20" name="Products">
    <vt:lpwstr>24;#Windows|11182676-d3c8-405d-bf7b-bf8604ca2c9e;#25;#Windows 10|d367191d-72a3-43b9-a75c-4ec35baf2ce8</vt:lpwstr>
  </property>
  <property fmtid="{D5CDD505-2E9C-101B-9397-08002B2CF9AE}" pid="21" name="l6f004f21209409da86a713c0f24627d">
    <vt:lpwstr/>
  </property>
  <property fmtid="{D5CDD505-2E9C-101B-9397-08002B2CF9AE}" pid="22" name="Groups">
    <vt:lpwstr>27;#SMSG Readiness|c6595b84-b463-470a-bb46-2a47364645be;#28;#Windows Business Group|0345b95b-a01a-476d-9ed3-4bc6428075b5</vt:lpwstr>
  </property>
  <property fmtid="{D5CDD505-2E9C-101B-9397-08002B2CF9AE}" pid="23" name="Topics">
    <vt:lpwstr>53;#hub subset|c6bfd112-b986-4a0a-aa8d-90e767bfdfa6</vt:lpwstr>
  </property>
  <property fmtid="{D5CDD505-2E9C-101B-9397-08002B2CF9AE}" pid="24" name="EnterpriseDomainTagsTaxHTField0">
    <vt:lpwstr/>
  </property>
  <property fmtid="{D5CDD505-2E9C-101B-9397-08002B2CF9AE}" pid="25" name="FileFormatTaxHTField0">
    <vt:lpwstr>videos|a57bad87-538b-429c-be16-9ca163cb1730</vt:lpwstr>
  </property>
  <property fmtid="{D5CDD505-2E9C-101B-9397-08002B2CF9AE}" pid="26" name="AdminControl">
    <vt:lpwstr/>
  </property>
  <property fmtid="{D5CDD505-2E9C-101B-9397-08002B2CF9AE}" pid="27" name="FileFormat">
    <vt:lpwstr>671515;#videos|a57bad87-538b-429c-be16-9ca163cb1730</vt:lpwstr>
  </property>
  <property fmtid="{D5CDD505-2E9C-101B-9397-08002B2CF9AE}" pid="28" name="IndustriesTaxHTField0">
    <vt:lpwstr/>
  </property>
  <property fmtid="{D5CDD505-2E9C-101B-9397-08002B2CF9AE}" pid="29" name="MSProductsTaxHTField0">
    <vt:lpwstr/>
  </property>
  <property fmtid="{D5CDD505-2E9C-101B-9397-08002B2CF9AE}" pid="30" name="LastUpdatedByBatchTagging">
    <vt:bool>true</vt:bool>
  </property>
  <property fmtid="{D5CDD505-2E9C-101B-9397-08002B2CF9AE}" pid="31" name="_docset_NoMedatataSyncRequired">
    <vt:lpwstr>False</vt:lpwstr>
  </property>
  <property fmtid="{D5CDD505-2E9C-101B-9397-08002B2CF9AE}" pid="32" name="Languages">
    <vt:lpwstr/>
  </property>
  <property fmtid="{D5CDD505-2E9C-101B-9397-08002B2CF9AE}" pid="33" name="IndustryRegion">
    <vt:lpwstr/>
  </property>
  <property fmtid="{D5CDD505-2E9C-101B-9397-08002B2CF9AE}" pid="34" name="LevelTaxHTField0">
    <vt:lpwstr/>
  </property>
  <property fmtid="{D5CDD505-2E9C-101B-9397-08002B2CF9AE}" pid="35" name="e8080b0481964c759b2c36ae49591b31">
    <vt:lpwstr/>
  </property>
  <property fmtid="{D5CDD505-2E9C-101B-9397-08002B2CF9AE}" pid="36" name="SMSGTagsTaxHTField0">
    <vt:lpwstr/>
  </property>
  <property fmtid="{D5CDD505-2E9C-101B-9397-08002B2CF9AE}" pid="37" name="Competition">
    <vt:lpwstr>667994;#Salesforce.com|5bd26da7-1b93-42c1-a536-995aa73cb986</vt:lpwstr>
  </property>
  <property fmtid="{D5CDD505-2E9C-101B-9397-08002B2CF9AE}" pid="38" name="TechnicalLevel">
    <vt:lpwstr/>
  </property>
  <property fmtid="{D5CDD505-2E9C-101B-9397-08002B2CF9AE}" pid="39" name="Audiences">
    <vt:lpwstr>1021;#small and medium businesses|e51c11b8-7e3f-446f-bf9c-3067e1ee0a26</vt:lpwstr>
  </property>
  <property fmtid="{D5CDD505-2E9C-101B-9397-08002B2CF9AE}" pid="40" name="ChannelTaxHTField0">
    <vt:lpwstr/>
  </property>
  <property fmtid="{D5CDD505-2E9C-101B-9397-08002B2CF9AE}" pid="41" name="Channel">
    <vt:lpwstr/>
  </property>
  <property fmtid="{D5CDD505-2E9C-101B-9397-08002B2CF9AE}" pid="42" name="ldac8aee9d1f469e8cd8c3f8d6a615f2">
    <vt:lpwstr/>
  </property>
  <property fmtid="{D5CDD505-2E9C-101B-9397-08002B2CF9AE}" pid="43" name="EmployeeRole">
    <vt:lpwstr/>
  </property>
  <property fmtid="{D5CDD505-2E9C-101B-9397-08002B2CF9AE}" pid="44" name="NewsTopic">
    <vt:lpwstr/>
  </property>
  <property fmtid="{D5CDD505-2E9C-101B-9397-08002B2CF9AE}" pid="45" name="WorkflowCreationPath">
    <vt:lpwstr>145dde06-7be5-407c-8195-958d6edf227a,3;145dde06-7be5-407c-8195-958d6edf227a,12;145dde06-7be5-407c-8195-958d6edf227a,15;b84d296b-0eb7-4c23-b0e9-187131f037bd,2;b84d296b-0eb7-4c23-b0e9-187131f037bd,5;a2444f68-e94d-4cad-9dda-8c5779e7fca4,17;a2444f68-e94d-4cad</vt:lpwstr>
  </property>
  <property fmtid="{D5CDD505-2E9C-101B-9397-08002B2CF9AE}" pid="46" name="Roles">
    <vt:lpwstr/>
  </property>
  <property fmtid="{D5CDD505-2E9C-101B-9397-08002B2CF9AE}" pid="47" name="AdminControlTaxHTField0">
    <vt:lpwstr/>
  </property>
  <property fmtid="{D5CDD505-2E9C-101B-9397-08002B2CF9AE}" pid="48" name="ItemRetentionFormula">
    <vt:lpwstr/>
  </property>
  <property fmtid="{D5CDD505-2E9C-101B-9397-08002B2CF9AE}" pid="49" name="Organizations">
    <vt:lpwstr/>
  </property>
  <property fmtid="{D5CDD505-2E9C-101B-9397-08002B2CF9AE}" pid="50" name="NewsSource">
    <vt:lpwstr/>
  </property>
  <property fmtid="{D5CDD505-2E9C-101B-9397-08002B2CF9AE}" pid="51" name="SMSGTags">
    <vt:lpwstr/>
  </property>
  <property fmtid="{D5CDD505-2E9C-101B-9397-08002B2CF9AE}" pid="52" name="_dlc_DocIdItemGuid">
    <vt:lpwstr>8fa67adf-6a9a-4410-ab83-95f8140462b2</vt:lpwstr>
  </property>
  <property fmtid="{D5CDD505-2E9C-101B-9397-08002B2CF9AE}" pid="53" name="MSPhysicalGeography">
    <vt:lpwstr/>
  </property>
  <property fmtid="{D5CDD505-2E9C-101B-9397-08002B2CF9AE}" pid="54" name="EnterpriseDomainTags">
    <vt:lpwstr/>
  </property>
  <property fmtid="{D5CDD505-2E9C-101B-9397-08002B2CF9AE}" pid="55" name="j3562c58ee414e028925bc902cfc01a1">
    <vt:lpwstr/>
  </property>
  <property fmtid="{D5CDD505-2E9C-101B-9397-08002B2CF9AE}" pid="56" name="Segments">
    <vt:lpwstr/>
  </property>
  <property fmtid="{D5CDD505-2E9C-101B-9397-08002B2CF9AE}" pid="57" name="Partners">
    <vt:lpwstr/>
  </property>
  <property fmtid="{D5CDD505-2E9C-101B-9397-08002B2CF9AE}" pid="58" name="ActivitiesAndPrograms">
    <vt:lpwstr>29;#Microsoft product launch campaigns|e634bb7f-b77b-4305-b346-03da1c4c6f6e</vt:lpwstr>
  </property>
  <property fmtid="{D5CDD505-2E9C-101B-9397-08002B2CF9AE}" pid="59" name="SalesTags">
    <vt:lpwstr>740307;#Account Manager - Corporate FAM|b513bb77-a38e-4147-afcc-98d9e642c62c</vt:lpwstr>
  </property>
  <property fmtid="{D5CDD505-2E9C-101B-9397-08002B2CF9AE}" pid="60" name="la4444b61d19467597d63190b69ac227">
    <vt:lpwstr/>
  </property>
  <property fmtid="{D5CDD505-2E9C-101B-9397-08002B2CF9AE}" pid="61" name="SharedWithUsers">
    <vt:lpwstr>35341;#Jeffrey J. Smith</vt:lpwstr>
  </property>
</Properties>
</file>