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7"/>
  </p:notesMasterIdLst>
  <p:handoutMasterIdLst>
    <p:handoutMasterId r:id="rId8"/>
  </p:handoutMasterIdLst>
  <p:sldIdLst>
    <p:sldId id="1037" r:id="rId5"/>
    <p:sldId id="1036" r:id="rId6"/>
  </p:sldIdLst>
  <p:sldSz cx="7315200" cy="9601200"/>
  <p:notesSz cx="7010400" cy="9296400"/>
  <p:defaultText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Cat Brooker" initials="CB" lastIdx="8" clrIdx="2">
    <p:extLst>
      <p:ext uri="{19B8F6BF-5375-455C-9EA6-DF929625EA0E}">
        <p15:presenceInfo xmlns:p15="http://schemas.microsoft.com/office/powerpoint/2012/main" userId="S-1-5-21-2127521184-1604012920-1887927527-10099764" providerId="AD"/>
      </p:ext>
    </p:extLst>
  </p:cmAuthor>
  <p:cmAuthor id="3" name="Chris Le Texier" initials="CLT" lastIdx="70" clrIdx="3">
    <p:extLst>
      <p:ext uri="{19B8F6BF-5375-455C-9EA6-DF929625EA0E}">
        <p15:presenceInfo xmlns:p15="http://schemas.microsoft.com/office/powerpoint/2012/main" userId="cda929aeb320dc16" providerId="Windows Live"/>
      </p:ext>
    </p:extLst>
  </p:cmAuthor>
  <p:cmAuthor id="4" name="Kate Fessler (Snodgrass &amp; Kearns)" initials="KF(&amp;K" lastIdx="31" clrIdx="4">
    <p:extLst>
      <p:ext uri="{19B8F6BF-5375-455C-9EA6-DF929625EA0E}">
        <p15:presenceInfo xmlns:p15="http://schemas.microsoft.com/office/powerpoint/2012/main" userId="S-1-5-21-124525095-708259637-1543119021-1047225" providerId="AD"/>
      </p:ext>
    </p:extLst>
  </p:cmAuthor>
  <p:cmAuthor id="5" name="Jeri Prior (LCA)" initials="JP(" lastIdx="2" clrIdx="5">
    <p:extLst>
      <p:ext uri="{19B8F6BF-5375-455C-9EA6-DF929625EA0E}">
        <p15:presenceInfo xmlns:p15="http://schemas.microsoft.com/office/powerpoint/2012/main" userId="S-1-5-21-2127521184-1604012920-1887927527-22251" providerId="AD"/>
      </p:ext>
    </p:extLst>
  </p:cmAuthor>
  <p:cmAuthor id="6" name="Jean Klingman (CELA)" initials="JK(" lastIdx="16" clrIdx="6">
    <p:extLst>
      <p:ext uri="{19B8F6BF-5375-455C-9EA6-DF929625EA0E}">
        <p15:presenceInfo xmlns:p15="http://schemas.microsoft.com/office/powerpoint/2012/main" userId="S-1-5-21-2127521184-1604012920-1887927527-26020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5"/>
    <a:srgbClr val="0078D7"/>
    <a:srgbClr val="3C3C3C"/>
    <a:srgbClr val="A4A4A4"/>
    <a:srgbClr val="7FBA00"/>
    <a:srgbClr val="7F7F7F"/>
    <a:srgbClr val="505050"/>
    <a:srgbClr val="737373"/>
    <a:srgbClr val="D0D0D0"/>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310" autoAdjust="0"/>
    <p:restoredTop sz="95238" autoAdjust="0"/>
  </p:normalViewPr>
  <p:slideViewPr>
    <p:cSldViewPr snapToGrid="0">
      <p:cViewPr varScale="1">
        <p:scale>
          <a:sx n="117" d="100"/>
          <a:sy n="117" d="100"/>
        </p:scale>
        <p:origin x="4806" y="114"/>
      </p:cViewPr>
      <p:guideLst>
        <p:guide orient="horz" pos="3024"/>
        <p:guide pos="2304"/>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21" d="100"/>
          <a:sy n="121" d="100"/>
        </p:scale>
        <p:origin x="111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E219B1A-AE41-483B-A766-69B9363DDA6A}" type="datetimeFigureOut">
              <a:rPr lang="en-US" smtClean="0">
                <a:latin typeface="Segoe UI" pitchFamily="34" charset="0"/>
              </a:rPr>
              <a:t>8/5/2016</a:t>
            </a:fld>
            <a:endParaRPr lang="en-US" dirty="0">
              <a:latin typeface="Segoe UI" pitchFamily="34" charset="0"/>
            </a:endParaRPr>
          </a:p>
        </p:txBody>
      </p:sp>
      <p:sp>
        <p:nvSpPr>
          <p:cNvPr id="8" name="Footer Placeholder 7"/>
          <p:cNvSpPr>
            <a:spLocks noGrp="1"/>
          </p:cNvSpPr>
          <p:nvPr>
            <p:ph type="ftr" sz="quarter" idx="2"/>
          </p:nvPr>
        </p:nvSpPr>
        <p:spPr>
          <a:xfrm>
            <a:off x="0" y="8829966"/>
            <a:ext cx="5923788" cy="337975"/>
          </a:xfrm>
          <a:prstGeom prst="rect">
            <a:avLst/>
          </a:prstGeom>
        </p:spPr>
        <p:txBody>
          <a:bodyPr vert="horz" lIns="93177" tIns="46589" rIns="93177" bIns="46589" rtlCol="0" anchor="b"/>
          <a:lstStyle>
            <a:lvl1pPr algn="l">
              <a:defRPr sz="1200"/>
            </a:lvl1pPr>
          </a:lstStyle>
          <a:p>
            <a:pPr marL="406034" defTabSz="931467"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406034" defTabSz="931467"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912103" y="8829967"/>
            <a:ext cx="1096674" cy="464820"/>
          </a:xfrm>
          <a:prstGeom prst="rect">
            <a:avLst/>
          </a:prstGeom>
        </p:spPr>
        <p:txBody>
          <a:bodyPr vert="horz" lIns="93177" tIns="46589" rIns="93177" bIns="46589"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10" name="Footer Placeholder 9"/>
          <p:cNvSpPr>
            <a:spLocks noGrp="1"/>
          </p:cNvSpPr>
          <p:nvPr>
            <p:ph type="ftr" sz="quarter" idx="4"/>
          </p:nvPr>
        </p:nvSpPr>
        <p:spPr>
          <a:xfrm>
            <a:off x="0" y="8831580"/>
            <a:ext cx="6052312" cy="361897"/>
          </a:xfrm>
          <a:prstGeom prst="rect">
            <a:avLst/>
          </a:prstGeom>
        </p:spPr>
        <p:txBody>
          <a:bodyPr vert="horz" lIns="93177" tIns="46589" rIns="93177" bIns="46589" rtlCol="0" anchor="b"/>
          <a:lstStyle>
            <a:lvl1pPr marL="582359" indent="0" algn="l">
              <a:defRPr sz="1200"/>
            </a:lvl1pPr>
          </a:lstStyle>
          <a:p>
            <a:pPr defTabSz="93146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3146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Segoe UI" pitchFamily="34" charset="0"/>
              </a:defRPr>
            </a:lvl1pPr>
          </a:lstStyle>
          <a:p>
            <a:fld id="{D51B1278-D92B-4AF3-A9C1-71DD298190CE}" type="datetimeFigureOut">
              <a:rPr lang="en-US" smtClean="0"/>
              <a:pPr/>
              <a:t>8/5/2016</a:t>
            </a:fld>
            <a:endParaRPr lang="en-US" dirty="0"/>
          </a:p>
        </p:txBody>
      </p:sp>
      <p:sp>
        <p:nvSpPr>
          <p:cNvPr id="12" name="Notes Placeholder 11"/>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6040627" y="8829967"/>
            <a:ext cx="968150" cy="464820"/>
          </a:xfrm>
          <a:prstGeom prst="rect">
            <a:avLst/>
          </a:prstGeom>
        </p:spPr>
        <p:txBody>
          <a:bodyPr vert="horz" lIns="93177" tIns="46589" rIns="93177" bIns="46589"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86002" rtl="0" eaLnBrk="1" latinLnBrk="0" hangingPunct="1">
      <a:lnSpc>
        <a:spcPct val="90000"/>
      </a:lnSpc>
      <a:spcAft>
        <a:spcPts val="359"/>
      </a:spcAft>
      <a:defRPr sz="1000" kern="1200">
        <a:solidFill>
          <a:schemeClr val="tx1"/>
        </a:solidFill>
        <a:latin typeface="Segoe UI Light" pitchFamily="34" charset="0"/>
        <a:ea typeface="+mn-ea"/>
        <a:cs typeface="+mn-cs"/>
      </a:defRPr>
    </a:lvl1pPr>
    <a:lvl2pPr marL="229668" indent="-114120"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2pPr>
    <a:lvl3pPr marL="353773" indent="-124107"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3pPr>
    <a:lvl4pPr marL="520676" indent="-158342"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4pPr>
    <a:lvl5pPr marL="663326" indent="-124107"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5pPr>
    <a:lvl6pPr marL="2465005" algn="l" defTabSz="986002" rtl="0" eaLnBrk="1" latinLnBrk="0" hangingPunct="1">
      <a:defRPr sz="1300" kern="1200">
        <a:solidFill>
          <a:schemeClr val="tx1"/>
        </a:solidFill>
        <a:latin typeface="+mn-lt"/>
        <a:ea typeface="+mn-ea"/>
        <a:cs typeface="+mn-cs"/>
      </a:defRPr>
    </a:lvl6pPr>
    <a:lvl7pPr marL="2958005" algn="l" defTabSz="986002" rtl="0" eaLnBrk="1" latinLnBrk="0" hangingPunct="1">
      <a:defRPr sz="1300" kern="1200">
        <a:solidFill>
          <a:schemeClr val="tx1"/>
        </a:solidFill>
        <a:latin typeface="+mn-lt"/>
        <a:ea typeface="+mn-ea"/>
        <a:cs typeface="+mn-cs"/>
      </a:defRPr>
    </a:lvl7pPr>
    <a:lvl8pPr marL="3451005" algn="l" defTabSz="986002" rtl="0" eaLnBrk="1" latinLnBrk="0" hangingPunct="1">
      <a:defRPr sz="1300" kern="1200">
        <a:solidFill>
          <a:schemeClr val="tx1"/>
        </a:solidFill>
        <a:latin typeface="+mn-lt"/>
        <a:ea typeface="+mn-ea"/>
        <a:cs typeface="+mn-cs"/>
      </a:defRPr>
    </a:lvl8pPr>
    <a:lvl9pPr marL="3944007" algn="l" defTabSz="98600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6913"/>
            <a:ext cx="2657475"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037840" cy="464820"/>
          </a:xfrm>
          <a:prstGeom prst="rect">
            <a:avLst/>
          </a:prstGeom>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8/5/2016 8:13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a:t>
            </a:fld>
            <a:endParaRPr lang="en-US" dirty="0">
              <a:solidFill>
                <a:prstClr val="black"/>
              </a:solidFill>
            </a:endParaRPr>
          </a:p>
        </p:txBody>
      </p:sp>
      <p:sp>
        <p:nvSpPr>
          <p:cNvPr id="8" name="Footer Placeholder 3"/>
          <p:cNvSpPr>
            <a:spLocks noGrp="1"/>
          </p:cNvSpPr>
          <p:nvPr>
            <p:ph type="ftr" sz="quarter" idx="4"/>
          </p:nvPr>
        </p:nvSpPr>
        <p:spPr>
          <a:xfrm>
            <a:off x="0" y="8829967"/>
            <a:ext cx="6387253" cy="464820"/>
          </a:xfrm>
          <a:prstGeom prst="rect">
            <a:avLst/>
          </a:prstGeom>
        </p:spPr>
        <p:txBody>
          <a:bodyPr vert="horz" lIns="93177" tIns="46589" rIns="93177" bIns="46589" rtlCol="0" anchor="b"/>
          <a:lstStyle>
            <a:lvl1pPr algn="l">
              <a:defRPr sz="1200"/>
            </a:lvl1pPr>
          </a:lstStyle>
          <a:p>
            <a:r>
              <a:rPr lang="en-US" sz="500" dirty="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Segoe UI" pitchFamily="34" charset="0"/>
              </a:rPr>
            </a:br>
            <a:r>
              <a:rPr lang="en-US" sz="500" dirty="0">
                <a:solidFill>
                  <a:srgbClr val="000000"/>
                </a:solidFill>
                <a:latin typeface="Segoe UI"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3210525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3146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3146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E97D51D-7A22-499C-BE43-6BA78BEAD48D}" type="datetime1">
              <a:rPr lang="en-US" smtClean="0"/>
              <a:t>8/5/2016</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1083873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162663" y="5428179"/>
            <a:ext cx="3764051" cy="2512525"/>
          </a:xfrm>
          <a:noFill/>
        </p:spPr>
        <p:txBody>
          <a:bodyPr lIns="154658" tIns="115993" rIns="154658" bIns="115993">
            <a:noAutofit/>
          </a:bodyPr>
          <a:lstStyle>
            <a:lvl1pPr marL="0" indent="0">
              <a:spcBef>
                <a:spcPts val="0"/>
              </a:spcBef>
              <a:buNone/>
              <a:defRPr sz="3800" spc="0" baseline="0">
                <a:gradFill>
                  <a:gsLst>
                    <a:gs pos="0">
                      <a:schemeClr val="tx1"/>
                    </a:gs>
                    <a:gs pos="100000">
                      <a:schemeClr val="tx1"/>
                    </a:gs>
                  </a:gsLst>
                  <a:lin ang="5400000" scaled="0"/>
                </a:gradFill>
                <a:latin typeface="+mj-lt"/>
              </a:defRPr>
            </a:lvl1pPr>
          </a:lstStyle>
          <a:p>
            <a:pPr lvl="0"/>
            <a:r>
              <a:rPr lang="en-US" dirty="0"/>
              <a:t>Speaker Name</a:t>
            </a:r>
          </a:p>
        </p:txBody>
      </p:sp>
      <p:sp>
        <p:nvSpPr>
          <p:cNvPr id="9" name="Title 1"/>
          <p:cNvSpPr>
            <a:spLocks noGrp="1"/>
          </p:cNvSpPr>
          <p:nvPr>
            <p:ph type="title" hasCustomPrompt="1"/>
          </p:nvPr>
        </p:nvSpPr>
        <p:spPr>
          <a:xfrm>
            <a:off x="161582" y="2906177"/>
            <a:ext cx="5916366" cy="2522011"/>
          </a:xfrm>
          <a:noFill/>
        </p:spPr>
        <p:txBody>
          <a:bodyPr lIns="154658" tIns="96661" rIns="154658" bIns="96661" anchor="t" anchorCtr="0"/>
          <a:lstStyle>
            <a:lvl1pPr>
              <a:defRPr sz="6300" spc="-106" baseline="0">
                <a:gradFill>
                  <a:gsLst>
                    <a:gs pos="3333">
                      <a:schemeClr val="tx2"/>
                    </a:gs>
                    <a:gs pos="39000">
                      <a:schemeClr val="tx2"/>
                    </a:gs>
                  </a:gsLst>
                  <a:lin ang="5400000" scaled="0"/>
                </a:gradFill>
              </a:defRPr>
            </a:lvl1pPr>
          </a:lstStyle>
          <a:p>
            <a:r>
              <a:rPr lang="en-US" dirty="0"/>
              <a:t>Presentation title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269891" y="659574"/>
            <a:ext cx="1504480" cy="752095"/>
          </a:xfrm>
          <a:prstGeom prst="rect">
            <a:avLst/>
          </a:prstGeom>
        </p:spPr>
      </p:pic>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61544" y="1664848"/>
            <a:ext cx="6992113" cy="2779897"/>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5319683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61544" y="1664848"/>
            <a:ext cx="6992113" cy="2779897"/>
          </a:xfrm>
        </p:spPr>
        <p:txBody>
          <a:bodyPr>
            <a:spAutoFit/>
          </a:bodyPr>
          <a:lstStyle>
            <a:lvl1pPr>
              <a:defRPr>
                <a:gradFill>
                  <a:gsLst>
                    <a:gs pos="1250">
                      <a:schemeClr val="tx2"/>
                    </a:gs>
                    <a:gs pos="99000">
                      <a:schemeClr val="tx2"/>
                    </a:gs>
                  </a:gsLst>
                  <a:lin ang="5400000" scaled="0"/>
                </a:gra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994197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5"/>
            <a:ext cx="3227129" cy="3115314"/>
          </a:xfrm>
        </p:spPr>
        <p:txBody>
          <a:bodyPr wrap="square">
            <a:spAutoFit/>
          </a:bodyPr>
          <a:lstStyle>
            <a:lvl1pPr marL="0" indent="0">
              <a:spcBef>
                <a:spcPts val="1294"/>
              </a:spcBef>
              <a:buClr>
                <a:schemeClr val="tx1"/>
              </a:buClr>
              <a:buFont typeface="Wingdings" pitchFamily="2" charset="2"/>
              <a:buNone/>
              <a:defRPr sz="3800">
                <a:gradFill>
                  <a:gsLst>
                    <a:gs pos="1250">
                      <a:schemeClr val="tx2"/>
                    </a:gs>
                    <a:gs pos="99000">
                      <a:schemeClr val="tx2"/>
                    </a:gs>
                  </a:gsLst>
                  <a:lin ang="5400000" scaled="0"/>
                </a:gradFill>
              </a:defRPr>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5"/>
            <a:ext cx="3227129" cy="3115314"/>
          </a:xfrm>
        </p:spPr>
        <p:txBody>
          <a:bodyPr wrap="square">
            <a:spAutoFit/>
          </a:bodyPr>
          <a:lstStyle>
            <a:lvl1pPr marL="0" indent="0">
              <a:spcBef>
                <a:spcPts val="1294"/>
              </a:spcBef>
              <a:buClr>
                <a:schemeClr val="tx1"/>
              </a:buClr>
              <a:buFont typeface="Wingdings" pitchFamily="2" charset="2"/>
              <a:buNone/>
              <a:defRPr sz="3800">
                <a:gradFill>
                  <a:gsLst>
                    <a:gs pos="1250">
                      <a:schemeClr val="tx2"/>
                    </a:gs>
                    <a:gs pos="99000">
                      <a:schemeClr val="tx2"/>
                    </a:gs>
                  </a:gsLst>
                  <a:lin ang="5400000" scaled="0"/>
                </a:gradFill>
              </a:defRPr>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853403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5"/>
            <a:ext cx="3227129" cy="3115314"/>
          </a:xfrm>
        </p:spPr>
        <p:txBody>
          <a:bodyPr wrap="square">
            <a:spAutoFit/>
          </a:bodyPr>
          <a:lstStyle>
            <a:lvl1pPr marL="0" indent="0">
              <a:spcBef>
                <a:spcPts val="1294"/>
              </a:spcBef>
              <a:buClr>
                <a:schemeClr val="tx1"/>
              </a:buClr>
              <a:buFont typeface="Wingdings" pitchFamily="2" charset="2"/>
              <a:buNone/>
              <a:defRPr sz="3800"/>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5"/>
            <a:ext cx="3227129" cy="3115314"/>
          </a:xfrm>
        </p:spPr>
        <p:txBody>
          <a:bodyPr wrap="square">
            <a:spAutoFit/>
          </a:bodyPr>
          <a:lstStyle>
            <a:lvl1pPr marL="0" indent="0">
              <a:spcBef>
                <a:spcPts val="1294"/>
              </a:spcBef>
              <a:buClr>
                <a:schemeClr val="tx1"/>
              </a:buClr>
              <a:buFont typeface="Wingdings" pitchFamily="2" charset="2"/>
              <a:buNone/>
              <a:defRPr sz="3800"/>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7"/>
            <a:ext cx="3227129" cy="3186411"/>
          </a:xfrm>
        </p:spPr>
        <p:txBody>
          <a:bodyPr wrap="square">
            <a:spAutoFit/>
          </a:bodyPr>
          <a:lstStyle>
            <a:lvl1pPr marL="303745" indent="-303745">
              <a:spcBef>
                <a:spcPts val="1294"/>
              </a:spcBef>
              <a:buClr>
                <a:schemeClr val="tx1"/>
              </a:buClr>
              <a:buFont typeface="Arial" pitchFamily="34" charset="0"/>
              <a:buChar char="•"/>
              <a:defRPr sz="3800"/>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7"/>
            <a:ext cx="3227129" cy="3186411"/>
          </a:xfrm>
        </p:spPr>
        <p:txBody>
          <a:bodyPr wrap="square">
            <a:spAutoFit/>
          </a:bodyPr>
          <a:lstStyle>
            <a:lvl1pPr marL="303745" indent="-303745">
              <a:spcBef>
                <a:spcPts val="1294"/>
              </a:spcBef>
              <a:buClr>
                <a:schemeClr val="tx1"/>
              </a:buClr>
              <a:buFont typeface="Arial" pitchFamily="34" charset="0"/>
              <a:buChar char="•"/>
              <a:defRPr sz="3800"/>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7"/>
            <a:ext cx="3227129" cy="3186411"/>
          </a:xfrm>
        </p:spPr>
        <p:txBody>
          <a:bodyPr wrap="square">
            <a:spAutoFit/>
          </a:bodyPr>
          <a:lstStyle>
            <a:lvl1pPr marL="303745" indent="-303745">
              <a:spcBef>
                <a:spcPts val="1294"/>
              </a:spcBef>
              <a:buClr>
                <a:schemeClr val="tx2"/>
              </a:buClr>
              <a:buFont typeface="Arial" pitchFamily="34" charset="0"/>
              <a:buChar char="•"/>
              <a:defRPr sz="3800">
                <a:gradFill>
                  <a:gsLst>
                    <a:gs pos="1250">
                      <a:schemeClr val="tx2"/>
                    </a:gs>
                    <a:gs pos="99000">
                      <a:schemeClr val="tx2"/>
                    </a:gs>
                  </a:gsLst>
                  <a:lin ang="5400000" scaled="0"/>
                </a:gradFill>
              </a:defRPr>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7"/>
            <a:ext cx="3227129" cy="3186411"/>
          </a:xfrm>
        </p:spPr>
        <p:txBody>
          <a:bodyPr wrap="square">
            <a:spAutoFit/>
          </a:bodyPr>
          <a:lstStyle>
            <a:lvl1pPr marL="303745" indent="-303745">
              <a:spcBef>
                <a:spcPts val="1294"/>
              </a:spcBef>
              <a:buClr>
                <a:schemeClr val="tx2"/>
              </a:buClr>
              <a:buFont typeface="Arial" pitchFamily="34" charset="0"/>
              <a:buChar char="•"/>
              <a:defRPr sz="3800">
                <a:gradFill>
                  <a:gsLst>
                    <a:gs pos="1250">
                      <a:schemeClr val="tx2"/>
                    </a:gs>
                    <a:gs pos="99000">
                      <a:schemeClr val="tx2"/>
                    </a:gs>
                  </a:gsLst>
                  <a:lin ang="5400000" scaled="0"/>
                </a:gradFill>
              </a:defRPr>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113570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Rectangle 2"/>
          <p:cNvSpPr/>
          <p:nvPr userDrawn="1"/>
        </p:nvSpPr>
        <p:spPr bwMode="auto">
          <a:xfrm>
            <a:off x="161544" y="2917841"/>
            <a:ext cx="5378549" cy="502069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93322" tIns="154658" rIns="193322" bIns="154658" numCol="1" spcCol="0" rtlCol="0" fromWordArt="0" anchor="t" anchorCtr="0" forceAA="0" compatLnSpc="1">
            <a:prstTxWarp prst="textNoShape">
              <a:avLst/>
            </a:prstTxWarp>
            <a:noAutofit/>
          </a:bodyPr>
          <a:lstStyle/>
          <a:p>
            <a:pPr algn="ctr" defTabSz="985716" fontAlgn="base">
              <a:lnSpc>
                <a:spcPct val="90000"/>
              </a:lnSpc>
              <a:spcBef>
                <a:spcPct val="0"/>
              </a:spcBef>
              <a:spcAft>
                <a:spcPct val="0"/>
              </a:spcAft>
            </a:pPr>
            <a:endParaRPr lang="en-US" sz="2500"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161581" y="2917863"/>
            <a:ext cx="5378511" cy="2510326"/>
          </a:xfrm>
          <a:noFill/>
        </p:spPr>
        <p:txBody>
          <a:bodyPr lIns="154658" tIns="96661" rIns="154658" bIns="96661" anchor="t" anchorCtr="0"/>
          <a:lstStyle>
            <a:lvl1pPr>
              <a:defRPr sz="6300" spc="-106" baseline="0">
                <a:gradFill>
                  <a:gsLst>
                    <a:gs pos="5833">
                      <a:srgbClr val="FFFFFF"/>
                    </a:gs>
                    <a:gs pos="18000">
                      <a:srgbClr val="FFFFFF"/>
                    </a:gs>
                  </a:gsLst>
                  <a:lin ang="5400000" scaled="0"/>
                </a:gradFill>
              </a:defRPr>
            </a:lvl1pPr>
          </a:lstStyle>
          <a:p>
            <a:r>
              <a:rPr lang="en-US" dirty="0"/>
              <a:t>Presentation title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269891" y="659574"/>
            <a:ext cx="1504480" cy="752095"/>
          </a:xfrm>
          <a:prstGeom prst="rect">
            <a:avLst/>
          </a:prstGeom>
        </p:spPr>
      </p:pic>
      <p:sp>
        <p:nvSpPr>
          <p:cNvPr id="5" name="Text Placeholder 4"/>
          <p:cNvSpPr>
            <a:spLocks noGrp="1"/>
          </p:cNvSpPr>
          <p:nvPr>
            <p:ph type="body" sz="quarter" idx="12" hasCustomPrompt="1"/>
          </p:nvPr>
        </p:nvSpPr>
        <p:spPr>
          <a:xfrm>
            <a:off x="161581" y="5430004"/>
            <a:ext cx="5378512" cy="2509257"/>
          </a:xfrm>
          <a:noFill/>
        </p:spPr>
        <p:txBody>
          <a:bodyPr lIns="154658" tIns="115993" rIns="154658" bIns="115993">
            <a:noAutofit/>
          </a:bodyPr>
          <a:lstStyle>
            <a:lvl1pPr marL="0" indent="0">
              <a:spcBef>
                <a:spcPts val="0"/>
              </a:spcBef>
              <a:buNone/>
              <a:defRPr sz="3800" spc="0" baseline="0">
                <a:gradFill>
                  <a:gsLst>
                    <a:gs pos="2917">
                      <a:srgbClr val="FFFFFF"/>
                    </a:gs>
                    <a:gs pos="30000">
                      <a:srgbClr val="FFFFFF"/>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3412447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664846"/>
            <a:ext cx="7315200" cy="7936355"/>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302" tIns="49302" rIns="49302" bIns="49302" numCol="1" spcCol="0" rtlCol="0" fromWordArt="0" anchor="ctr" anchorCtr="0" forceAA="0" compatLnSpc="1">
            <a:prstTxWarp prst="textNoShape">
              <a:avLst/>
            </a:prstTxWarp>
            <a:noAutofit/>
          </a:bodyPr>
          <a:lstStyle/>
          <a:p>
            <a:pPr algn="ctr" defTabSz="985716"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161544" y="1676251"/>
            <a:ext cx="6992113" cy="2095728"/>
          </a:xfrm>
        </p:spPr>
        <p:txBody>
          <a:bodyPr/>
          <a:lstStyle>
            <a:lvl1pPr marL="0" indent="0">
              <a:buNone/>
              <a:defRPr sz="3500">
                <a:gradFill>
                  <a:gsLst>
                    <a:gs pos="1250">
                      <a:srgbClr val="000000"/>
                    </a:gs>
                    <a:gs pos="100000">
                      <a:srgbClr val="000000"/>
                    </a:gs>
                  </a:gsLst>
                  <a:lin ang="5400000" scaled="0"/>
                </a:gradFill>
                <a:latin typeface="Segoe UI" pitchFamily="34" charset="0"/>
                <a:cs typeface="Segoe UI" pitchFamily="34" charset="0"/>
              </a:defRPr>
            </a:lvl1pPr>
            <a:lvl2pPr marL="366341" indent="0">
              <a:buNone/>
              <a:defRPr>
                <a:gradFill>
                  <a:gsLst>
                    <a:gs pos="1250">
                      <a:srgbClr val="000000"/>
                    </a:gs>
                    <a:gs pos="100000">
                      <a:srgbClr val="000000"/>
                    </a:gs>
                  </a:gsLst>
                  <a:lin ang="5400000" scaled="0"/>
                </a:gradFill>
                <a:latin typeface="Segoe UI" pitchFamily="34" charset="0"/>
                <a:cs typeface="Segoe UI" pitchFamily="34" charset="0"/>
              </a:defRPr>
            </a:lvl2pPr>
            <a:lvl3pPr marL="617988" indent="0">
              <a:buNone/>
              <a:defRPr>
                <a:gradFill>
                  <a:gsLst>
                    <a:gs pos="1250">
                      <a:srgbClr val="000000"/>
                    </a:gs>
                    <a:gs pos="100000">
                      <a:srgbClr val="000000"/>
                    </a:gs>
                  </a:gsLst>
                  <a:lin ang="5400000" scaled="0"/>
                </a:gradFill>
                <a:latin typeface="Segoe UI" pitchFamily="34" charset="0"/>
                <a:cs typeface="Segoe UI" pitchFamily="34" charset="0"/>
              </a:defRPr>
            </a:lvl3pPr>
            <a:lvl4pPr marL="861075" indent="0">
              <a:buNone/>
              <a:defRPr>
                <a:gradFill>
                  <a:gsLst>
                    <a:gs pos="1250">
                      <a:srgbClr val="000000"/>
                    </a:gs>
                    <a:gs pos="100000">
                      <a:srgbClr val="000000"/>
                    </a:gs>
                  </a:gsLst>
                  <a:lin ang="5400000" scaled="0"/>
                </a:gradFill>
                <a:latin typeface="Segoe UI" pitchFamily="34" charset="0"/>
                <a:cs typeface="Segoe UI" pitchFamily="34" charset="0"/>
              </a:defRPr>
            </a:lvl4pPr>
            <a:lvl5pPr marL="1111009" indent="0">
              <a:buNone/>
              <a:defRPr>
                <a:gradFill>
                  <a:gsLst>
                    <a:gs pos="1250">
                      <a:srgbClr val="000000"/>
                    </a:gs>
                    <a:gs pos="100000">
                      <a:srgbClr val="000000"/>
                    </a:gs>
                  </a:gsLst>
                  <a:lin ang="5400000" scaled="0"/>
                </a:gradFill>
                <a:latin typeface="Segoe UI" pitchFamily="34" charset="0"/>
                <a:cs typeface="Segoe U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161544" y="1664848"/>
            <a:ext cx="6992113" cy="3089461"/>
          </a:xfrm>
          <a:prstGeom prst="rect">
            <a:avLst/>
          </a:prstGeom>
        </p:spPr>
        <p:txBody>
          <a:bodyPr/>
          <a:lstStyle>
            <a:lvl1pPr marL="307101" indent="-307101">
              <a:buClr>
                <a:schemeClr val="tx1"/>
              </a:buClr>
              <a:buSzPct val="90000"/>
              <a:buFont typeface="Arial" pitchFamily="34" charset="0"/>
              <a:buChar char="•"/>
              <a:defRPr sz="38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604133" indent="-297032">
              <a:buClr>
                <a:schemeClr val="tx1"/>
              </a:buClr>
              <a:buSzPct val="90000"/>
              <a:buFont typeface="Arial" pitchFamily="34" charset="0"/>
              <a:buChar char="•"/>
              <a:defRPr sz="34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911234" indent="-307101">
              <a:buClr>
                <a:schemeClr val="tx1"/>
              </a:buClr>
              <a:buSzPct val="90000"/>
              <a:buFont typeface="Arial" pitchFamily="34" charset="0"/>
              <a:buChar char="•"/>
              <a:defRPr sz="30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152887" indent="-241653">
              <a:buClr>
                <a:schemeClr val="tx1"/>
              </a:buClr>
              <a:buSzPct val="90000"/>
              <a:buFont typeface="Arial" pitchFamily="34" charset="0"/>
              <a:buChar char="•"/>
              <a:defRPr sz="25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94540" indent="-241653">
              <a:buClr>
                <a:schemeClr val="tx1"/>
              </a:buClr>
              <a:buSzPct val="90000"/>
              <a:buFont typeface="Arial" pitchFamily="34" charset="0"/>
              <a:buChar char="•"/>
              <a:defRPr sz="21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8734426"/>
            <a:ext cx="7315201" cy="866775"/>
          </a:xfrm>
          <a:prstGeom prst="rect">
            <a:avLst/>
          </a:prstGeom>
          <a:solidFill>
            <a:srgbClr val="FFFF99"/>
          </a:solidFill>
        </p:spPr>
        <p:txBody>
          <a:bodyPr wrap="square" lIns="164334" tIns="82167" rIns="164334" bIns="82167" anchor="b" anchorCtr="0">
            <a:noAutofit/>
          </a:bodyPr>
          <a:lstStyle>
            <a:lvl1pPr algn="r">
              <a:buFont typeface="Arial" pitchFamily="34" charset="0"/>
              <a:buNone/>
              <a:defRPr sz="3900" spc="-54"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auto">
          <a:xfrm>
            <a:off x="161581" y="1662702"/>
            <a:ext cx="5916366" cy="376548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93322" tIns="154658" rIns="193322" bIns="154658" numCol="1" spcCol="0" rtlCol="0" fromWordArt="0" anchor="t" anchorCtr="0" forceAA="0" compatLnSpc="1">
            <a:prstTxWarp prst="textNoShape">
              <a:avLst/>
            </a:prstTxWarp>
            <a:noAutofit/>
          </a:bodyPr>
          <a:lstStyle/>
          <a:p>
            <a:pPr algn="ctr" defTabSz="985716" fontAlgn="base">
              <a:lnSpc>
                <a:spcPct val="90000"/>
              </a:lnSpc>
              <a:spcBef>
                <a:spcPct val="0"/>
              </a:spcBef>
              <a:spcAft>
                <a:spcPct val="0"/>
              </a:spcAft>
            </a:pPr>
            <a:endParaRPr lang="en-US" sz="25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161545" y="1660899"/>
            <a:ext cx="5915470" cy="3777183"/>
          </a:xfrm>
          <a:noFill/>
        </p:spPr>
        <p:txBody>
          <a:bodyPr tIns="96661" bIns="96661" anchor="t" anchorCtr="0"/>
          <a:lstStyle>
            <a:lvl1pPr>
              <a:defRPr sz="7600" spc="-106" baseline="0">
                <a:gradFill>
                  <a:gsLst>
                    <a:gs pos="5833">
                      <a:srgbClr val="FFFFFF"/>
                    </a:gs>
                    <a:gs pos="18000">
                      <a:srgbClr val="FFFFFF"/>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161544" y="5428188"/>
            <a:ext cx="5916404" cy="2511434"/>
          </a:xfrm>
          <a:noFill/>
        </p:spPr>
        <p:txBody>
          <a:bodyPr lIns="193322" tIns="154658" rIns="193322" bIns="154658">
            <a:noAutofit/>
          </a:bodyPr>
          <a:lstStyle>
            <a:lvl1pPr marL="0" indent="0">
              <a:spcBef>
                <a:spcPts val="0"/>
              </a:spcBef>
              <a:buNone/>
              <a:defRPr sz="3800"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auto">
          <a:xfrm>
            <a:off x="161581" y="1662702"/>
            <a:ext cx="5916366" cy="3765486"/>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93322" tIns="154658" rIns="193322" bIns="154658" numCol="1" spcCol="0" rtlCol="0" fromWordArt="0" anchor="t" anchorCtr="0" forceAA="0" compatLnSpc="1">
            <a:prstTxWarp prst="textNoShape">
              <a:avLst/>
            </a:prstTxWarp>
            <a:noAutofit/>
          </a:bodyPr>
          <a:lstStyle/>
          <a:p>
            <a:pPr algn="ctr" defTabSz="985716" fontAlgn="base">
              <a:lnSpc>
                <a:spcPct val="90000"/>
              </a:lnSpc>
              <a:spcBef>
                <a:spcPct val="0"/>
              </a:spcBef>
              <a:spcAft>
                <a:spcPct val="0"/>
              </a:spcAft>
            </a:pPr>
            <a:endParaRPr lang="en-US" sz="25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161545" y="1660899"/>
            <a:ext cx="5915470" cy="3777183"/>
          </a:xfrm>
          <a:noFill/>
        </p:spPr>
        <p:txBody>
          <a:bodyPr tIns="96661" bIns="96661" anchor="t" anchorCtr="0"/>
          <a:lstStyle>
            <a:lvl1pPr>
              <a:defRPr sz="7600" spc="-106" baseline="0">
                <a:gradFill>
                  <a:gsLst>
                    <a:gs pos="5833">
                      <a:srgbClr val="FFFFFF"/>
                    </a:gs>
                    <a:gs pos="18000">
                      <a:srgbClr val="FFFFFF"/>
                    </a:gs>
                  </a:gsLst>
                  <a:lin ang="5400000" scaled="0"/>
                </a:gradFill>
              </a:defRPr>
            </a:lvl1pPr>
          </a:lstStyle>
          <a:p>
            <a:r>
              <a:rPr lang="en-US" dirty="0"/>
              <a:t>Video title</a:t>
            </a:r>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544" y="2917841"/>
            <a:ext cx="6992113" cy="2514704"/>
          </a:xfrm>
          <a:noFill/>
        </p:spPr>
        <p:txBody>
          <a:bodyPr tIns="96661" bIns="96661" anchor="t" anchorCtr="0"/>
          <a:lstStyle>
            <a:lvl1pPr>
              <a:defRPr sz="9300" spc="-106"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407535725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544" y="2917841"/>
            <a:ext cx="6992113" cy="2514704"/>
          </a:xfrm>
          <a:noFill/>
        </p:spPr>
        <p:txBody>
          <a:bodyPr tIns="96661" bIns="96661" anchor="t" anchorCtr="0"/>
          <a:lstStyle>
            <a:lvl1pPr>
              <a:defRPr sz="9300" spc="-106"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76253691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544" y="2917841"/>
            <a:ext cx="6992113" cy="2514704"/>
          </a:xfrm>
          <a:noFill/>
        </p:spPr>
        <p:txBody>
          <a:bodyPr tIns="96661" bIns="96661" anchor="t" anchorCtr="0"/>
          <a:lstStyle>
            <a:lvl1pPr>
              <a:defRPr sz="9300" spc="-106"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47227168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161544" y="1664848"/>
            <a:ext cx="6992113" cy="2131124"/>
          </a:xfrm>
        </p:spPr>
        <p:txBody>
          <a:bodyPr/>
          <a:lstStyle>
            <a:lvl1pPr marL="0" indent="0">
              <a:buNone/>
              <a:defRPr>
                <a:gradFill>
                  <a:gsLst>
                    <a:gs pos="1250">
                      <a:schemeClr val="tx2"/>
                    </a:gs>
                    <a:gs pos="99000">
                      <a:schemeClr val="tx2"/>
                    </a:gs>
                  </a:gsLst>
                  <a:lin ang="5400000" scaled="0"/>
                </a:gradFill>
              </a:defRPr>
            </a:lvl1pPr>
            <a:lvl2pPr marL="0" indent="0">
              <a:buFontTx/>
              <a:buNone/>
              <a:defRPr sz="2100"/>
            </a:lvl2pPr>
            <a:lvl3pPr marL="241653" indent="0">
              <a:buNone/>
              <a:defRPr/>
            </a:lvl3pPr>
            <a:lvl4pPr marL="483306" indent="0">
              <a:buNone/>
              <a:defRPr/>
            </a:lvl4pPr>
            <a:lvl5pPr marL="724959"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481685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161544" y="1664848"/>
            <a:ext cx="6992113" cy="2131124"/>
          </a:xfrm>
        </p:spPr>
        <p:txBody>
          <a:bodyPr/>
          <a:lstStyle>
            <a:lvl1pPr marL="0" indent="0">
              <a:buNone/>
              <a:defRPr>
                <a:gradFill>
                  <a:gsLst>
                    <a:gs pos="1250">
                      <a:schemeClr val="tx1"/>
                    </a:gs>
                    <a:gs pos="99000">
                      <a:schemeClr val="tx1"/>
                    </a:gs>
                  </a:gsLst>
                  <a:lin ang="5400000" scaled="0"/>
                </a:gradFill>
              </a:defRPr>
            </a:lvl1pPr>
            <a:lvl2pPr marL="0" indent="0">
              <a:buFontTx/>
              <a:buNone/>
              <a:defRPr sz="2100"/>
            </a:lvl2pPr>
            <a:lvl3pPr marL="241653" indent="0">
              <a:buNone/>
              <a:defRPr/>
            </a:lvl3pPr>
            <a:lvl4pPr marL="483306" indent="0">
              <a:buNone/>
              <a:defRPr/>
            </a:lvl4pPr>
            <a:lvl5pPr marL="724959"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545" y="405316"/>
            <a:ext cx="6993504" cy="1259531"/>
          </a:xfrm>
          <a:prstGeom prst="rect">
            <a:avLst/>
          </a:prstGeom>
        </p:spPr>
        <p:txBody>
          <a:bodyPr vert="horz" wrap="square" lIns="154658" tIns="96661" rIns="154658" bIns="96661"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161545" y="1664849"/>
            <a:ext cx="6992112" cy="1340139"/>
          </a:xfrm>
          <a:prstGeom prst="rect">
            <a:avLst/>
          </a:prstGeom>
        </p:spPr>
        <p:txBody>
          <a:bodyPr vert="horz" wrap="square" lIns="154658" tIns="96661" rIns="154658" bIns="96661"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166" r:id="rId2"/>
    <p:sldLayoutId id="2147484105" r:id="rId3"/>
    <p:sldLayoutId id="2147484182" r:id="rId4"/>
    <p:sldLayoutId id="2147484130" r:id="rId5"/>
    <p:sldLayoutId id="2147484101" r:id="rId6"/>
    <p:sldLayoutId id="2147484102" r:id="rId7"/>
    <p:sldLayoutId id="2147484087" r:id="rId8"/>
    <p:sldLayoutId id="2147484098" r:id="rId9"/>
    <p:sldLayoutId id="2147484086" r:id="rId10"/>
    <p:sldLayoutId id="2147484107" r:id="rId11"/>
    <p:sldLayoutId id="2147484099"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xStyles>
    <p:titleStyle>
      <a:lvl1pPr algn="l" defTabSz="986002" rtl="0" eaLnBrk="1" latinLnBrk="0" hangingPunct="1">
        <a:lnSpc>
          <a:spcPct val="90000"/>
        </a:lnSpc>
        <a:spcBef>
          <a:spcPct val="0"/>
        </a:spcBef>
        <a:buNone/>
        <a:defRPr lang="en-US" sz="3600" b="0" kern="1200" cap="none" spc="-7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62480" marR="0" indent="-362480" algn="l" defTabSz="98600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j-lt"/>
          <a:ea typeface="+mn-ea"/>
          <a:cs typeface="+mn-cs"/>
        </a:defRPr>
      </a:lvl1pPr>
      <a:lvl2pPr marL="617558" marR="0" indent="-255078" algn="l" defTabSz="986002" rtl="0" eaLnBrk="1" fontAlgn="auto" latinLnBrk="0" hangingPunct="1">
        <a:lnSpc>
          <a:spcPct val="90000"/>
        </a:lnSpc>
        <a:spcBef>
          <a:spcPct val="20000"/>
        </a:spcBef>
        <a:spcAft>
          <a:spcPts val="0"/>
        </a:spcAft>
        <a:buClrTx/>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2pPr>
      <a:lvl3pPr marL="845786" marR="0" indent="-241653" algn="l" defTabSz="986002" rtl="0" eaLnBrk="1" fontAlgn="auto" latinLnBrk="0" hangingPunct="1">
        <a:lnSpc>
          <a:spcPct val="90000"/>
        </a:lnSpc>
        <a:spcBef>
          <a:spcPct val="20000"/>
        </a:spcBef>
        <a:spcAft>
          <a:spcPts val="0"/>
        </a:spcAft>
        <a:buClrTx/>
        <a:buSzPct val="90000"/>
        <a:buFont typeface="Arial" pitchFamily="34" charset="0"/>
        <a:buChar char="•"/>
        <a:tabLst/>
        <a:defRPr sz="1200" kern="1200" spc="0" baseline="0">
          <a:gradFill>
            <a:gsLst>
              <a:gs pos="1250">
                <a:schemeClr val="tx1"/>
              </a:gs>
              <a:gs pos="100000">
                <a:schemeClr val="tx1"/>
              </a:gs>
            </a:gsLst>
            <a:lin ang="5400000" scaled="0"/>
          </a:gradFill>
          <a:latin typeface="+mn-lt"/>
          <a:ea typeface="+mn-ea"/>
          <a:cs typeface="+mn-cs"/>
        </a:defRPr>
      </a:lvl3pPr>
      <a:lvl4pPr marL="1087439" marR="0" indent="-241653" algn="l" defTabSz="986002" rtl="0" eaLnBrk="1" fontAlgn="auto" latinLnBrk="0" hangingPunct="1">
        <a:lnSpc>
          <a:spcPct val="90000"/>
        </a:lnSpc>
        <a:spcBef>
          <a:spcPct val="20000"/>
        </a:spcBef>
        <a:spcAft>
          <a:spcPts val="0"/>
        </a:spcAft>
        <a:buClrTx/>
        <a:buSzPct val="90000"/>
        <a:buFont typeface="Arial" pitchFamily="34" charset="0"/>
        <a:buChar char="•"/>
        <a:tabLst/>
        <a:defRPr sz="1100" kern="1200" spc="0" baseline="0">
          <a:gradFill>
            <a:gsLst>
              <a:gs pos="1250">
                <a:schemeClr val="tx1"/>
              </a:gs>
              <a:gs pos="100000">
                <a:schemeClr val="tx1"/>
              </a:gs>
            </a:gsLst>
            <a:lin ang="5400000" scaled="0"/>
          </a:gradFill>
          <a:latin typeface="+mn-lt"/>
          <a:ea typeface="+mn-ea"/>
          <a:cs typeface="+mn-cs"/>
        </a:defRPr>
      </a:lvl4pPr>
      <a:lvl5pPr marL="1329092" marR="0" indent="-241653" algn="l" defTabSz="986002" rtl="0" eaLnBrk="1" fontAlgn="auto" latinLnBrk="0" hangingPunct="1">
        <a:lnSpc>
          <a:spcPct val="90000"/>
        </a:lnSpc>
        <a:spcBef>
          <a:spcPct val="20000"/>
        </a:spcBef>
        <a:spcAft>
          <a:spcPts val="0"/>
        </a:spcAft>
        <a:buClrTx/>
        <a:buSzPct val="90000"/>
        <a:buFont typeface="Arial" pitchFamily="34" charset="0"/>
        <a:buChar char="•"/>
        <a:tabLst/>
        <a:defRPr sz="1100" kern="1200" spc="0" baseline="0">
          <a:gradFill>
            <a:gsLst>
              <a:gs pos="1250">
                <a:schemeClr val="tx1"/>
              </a:gs>
              <a:gs pos="100000">
                <a:schemeClr val="tx1"/>
              </a:gs>
            </a:gsLst>
            <a:lin ang="5400000" scaled="0"/>
          </a:gradFill>
          <a:latin typeface="+mn-lt"/>
          <a:ea typeface="+mn-ea"/>
          <a:cs typeface="+mn-cs"/>
        </a:defRPr>
      </a:lvl5pPr>
      <a:lvl6pPr marL="2711504"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204506"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97506"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90508"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5" userDrawn="1">
          <p15:clr>
            <a:srgbClr val="5ACBF0"/>
          </p15:clr>
        </p15:guide>
        <p15:guide id="10" pos="4781" userDrawn="1">
          <p15:clr>
            <a:srgbClr val="5ACBF0"/>
          </p15:clr>
        </p15:guide>
        <p15:guide id="11" pos="5357" userDrawn="1">
          <p15:clr>
            <a:srgbClr val="5ACBF0"/>
          </p15:clr>
        </p15:guide>
        <p15:guide id="12" pos="5933" userDrawn="1">
          <p15:clr>
            <a:srgbClr val="5ACBF0"/>
          </p15:clr>
        </p15:guide>
        <p15:guide id="13" pos="6509" userDrawn="1">
          <p15:clr>
            <a:srgbClr val="5ACBF0"/>
          </p15:clr>
        </p15:guide>
        <p15:guide id="14" pos="7085" userDrawn="1">
          <p15:clr>
            <a:srgbClr val="5ACBF0"/>
          </p15:clr>
        </p15:guide>
        <p15:guide id="15" pos="7661" userDrawn="1">
          <p15:clr>
            <a:srgbClr val="5ACBF0"/>
          </p15:clr>
        </p15:guide>
        <p15:guide id="16" pos="288" userDrawn="1">
          <p15:clr>
            <a:srgbClr val="C35EA4"/>
          </p15:clr>
        </p15:guide>
        <p15:guide id="17" pos="7546"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3" Type="http://schemas.openxmlformats.org/officeDocument/2006/relationships/hyperlink" Target="https://technet.microsoft.com/en-us/itpro/windows/keep-secure/protect-high-value-assets-by-controlling-the-health-of-windows-10-based-devices#credential-guard" TargetMode="External"/><Relationship Id="rId18" Type="http://schemas.openxmlformats.org/officeDocument/2006/relationships/hyperlink" Target="https://technet.microsoft.com/itpro/windows/plan/windows-10-deployment-considerations" TargetMode="External"/><Relationship Id="rId26" Type="http://schemas.openxmlformats.org/officeDocument/2006/relationships/hyperlink" Target="https://blogs.windows.com/windowsexperience/2016/06/29/windows-10-anniversary-update-available-august-2/" TargetMode="External"/><Relationship Id="rId39" Type="http://schemas.openxmlformats.org/officeDocument/2006/relationships/hyperlink" Target="https://www.microsoft.com/microsoft-hololens/en-us" TargetMode="External"/><Relationship Id="rId21" Type="http://schemas.openxmlformats.org/officeDocument/2006/relationships/hyperlink" Target="https://azure.microsoft.com/en-us/documentation/articles/active-directory-windows-enterprise-state-roaming-overview/?rnd=1" TargetMode="External"/><Relationship Id="rId34" Type="http://schemas.openxmlformats.org/officeDocument/2006/relationships/hyperlink" Target="https://www.microsoft.com/en-us/WindowsForBusiness/windows-iot" TargetMode="External"/><Relationship Id="rId42" Type="http://schemas.openxmlformats.org/officeDocument/2006/relationships/hyperlink" Target="https://docs.microsoft.com/en-us/intune/deploy-use/help-secure-windows-pcs-with-endpoint-protection-for-microsoft-intune" TargetMode="External"/><Relationship Id="rId47" Type="http://schemas.openxmlformats.org/officeDocument/2006/relationships/hyperlink" Target="http://download.microsoft.com/documents/uk/partner/cloud/Better_Together_Win_10_EMS_Datasheet.pdf" TargetMode="External"/><Relationship Id="rId50" Type="http://schemas.openxmlformats.org/officeDocument/2006/relationships/hyperlink" Target="https://www.microsoft.com/en-us/cloud-platform/mobile-device-management" TargetMode="External"/><Relationship Id="rId55" Type="http://schemas.openxmlformats.org/officeDocument/2006/relationships/hyperlink" Target="https://connect.microsoft.com/accelerate/content/content.aspx?ContentID=32100&amp;IsDraft=False" TargetMode="External"/><Relationship Id="rId7" Type="http://schemas.openxmlformats.org/officeDocument/2006/relationships/hyperlink" Target="https://blogs.windows.com/windowsexperience/2015/05/26/your-windows-10-pc-will-love-all-the-devices-you-own/" TargetMode="External"/><Relationship Id="rId12" Type="http://schemas.openxmlformats.org/officeDocument/2006/relationships/hyperlink" Target="https://technet.microsoft.com/en-us/itpro/windows/keep-secure/bitlocker-overview" TargetMode="External"/><Relationship Id="rId17" Type="http://schemas.openxmlformats.org/officeDocument/2006/relationships/hyperlink" Target="https://technet.microsoft.com/en-us/itpro/windows/deploy/windows-10-deployment-scenarios#dynamic-provisioning" TargetMode="External"/><Relationship Id="rId25" Type="http://schemas.openxmlformats.org/officeDocument/2006/relationships/hyperlink" Target="https://technet.microsoft.com/en-us/itpro/windows/manage/manage-cortana-in-enterprise" TargetMode="External"/><Relationship Id="rId33" Type="http://schemas.openxmlformats.org/officeDocument/2006/relationships/hyperlink" Target="http://www.microsoft.com/accessories/en-us/support/compatibility" TargetMode="External"/><Relationship Id="rId38" Type="http://schemas.openxmlformats.org/officeDocument/2006/relationships/hyperlink" Target="https://www.microsoft.com/microsoft-surface-hub/en-us" TargetMode="External"/><Relationship Id="rId46" Type="http://schemas.openxmlformats.org/officeDocument/2006/relationships/hyperlink" Target="https://www.microsoft.com/en-us/cloud-platform/microsoft-intune" TargetMode="External"/><Relationship Id="rId2" Type="http://schemas.openxmlformats.org/officeDocument/2006/relationships/notesSlide" Target="../notesSlides/notesSlide2.xml"/><Relationship Id="rId16" Type="http://schemas.openxmlformats.org/officeDocument/2006/relationships/hyperlink" Target="https://technet.microsoft.com/en-us/itpro/windows/whats-new/windows-store-for-business-overview" TargetMode="External"/><Relationship Id="rId20" Type="http://schemas.openxmlformats.org/officeDocument/2006/relationships/hyperlink" Target="https://technet.microsoft.com/itpro/windows/manage/introduction-to-windows-10-servicing" TargetMode="External"/><Relationship Id="rId29" Type="http://schemas.openxmlformats.org/officeDocument/2006/relationships/hyperlink" Target="https://msdn.microsoft.com/en-us/windows/uwp/get-started/universal-application-platform-guide" TargetMode="External"/><Relationship Id="rId41" Type="http://schemas.openxmlformats.org/officeDocument/2006/relationships/hyperlink" Target="https://www.microsoft.com/en-us/cloud-platform/enterprise-mobility" TargetMode="External"/><Relationship Id="rId54" Type="http://schemas.openxmlformats.org/officeDocument/2006/relationships/hyperlink" Target="https://technet.microsoft.com/en-us/windows/mt604890.aspx" TargetMode="External"/><Relationship Id="rId1" Type="http://schemas.openxmlformats.org/officeDocument/2006/relationships/slideLayout" Target="../slideLayouts/slideLayout17.xml"/><Relationship Id="rId6" Type="http://schemas.openxmlformats.org/officeDocument/2006/relationships/hyperlink" Target="https://technet.microsoft.com/en-us/itpro/windows/keep-secure/windows-hello-in-enterprise" TargetMode="External"/><Relationship Id="rId11" Type="http://schemas.openxmlformats.org/officeDocument/2006/relationships/hyperlink" Target="https://blogs.technet.microsoft.com/windowsitpro/2016/06/29/introducing-windows-information-protection/" TargetMode="External"/><Relationship Id="rId24" Type="http://schemas.openxmlformats.org/officeDocument/2006/relationships/hyperlink" Target="https://powerbi.microsoft.com/en-us/blog/announcing-power-bi-integration-with-cortana-and-new-ways-to-quickly-find-insights-in-your-data/" TargetMode="External"/><Relationship Id="rId32" Type="http://schemas.openxmlformats.org/officeDocument/2006/relationships/hyperlink" Target="https://blogs.windows.com/devices/" TargetMode="External"/><Relationship Id="rId37" Type="http://schemas.openxmlformats.org/officeDocument/2006/relationships/hyperlink" Target="https://www.microsoftstore.com/store/msusa/en_US/list/2-in-1/categoryID.69405100?sortby=ranking%20ascending&amp;filters=" TargetMode="External"/><Relationship Id="rId40" Type="http://schemas.openxmlformats.org/officeDocument/2006/relationships/hyperlink" Target="https://blogs.technet.microsoft.com/enterprisemobility/2016/04/11/the-evolution-of-access-control-from-vpn-to-identity-based-anywhere-access/" TargetMode="External"/><Relationship Id="rId45" Type="http://schemas.openxmlformats.org/officeDocument/2006/relationships/hyperlink" Target="https://www.microsoft.com/en-us/cloud-platform/system-center-configuration-manager-features" TargetMode="External"/><Relationship Id="rId53" Type="http://schemas.openxmlformats.org/officeDocument/2006/relationships/hyperlink" Target="https://connect.microsoft.com/accelerate/" TargetMode="External"/><Relationship Id="rId5" Type="http://schemas.openxmlformats.org/officeDocument/2006/relationships/hyperlink" Target="https://technet.microsoft.com/en-us/itpro/windows/whats-new/microsoft-passport" TargetMode="External"/><Relationship Id="rId15" Type="http://schemas.openxmlformats.org/officeDocument/2006/relationships/hyperlink" Target="https://technet.microsoft.com/en-us/itpro/windows/manage/manage-corporate-devices" TargetMode="External"/><Relationship Id="rId23" Type="http://schemas.openxmlformats.org/officeDocument/2006/relationships/hyperlink" Target="https://technet.microsoft.com/en-us/library/office-365-service-descriptions.aspx" TargetMode="External"/><Relationship Id="rId28" Type="http://schemas.openxmlformats.org/officeDocument/2006/relationships/hyperlink" Target="https://msdn.microsoft.com/en-us/library/windows/hardware/mt608594(v=vs.85).aspx?f=255&amp;MSPPError=-2147217396" TargetMode="External"/><Relationship Id="rId36" Type="http://schemas.openxmlformats.org/officeDocument/2006/relationships/hyperlink" Target="https://www.microsoft.com/en-us/WindowsForBusiness/industry-Manufacturing" TargetMode="External"/><Relationship Id="rId49" Type="http://schemas.openxmlformats.org/officeDocument/2006/relationships/hyperlink" Target="https://blogs.technet.microsoft.com/enterprisemobility/2016/06/08/azuread-enterprise-state-roaming-for-windows-10-in-ga/" TargetMode="External"/><Relationship Id="rId10" Type="http://schemas.openxmlformats.org/officeDocument/2006/relationships/hyperlink" Target="https://technet.microsoft.com/en-us/itpro/windows/keep-secure/windows-defender-in-windows-10" TargetMode="External"/><Relationship Id="rId19" Type="http://schemas.openxmlformats.org/officeDocument/2006/relationships/hyperlink" Target="https://developer.microsoft.com/en-us/windows/hardware/windows-assessment-deployment-kit" TargetMode="External"/><Relationship Id="rId31" Type="http://schemas.openxmlformats.org/officeDocument/2006/relationships/hyperlink" Target="https://www.microsoftstore.com/store/msusa/en_US/cat/Microsoft-Lumia/categoryID.66852000" TargetMode="External"/><Relationship Id="rId44" Type="http://schemas.openxmlformats.org/officeDocument/2006/relationships/hyperlink" Target="https://docs.microsoft.com/en-us/intune/deploy-use/retire-devices-from-microsoft-intune-management" TargetMode="External"/><Relationship Id="rId52" Type="http://schemas.openxmlformats.org/officeDocument/2006/relationships/hyperlink" Target="mailto:winask@Microsoft.com" TargetMode="External"/><Relationship Id="rId4" Type="http://schemas.openxmlformats.org/officeDocument/2006/relationships/hyperlink" Target="https://azure.microsoft.com/en-us/marketplace/active-directory/all/" TargetMode="External"/><Relationship Id="rId9" Type="http://schemas.openxmlformats.org/officeDocument/2006/relationships/hyperlink" Target="https://technet.microsoft.com/en-us/itpro/windows/whats-new/device-guard-overview" TargetMode="External"/><Relationship Id="rId14" Type="http://schemas.openxmlformats.org/officeDocument/2006/relationships/hyperlink" Target="https://technet.microsoft.com/en-us/itpro/windows/keep-secure/windows-defender-advanced-threat-protection" TargetMode="External"/><Relationship Id="rId22" Type="http://schemas.openxmlformats.org/officeDocument/2006/relationships/hyperlink" Target="https://technet.microsoft.com/en-us/library/onedrive-for-business-service-description.aspx" TargetMode="External"/><Relationship Id="rId27" Type="http://schemas.openxmlformats.org/officeDocument/2006/relationships/hyperlink" Target="https://www.microsoft.com/en-us/windows/Continuum" TargetMode="External"/><Relationship Id="rId30" Type="http://schemas.openxmlformats.org/officeDocument/2006/relationships/hyperlink" Target="https://www.microsoftstore.com/store/msusa/en_US/cat/All-Surface/categoryID.69403400?icid=en_US_Store_UH_devices_Surface" TargetMode="External"/><Relationship Id="rId35" Type="http://schemas.openxmlformats.org/officeDocument/2006/relationships/hyperlink" Target="https://technet.microsoft.com/en-us/itpro/windows/manage/manage-connections-from-windows-operating-system-components-to-microsoft-services" TargetMode="External"/><Relationship Id="rId43" Type="http://schemas.openxmlformats.org/officeDocument/2006/relationships/hyperlink" Target="https://support.office.com/en-us/article/Security-policies-in-the-Office-365-Security-Compliance-Center-0a73d5fa-b2c8-43e7-9ed4-61f0552b1c98?ui=en-US&amp;rs=en-US&amp;ad=US" TargetMode="External"/><Relationship Id="rId48" Type="http://schemas.openxmlformats.org/officeDocument/2006/relationships/hyperlink" Target="https://technet.microsoft.com/itpro/mdop/mbam-v25/about-mbam-25" TargetMode="External"/><Relationship Id="rId8" Type="http://schemas.openxmlformats.org/officeDocument/2006/relationships/hyperlink" Target="https://technet.microsoft.com/en-us/itpro/windows/keep-secure/windows-10-security-guide" TargetMode="External"/><Relationship Id="rId51" Type="http://schemas.openxmlformats.org/officeDocument/2006/relationships/hyperlink" Target="https://docs.microsoft.com/en-us/intune/deploy-use/configure-and-deploy-mobile-application-management-policies-in-the-microsoft-intune-console" TargetMode="External"/><Relationship Id="rId3" Type="http://schemas.openxmlformats.org/officeDocument/2006/relationships/hyperlink" Target="https://support.microsoft.com/en-us/kb/30355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2"/>
          <p:cNvSpPr txBox="1">
            <a:spLocks/>
          </p:cNvSpPr>
          <p:nvPr/>
        </p:nvSpPr>
        <p:spPr>
          <a:xfrm>
            <a:off x="273050" y="1858518"/>
            <a:ext cx="7042149" cy="983054"/>
          </a:xfrm>
          <a:prstGeom prst="rect">
            <a:avLst/>
          </a:prstGeom>
          <a:solidFill>
            <a:schemeClr val="bg1">
              <a:lumMod val="95000"/>
            </a:schemeClr>
          </a:solidFill>
        </p:spPr>
        <p:txBody>
          <a:bodyPr wrap="square" lIns="54864" tIns="18288" rIns="54864" bIns="18288" anchor="ctr">
            <a:noAutofit/>
          </a:bodyPr>
          <a:lstStyle>
            <a:lvl1pPr marL="170260" indent="-170260" algn="l" rtl="0" eaLnBrk="0" fontAlgn="base" hangingPunct="0">
              <a:spcBef>
                <a:spcPts val="300"/>
              </a:spcBef>
              <a:spcAft>
                <a:spcPts val="225"/>
              </a:spcAft>
              <a:buClr>
                <a:schemeClr val="bg2"/>
              </a:buClr>
              <a:buSzPct val="100000"/>
              <a:buFont typeface="Arial" panose="020B0604020202020204" pitchFamily="34" charset="0"/>
              <a:buChar char="•"/>
              <a:defRPr sz="1950" b="0" kern="1200">
                <a:solidFill>
                  <a:schemeClr val="tx1">
                    <a:lumMod val="75000"/>
                    <a:lumOff val="25000"/>
                  </a:schemeClr>
                </a:solidFill>
                <a:latin typeface="+mn-lt"/>
                <a:ea typeface="+mn-ea"/>
                <a:cs typeface="Calibri" panose="020F0502020204030204" pitchFamily="34" charset="0"/>
              </a:defRPr>
            </a:lvl1pPr>
            <a:lvl2pPr marL="470297" indent="-215504" algn="l" rtl="0" eaLnBrk="0" fontAlgn="base" hangingPunct="0">
              <a:spcBef>
                <a:spcPts val="0"/>
              </a:spcBef>
              <a:spcAft>
                <a:spcPts val="225"/>
              </a:spcAft>
              <a:buClr>
                <a:schemeClr val="bg2"/>
              </a:buClr>
              <a:buSzPct val="100000"/>
              <a:buFont typeface="Calibri" panose="020F0502020204030204" pitchFamily="34" charset="0"/>
              <a:buChar char="−"/>
              <a:defRPr sz="1650" b="0" kern="1200">
                <a:solidFill>
                  <a:schemeClr val="tx1">
                    <a:lumMod val="75000"/>
                    <a:lumOff val="25000"/>
                  </a:schemeClr>
                </a:solidFill>
                <a:latin typeface="+mn-lt"/>
                <a:ea typeface="+mn-ea"/>
                <a:cs typeface="Calibri" panose="020F0502020204030204" pitchFamily="34" charset="0"/>
              </a:defRPr>
            </a:lvl2pPr>
            <a:lvl3pPr marL="685800" indent="-167879" algn="l" rtl="0" eaLnBrk="0" fontAlgn="base" hangingPunct="0">
              <a:spcBef>
                <a:spcPts val="0"/>
              </a:spcBef>
              <a:spcAft>
                <a:spcPts val="225"/>
              </a:spcAft>
              <a:buClr>
                <a:schemeClr val="bg2"/>
              </a:buClr>
              <a:buSzPct val="100000"/>
              <a:buFont typeface="Wingdings" panose="05000000000000000000" pitchFamily="2" charset="2"/>
              <a:buChar char="§"/>
              <a:defRPr sz="1500" b="0" kern="1200">
                <a:solidFill>
                  <a:schemeClr val="tx1">
                    <a:lumMod val="75000"/>
                    <a:lumOff val="25000"/>
                  </a:schemeClr>
                </a:solidFill>
                <a:latin typeface="+mn-lt"/>
                <a:ea typeface="+mn-ea"/>
                <a:cs typeface="Calibri" panose="020F0502020204030204" pitchFamily="34" charset="0"/>
              </a:defRPr>
            </a:lvl3pPr>
            <a:lvl4pPr marL="940594" indent="-166688" algn="l" rtl="0" eaLnBrk="0" fontAlgn="base" hangingPunct="0">
              <a:spcBef>
                <a:spcPts val="0"/>
              </a:spcBef>
              <a:spcAft>
                <a:spcPts val="225"/>
              </a:spcAft>
              <a:buClr>
                <a:schemeClr val="bg2"/>
              </a:buClr>
              <a:buSzPct val="100000"/>
              <a:buFont typeface="Wingdings" panose="05000000000000000000" pitchFamily="2" charset="2"/>
              <a:buChar char="§"/>
              <a:defRPr sz="1350" b="0" kern="1200">
                <a:solidFill>
                  <a:schemeClr val="tx1">
                    <a:lumMod val="75000"/>
                    <a:lumOff val="25000"/>
                  </a:schemeClr>
                </a:solidFill>
                <a:latin typeface="+mn-lt"/>
                <a:ea typeface="+mn-ea"/>
                <a:cs typeface="Calibri" panose="020F0502020204030204" pitchFamily="34" charset="0"/>
              </a:defRPr>
            </a:lvl4pPr>
            <a:lvl5pPr marL="1156097" indent="-167879" algn="l" rtl="0" eaLnBrk="0" fontAlgn="base" hangingPunct="0">
              <a:spcBef>
                <a:spcPts val="0"/>
              </a:spcBef>
              <a:spcAft>
                <a:spcPts val="225"/>
              </a:spcAft>
              <a:buClr>
                <a:schemeClr val="bg2"/>
              </a:buClr>
              <a:buSzPct val="100000"/>
              <a:buFont typeface="Wingdings" panose="05000000000000000000" pitchFamily="2" charset="2"/>
              <a:buChar char="§"/>
              <a:defRPr sz="1200" b="0" kern="1200">
                <a:solidFill>
                  <a:schemeClr val="tx1">
                    <a:lumMod val="75000"/>
                    <a:lumOff val="25000"/>
                  </a:schemeClr>
                </a:solidFill>
                <a:latin typeface="+mn-lt"/>
                <a:ea typeface="+mn-ea"/>
                <a:cs typeface="Calibri" panose="020F0502020204030204"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09538" lvl="1" indent="-109538">
              <a:lnSpc>
                <a:spcPts val="1100"/>
              </a:lnSpc>
              <a:spcAft>
                <a:spcPts val="0"/>
              </a:spcAft>
              <a:buClr>
                <a:schemeClr val="bg1">
                  <a:lumMod val="50000"/>
                </a:schemeClr>
              </a:buClr>
              <a:buSzPct val="110000"/>
              <a:buFont typeface="Arial" panose="020B0604020202020204" pitchFamily="34" charset="0"/>
              <a:buChar char="•"/>
            </a:pPr>
            <a:endParaRPr lang="en-IN" sz="1050" dirty="0">
              <a:solidFill>
                <a:schemeClr val="tx1">
                  <a:lumMod val="75000"/>
                </a:schemeClr>
              </a:solidFill>
              <a:latin typeface="Segoe UI" panose="020B0502040204020203" pitchFamily="34" charset="0"/>
              <a:cs typeface="Segoe UI" panose="020B0502040204020203" pitchFamily="34" charset="0"/>
            </a:endParaRPr>
          </a:p>
        </p:txBody>
      </p:sp>
      <p:sp>
        <p:nvSpPr>
          <p:cNvPr id="61" name="Rectangle 60"/>
          <p:cNvSpPr/>
          <p:nvPr/>
        </p:nvSpPr>
        <p:spPr bwMode="auto">
          <a:xfrm>
            <a:off x="0" y="9337790"/>
            <a:ext cx="7315200" cy="274320"/>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8" name="TextBox 47"/>
          <p:cNvSpPr txBox="1"/>
          <p:nvPr/>
        </p:nvSpPr>
        <p:spPr>
          <a:xfrm>
            <a:off x="5868646" y="9349708"/>
            <a:ext cx="1410964" cy="230832"/>
          </a:xfrm>
          <a:prstGeom prst="rect">
            <a:avLst/>
          </a:prstGeom>
          <a:noFill/>
        </p:spPr>
        <p:txBody>
          <a:bodyPr wrap="none" rtlCol="0">
            <a:spAutoFit/>
          </a:bodyPr>
          <a:lstStyle/>
          <a:p>
            <a:pPr algn="r"/>
            <a:r>
              <a:rPr lang="en-US" sz="900" b="1" dirty="0">
                <a:solidFill>
                  <a:schemeClr val="bg1"/>
                </a:solidFill>
                <a:latin typeface="Segoe UI" panose="020B0502040204020203" pitchFamily="34" charset="0"/>
                <a:cs typeface="Segoe UI" panose="020B0502040204020203" pitchFamily="34" charset="0"/>
              </a:rPr>
              <a:t>Microsoft Confidential</a:t>
            </a:r>
          </a:p>
        </p:txBody>
      </p:sp>
      <p:sp>
        <p:nvSpPr>
          <p:cNvPr id="36" name="Rectangle 35"/>
          <p:cNvSpPr/>
          <p:nvPr/>
        </p:nvSpPr>
        <p:spPr>
          <a:xfrm>
            <a:off x="5029369" y="3051797"/>
            <a:ext cx="2276922" cy="683931"/>
          </a:xfrm>
          <a:prstGeom prst="rect">
            <a:avLst/>
          </a:prstGeom>
          <a:solidFill>
            <a:srgbClr val="7FBA00"/>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18288" bIns="18288" numCol="1" spcCol="0" rtlCol="0" fromWordArt="0" anchor="t" anchorCtr="0" forceAA="0" compatLnSpc="1">
            <a:prstTxWarp prst="textNoShape">
              <a:avLst/>
            </a:prstTxWarp>
            <a:noAutofit/>
          </a:bodyPr>
          <a:lstStyle/>
          <a:p>
            <a:pPr>
              <a:spcBef>
                <a:spcPts val="0"/>
              </a:spcBef>
            </a:pPr>
            <a:r>
              <a:rPr lang="en-US" sz="1200" b="1" dirty="0">
                <a:solidFill>
                  <a:schemeClr val="bg1"/>
                </a:solidFill>
                <a:latin typeface="Segoe UI" panose="020B0502040204020203" pitchFamily="34" charset="0"/>
                <a:cs typeface="Segoe UI" panose="020B0502040204020203" pitchFamily="34" charset="0"/>
              </a:rPr>
              <a:t>Secure Productive Enterprise </a:t>
            </a:r>
          </a:p>
          <a:p>
            <a:r>
              <a:rPr lang="en-IN" sz="1000" dirty="0">
                <a:solidFill>
                  <a:schemeClr val="bg1"/>
                </a:solidFill>
                <a:latin typeface="Segoe UI" panose="020B0502040204020203" pitchFamily="34" charset="0"/>
                <a:cs typeface="Segoe UI" panose="020B0502040204020203" pitchFamily="34" charset="0"/>
              </a:rPr>
              <a:t>“Empower your employees </a:t>
            </a:r>
          </a:p>
          <a:p>
            <a:r>
              <a:rPr lang="en-IN" sz="1000" dirty="0">
                <a:solidFill>
                  <a:schemeClr val="bg1"/>
                </a:solidFill>
                <a:latin typeface="Segoe UI" panose="020B0502040204020203" pitchFamily="34" charset="0"/>
                <a:cs typeface="Segoe UI" panose="020B0502040204020203" pitchFamily="34" charset="0"/>
              </a:rPr>
              <a:t>for digital transformation”</a:t>
            </a:r>
          </a:p>
        </p:txBody>
      </p:sp>
      <p:sp>
        <p:nvSpPr>
          <p:cNvPr id="58" name="Freeform 25"/>
          <p:cNvSpPr>
            <a:spLocks/>
          </p:cNvSpPr>
          <p:nvPr/>
        </p:nvSpPr>
        <p:spPr bwMode="auto">
          <a:xfrm>
            <a:off x="6655099" y="3299923"/>
            <a:ext cx="624511" cy="419708"/>
          </a:xfrm>
          <a:custGeom>
            <a:avLst/>
            <a:gdLst>
              <a:gd name="T0" fmla="*/ 73 w 457"/>
              <a:gd name="T1" fmla="*/ 131 h 299"/>
              <a:gd name="T2" fmla="*/ 73 w 457"/>
              <a:gd name="T3" fmla="*/ 126 h 299"/>
              <a:gd name="T4" fmla="*/ 199 w 457"/>
              <a:gd name="T5" fmla="*/ 0 h 299"/>
              <a:gd name="T6" fmla="*/ 304 w 457"/>
              <a:gd name="T7" fmla="*/ 56 h 299"/>
              <a:gd name="T8" fmla="*/ 339 w 457"/>
              <a:gd name="T9" fmla="*/ 47 h 299"/>
              <a:gd name="T10" fmla="*/ 379 w 457"/>
              <a:gd name="T11" fmla="*/ 59 h 299"/>
              <a:gd name="T12" fmla="*/ 412 w 457"/>
              <a:gd name="T13" fmla="*/ 118 h 299"/>
              <a:gd name="T14" fmla="*/ 457 w 457"/>
              <a:gd name="T15" fmla="*/ 201 h 299"/>
              <a:gd name="T16" fmla="*/ 369 w 457"/>
              <a:gd name="T17" fmla="*/ 299 h 299"/>
              <a:gd name="T18" fmla="*/ 358 w 457"/>
              <a:gd name="T19" fmla="*/ 299 h 299"/>
              <a:gd name="T20" fmla="*/ 348 w 457"/>
              <a:gd name="T21" fmla="*/ 299 h 299"/>
              <a:gd name="T22" fmla="*/ 142 w 457"/>
              <a:gd name="T23" fmla="*/ 299 h 299"/>
              <a:gd name="T24" fmla="*/ 138 w 457"/>
              <a:gd name="T25" fmla="*/ 299 h 299"/>
              <a:gd name="T26" fmla="*/ 133 w 457"/>
              <a:gd name="T27" fmla="*/ 299 h 299"/>
              <a:gd name="T28" fmla="*/ 117 w 457"/>
              <a:gd name="T29" fmla="*/ 299 h 299"/>
              <a:gd name="T30" fmla="*/ 85 w 457"/>
              <a:gd name="T31" fmla="*/ 299 h 299"/>
              <a:gd name="T32" fmla="*/ 0 w 457"/>
              <a:gd name="T33" fmla="*/ 215 h 299"/>
              <a:gd name="T34" fmla="*/ 73 w 457"/>
              <a:gd name="T35" fmla="*/ 131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7" h="299">
                <a:moveTo>
                  <a:pt x="73" y="131"/>
                </a:moveTo>
                <a:cubicBezTo>
                  <a:pt x="73" y="130"/>
                  <a:pt x="73" y="127"/>
                  <a:pt x="73" y="126"/>
                </a:cubicBezTo>
                <a:cubicBezTo>
                  <a:pt x="73" y="56"/>
                  <a:pt x="129" y="0"/>
                  <a:pt x="199" y="0"/>
                </a:cubicBezTo>
                <a:cubicBezTo>
                  <a:pt x="243" y="0"/>
                  <a:pt x="281" y="23"/>
                  <a:pt x="304" y="56"/>
                </a:cubicBezTo>
                <a:cubicBezTo>
                  <a:pt x="314" y="50"/>
                  <a:pt x="326" y="47"/>
                  <a:pt x="339" y="47"/>
                </a:cubicBezTo>
                <a:cubicBezTo>
                  <a:pt x="354" y="47"/>
                  <a:pt x="368" y="51"/>
                  <a:pt x="379" y="59"/>
                </a:cubicBezTo>
                <a:cubicBezTo>
                  <a:pt x="399" y="72"/>
                  <a:pt x="411" y="93"/>
                  <a:pt x="412" y="118"/>
                </a:cubicBezTo>
                <a:cubicBezTo>
                  <a:pt x="439" y="136"/>
                  <a:pt x="457" y="166"/>
                  <a:pt x="457" y="201"/>
                </a:cubicBezTo>
                <a:cubicBezTo>
                  <a:pt x="457" y="252"/>
                  <a:pt x="419" y="294"/>
                  <a:pt x="369" y="299"/>
                </a:cubicBezTo>
                <a:cubicBezTo>
                  <a:pt x="366" y="299"/>
                  <a:pt x="361" y="299"/>
                  <a:pt x="358" y="299"/>
                </a:cubicBezTo>
                <a:cubicBezTo>
                  <a:pt x="355" y="299"/>
                  <a:pt x="351" y="299"/>
                  <a:pt x="348" y="299"/>
                </a:cubicBezTo>
                <a:cubicBezTo>
                  <a:pt x="302" y="299"/>
                  <a:pt x="193" y="299"/>
                  <a:pt x="142" y="299"/>
                </a:cubicBezTo>
                <a:cubicBezTo>
                  <a:pt x="140" y="299"/>
                  <a:pt x="139" y="299"/>
                  <a:pt x="138" y="299"/>
                </a:cubicBezTo>
                <a:cubicBezTo>
                  <a:pt x="133" y="299"/>
                  <a:pt x="133" y="299"/>
                  <a:pt x="133" y="299"/>
                </a:cubicBezTo>
                <a:cubicBezTo>
                  <a:pt x="130" y="299"/>
                  <a:pt x="123" y="299"/>
                  <a:pt x="117" y="299"/>
                </a:cubicBezTo>
                <a:cubicBezTo>
                  <a:pt x="85" y="299"/>
                  <a:pt x="85" y="299"/>
                  <a:pt x="85" y="299"/>
                </a:cubicBezTo>
                <a:cubicBezTo>
                  <a:pt x="38" y="299"/>
                  <a:pt x="0" y="261"/>
                  <a:pt x="0" y="215"/>
                </a:cubicBezTo>
                <a:cubicBezTo>
                  <a:pt x="0" y="172"/>
                  <a:pt x="32" y="137"/>
                  <a:pt x="73" y="131"/>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3" name="TextBox 32"/>
          <p:cNvSpPr txBox="1"/>
          <p:nvPr/>
        </p:nvSpPr>
        <p:spPr>
          <a:xfrm rot="16200000">
            <a:off x="-340955" y="3212588"/>
            <a:ext cx="956229" cy="274320"/>
          </a:xfrm>
          <a:prstGeom prst="round2SameRect">
            <a:avLst>
              <a:gd name="adj1" fmla="val 0"/>
              <a:gd name="adj2" fmla="val 0"/>
            </a:avLst>
          </a:prstGeom>
          <a:solidFill>
            <a:schemeClr val="tx1">
              <a:lumMod val="50000"/>
            </a:schemeClr>
          </a:solidFill>
        </p:spPr>
        <p:txBody>
          <a:bodyPr wrap="square" lIns="0" tIns="18288" rIns="0" bIns="18288" rtlCol="0" anchor="ctr">
            <a:noAutofit/>
          </a:bodyPr>
          <a:lstStyle/>
          <a:p>
            <a:pPr algn="ctr"/>
            <a:r>
              <a:rPr lang="en-US" sz="1100" b="1" dirty="0">
                <a:solidFill>
                  <a:schemeClr val="bg1"/>
                </a:solidFill>
                <a:latin typeface="Segoe UI" panose="020B0502040204020203" pitchFamily="34" charset="0"/>
                <a:cs typeface="Segoe UI" panose="020B0502040204020203" pitchFamily="34" charset="0"/>
              </a:rPr>
              <a:t>Sales Pitch</a:t>
            </a:r>
          </a:p>
        </p:txBody>
      </p:sp>
      <p:sp>
        <p:nvSpPr>
          <p:cNvPr id="35" name="Rectangle 34"/>
          <p:cNvSpPr/>
          <p:nvPr/>
        </p:nvSpPr>
        <p:spPr>
          <a:xfrm>
            <a:off x="360586" y="3051797"/>
            <a:ext cx="1881756" cy="683931"/>
          </a:xfrm>
          <a:prstGeom prst="rect">
            <a:avLst/>
          </a:prstGeom>
          <a:solidFill>
            <a:schemeClr val="bg1">
              <a:lumMod val="5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54864" bIns="18288" numCol="1" spcCol="0" rtlCol="0" fromWordArt="0" anchor="t" anchorCtr="0" forceAA="0" compatLnSpc="1">
            <a:prstTxWarp prst="textNoShape">
              <a:avLst/>
            </a:prstTxWarp>
            <a:noAutofit/>
          </a:bodyPr>
          <a:lstStyle/>
          <a:p>
            <a:pPr>
              <a:spcBef>
                <a:spcPts val="0"/>
              </a:spcBef>
            </a:pPr>
            <a:r>
              <a:rPr lang="en-US" sz="1200" b="1" dirty="0">
                <a:solidFill>
                  <a:schemeClr val="bg1"/>
                </a:solidFill>
                <a:latin typeface="Segoe UI" panose="020B0502040204020203" pitchFamily="34" charset="0"/>
                <a:cs typeface="Segoe UI" panose="020B0502040204020203" pitchFamily="34" charset="0"/>
              </a:rPr>
              <a:t>Office 365 E3 </a:t>
            </a:r>
            <a:r>
              <a:rPr lang="en-US" sz="1000" dirty="0">
                <a:solidFill>
                  <a:schemeClr val="bg1"/>
                </a:solidFill>
                <a:latin typeface="Segoe UI" panose="020B0502040204020203" pitchFamily="34" charset="0"/>
                <a:cs typeface="Segoe UI" panose="020B0502040204020203" pitchFamily="34" charset="0"/>
              </a:rPr>
              <a:t>Per User</a:t>
            </a:r>
          </a:p>
          <a:p>
            <a:pPr>
              <a:spcBef>
                <a:spcPts val="0"/>
              </a:spcBef>
            </a:pPr>
            <a:r>
              <a:rPr lang="en-US" sz="1000" dirty="0">
                <a:solidFill>
                  <a:schemeClr val="bg1"/>
                </a:solidFill>
                <a:latin typeface="Segoe UI" panose="020B0502040204020203" pitchFamily="34" charset="0"/>
                <a:cs typeface="Segoe UI" panose="020B0502040204020203" pitchFamily="34" charset="0"/>
              </a:rPr>
              <a:t>(Customer </a:t>
            </a:r>
          </a:p>
          <a:p>
            <a:pPr>
              <a:spcBef>
                <a:spcPts val="0"/>
              </a:spcBef>
            </a:pPr>
            <a:r>
              <a:rPr lang="en-US" sz="1000" dirty="0">
                <a:solidFill>
                  <a:schemeClr val="bg1"/>
                </a:solidFill>
                <a:latin typeface="Segoe UI" panose="020B0502040204020203" pitchFamily="34" charset="0"/>
                <a:cs typeface="Segoe UI" panose="020B0502040204020203" pitchFamily="34" charset="0"/>
              </a:rPr>
              <a:t>agreed to purchase)</a:t>
            </a:r>
          </a:p>
        </p:txBody>
      </p:sp>
      <p:sp>
        <p:nvSpPr>
          <p:cNvPr id="37" name="Rectangle 36"/>
          <p:cNvSpPr/>
          <p:nvPr/>
        </p:nvSpPr>
        <p:spPr>
          <a:xfrm>
            <a:off x="2622814" y="3051798"/>
            <a:ext cx="2031822" cy="683931"/>
          </a:xfrm>
          <a:prstGeom prst="rect">
            <a:avLst/>
          </a:prstGeom>
          <a:solidFill>
            <a:schemeClr val="accent3">
              <a:lumMod val="7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54864" bIns="18288" numCol="1" spcCol="0" rtlCol="0" fromWordArt="0" anchor="t" anchorCtr="0" forceAA="0" compatLnSpc="1">
            <a:prstTxWarp prst="textNoShape">
              <a:avLst/>
            </a:prstTxWarp>
            <a:noAutofit/>
          </a:bodyPr>
          <a:lstStyle/>
          <a:p>
            <a:pPr>
              <a:spcBef>
                <a:spcPts val="0"/>
              </a:spcBef>
            </a:pPr>
            <a:r>
              <a:rPr lang="en-US" sz="1200" b="1" dirty="0">
                <a:solidFill>
                  <a:schemeClr val="bg1"/>
                </a:solidFill>
                <a:latin typeface="Segoe UI" panose="020B0502040204020203" pitchFamily="34" charset="0"/>
                <a:cs typeface="Segoe UI" panose="020B0502040204020203" pitchFamily="34" charset="0"/>
              </a:rPr>
              <a:t>Windows Enterprise E3/E5</a:t>
            </a:r>
          </a:p>
          <a:p>
            <a:r>
              <a:rPr lang="en-US" sz="1000" dirty="0">
                <a:solidFill>
                  <a:schemeClr val="bg1"/>
                </a:solidFill>
                <a:latin typeface="Segoe UI" panose="020B0502040204020203" pitchFamily="34" charset="0"/>
                <a:cs typeface="Segoe UI" panose="020B0502040204020203" pitchFamily="34" charset="0"/>
              </a:rPr>
              <a:t>“Get Windows Enterprise </a:t>
            </a:r>
          </a:p>
          <a:p>
            <a:r>
              <a:rPr lang="en-US" sz="1000" dirty="0">
                <a:solidFill>
                  <a:schemeClr val="bg1"/>
                </a:solidFill>
                <a:latin typeface="Segoe UI" panose="020B0502040204020203" pitchFamily="34" charset="0"/>
                <a:cs typeface="Segoe UI" panose="020B0502040204020203" pitchFamily="34" charset="0"/>
              </a:rPr>
              <a:t>for all your users’ devices”</a:t>
            </a:r>
          </a:p>
        </p:txBody>
      </p:sp>
      <p:grpSp>
        <p:nvGrpSpPr>
          <p:cNvPr id="2" name="Group 1"/>
          <p:cNvGrpSpPr/>
          <p:nvPr/>
        </p:nvGrpSpPr>
        <p:grpSpPr>
          <a:xfrm>
            <a:off x="2239440" y="3042069"/>
            <a:ext cx="381198" cy="683932"/>
            <a:chOff x="2229890" y="3051795"/>
            <a:chExt cx="381198" cy="683932"/>
          </a:xfrm>
        </p:grpSpPr>
        <p:sp>
          <p:nvSpPr>
            <p:cNvPr id="44" name="Flowchart: Merge 43"/>
            <p:cNvSpPr/>
            <p:nvPr/>
          </p:nvSpPr>
          <p:spPr>
            <a:xfrm rot="16200000">
              <a:off x="2082536" y="3207174"/>
              <a:ext cx="683932" cy="373173"/>
            </a:xfrm>
            <a:prstGeom prst="flowChartMerge">
              <a:avLst/>
            </a:prstGeom>
            <a:solidFill>
              <a:schemeClr val="accent3">
                <a:lumMod val="7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vert" wrap="square" lIns="54864" tIns="18288" rIns="54864" bIns="18288" numCol="1" spcCol="0" rtlCol="0" fromWordArt="0" anchor="ctr" anchorCtr="0" forceAA="0" compatLnSpc="1">
              <a:prstTxWarp prst="textNoShape">
                <a:avLst/>
              </a:prstTxWarp>
              <a:noAutofit/>
            </a:bodyPr>
            <a:lstStyle/>
            <a:p>
              <a:pPr algn="ctr">
                <a:spcBef>
                  <a:spcPts val="0"/>
                </a:spcBef>
                <a:spcAft>
                  <a:spcPts val="0"/>
                </a:spcAft>
              </a:pPr>
              <a:endParaRPr lang="en-US" sz="1050" b="1" dirty="0">
                <a:solidFill>
                  <a:schemeClr val="bg1"/>
                </a:solidFill>
                <a:latin typeface="Segoe UI" panose="020B0502040204020203" pitchFamily="34" charset="0"/>
                <a:cs typeface="Segoe UI" panose="020B0502040204020203" pitchFamily="34" charset="0"/>
              </a:endParaRPr>
            </a:p>
          </p:txBody>
        </p:sp>
        <p:sp>
          <p:nvSpPr>
            <p:cNvPr id="45" name="Rectangle 44"/>
            <p:cNvSpPr/>
            <p:nvPr/>
          </p:nvSpPr>
          <p:spPr>
            <a:xfrm rot="16200000">
              <a:off x="2116279" y="3287276"/>
              <a:ext cx="440191" cy="212969"/>
            </a:xfrm>
            <a:prstGeom prst="rect">
              <a:avLst/>
            </a:prstGeom>
          </p:spPr>
          <p:txBody>
            <a:bodyPr wrap="none" lIns="54864" tIns="18288" rIns="54864" bIns="18288" anchor="ctr">
              <a:spAutoFit/>
            </a:bodyPr>
            <a:lstStyle/>
            <a:p>
              <a:pPr algn="ctr">
                <a:spcBef>
                  <a:spcPts val="0"/>
                </a:spcBef>
                <a:spcAft>
                  <a:spcPts val="0"/>
                </a:spcAft>
              </a:pPr>
              <a:r>
                <a:rPr lang="en-US" sz="1100" b="1" dirty="0">
                  <a:solidFill>
                    <a:schemeClr val="bg1"/>
                  </a:solidFill>
                  <a:latin typeface="Segoe UI" panose="020B0502040204020203" pitchFamily="34" charset="0"/>
                  <a:cs typeface="Segoe UI" panose="020B0502040204020203" pitchFamily="34" charset="0"/>
                </a:rPr>
                <a:t>ADD</a:t>
              </a:r>
            </a:p>
          </p:txBody>
        </p:sp>
      </p:grpSp>
      <p:grpSp>
        <p:nvGrpSpPr>
          <p:cNvPr id="10" name="Group 9"/>
          <p:cNvGrpSpPr/>
          <p:nvPr/>
        </p:nvGrpSpPr>
        <p:grpSpPr>
          <a:xfrm>
            <a:off x="4639127" y="3054552"/>
            <a:ext cx="390242" cy="683932"/>
            <a:chOff x="4635929" y="3051796"/>
            <a:chExt cx="390242" cy="683932"/>
          </a:xfrm>
        </p:grpSpPr>
        <p:sp>
          <p:nvSpPr>
            <p:cNvPr id="42" name="Flowchart: Merge 41"/>
            <p:cNvSpPr/>
            <p:nvPr/>
          </p:nvSpPr>
          <p:spPr>
            <a:xfrm rot="16200000">
              <a:off x="4497618" y="3207174"/>
              <a:ext cx="683932" cy="373175"/>
            </a:xfrm>
            <a:prstGeom prst="flowChartMerge">
              <a:avLst/>
            </a:prstGeom>
            <a:solidFill>
              <a:srgbClr val="7FBA00"/>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vert" wrap="square" lIns="54864" tIns="18288" rIns="54864" bIns="18288" numCol="1" spcCol="0" rtlCol="0" fromWordArt="0" anchor="ctr" anchorCtr="0" forceAA="0" compatLnSpc="1">
              <a:prstTxWarp prst="textNoShape">
                <a:avLst/>
              </a:prstTxWarp>
              <a:noAutofit/>
            </a:bodyPr>
            <a:lstStyle/>
            <a:p>
              <a:pPr algn="ctr">
                <a:spcBef>
                  <a:spcPts val="0"/>
                </a:spcBef>
                <a:spcAft>
                  <a:spcPts val="0"/>
                </a:spcAft>
              </a:pPr>
              <a:endParaRPr lang="en-US" sz="1050" b="1" dirty="0">
                <a:solidFill>
                  <a:schemeClr val="bg1"/>
                </a:solidFill>
                <a:latin typeface="Segoe UI" panose="020B0502040204020203" pitchFamily="34" charset="0"/>
                <a:cs typeface="Segoe UI" panose="020B0502040204020203" pitchFamily="34" charset="0"/>
              </a:endParaRPr>
            </a:p>
          </p:txBody>
        </p:sp>
        <p:sp>
          <p:nvSpPr>
            <p:cNvPr id="43" name="Rectangle 42"/>
            <p:cNvSpPr/>
            <p:nvPr/>
          </p:nvSpPr>
          <p:spPr>
            <a:xfrm rot="16200000">
              <a:off x="4522318" y="3287275"/>
              <a:ext cx="440191" cy="212969"/>
            </a:xfrm>
            <a:prstGeom prst="rect">
              <a:avLst/>
            </a:prstGeom>
          </p:spPr>
          <p:txBody>
            <a:bodyPr wrap="none" lIns="54864" tIns="18288" rIns="54864" bIns="18288" anchor="ctr">
              <a:spAutoFit/>
            </a:bodyPr>
            <a:lstStyle/>
            <a:p>
              <a:pPr algn="ctr">
                <a:spcBef>
                  <a:spcPts val="0"/>
                </a:spcBef>
                <a:spcAft>
                  <a:spcPts val="0"/>
                </a:spcAft>
              </a:pPr>
              <a:r>
                <a:rPr lang="en-US" sz="1100" b="1" dirty="0">
                  <a:solidFill>
                    <a:schemeClr val="bg1"/>
                  </a:solidFill>
                  <a:latin typeface="Segoe UI" panose="020B0502040204020203" pitchFamily="34" charset="0"/>
                  <a:cs typeface="Segoe UI" panose="020B0502040204020203" pitchFamily="34" charset="0"/>
                </a:rPr>
                <a:t>ADD</a:t>
              </a:r>
            </a:p>
          </p:txBody>
        </p:sp>
      </p:grpSp>
      <p:sp>
        <p:nvSpPr>
          <p:cNvPr id="56" name="TextBox 55"/>
          <p:cNvSpPr txBox="1"/>
          <p:nvPr/>
        </p:nvSpPr>
        <p:spPr>
          <a:xfrm rot="16200000">
            <a:off x="3701332" y="-559354"/>
            <a:ext cx="182880" cy="7044855"/>
          </a:xfrm>
          <a:prstGeom prst="round2SameRect">
            <a:avLst>
              <a:gd name="adj1" fmla="val 0"/>
              <a:gd name="adj2" fmla="val 0"/>
            </a:avLst>
          </a:prstGeom>
          <a:solidFill>
            <a:srgbClr val="960000"/>
          </a:solidFill>
        </p:spPr>
        <p:txBody>
          <a:bodyPr wrap="square" lIns="0" tIns="18288" rIns="0" bIns="18288" rtlCol="0" anchor="ctr">
            <a:noAutofit/>
          </a:bodyPr>
          <a:lstStyle/>
          <a:p>
            <a:pPr algn="ctr"/>
            <a:endParaRPr lang="en-US" sz="1100" b="1" dirty="0">
              <a:solidFill>
                <a:schemeClr val="bg1"/>
              </a:solidFill>
              <a:latin typeface="Segoe UI" panose="020B0502040204020203" pitchFamily="34" charset="0"/>
              <a:cs typeface="Segoe UI" panose="020B0502040204020203" pitchFamily="34" charset="0"/>
            </a:endParaRPr>
          </a:p>
        </p:txBody>
      </p:sp>
      <p:sp>
        <p:nvSpPr>
          <p:cNvPr id="57" name="TextBox 56"/>
          <p:cNvSpPr txBox="1"/>
          <p:nvPr/>
        </p:nvSpPr>
        <p:spPr>
          <a:xfrm>
            <a:off x="474952" y="2840305"/>
            <a:ext cx="3074881" cy="246221"/>
          </a:xfrm>
          <a:prstGeom prst="rect">
            <a:avLst/>
          </a:prstGeom>
        </p:spPr>
        <p:txBody>
          <a:bodyPr wrap="none" rtlCol="0">
            <a:spAutoFit/>
          </a:bodyPr>
          <a:lstStyle/>
          <a:p>
            <a:r>
              <a:rPr lang="en-US" sz="1000" b="1" dirty="0">
                <a:solidFill>
                  <a:schemeClr val="bg1"/>
                </a:solidFill>
                <a:latin typeface="Segoe UI" panose="020B0502040204020203" pitchFamily="34" charset="0"/>
                <a:cs typeface="Segoe UI" panose="020B0502040204020203" pitchFamily="34" charset="0"/>
              </a:rPr>
              <a:t>Cross-sell &amp; Upsell to Windows Per User &amp; SPE:</a:t>
            </a:r>
          </a:p>
        </p:txBody>
      </p:sp>
      <p:grpSp>
        <p:nvGrpSpPr>
          <p:cNvPr id="7" name="Group 6"/>
          <p:cNvGrpSpPr/>
          <p:nvPr/>
        </p:nvGrpSpPr>
        <p:grpSpPr>
          <a:xfrm>
            <a:off x="275522" y="3560329"/>
            <a:ext cx="640080" cy="256344"/>
            <a:chOff x="397442" y="3820528"/>
            <a:chExt cx="640080" cy="256344"/>
          </a:xfrm>
        </p:grpSpPr>
        <p:sp>
          <p:nvSpPr>
            <p:cNvPr id="34" name="TextBox 33"/>
            <p:cNvSpPr txBox="1"/>
            <p:nvPr/>
          </p:nvSpPr>
          <p:spPr>
            <a:xfrm>
              <a:off x="397442" y="3916828"/>
              <a:ext cx="640080" cy="160044"/>
            </a:xfrm>
            <a:prstGeom prst="rect">
              <a:avLst/>
            </a:prstGeom>
            <a:solidFill>
              <a:schemeClr val="bg1">
                <a:lumMod val="75000"/>
              </a:schemeClr>
            </a:solidFill>
            <a:effectLst>
              <a:outerShdw blurRad="50800" dist="38100" algn="l" rotWithShape="0">
                <a:prstClr val="black">
                  <a:alpha val="25000"/>
                </a:prstClr>
              </a:outerShdw>
            </a:effectLst>
          </p:spPr>
          <p:txBody>
            <a:bodyPr wrap="square" lIns="54864" tIns="18288" rIns="54864" bIns="18288" rtlCol="0">
              <a:spAutoFit/>
            </a:bodyPr>
            <a:lstStyle/>
            <a:p>
              <a:pPr algn="ctr"/>
              <a:r>
                <a:rPr lang="en-US" sz="800" b="1" dirty="0">
                  <a:solidFill>
                    <a:schemeClr val="tx1">
                      <a:lumMod val="50000"/>
                    </a:schemeClr>
                  </a:solidFill>
                  <a:latin typeface="Segoe UI" panose="020B0502040204020203" pitchFamily="34" charset="0"/>
                  <a:cs typeface="Segoe UI" panose="020B0502040204020203" pitchFamily="34" charset="0"/>
                </a:rPr>
                <a:t>“Good”</a:t>
              </a:r>
            </a:p>
          </p:txBody>
        </p:sp>
        <p:sp>
          <p:nvSpPr>
            <p:cNvPr id="3" name="Isosceles Triangle 2"/>
            <p:cNvSpPr/>
            <p:nvPr/>
          </p:nvSpPr>
          <p:spPr bwMode="auto">
            <a:xfrm rot="16200000">
              <a:off x="391825" y="3826145"/>
              <a:ext cx="96298" cy="85063"/>
            </a:xfrm>
            <a:prstGeom prst="triangle">
              <a:avLst>
                <a:gd name="adj" fmla="val 0"/>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8" name="Group 7"/>
          <p:cNvGrpSpPr/>
          <p:nvPr/>
        </p:nvGrpSpPr>
        <p:grpSpPr>
          <a:xfrm>
            <a:off x="2541840" y="3560329"/>
            <a:ext cx="640080" cy="256343"/>
            <a:chOff x="2547589" y="3820529"/>
            <a:chExt cx="640080" cy="256343"/>
          </a:xfrm>
        </p:grpSpPr>
        <p:sp>
          <p:nvSpPr>
            <p:cNvPr id="38" name="TextBox 37"/>
            <p:cNvSpPr txBox="1"/>
            <p:nvPr/>
          </p:nvSpPr>
          <p:spPr>
            <a:xfrm>
              <a:off x="2547589" y="3916828"/>
              <a:ext cx="640080" cy="160044"/>
            </a:xfrm>
            <a:prstGeom prst="rect">
              <a:avLst/>
            </a:prstGeom>
            <a:solidFill>
              <a:schemeClr val="bg1">
                <a:lumMod val="75000"/>
              </a:schemeClr>
            </a:solidFill>
            <a:effectLst>
              <a:outerShdw blurRad="50800" dist="38100" algn="l" rotWithShape="0">
                <a:prstClr val="black">
                  <a:alpha val="25000"/>
                </a:prstClr>
              </a:outerShdw>
            </a:effectLst>
          </p:spPr>
          <p:txBody>
            <a:bodyPr wrap="square" lIns="54864" tIns="18288" rIns="54864" bIns="18288" rtlCol="0">
              <a:spAutoFit/>
            </a:bodyPr>
            <a:lstStyle>
              <a:defPPr>
                <a:defRPr lang="en-US"/>
              </a:defPPr>
              <a:lvl1pPr>
                <a:defRPr sz="800" b="1">
                  <a:solidFill>
                    <a:schemeClr val="tx1">
                      <a:lumMod val="50000"/>
                    </a:schemeClr>
                  </a:solidFill>
                  <a:latin typeface="Segoe UI" panose="020B0502040204020203" pitchFamily="34" charset="0"/>
                  <a:cs typeface="Segoe UI" panose="020B0502040204020203" pitchFamily="34" charset="0"/>
                </a:defRPr>
              </a:lvl1pPr>
            </a:lstStyle>
            <a:p>
              <a:pPr algn="ctr"/>
              <a:r>
                <a:rPr lang="en-US" dirty="0"/>
                <a:t>“Better”</a:t>
              </a:r>
            </a:p>
          </p:txBody>
        </p:sp>
        <p:sp>
          <p:nvSpPr>
            <p:cNvPr id="49" name="Isosceles Triangle 48"/>
            <p:cNvSpPr/>
            <p:nvPr/>
          </p:nvSpPr>
          <p:spPr bwMode="auto">
            <a:xfrm rot="16200000">
              <a:off x="2542972" y="3826146"/>
              <a:ext cx="96298" cy="85063"/>
            </a:xfrm>
            <a:prstGeom prst="triangle">
              <a:avLst>
                <a:gd name="adj" fmla="val 0"/>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9" name="Group 8"/>
          <p:cNvGrpSpPr/>
          <p:nvPr/>
        </p:nvGrpSpPr>
        <p:grpSpPr>
          <a:xfrm>
            <a:off x="4952707" y="3560329"/>
            <a:ext cx="640080" cy="256342"/>
            <a:chOff x="4982201" y="3820530"/>
            <a:chExt cx="640080" cy="256342"/>
          </a:xfrm>
        </p:grpSpPr>
        <p:sp>
          <p:nvSpPr>
            <p:cNvPr id="39" name="TextBox 38"/>
            <p:cNvSpPr txBox="1"/>
            <p:nvPr/>
          </p:nvSpPr>
          <p:spPr>
            <a:xfrm>
              <a:off x="4982201" y="3916828"/>
              <a:ext cx="640080" cy="160044"/>
            </a:xfrm>
            <a:prstGeom prst="rect">
              <a:avLst/>
            </a:prstGeom>
            <a:solidFill>
              <a:schemeClr val="bg1">
                <a:lumMod val="75000"/>
              </a:schemeClr>
            </a:solidFill>
            <a:effectLst>
              <a:outerShdw blurRad="50800" dist="38100" algn="l" rotWithShape="0">
                <a:prstClr val="black">
                  <a:alpha val="25000"/>
                </a:prstClr>
              </a:outerShdw>
            </a:effectLst>
          </p:spPr>
          <p:txBody>
            <a:bodyPr wrap="square" lIns="54864" tIns="18288" rIns="54864" bIns="18288" rtlCol="0">
              <a:spAutoFit/>
            </a:bodyPr>
            <a:lstStyle>
              <a:defPPr>
                <a:defRPr lang="en-US"/>
              </a:defPPr>
              <a:lvl1pPr>
                <a:defRPr sz="800" b="1">
                  <a:solidFill>
                    <a:schemeClr val="tx1">
                      <a:lumMod val="50000"/>
                    </a:schemeClr>
                  </a:solidFill>
                  <a:latin typeface="Segoe UI" panose="020B0502040204020203" pitchFamily="34" charset="0"/>
                  <a:cs typeface="Segoe UI" panose="020B0502040204020203" pitchFamily="34" charset="0"/>
                </a:defRPr>
              </a:lvl1pPr>
            </a:lstStyle>
            <a:p>
              <a:pPr algn="ctr"/>
              <a:r>
                <a:rPr lang="en-US" dirty="0"/>
                <a:t>“Best”</a:t>
              </a:r>
            </a:p>
          </p:txBody>
        </p:sp>
        <p:sp>
          <p:nvSpPr>
            <p:cNvPr id="53" name="Isosceles Triangle 52"/>
            <p:cNvSpPr/>
            <p:nvPr/>
          </p:nvSpPr>
          <p:spPr bwMode="auto">
            <a:xfrm rot="16200000">
              <a:off x="4976585" y="3826147"/>
              <a:ext cx="96298" cy="85063"/>
            </a:xfrm>
            <a:prstGeom prst="triangle">
              <a:avLst>
                <a:gd name="adj" fmla="val 0"/>
              </a:avLst>
            </a:prstGeom>
            <a:solidFill>
              <a:schemeClr val="tx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pic>
        <p:nvPicPr>
          <p:cNvPr id="1026" name="Picture 2" descr="http://cloudag.com/wp-content/uploads/2013/05/Office365logoOrange.png"/>
          <p:cNvPicPr>
            <a:picLocks noChangeAspect="1" noChangeArrowheads="1"/>
          </p:cNvPicPr>
          <p:nvPr/>
        </p:nvPicPr>
        <p:blipFill rotWithShape="1">
          <a:blip r:embed="rId3">
            <a:clrChange>
              <a:clrFrom>
                <a:srgbClr val="000000">
                  <a:alpha val="0"/>
                </a:srgbClr>
              </a:clrFrom>
              <a:clrTo>
                <a:srgbClr val="000000">
                  <a:alpha val="0"/>
                </a:srgbClr>
              </a:clrTo>
            </a:clrChange>
            <a:biLevel thresh="25000"/>
            <a:extLst>
              <a:ext uri="{28A0092B-C50C-407E-A947-70E740481C1C}">
                <a14:useLocalDpi xmlns:a14="http://schemas.microsoft.com/office/drawing/2010/main" val="0"/>
              </a:ext>
            </a:extLst>
          </a:blip>
          <a:srcRect r="80129"/>
          <a:stretch/>
        </p:blipFill>
        <p:spPr bwMode="auto">
          <a:xfrm>
            <a:off x="1755003" y="3294709"/>
            <a:ext cx="388621" cy="430137"/>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17"/>
          <p:cNvGrpSpPr/>
          <p:nvPr/>
        </p:nvGrpSpPr>
        <p:grpSpPr>
          <a:xfrm>
            <a:off x="4137228" y="3328663"/>
            <a:ext cx="501558" cy="432467"/>
            <a:chOff x="-3166985" y="4484688"/>
            <a:chExt cx="311150" cy="268288"/>
          </a:xfrm>
          <a:solidFill>
            <a:schemeClr val="bg1"/>
          </a:solidFill>
        </p:grpSpPr>
        <p:sp>
          <p:nvSpPr>
            <p:cNvPr id="14" name="Freeform 8"/>
            <p:cNvSpPr>
              <a:spLocks noEditPoints="1"/>
            </p:cNvSpPr>
            <p:nvPr/>
          </p:nvSpPr>
          <p:spPr bwMode="auto">
            <a:xfrm>
              <a:off x="-3081260" y="4484688"/>
              <a:ext cx="225425" cy="268288"/>
            </a:xfrm>
            <a:custGeom>
              <a:avLst/>
              <a:gdLst>
                <a:gd name="T0" fmla="*/ 1025 w 2414"/>
                <a:gd name="T1" fmla="*/ 232 h 2879"/>
                <a:gd name="T2" fmla="*/ 818 w 2414"/>
                <a:gd name="T3" fmla="*/ 344 h 2879"/>
                <a:gd name="T4" fmla="*/ 670 w 2414"/>
                <a:gd name="T5" fmla="*/ 525 h 2879"/>
                <a:gd name="T6" fmla="*/ 599 w 2414"/>
                <a:gd name="T7" fmla="*/ 755 h 2879"/>
                <a:gd name="T8" fmla="*/ 577 w 2414"/>
                <a:gd name="T9" fmla="*/ 991 h 2879"/>
                <a:gd name="T10" fmla="*/ 525 w 2414"/>
                <a:gd name="T11" fmla="*/ 1175 h 2879"/>
                <a:gd name="T12" fmla="*/ 499 w 2414"/>
                <a:gd name="T13" fmla="*/ 1257 h 2879"/>
                <a:gd name="T14" fmla="*/ 553 w 2414"/>
                <a:gd name="T15" fmla="*/ 1296 h 2879"/>
                <a:gd name="T16" fmla="*/ 685 w 2414"/>
                <a:gd name="T17" fmla="*/ 1600 h 2879"/>
                <a:gd name="T18" fmla="*/ 690 w 2414"/>
                <a:gd name="T19" fmla="*/ 1723 h 2879"/>
                <a:gd name="T20" fmla="*/ 628 w 2414"/>
                <a:gd name="T21" fmla="*/ 1825 h 2879"/>
                <a:gd name="T22" fmla="*/ 476 w 2414"/>
                <a:gd name="T23" fmla="*/ 1912 h 2879"/>
                <a:gd name="T24" fmla="*/ 321 w 2414"/>
                <a:gd name="T25" fmla="*/ 2062 h 2879"/>
                <a:gd name="T26" fmla="*/ 227 w 2414"/>
                <a:gd name="T27" fmla="*/ 2256 h 2879"/>
                <a:gd name="T28" fmla="*/ 204 w 2414"/>
                <a:gd name="T29" fmla="*/ 2675 h 2879"/>
                <a:gd name="T30" fmla="*/ 2201 w 2414"/>
                <a:gd name="T31" fmla="*/ 2309 h 2879"/>
                <a:gd name="T32" fmla="*/ 2125 w 2414"/>
                <a:gd name="T33" fmla="*/ 2106 h 2879"/>
                <a:gd name="T34" fmla="*/ 1983 w 2414"/>
                <a:gd name="T35" fmla="*/ 1943 h 2879"/>
                <a:gd name="T36" fmla="*/ 1519 w 2414"/>
                <a:gd name="T37" fmla="*/ 1720 h 2879"/>
                <a:gd name="T38" fmla="*/ 1424 w 2414"/>
                <a:gd name="T39" fmla="*/ 1634 h 2879"/>
                <a:gd name="T40" fmla="*/ 1397 w 2414"/>
                <a:gd name="T41" fmla="*/ 1509 h 2879"/>
                <a:gd name="T42" fmla="*/ 1451 w 2414"/>
                <a:gd name="T43" fmla="*/ 1393 h 2879"/>
                <a:gd name="T44" fmla="*/ 1593 w 2414"/>
                <a:gd name="T45" fmla="*/ 1291 h 2879"/>
                <a:gd name="T46" fmla="*/ 1734 w 2414"/>
                <a:gd name="T47" fmla="*/ 1129 h 2879"/>
                <a:gd name="T48" fmla="*/ 1809 w 2414"/>
                <a:gd name="T49" fmla="*/ 927 h 2879"/>
                <a:gd name="T50" fmla="*/ 1807 w 2414"/>
                <a:gd name="T51" fmla="*/ 694 h 2879"/>
                <a:gd name="T52" fmla="*/ 1715 w 2414"/>
                <a:gd name="T53" fmla="*/ 475 h 2879"/>
                <a:gd name="T54" fmla="*/ 1550 w 2414"/>
                <a:gd name="T55" fmla="*/ 309 h 2879"/>
                <a:gd name="T56" fmla="*/ 1330 w 2414"/>
                <a:gd name="T57" fmla="*/ 217 h 2879"/>
                <a:gd name="T58" fmla="*/ 1278 w 2414"/>
                <a:gd name="T59" fmla="*/ 3 h 2879"/>
                <a:gd name="T60" fmla="*/ 1540 w 2414"/>
                <a:gd name="T61" fmla="*/ 71 h 2879"/>
                <a:gd name="T62" fmla="*/ 1761 w 2414"/>
                <a:gd name="T63" fmla="*/ 217 h 2879"/>
                <a:gd name="T64" fmla="*/ 1923 w 2414"/>
                <a:gd name="T65" fmla="*/ 424 h 2879"/>
                <a:gd name="T66" fmla="*/ 2011 w 2414"/>
                <a:gd name="T67" fmla="*/ 677 h 2879"/>
                <a:gd name="T68" fmla="*/ 2011 w 2414"/>
                <a:gd name="T69" fmla="*/ 955 h 2879"/>
                <a:gd name="T70" fmla="*/ 1923 w 2414"/>
                <a:gd name="T71" fmla="*/ 1209 h 2879"/>
                <a:gd name="T72" fmla="*/ 1761 w 2414"/>
                <a:gd name="T73" fmla="*/ 1416 h 2879"/>
                <a:gd name="T74" fmla="*/ 1922 w 2414"/>
                <a:gd name="T75" fmla="*/ 1670 h 2879"/>
                <a:gd name="T76" fmla="*/ 2137 w 2414"/>
                <a:gd name="T77" fmla="*/ 1806 h 2879"/>
                <a:gd name="T78" fmla="*/ 2297 w 2414"/>
                <a:gd name="T79" fmla="*/ 1998 h 2879"/>
                <a:gd name="T80" fmla="*/ 2392 w 2414"/>
                <a:gd name="T81" fmla="*/ 2230 h 2879"/>
                <a:gd name="T82" fmla="*/ 2414 w 2414"/>
                <a:gd name="T83" fmla="*/ 2879 h 2879"/>
                <a:gd name="T84" fmla="*/ 10 w 2414"/>
                <a:gd name="T85" fmla="*/ 2292 h 2879"/>
                <a:gd name="T86" fmla="*/ 88 w 2414"/>
                <a:gd name="T87" fmla="*/ 2053 h 2879"/>
                <a:gd name="T88" fmla="*/ 233 w 2414"/>
                <a:gd name="T89" fmla="*/ 1850 h 2879"/>
                <a:gd name="T90" fmla="*/ 435 w 2414"/>
                <a:gd name="T91" fmla="*/ 1699 h 2879"/>
                <a:gd name="T92" fmla="*/ 346 w 2414"/>
                <a:gd name="T93" fmla="*/ 1397 h 2879"/>
                <a:gd name="T94" fmla="*/ 294 w 2414"/>
                <a:gd name="T95" fmla="*/ 1303 h 2879"/>
                <a:gd name="T96" fmla="*/ 305 w 2414"/>
                <a:gd name="T97" fmla="*/ 1191 h 2879"/>
                <a:gd name="T98" fmla="*/ 347 w 2414"/>
                <a:gd name="T99" fmla="*/ 1062 h 2879"/>
                <a:gd name="T100" fmla="*/ 385 w 2414"/>
                <a:gd name="T101" fmla="*/ 905 h 2879"/>
                <a:gd name="T102" fmla="*/ 403 w 2414"/>
                <a:gd name="T103" fmla="*/ 677 h 2879"/>
                <a:gd name="T104" fmla="*/ 492 w 2414"/>
                <a:gd name="T105" fmla="*/ 424 h 2879"/>
                <a:gd name="T106" fmla="*/ 654 w 2414"/>
                <a:gd name="T107" fmla="*/ 217 h 2879"/>
                <a:gd name="T108" fmla="*/ 875 w 2414"/>
                <a:gd name="T109" fmla="*/ 71 h 2879"/>
                <a:gd name="T110" fmla="*/ 1138 w 2414"/>
                <a:gd name="T111" fmla="*/ 3 h 2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414" h="2879">
                  <a:moveTo>
                    <a:pt x="1208" y="204"/>
                  </a:moveTo>
                  <a:lnTo>
                    <a:pt x="1145" y="207"/>
                  </a:lnTo>
                  <a:lnTo>
                    <a:pt x="1084" y="217"/>
                  </a:lnTo>
                  <a:lnTo>
                    <a:pt x="1025" y="232"/>
                  </a:lnTo>
                  <a:lnTo>
                    <a:pt x="970" y="253"/>
                  </a:lnTo>
                  <a:lnTo>
                    <a:pt x="916" y="279"/>
                  </a:lnTo>
                  <a:lnTo>
                    <a:pt x="866" y="309"/>
                  </a:lnTo>
                  <a:lnTo>
                    <a:pt x="818" y="344"/>
                  </a:lnTo>
                  <a:lnTo>
                    <a:pt x="775" y="385"/>
                  </a:lnTo>
                  <a:lnTo>
                    <a:pt x="736" y="428"/>
                  </a:lnTo>
                  <a:lnTo>
                    <a:pt x="700" y="475"/>
                  </a:lnTo>
                  <a:lnTo>
                    <a:pt x="670" y="525"/>
                  </a:lnTo>
                  <a:lnTo>
                    <a:pt x="644" y="578"/>
                  </a:lnTo>
                  <a:lnTo>
                    <a:pt x="623" y="635"/>
                  </a:lnTo>
                  <a:lnTo>
                    <a:pt x="608" y="694"/>
                  </a:lnTo>
                  <a:lnTo>
                    <a:pt x="599" y="755"/>
                  </a:lnTo>
                  <a:lnTo>
                    <a:pt x="596" y="816"/>
                  </a:lnTo>
                  <a:lnTo>
                    <a:pt x="594" y="878"/>
                  </a:lnTo>
                  <a:lnTo>
                    <a:pt x="586" y="937"/>
                  </a:lnTo>
                  <a:lnTo>
                    <a:pt x="577" y="991"/>
                  </a:lnTo>
                  <a:lnTo>
                    <a:pt x="565" y="1043"/>
                  </a:lnTo>
                  <a:lnTo>
                    <a:pt x="551" y="1091"/>
                  </a:lnTo>
                  <a:lnTo>
                    <a:pt x="538" y="1135"/>
                  </a:lnTo>
                  <a:lnTo>
                    <a:pt x="525" y="1175"/>
                  </a:lnTo>
                  <a:lnTo>
                    <a:pt x="517" y="1195"/>
                  </a:lnTo>
                  <a:lnTo>
                    <a:pt x="510" y="1217"/>
                  </a:lnTo>
                  <a:lnTo>
                    <a:pt x="504" y="1238"/>
                  </a:lnTo>
                  <a:lnTo>
                    <a:pt x="499" y="1257"/>
                  </a:lnTo>
                  <a:lnTo>
                    <a:pt x="503" y="1259"/>
                  </a:lnTo>
                  <a:lnTo>
                    <a:pt x="507" y="1261"/>
                  </a:lnTo>
                  <a:lnTo>
                    <a:pt x="531" y="1277"/>
                  </a:lnTo>
                  <a:lnTo>
                    <a:pt x="553" y="1296"/>
                  </a:lnTo>
                  <a:lnTo>
                    <a:pt x="572" y="1318"/>
                  </a:lnTo>
                  <a:lnTo>
                    <a:pt x="587" y="1343"/>
                  </a:lnTo>
                  <a:lnTo>
                    <a:pt x="600" y="1370"/>
                  </a:lnTo>
                  <a:lnTo>
                    <a:pt x="685" y="1600"/>
                  </a:lnTo>
                  <a:lnTo>
                    <a:pt x="693" y="1631"/>
                  </a:lnTo>
                  <a:lnTo>
                    <a:pt x="698" y="1662"/>
                  </a:lnTo>
                  <a:lnTo>
                    <a:pt x="697" y="1693"/>
                  </a:lnTo>
                  <a:lnTo>
                    <a:pt x="690" y="1723"/>
                  </a:lnTo>
                  <a:lnTo>
                    <a:pt x="681" y="1751"/>
                  </a:lnTo>
                  <a:lnTo>
                    <a:pt x="667" y="1779"/>
                  </a:lnTo>
                  <a:lnTo>
                    <a:pt x="649" y="1802"/>
                  </a:lnTo>
                  <a:lnTo>
                    <a:pt x="628" y="1825"/>
                  </a:lnTo>
                  <a:lnTo>
                    <a:pt x="603" y="1844"/>
                  </a:lnTo>
                  <a:lnTo>
                    <a:pt x="574" y="1858"/>
                  </a:lnTo>
                  <a:lnTo>
                    <a:pt x="523" y="1883"/>
                  </a:lnTo>
                  <a:lnTo>
                    <a:pt x="476" y="1912"/>
                  </a:lnTo>
                  <a:lnTo>
                    <a:pt x="432" y="1943"/>
                  </a:lnTo>
                  <a:lnTo>
                    <a:pt x="392" y="1980"/>
                  </a:lnTo>
                  <a:lnTo>
                    <a:pt x="355" y="2019"/>
                  </a:lnTo>
                  <a:lnTo>
                    <a:pt x="321" y="2062"/>
                  </a:lnTo>
                  <a:lnTo>
                    <a:pt x="291" y="2106"/>
                  </a:lnTo>
                  <a:lnTo>
                    <a:pt x="265" y="2155"/>
                  </a:lnTo>
                  <a:lnTo>
                    <a:pt x="244" y="2204"/>
                  </a:lnTo>
                  <a:lnTo>
                    <a:pt x="227" y="2256"/>
                  </a:lnTo>
                  <a:lnTo>
                    <a:pt x="214" y="2309"/>
                  </a:lnTo>
                  <a:lnTo>
                    <a:pt x="207" y="2364"/>
                  </a:lnTo>
                  <a:lnTo>
                    <a:pt x="204" y="2421"/>
                  </a:lnTo>
                  <a:lnTo>
                    <a:pt x="204" y="2675"/>
                  </a:lnTo>
                  <a:lnTo>
                    <a:pt x="2210" y="2675"/>
                  </a:lnTo>
                  <a:lnTo>
                    <a:pt x="2210" y="2421"/>
                  </a:lnTo>
                  <a:lnTo>
                    <a:pt x="2208" y="2364"/>
                  </a:lnTo>
                  <a:lnTo>
                    <a:pt x="2201" y="2309"/>
                  </a:lnTo>
                  <a:lnTo>
                    <a:pt x="2188" y="2256"/>
                  </a:lnTo>
                  <a:lnTo>
                    <a:pt x="2171" y="2204"/>
                  </a:lnTo>
                  <a:lnTo>
                    <a:pt x="2150" y="2155"/>
                  </a:lnTo>
                  <a:lnTo>
                    <a:pt x="2125" y="2106"/>
                  </a:lnTo>
                  <a:lnTo>
                    <a:pt x="2095" y="2062"/>
                  </a:lnTo>
                  <a:lnTo>
                    <a:pt x="2061" y="2019"/>
                  </a:lnTo>
                  <a:lnTo>
                    <a:pt x="2024" y="1980"/>
                  </a:lnTo>
                  <a:lnTo>
                    <a:pt x="1983" y="1943"/>
                  </a:lnTo>
                  <a:lnTo>
                    <a:pt x="1939" y="1912"/>
                  </a:lnTo>
                  <a:lnTo>
                    <a:pt x="1892" y="1883"/>
                  </a:lnTo>
                  <a:lnTo>
                    <a:pt x="1841" y="1858"/>
                  </a:lnTo>
                  <a:lnTo>
                    <a:pt x="1519" y="1720"/>
                  </a:lnTo>
                  <a:lnTo>
                    <a:pt x="1490" y="1703"/>
                  </a:lnTo>
                  <a:lnTo>
                    <a:pt x="1464" y="1684"/>
                  </a:lnTo>
                  <a:lnTo>
                    <a:pt x="1443" y="1661"/>
                  </a:lnTo>
                  <a:lnTo>
                    <a:pt x="1424" y="1634"/>
                  </a:lnTo>
                  <a:lnTo>
                    <a:pt x="1410" y="1606"/>
                  </a:lnTo>
                  <a:lnTo>
                    <a:pt x="1400" y="1575"/>
                  </a:lnTo>
                  <a:lnTo>
                    <a:pt x="1396" y="1542"/>
                  </a:lnTo>
                  <a:lnTo>
                    <a:pt x="1397" y="1509"/>
                  </a:lnTo>
                  <a:lnTo>
                    <a:pt x="1403" y="1477"/>
                  </a:lnTo>
                  <a:lnTo>
                    <a:pt x="1415" y="1447"/>
                  </a:lnTo>
                  <a:lnTo>
                    <a:pt x="1430" y="1419"/>
                  </a:lnTo>
                  <a:lnTo>
                    <a:pt x="1451" y="1393"/>
                  </a:lnTo>
                  <a:lnTo>
                    <a:pt x="1474" y="1372"/>
                  </a:lnTo>
                  <a:lnTo>
                    <a:pt x="1502" y="1353"/>
                  </a:lnTo>
                  <a:lnTo>
                    <a:pt x="1550" y="1324"/>
                  </a:lnTo>
                  <a:lnTo>
                    <a:pt x="1593" y="1291"/>
                  </a:lnTo>
                  <a:lnTo>
                    <a:pt x="1634" y="1255"/>
                  </a:lnTo>
                  <a:lnTo>
                    <a:pt x="1671" y="1216"/>
                  </a:lnTo>
                  <a:lnTo>
                    <a:pt x="1704" y="1174"/>
                  </a:lnTo>
                  <a:lnTo>
                    <a:pt x="1734" y="1129"/>
                  </a:lnTo>
                  <a:lnTo>
                    <a:pt x="1760" y="1081"/>
                  </a:lnTo>
                  <a:lnTo>
                    <a:pt x="1780" y="1031"/>
                  </a:lnTo>
                  <a:lnTo>
                    <a:pt x="1797" y="979"/>
                  </a:lnTo>
                  <a:lnTo>
                    <a:pt x="1809" y="927"/>
                  </a:lnTo>
                  <a:lnTo>
                    <a:pt x="1817" y="872"/>
                  </a:lnTo>
                  <a:lnTo>
                    <a:pt x="1820" y="816"/>
                  </a:lnTo>
                  <a:lnTo>
                    <a:pt x="1817" y="755"/>
                  </a:lnTo>
                  <a:lnTo>
                    <a:pt x="1807" y="694"/>
                  </a:lnTo>
                  <a:lnTo>
                    <a:pt x="1792" y="635"/>
                  </a:lnTo>
                  <a:lnTo>
                    <a:pt x="1771" y="578"/>
                  </a:lnTo>
                  <a:lnTo>
                    <a:pt x="1745" y="525"/>
                  </a:lnTo>
                  <a:lnTo>
                    <a:pt x="1715" y="475"/>
                  </a:lnTo>
                  <a:lnTo>
                    <a:pt x="1679" y="428"/>
                  </a:lnTo>
                  <a:lnTo>
                    <a:pt x="1640" y="385"/>
                  </a:lnTo>
                  <a:lnTo>
                    <a:pt x="1597" y="344"/>
                  </a:lnTo>
                  <a:lnTo>
                    <a:pt x="1550" y="309"/>
                  </a:lnTo>
                  <a:lnTo>
                    <a:pt x="1499" y="279"/>
                  </a:lnTo>
                  <a:lnTo>
                    <a:pt x="1446" y="253"/>
                  </a:lnTo>
                  <a:lnTo>
                    <a:pt x="1389" y="232"/>
                  </a:lnTo>
                  <a:lnTo>
                    <a:pt x="1330" y="217"/>
                  </a:lnTo>
                  <a:lnTo>
                    <a:pt x="1270" y="207"/>
                  </a:lnTo>
                  <a:lnTo>
                    <a:pt x="1208" y="204"/>
                  </a:lnTo>
                  <a:close/>
                  <a:moveTo>
                    <a:pt x="1208" y="0"/>
                  </a:moveTo>
                  <a:lnTo>
                    <a:pt x="1278" y="3"/>
                  </a:lnTo>
                  <a:lnTo>
                    <a:pt x="1347" y="13"/>
                  </a:lnTo>
                  <a:lnTo>
                    <a:pt x="1414" y="27"/>
                  </a:lnTo>
                  <a:lnTo>
                    <a:pt x="1479" y="47"/>
                  </a:lnTo>
                  <a:lnTo>
                    <a:pt x="1540" y="71"/>
                  </a:lnTo>
                  <a:lnTo>
                    <a:pt x="1600" y="101"/>
                  </a:lnTo>
                  <a:lnTo>
                    <a:pt x="1657" y="135"/>
                  </a:lnTo>
                  <a:lnTo>
                    <a:pt x="1710" y="174"/>
                  </a:lnTo>
                  <a:lnTo>
                    <a:pt x="1761" y="217"/>
                  </a:lnTo>
                  <a:lnTo>
                    <a:pt x="1807" y="263"/>
                  </a:lnTo>
                  <a:lnTo>
                    <a:pt x="1851" y="314"/>
                  </a:lnTo>
                  <a:lnTo>
                    <a:pt x="1889" y="367"/>
                  </a:lnTo>
                  <a:lnTo>
                    <a:pt x="1923" y="424"/>
                  </a:lnTo>
                  <a:lnTo>
                    <a:pt x="1953" y="484"/>
                  </a:lnTo>
                  <a:lnTo>
                    <a:pt x="1977" y="546"/>
                  </a:lnTo>
                  <a:lnTo>
                    <a:pt x="1997" y="610"/>
                  </a:lnTo>
                  <a:lnTo>
                    <a:pt x="2011" y="677"/>
                  </a:lnTo>
                  <a:lnTo>
                    <a:pt x="2021" y="746"/>
                  </a:lnTo>
                  <a:lnTo>
                    <a:pt x="2024" y="816"/>
                  </a:lnTo>
                  <a:lnTo>
                    <a:pt x="2021" y="887"/>
                  </a:lnTo>
                  <a:lnTo>
                    <a:pt x="2011" y="955"/>
                  </a:lnTo>
                  <a:lnTo>
                    <a:pt x="1997" y="1022"/>
                  </a:lnTo>
                  <a:lnTo>
                    <a:pt x="1977" y="1087"/>
                  </a:lnTo>
                  <a:lnTo>
                    <a:pt x="1953" y="1149"/>
                  </a:lnTo>
                  <a:lnTo>
                    <a:pt x="1923" y="1209"/>
                  </a:lnTo>
                  <a:lnTo>
                    <a:pt x="1889" y="1266"/>
                  </a:lnTo>
                  <a:lnTo>
                    <a:pt x="1851" y="1319"/>
                  </a:lnTo>
                  <a:lnTo>
                    <a:pt x="1807" y="1370"/>
                  </a:lnTo>
                  <a:lnTo>
                    <a:pt x="1761" y="1416"/>
                  </a:lnTo>
                  <a:lnTo>
                    <a:pt x="1710" y="1459"/>
                  </a:lnTo>
                  <a:lnTo>
                    <a:pt x="1657" y="1497"/>
                  </a:lnTo>
                  <a:lnTo>
                    <a:pt x="1600" y="1532"/>
                  </a:lnTo>
                  <a:lnTo>
                    <a:pt x="1922" y="1670"/>
                  </a:lnTo>
                  <a:lnTo>
                    <a:pt x="1980" y="1699"/>
                  </a:lnTo>
                  <a:lnTo>
                    <a:pt x="2036" y="1731"/>
                  </a:lnTo>
                  <a:lnTo>
                    <a:pt x="2087" y="1767"/>
                  </a:lnTo>
                  <a:lnTo>
                    <a:pt x="2137" y="1806"/>
                  </a:lnTo>
                  <a:lnTo>
                    <a:pt x="2182" y="1850"/>
                  </a:lnTo>
                  <a:lnTo>
                    <a:pt x="2225" y="1896"/>
                  </a:lnTo>
                  <a:lnTo>
                    <a:pt x="2263" y="1946"/>
                  </a:lnTo>
                  <a:lnTo>
                    <a:pt x="2297" y="1998"/>
                  </a:lnTo>
                  <a:lnTo>
                    <a:pt x="2328" y="2053"/>
                  </a:lnTo>
                  <a:lnTo>
                    <a:pt x="2353" y="2109"/>
                  </a:lnTo>
                  <a:lnTo>
                    <a:pt x="2375" y="2169"/>
                  </a:lnTo>
                  <a:lnTo>
                    <a:pt x="2392" y="2230"/>
                  </a:lnTo>
                  <a:lnTo>
                    <a:pt x="2405" y="2292"/>
                  </a:lnTo>
                  <a:lnTo>
                    <a:pt x="2412" y="2356"/>
                  </a:lnTo>
                  <a:lnTo>
                    <a:pt x="2414" y="2421"/>
                  </a:lnTo>
                  <a:lnTo>
                    <a:pt x="2414" y="2879"/>
                  </a:lnTo>
                  <a:lnTo>
                    <a:pt x="0" y="2879"/>
                  </a:lnTo>
                  <a:lnTo>
                    <a:pt x="0" y="2421"/>
                  </a:lnTo>
                  <a:lnTo>
                    <a:pt x="3" y="2356"/>
                  </a:lnTo>
                  <a:lnTo>
                    <a:pt x="10" y="2292"/>
                  </a:lnTo>
                  <a:lnTo>
                    <a:pt x="23" y="2230"/>
                  </a:lnTo>
                  <a:lnTo>
                    <a:pt x="40" y="2169"/>
                  </a:lnTo>
                  <a:lnTo>
                    <a:pt x="62" y="2109"/>
                  </a:lnTo>
                  <a:lnTo>
                    <a:pt x="88" y="2053"/>
                  </a:lnTo>
                  <a:lnTo>
                    <a:pt x="119" y="1998"/>
                  </a:lnTo>
                  <a:lnTo>
                    <a:pt x="153" y="1946"/>
                  </a:lnTo>
                  <a:lnTo>
                    <a:pt x="191" y="1896"/>
                  </a:lnTo>
                  <a:lnTo>
                    <a:pt x="233" y="1850"/>
                  </a:lnTo>
                  <a:lnTo>
                    <a:pt x="278" y="1806"/>
                  </a:lnTo>
                  <a:lnTo>
                    <a:pt x="328" y="1767"/>
                  </a:lnTo>
                  <a:lnTo>
                    <a:pt x="379" y="1731"/>
                  </a:lnTo>
                  <a:lnTo>
                    <a:pt x="435" y="1699"/>
                  </a:lnTo>
                  <a:lnTo>
                    <a:pt x="494" y="1670"/>
                  </a:lnTo>
                  <a:lnTo>
                    <a:pt x="408" y="1440"/>
                  </a:lnTo>
                  <a:lnTo>
                    <a:pt x="374" y="1419"/>
                  </a:lnTo>
                  <a:lnTo>
                    <a:pt x="346" y="1397"/>
                  </a:lnTo>
                  <a:lnTo>
                    <a:pt x="326" y="1375"/>
                  </a:lnTo>
                  <a:lnTo>
                    <a:pt x="309" y="1351"/>
                  </a:lnTo>
                  <a:lnTo>
                    <a:pt x="299" y="1327"/>
                  </a:lnTo>
                  <a:lnTo>
                    <a:pt x="294" y="1303"/>
                  </a:lnTo>
                  <a:lnTo>
                    <a:pt x="292" y="1277"/>
                  </a:lnTo>
                  <a:lnTo>
                    <a:pt x="294" y="1249"/>
                  </a:lnTo>
                  <a:lnTo>
                    <a:pt x="298" y="1221"/>
                  </a:lnTo>
                  <a:lnTo>
                    <a:pt x="305" y="1191"/>
                  </a:lnTo>
                  <a:lnTo>
                    <a:pt x="314" y="1161"/>
                  </a:lnTo>
                  <a:lnTo>
                    <a:pt x="325" y="1130"/>
                  </a:lnTo>
                  <a:lnTo>
                    <a:pt x="336" y="1096"/>
                  </a:lnTo>
                  <a:lnTo>
                    <a:pt x="347" y="1062"/>
                  </a:lnTo>
                  <a:lnTo>
                    <a:pt x="359" y="1024"/>
                  </a:lnTo>
                  <a:lnTo>
                    <a:pt x="369" y="986"/>
                  </a:lnTo>
                  <a:lnTo>
                    <a:pt x="378" y="947"/>
                  </a:lnTo>
                  <a:lnTo>
                    <a:pt x="385" y="905"/>
                  </a:lnTo>
                  <a:lnTo>
                    <a:pt x="390" y="862"/>
                  </a:lnTo>
                  <a:lnTo>
                    <a:pt x="392" y="816"/>
                  </a:lnTo>
                  <a:lnTo>
                    <a:pt x="395" y="746"/>
                  </a:lnTo>
                  <a:lnTo>
                    <a:pt x="403" y="677"/>
                  </a:lnTo>
                  <a:lnTo>
                    <a:pt x="417" y="610"/>
                  </a:lnTo>
                  <a:lnTo>
                    <a:pt x="438" y="546"/>
                  </a:lnTo>
                  <a:lnTo>
                    <a:pt x="463" y="484"/>
                  </a:lnTo>
                  <a:lnTo>
                    <a:pt x="492" y="424"/>
                  </a:lnTo>
                  <a:lnTo>
                    <a:pt x="527" y="367"/>
                  </a:lnTo>
                  <a:lnTo>
                    <a:pt x="565" y="314"/>
                  </a:lnTo>
                  <a:lnTo>
                    <a:pt x="608" y="263"/>
                  </a:lnTo>
                  <a:lnTo>
                    <a:pt x="654" y="217"/>
                  </a:lnTo>
                  <a:lnTo>
                    <a:pt x="705" y="174"/>
                  </a:lnTo>
                  <a:lnTo>
                    <a:pt x="758" y="135"/>
                  </a:lnTo>
                  <a:lnTo>
                    <a:pt x="815" y="101"/>
                  </a:lnTo>
                  <a:lnTo>
                    <a:pt x="875" y="71"/>
                  </a:lnTo>
                  <a:lnTo>
                    <a:pt x="937" y="47"/>
                  </a:lnTo>
                  <a:lnTo>
                    <a:pt x="1002" y="27"/>
                  </a:lnTo>
                  <a:lnTo>
                    <a:pt x="1069" y="13"/>
                  </a:lnTo>
                  <a:lnTo>
                    <a:pt x="1138" y="3"/>
                  </a:lnTo>
                  <a:lnTo>
                    <a:pt x="12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9"/>
            <p:cNvSpPr>
              <a:spLocks/>
            </p:cNvSpPr>
            <p:nvPr/>
          </p:nvSpPr>
          <p:spPr bwMode="auto">
            <a:xfrm>
              <a:off x="-3166985" y="4484688"/>
              <a:ext cx="225425" cy="268288"/>
            </a:xfrm>
            <a:custGeom>
              <a:avLst/>
              <a:gdLst>
                <a:gd name="T0" fmla="*/ 1278 w 2414"/>
                <a:gd name="T1" fmla="*/ 3 h 2879"/>
                <a:gd name="T2" fmla="*/ 1413 w 2414"/>
                <a:gd name="T3" fmla="*/ 27 h 2879"/>
                <a:gd name="T4" fmla="*/ 1540 w 2414"/>
                <a:gd name="T5" fmla="*/ 71 h 2879"/>
                <a:gd name="T6" fmla="*/ 1657 w 2414"/>
                <a:gd name="T7" fmla="*/ 135 h 2879"/>
                <a:gd name="T8" fmla="*/ 1760 w 2414"/>
                <a:gd name="T9" fmla="*/ 217 h 2879"/>
                <a:gd name="T10" fmla="*/ 1849 w 2414"/>
                <a:gd name="T11" fmla="*/ 314 h 2879"/>
                <a:gd name="T12" fmla="*/ 1923 w 2414"/>
                <a:gd name="T13" fmla="*/ 424 h 2879"/>
                <a:gd name="T14" fmla="*/ 1977 w 2414"/>
                <a:gd name="T15" fmla="*/ 546 h 2879"/>
                <a:gd name="T16" fmla="*/ 2011 w 2414"/>
                <a:gd name="T17" fmla="*/ 677 h 2879"/>
                <a:gd name="T18" fmla="*/ 2022 w 2414"/>
                <a:gd name="T19" fmla="*/ 816 h 2879"/>
                <a:gd name="T20" fmla="*/ 2011 w 2414"/>
                <a:gd name="T21" fmla="*/ 955 h 2879"/>
                <a:gd name="T22" fmla="*/ 1977 w 2414"/>
                <a:gd name="T23" fmla="*/ 1087 h 2879"/>
                <a:gd name="T24" fmla="*/ 1923 w 2414"/>
                <a:gd name="T25" fmla="*/ 1209 h 2879"/>
                <a:gd name="T26" fmla="*/ 1849 w 2414"/>
                <a:gd name="T27" fmla="*/ 1319 h 2879"/>
                <a:gd name="T28" fmla="*/ 1760 w 2414"/>
                <a:gd name="T29" fmla="*/ 1416 h 2879"/>
                <a:gd name="T30" fmla="*/ 1657 w 2414"/>
                <a:gd name="T31" fmla="*/ 1497 h 2879"/>
                <a:gd name="T32" fmla="*/ 1922 w 2414"/>
                <a:gd name="T33" fmla="*/ 1670 h 2879"/>
                <a:gd name="T34" fmla="*/ 2035 w 2414"/>
                <a:gd name="T35" fmla="*/ 1731 h 2879"/>
                <a:gd name="T36" fmla="*/ 2136 w 2414"/>
                <a:gd name="T37" fmla="*/ 1806 h 2879"/>
                <a:gd name="T38" fmla="*/ 2223 w 2414"/>
                <a:gd name="T39" fmla="*/ 1896 h 2879"/>
                <a:gd name="T40" fmla="*/ 2297 w 2414"/>
                <a:gd name="T41" fmla="*/ 1998 h 2879"/>
                <a:gd name="T42" fmla="*/ 2352 w 2414"/>
                <a:gd name="T43" fmla="*/ 2109 h 2879"/>
                <a:gd name="T44" fmla="*/ 2391 w 2414"/>
                <a:gd name="T45" fmla="*/ 2230 h 2879"/>
                <a:gd name="T46" fmla="*/ 2411 w 2414"/>
                <a:gd name="T47" fmla="*/ 2356 h 2879"/>
                <a:gd name="T48" fmla="*/ 2414 w 2414"/>
                <a:gd name="T49" fmla="*/ 2879 h 2879"/>
                <a:gd name="T50" fmla="*/ 0 w 2414"/>
                <a:gd name="T51" fmla="*/ 2421 h 2879"/>
                <a:gd name="T52" fmla="*/ 10 w 2414"/>
                <a:gd name="T53" fmla="*/ 2292 h 2879"/>
                <a:gd name="T54" fmla="*/ 39 w 2414"/>
                <a:gd name="T55" fmla="*/ 2169 h 2879"/>
                <a:gd name="T56" fmla="*/ 88 w 2414"/>
                <a:gd name="T57" fmla="*/ 2053 h 2879"/>
                <a:gd name="T58" fmla="*/ 151 w 2414"/>
                <a:gd name="T59" fmla="*/ 1946 h 2879"/>
                <a:gd name="T60" fmla="*/ 232 w 2414"/>
                <a:gd name="T61" fmla="*/ 1850 h 2879"/>
                <a:gd name="T62" fmla="*/ 327 w 2414"/>
                <a:gd name="T63" fmla="*/ 1767 h 2879"/>
                <a:gd name="T64" fmla="*/ 435 w 2414"/>
                <a:gd name="T65" fmla="*/ 1699 h 2879"/>
                <a:gd name="T66" fmla="*/ 815 w 2414"/>
                <a:gd name="T67" fmla="*/ 1532 h 2879"/>
                <a:gd name="T68" fmla="*/ 705 w 2414"/>
                <a:gd name="T69" fmla="*/ 1459 h 2879"/>
                <a:gd name="T70" fmla="*/ 607 w 2414"/>
                <a:gd name="T71" fmla="*/ 1370 h 2879"/>
                <a:gd name="T72" fmla="*/ 525 w 2414"/>
                <a:gd name="T73" fmla="*/ 1266 h 2879"/>
                <a:gd name="T74" fmla="*/ 462 w 2414"/>
                <a:gd name="T75" fmla="*/ 1149 h 2879"/>
                <a:gd name="T76" fmla="*/ 417 w 2414"/>
                <a:gd name="T77" fmla="*/ 1022 h 2879"/>
                <a:gd name="T78" fmla="*/ 394 w 2414"/>
                <a:gd name="T79" fmla="*/ 887 h 2879"/>
                <a:gd name="T80" fmla="*/ 394 w 2414"/>
                <a:gd name="T81" fmla="*/ 746 h 2879"/>
                <a:gd name="T82" fmla="*/ 417 w 2414"/>
                <a:gd name="T83" fmla="*/ 610 h 2879"/>
                <a:gd name="T84" fmla="*/ 462 w 2414"/>
                <a:gd name="T85" fmla="*/ 484 h 2879"/>
                <a:gd name="T86" fmla="*/ 525 w 2414"/>
                <a:gd name="T87" fmla="*/ 367 h 2879"/>
                <a:gd name="T88" fmla="*/ 607 w 2414"/>
                <a:gd name="T89" fmla="*/ 263 h 2879"/>
                <a:gd name="T90" fmla="*/ 704 w 2414"/>
                <a:gd name="T91" fmla="*/ 174 h 2879"/>
                <a:gd name="T92" fmla="*/ 814 w 2414"/>
                <a:gd name="T93" fmla="*/ 101 h 2879"/>
                <a:gd name="T94" fmla="*/ 937 w 2414"/>
                <a:gd name="T95" fmla="*/ 47 h 2879"/>
                <a:gd name="T96" fmla="*/ 1067 w 2414"/>
                <a:gd name="T97" fmla="*/ 13 h 2879"/>
                <a:gd name="T98" fmla="*/ 1206 w 2414"/>
                <a:gd name="T99" fmla="*/ 0 h 2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14" h="2879">
                  <a:moveTo>
                    <a:pt x="1206" y="0"/>
                  </a:moveTo>
                  <a:lnTo>
                    <a:pt x="1278" y="3"/>
                  </a:lnTo>
                  <a:lnTo>
                    <a:pt x="1347" y="13"/>
                  </a:lnTo>
                  <a:lnTo>
                    <a:pt x="1413" y="27"/>
                  </a:lnTo>
                  <a:lnTo>
                    <a:pt x="1477" y="47"/>
                  </a:lnTo>
                  <a:lnTo>
                    <a:pt x="1540" y="71"/>
                  </a:lnTo>
                  <a:lnTo>
                    <a:pt x="1600" y="101"/>
                  </a:lnTo>
                  <a:lnTo>
                    <a:pt x="1657" y="135"/>
                  </a:lnTo>
                  <a:lnTo>
                    <a:pt x="1710" y="174"/>
                  </a:lnTo>
                  <a:lnTo>
                    <a:pt x="1760" y="217"/>
                  </a:lnTo>
                  <a:lnTo>
                    <a:pt x="1807" y="263"/>
                  </a:lnTo>
                  <a:lnTo>
                    <a:pt x="1849" y="314"/>
                  </a:lnTo>
                  <a:lnTo>
                    <a:pt x="1889" y="367"/>
                  </a:lnTo>
                  <a:lnTo>
                    <a:pt x="1923" y="424"/>
                  </a:lnTo>
                  <a:lnTo>
                    <a:pt x="1952" y="484"/>
                  </a:lnTo>
                  <a:lnTo>
                    <a:pt x="1977" y="546"/>
                  </a:lnTo>
                  <a:lnTo>
                    <a:pt x="1997" y="610"/>
                  </a:lnTo>
                  <a:lnTo>
                    <a:pt x="2011" y="677"/>
                  </a:lnTo>
                  <a:lnTo>
                    <a:pt x="2020" y="746"/>
                  </a:lnTo>
                  <a:lnTo>
                    <a:pt x="2022" y="816"/>
                  </a:lnTo>
                  <a:lnTo>
                    <a:pt x="2020" y="887"/>
                  </a:lnTo>
                  <a:lnTo>
                    <a:pt x="2011" y="955"/>
                  </a:lnTo>
                  <a:lnTo>
                    <a:pt x="1997" y="1022"/>
                  </a:lnTo>
                  <a:lnTo>
                    <a:pt x="1977" y="1087"/>
                  </a:lnTo>
                  <a:lnTo>
                    <a:pt x="1952" y="1149"/>
                  </a:lnTo>
                  <a:lnTo>
                    <a:pt x="1923" y="1209"/>
                  </a:lnTo>
                  <a:lnTo>
                    <a:pt x="1889" y="1266"/>
                  </a:lnTo>
                  <a:lnTo>
                    <a:pt x="1849" y="1319"/>
                  </a:lnTo>
                  <a:lnTo>
                    <a:pt x="1807" y="1370"/>
                  </a:lnTo>
                  <a:lnTo>
                    <a:pt x="1760" y="1416"/>
                  </a:lnTo>
                  <a:lnTo>
                    <a:pt x="1710" y="1459"/>
                  </a:lnTo>
                  <a:lnTo>
                    <a:pt x="1657" y="1497"/>
                  </a:lnTo>
                  <a:lnTo>
                    <a:pt x="1599" y="1532"/>
                  </a:lnTo>
                  <a:lnTo>
                    <a:pt x="1922" y="1670"/>
                  </a:lnTo>
                  <a:lnTo>
                    <a:pt x="1979" y="1699"/>
                  </a:lnTo>
                  <a:lnTo>
                    <a:pt x="2035" y="1731"/>
                  </a:lnTo>
                  <a:lnTo>
                    <a:pt x="2087" y="1767"/>
                  </a:lnTo>
                  <a:lnTo>
                    <a:pt x="2136" y="1806"/>
                  </a:lnTo>
                  <a:lnTo>
                    <a:pt x="2182" y="1850"/>
                  </a:lnTo>
                  <a:lnTo>
                    <a:pt x="2223" y="1896"/>
                  </a:lnTo>
                  <a:lnTo>
                    <a:pt x="2263" y="1946"/>
                  </a:lnTo>
                  <a:lnTo>
                    <a:pt x="2297" y="1998"/>
                  </a:lnTo>
                  <a:lnTo>
                    <a:pt x="2326" y="2053"/>
                  </a:lnTo>
                  <a:lnTo>
                    <a:pt x="2352" y="2109"/>
                  </a:lnTo>
                  <a:lnTo>
                    <a:pt x="2374" y="2169"/>
                  </a:lnTo>
                  <a:lnTo>
                    <a:pt x="2391" y="2230"/>
                  </a:lnTo>
                  <a:lnTo>
                    <a:pt x="2404" y="2292"/>
                  </a:lnTo>
                  <a:lnTo>
                    <a:pt x="2411" y="2356"/>
                  </a:lnTo>
                  <a:lnTo>
                    <a:pt x="2414" y="2421"/>
                  </a:lnTo>
                  <a:lnTo>
                    <a:pt x="2414" y="2879"/>
                  </a:lnTo>
                  <a:lnTo>
                    <a:pt x="0" y="2879"/>
                  </a:lnTo>
                  <a:lnTo>
                    <a:pt x="0" y="2421"/>
                  </a:lnTo>
                  <a:lnTo>
                    <a:pt x="2" y="2356"/>
                  </a:lnTo>
                  <a:lnTo>
                    <a:pt x="10" y="2292"/>
                  </a:lnTo>
                  <a:lnTo>
                    <a:pt x="23" y="2230"/>
                  </a:lnTo>
                  <a:lnTo>
                    <a:pt x="39" y="2169"/>
                  </a:lnTo>
                  <a:lnTo>
                    <a:pt x="62" y="2109"/>
                  </a:lnTo>
                  <a:lnTo>
                    <a:pt x="88" y="2053"/>
                  </a:lnTo>
                  <a:lnTo>
                    <a:pt x="117" y="1998"/>
                  </a:lnTo>
                  <a:lnTo>
                    <a:pt x="151" y="1946"/>
                  </a:lnTo>
                  <a:lnTo>
                    <a:pt x="191" y="1896"/>
                  </a:lnTo>
                  <a:lnTo>
                    <a:pt x="232" y="1850"/>
                  </a:lnTo>
                  <a:lnTo>
                    <a:pt x="278" y="1806"/>
                  </a:lnTo>
                  <a:lnTo>
                    <a:pt x="327" y="1767"/>
                  </a:lnTo>
                  <a:lnTo>
                    <a:pt x="379" y="1731"/>
                  </a:lnTo>
                  <a:lnTo>
                    <a:pt x="435" y="1699"/>
                  </a:lnTo>
                  <a:lnTo>
                    <a:pt x="492" y="1670"/>
                  </a:lnTo>
                  <a:lnTo>
                    <a:pt x="815" y="1532"/>
                  </a:lnTo>
                  <a:lnTo>
                    <a:pt x="758" y="1497"/>
                  </a:lnTo>
                  <a:lnTo>
                    <a:pt x="705" y="1459"/>
                  </a:lnTo>
                  <a:lnTo>
                    <a:pt x="654" y="1416"/>
                  </a:lnTo>
                  <a:lnTo>
                    <a:pt x="607" y="1370"/>
                  </a:lnTo>
                  <a:lnTo>
                    <a:pt x="565" y="1319"/>
                  </a:lnTo>
                  <a:lnTo>
                    <a:pt x="525" y="1266"/>
                  </a:lnTo>
                  <a:lnTo>
                    <a:pt x="491" y="1209"/>
                  </a:lnTo>
                  <a:lnTo>
                    <a:pt x="462" y="1149"/>
                  </a:lnTo>
                  <a:lnTo>
                    <a:pt x="437" y="1087"/>
                  </a:lnTo>
                  <a:lnTo>
                    <a:pt x="417" y="1022"/>
                  </a:lnTo>
                  <a:lnTo>
                    <a:pt x="403" y="955"/>
                  </a:lnTo>
                  <a:lnTo>
                    <a:pt x="394" y="887"/>
                  </a:lnTo>
                  <a:lnTo>
                    <a:pt x="390" y="816"/>
                  </a:lnTo>
                  <a:lnTo>
                    <a:pt x="394" y="746"/>
                  </a:lnTo>
                  <a:lnTo>
                    <a:pt x="403" y="677"/>
                  </a:lnTo>
                  <a:lnTo>
                    <a:pt x="417" y="610"/>
                  </a:lnTo>
                  <a:lnTo>
                    <a:pt x="437" y="546"/>
                  </a:lnTo>
                  <a:lnTo>
                    <a:pt x="462" y="484"/>
                  </a:lnTo>
                  <a:lnTo>
                    <a:pt x="491" y="424"/>
                  </a:lnTo>
                  <a:lnTo>
                    <a:pt x="525" y="367"/>
                  </a:lnTo>
                  <a:lnTo>
                    <a:pt x="565" y="314"/>
                  </a:lnTo>
                  <a:lnTo>
                    <a:pt x="607" y="263"/>
                  </a:lnTo>
                  <a:lnTo>
                    <a:pt x="654" y="217"/>
                  </a:lnTo>
                  <a:lnTo>
                    <a:pt x="704" y="174"/>
                  </a:lnTo>
                  <a:lnTo>
                    <a:pt x="757" y="135"/>
                  </a:lnTo>
                  <a:lnTo>
                    <a:pt x="814" y="101"/>
                  </a:lnTo>
                  <a:lnTo>
                    <a:pt x="874" y="71"/>
                  </a:lnTo>
                  <a:lnTo>
                    <a:pt x="937" y="47"/>
                  </a:lnTo>
                  <a:lnTo>
                    <a:pt x="1001" y="27"/>
                  </a:lnTo>
                  <a:lnTo>
                    <a:pt x="1067" y="13"/>
                  </a:lnTo>
                  <a:lnTo>
                    <a:pt x="1136" y="3"/>
                  </a:lnTo>
                  <a:lnTo>
                    <a:pt x="120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 name="Group 3"/>
          <p:cNvGrpSpPr/>
          <p:nvPr/>
        </p:nvGrpSpPr>
        <p:grpSpPr>
          <a:xfrm>
            <a:off x="0" y="0"/>
            <a:ext cx="7391306" cy="698402"/>
            <a:chOff x="0" y="0"/>
            <a:chExt cx="7391306" cy="698402"/>
          </a:xfrm>
        </p:grpSpPr>
        <p:sp>
          <p:nvSpPr>
            <p:cNvPr id="20" name="Rectangle 19"/>
            <p:cNvSpPr/>
            <p:nvPr/>
          </p:nvSpPr>
          <p:spPr bwMode="auto">
            <a:xfrm>
              <a:off x="0" y="0"/>
              <a:ext cx="7315200" cy="698402"/>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 name="Title 3"/>
            <p:cNvSpPr txBox="1">
              <a:spLocks/>
            </p:cNvSpPr>
            <p:nvPr/>
          </p:nvSpPr>
          <p:spPr>
            <a:xfrm>
              <a:off x="280119" y="23959"/>
              <a:ext cx="7111187" cy="640080"/>
            </a:xfrm>
            <a:prstGeom prst="rect">
              <a:avLst/>
            </a:prstGeom>
          </p:spPr>
          <p:txBody>
            <a:bodyPr lIns="0" anchor="ctr">
              <a:noAutofit/>
            </a:bodyPr>
            <a:lstStyle>
              <a:lvl1pPr algn="l" defTabSz="986002" rtl="0" eaLnBrk="1" latinLnBrk="0" hangingPunct="1">
                <a:lnSpc>
                  <a:spcPct val="90000"/>
                </a:lnSpc>
                <a:spcBef>
                  <a:spcPct val="0"/>
                </a:spcBef>
                <a:buNone/>
                <a:defRPr lang="en-US" sz="3600" b="0" kern="1200" cap="none" spc="-7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2300" b="1" spc="-60" dirty="0">
                  <a:solidFill>
                    <a:schemeClr val="bg1"/>
                  </a:solidFill>
                  <a:latin typeface="Segoe UI Light" panose="020B0502040204020203" pitchFamily="34" charset="0"/>
                  <a:cs typeface="Segoe UI Light" panose="020B0502040204020203" pitchFamily="34" charset="0"/>
                </a:rPr>
                <a:t>Upsell Windows 10 Enterprise E3/E5 &amp; SPE from Office 365</a:t>
              </a:r>
            </a:p>
          </p:txBody>
        </p:sp>
      </p:grpSp>
      <p:sp>
        <p:nvSpPr>
          <p:cNvPr id="52" name="TextBox 51"/>
          <p:cNvSpPr txBox="1"/>
          <p:nvPr/>
        </p:nvSpPr>
        <p:spPr>
          <a:xfrm>
            <a:off x="-17626" y="9318201"/>
            <a:ext cx="5909838" cy="307777"/>
          </a:xfrm>
          <a:prstGeom prst="rect">
            <a:avLst/>
          </a:prstGeom>
          <a:noFill/>
        </p:spPr>
        <p:txBody>
          <a:bodyPr wrap="square" rtlCol="0">
            <a:spAutoFit/>
          </a:bodyPr>
          <a:lstStyle/>
          <a:p>
            <a:r>
              <a:rPr lang="en-US" sz="700" baseline="30000" dirty="0">
                <a:solidFill>
                  <a:schemeClr val="bg1">
                    <a:lumMod val="50000"/>
                  </a:schemeClr>
                </a:solidFill>
                <a:latin typeface="Segoe UI" panose="020B0502040204020203" pitchFamily="34" charset="0"/>
                <a:cs typeface="Segoe UI" panose="020B0502040204020203" pitchFamily="34" charset="0"/>
              </a:rPr>
              <a:t>1 </a:t>
            </a:r>
            <a:r>
              <a:rPr lang="en-US" sz="700" dirty="0">
                <a:solidFill>
                  <a:schemeClr val="bg1">
                    <a:lumMod val="50000"/>
                  </a:schemeClr>
                </a:solidFill>
                <a:latin typeface="Segoe UI" panose="020B0502040204020203" pitchFamily="34" charset="0"/>
                <a:cs typeface="Segoe UI" panose="020B0502040204020203" pitchFamily="34" charset="0"/>
              </a:rPr>
              <a:t>Secure Productive Enterprise becomes available in Q2 FY17 </a:t>
            </a:r>
            <a:r>
              <a:rPr lang="en-US" sz="700" baseline="30000" dirty="0">
                <a:solidFill>
                  <a:schemeClr val="bg1">
                    <a:lumMod val="50000"/>
                  </a:schemeClr>
                </a:solidFill>
                <a:latin typeface="Segoe UI" panose="020B0502040204020203" pitchFamily="34" charset="0"/>
                <a:cs typeface="Segoe UI" panose="020B0502040204020203" pitchFamily="34" charset="0"/>
              </a:rPr>
              <a:t>2</a:t>
            </a:r>
            <a:r>
              <a:rPr lang="en-US" sz="700" dirty="0">
                <a:solidFill>
                  <a:schemeClr val="bg1">
                    <a:lumMod val="50000"/>
                  </a:schemeClr>
                </a:solidFill>
                <a:latin typeface="Segoe UI" panose="020B0502040204020203" pitchFamily="34" charset="0"/>
                <a:cs typeface="Segoe UI" panose="020B0502040204020203" pitchFamily="34" charset="0"/>
              </a:rPr>
              <a:t>On-premises entitlements subject to program availability and licensing terms. </a:t>
            </a:r>
            <a:endParaRPr lang="en-US" sz="700" baseline="30000" dirty="0">
              <a:solidFill>
                <a:schemeClr val="bg1">
                  <a:lumMod val="50000"/>
                </a:schemeClr>
              </a:solidFill>
              <a:latin typeface="Segoe UI" panose="020B0502040204020203" pitchFamily="34" charset="0"/>
              <a:cs typeface="Segoe UI" panose="020B0502040204020203" pitchFamily="34" charset="0"/>
            </a:endParaRPr>
          </a:p>
          <a:p>
            <a:r>
              <a:rPr lang="en-US" sz="700" dirty="0">
                <a:solidFill>
                  <a:schemeClr val="bg1">
                    <a:lumMod val="50000"/>
                  </a:schemeClr>
                </a:solidFill>
                <a:latin typeface="Segoe UI" panose="020B0502040204020203" pitchFamily="34" charset="0"/>
                <a:cs typeface="Segoe UI" panose="020B0502040204020203" pitchFamily="34" charset="0"/>
              </a:rPr>
              <a:t>*Pricing based off US Pricing and EA level D</a:t>
            </a:r>
          </a:p>
        </p:txBody>
      </p:sp>
      <p:sp>
        <p:nvSpPr>
          <p:cNvPr id="28" name="Rectangle 27"/>
          <p:cNvSpPr/>
          <p:nvPr/>
        </p:nvSpPr>
        <p:spPr>
          <a:xfrm>
            <a:off x="280119" y="1902853"/>
            <a:ext cx="6999491" cy="938719"/>
          </a:xfrm>
          <a:prstGeom prst="rect">
            <a:avLst/>
          </a:prstGeom>
        </p:spPr>
        <p:txBody>
          <a:bodyPr wrap="square">
            <a:spAutoFit/>
          </a:bodyPr>
          <a:lstStyle/>
          <a:p>
            <a:pPr marL="91440" lvl="1" indent="-91440">
              <a:lnSpc>
                <a:spcPts val="1100"/>
              </a:lnSpc>
              <a:buClr>
                <a:srgbClr val="960000"/>
              </a:buClr>
              <a:buSzPct val="100000"/>
              <a:buFont typeface="Arial" panose="020B0604020202020204" pitchFamily="34" charset="0"/>
              <a:buChar char="•"/>
            </a:pPr>
            <a:r>
              <a:rPr lang="en-US" sz="1000" dirty="0"/>
              <a:t>Like Office 365 E3</a:t>
            </a:r>
            <a:r>
              <a:rPr lang="en-IN" sz="1000" dirty="0">
                <a:solidFill>
                  <a:srgbClr val="505050">
                    <a:lumMod val="75000"/>
                  </a:srgbClr>
                </a:solidFill>
                <a:cs typeface="Segoe UI" panose="020B0502040204020203" pitchFamily="34" charset="0"/>
              </a:rPr>
              <a:t>, Windows </a:t>
            </a:r>
            <a:r>
              <a:rPr lang="en-IN" sz="1000" dirty="0">
                <a:solidFill>
                  <a:schemeClr val="tx1">
                    <a:lumMod val="75000"/>
                  </a:schemeClr>
                </a:solidFill>
                <a:cs typeface="Segoe UI" panose="020B0502040204020203" pitchFamily="34" charset="0"/>
              </a:rPr>
              <a:t>shifted</a:t>
            </a:r>
            <a:r>
              <a:rPr lang="en-IN" sz="1000" dirty="0">
                <a:solidFill>
                  <a:srgbClr val="505050">
                    <a:lumMod val="75000"/>
                  </a:srgbClr>
                </a:solidFill>
                <a:cs typeface="Segoe UI" panose="020B0502040204020203" pitchFamily="34" charset="0"/>
              </a:rPr>
              <a:t> </a:t>
            </a:r>
            <a:r>
              <a:rPr lang="en-IN" sz="1000" b="1" dirty="0">
                <a:solidFill>
                  <a:srgbClr val="505050">
                    <a:lumMod val="75000"/>
                  </a:srgbClr>
                </a:solidFill>
                <a:cs typeface="Segoe UI" panose="020B0502040204020203" pitchFamily="34" charset="0"/>
              </a:rPr>
              <a:t>to a per user, on-going innovation model</a:t>
            </a:r>
          </a:p>
          <a:p>
            <a:pPr marL="182880" lvl="1" indent="-91440">
              <a:lnSpc>
                <a:spcPts val="1100"/>
              </a:lnSpc>
              <a:buClr>
                <a:srgbClr val="960000"/>
              </a:buClr>
              <a:buSzPct val="100000"/>
              <a:buFont typeface="Arial" panose="020B0604020202020204" pitchFamily="34" charset="0"/>
              <a:buChar char="•"/>
            </a:pPr>
            <a:r>
              <a:rPr lang="en-US" sz="1000" dirty="0">
                <a:solidFill>
                  <a:srgbClr val="505050">
                    <a:lumMod val="75000"/>
                  </a:srgbClr>
                </a:solidFill>
                <a:cs typeface="Segoe UI" panose="020B0502040204020203" pitchFamily="34" charset="0"/>
              </a:rPr>
              <a:t>Windows 10 Anniversary update provides updated features, experiences, and functionality with less burden on IT staff</a:t>
            </a:r>
            <a:endParaRPr lang="en-IN" sz="1000" dirty="0">
              <a:solidFill>
                <a:srgbClr val="505050">
                  <a:lumMod val="75000"/>
                </a:srgbClr>
              </a:solidFill>
              <a:cs typeface="Segoe UI" panose="020B0502040204020203" pitchFamily="34" charset="0"/>
            </a:endParaRPr>
          </a:p>
          <a:p>
            <a:pPr marL="182880" lvl="1" indent="-91440">
              <a:lnSpc>
                <a:spcPts val="1100"/>
              </a:lnSpc>
              <a:buClr>
                <a:srgbClr val="960000"/>
              </a:buClr>
              <a:buSzPct val="100000"/>
              <a:buFont typeface="Arial" panose="020B0604020202020204" pitchFamily="34" charset="0"/>
              <a:buChar char="•"/>
            </a:pPr>
            <a:r>
              <a:rPr lang="en-US" sz="1000" dirty="0">
                <a:solidFill>
                  <a:srgbClr val="505050">
                    <a:lumMod val="75000"/>
                  </a:srgbClr>
                </a:solidFill>
                <a:cs typeface="Segoe UI" panose="020B0502040204020203" pitchFamily="34" charset="0"/>
              </a:rPr>
              <a:t>350 million devices are running Windows 10 within the first year of availability</a:t>
            </a:r>
          </a:p>
          <a:p>
            <a:pPr marL="182880" lvl="1" indent="-91440">
              <a:lnSpc>
                <a:spcPts val="1100"/>
              </a:lnSpc>
              <a:buClr>
                <a:srgbClr val="960000"/>
              </a:buClr>
              <a:buSzPct val="100000"/>
              <a:buFont typeface="Arial" panose="020B0604020202020204" pitchFamily="34" charset="0"/>
              <a:buChar char="•"/>
            </a:pPr>
            <a:r>
              <a:rPr lang="en-IN" sz="1000" dirty="0">
                <a:solidFill>
                  <a:srgbClr val="505050">
                    <a:lumMod val="75000"/>
                  </a:srgbClr>
                </a:solidFill>
                <a:cs typeface="Segoe UI" panose="020B0502040204020203" pitchFamily="34" charset="0"/>
              </a:rPr>
              <a:t>You can now license Windows per user rather than per device for about the same price</a:t>
            </a:r>
          </a:p>
          <a:p>
            <a:pPr marL="182880" lvl="1" indent="-91440">
              <a:lnSpc>
                <a:spcPts val="1100"/>
              </a:lnSpc>
              <a:buClr>
                <a:srgbClr val="960000"/>
              </a:buClr>
              <a:buSzPct val="100000"/>
              <a:buFont typeface="Arial" panose="020B0604020202020204" pitchFamily="34" charset="0"/>
              <a:buChar char="•"/>
            </a:pPr>
            <a:r>
              <a:rPr lang="en-IN" sz="1000" dirty="0">
                <a:solidFill>
                  <a:srgbClr val="505050">
                    <a:lumMod val="75000"/>
                  </a:srgbClr>
                </a:solidFill>
                <a:cs typeface="Segoe UI" panose="020B0502040204020203" pitchFamily="34" charset="0"/>
              </a:rPr>
              <a:t>The Enterprise version of Windows 10 is </a:t>
            </a:r>
            <a:r>
              <a:rPr lang="en-IN" sz="1000" b="1" dirty="0">
                <a:solidFill>
                  <a:srgbClr val="505050">
                    <a:lumMod val="75000"/>
                  </a:srgbClr>
                </a:solidFill>
                <a:cs typeface="Segoe UI" panose="020B0502040204020203" pitchFamily="34" charset="0"/>
              </a:rPr>
              <a:t>critical to modern security requirements and update control</a:t>
            </a:r>
          </a:p>
          <a:p>
            <a:pPr marL="91440" lvl="1" indent="-91440">
              <a:lnSpc>
                <a:spcPts val="1100"/>
              </a:lnSpc>
              <a:buClr>
                <a:srgbClr val="960000"/>
              </a:buClr>
              <a:buSzPct val="100000"/>
              <a:buFont typeface="Arial" panose="020B0604020202020204" pitchFamily="34" charset="0"/>
              <a:buChar char="•"/>
            </a:pPr>
            <a:r>
              <a:rPr lang="en-IN" sz="1000" i="1" dirty="0">
                <a:solidFill>
                  <a:srgbClr val="505050">
                    <a:lumMod val="75000"/>
                  </a:srgbClr>
                </a:solidFill>
                <a:cs typeface="Segoe UI" panose="020B0502040204020203" pitchFamily="34" charset="0"/>
              </a:rPr>
              <a:t>Let’s talk about how this change would benefit your business</a:t>
            </a:r>
            <a:r>
              <a:rPr lang="en-IN" sz="1000" dirty="0">
                <a:solidFill>
                  <a:srgbClr val="505050">
                    <a:lumMod val="75000"/>
                  </a:srgbClr>
                </a:solidFill>
                <a:cs typeface="Segoe UI" panose="020B0502040204020203" pitchFamily="34" charset="0"/>
              </a:rPr>
              <a:t>…</a:t>
            </a:r>
          </a:p>
        </p:txBody>
      </p:sp>
      <p:sp>
        <p:nvSpPr>
          <p:cNvPr id="69" name="TextBox 68"/>
          <p:cNvSpPr txBox="1"/>
          <p:nvPr/>
        </p:nvSpPr>
        <p:spPr>
          <a:xfrm rot="16200000">
            <a:off x="-429768" y="1136798"/>
            <a:ext cx="1133856" cy="274320"/>
          </a:xfrm>
          <a:prstGeom prst="round2SameRect">
            <a:avLst>
              <a:gd name="adj1" fmla="val 0"/>
              <a:gd name="adj2" fmla="val 0"/>
            </a:avLst>
          </a:prstGeom>
          <a:solidFill>
            <a:srgbClr val="960000"/>
          </a:solidFill>
        </p:spPr>
        <p:txBody>
          <a:bodyPr wrap="square" lIns="0" tIns="18288" rIns="0" bIns="18288" rtlCol="0" anchor="ctr">
            <a:noAutofit/>
          </a:bodyPr>
          <a:lstStyle>
            <a:defPPr>
              <a:defRPr lang="en-US"/>
            </a:defPPr>
            <a:lvl1pPr algn="ctr">
              <a:defRPr sz="1200" b="1">
                <a:solidFill>
                  <a:schemeClr val="bg1"/>
                </a:solidFill>
                <a:latin typeface="Segoe UI" panose="020B0502040204020203" pitchFamily="34" charset="0"/>
                <a:cs typeface="Segoe UI" panose="020B0502040204020203" pitchFamily="34" charset="0"/>
              </a:defRPr>
            </a:lvl1pPr>
          </a:lstStyle>
          <a:p>
            <a:r>
              <a:rPr lang="en-US" sz="1100" dirty="0"/>
              <a:t>Why Sell this?</a:t>
            </a:r>
          </a:p>
        </p:txBody>
      </p:sp>
      <p:sp>
        <p:nvSpPr>
          <p:cNvPr id="70" name="TextBox 69"/>
          <p:cNvSpPr txBox="1"/>
          <p:nvPr/>
        </p:nvSpPr>
        <p:spPr>
          <a:xfrm rot="16200000">
            <a:off x="-354366" y="2212885"/>
            <a:ext cx="983054" cy="274320"/>
          </a:xfrm>
          <a:prstGeom prst="round2SameRect">
            <a:avLst>
              <a:gd name="adj1" fmla="val 0"/>
              <a:gd name="adj2" fmla="val 0"/>
            </a:avLst>
          </a:prstGeom>
          <a:solidFill>
            <a:schemeClr val="tx1">
              <a:lumMod val="50000"/>
            </a:schemeClr>
          </a:solidFill>
        </p:spPr>
        <p:txBody>
          <a:bodyPr wrap="square" lIns="0" tIns="18288" rIns="0" bIns="18288" rtlCol="0" anchor="ctr">
            <a:noAutofit/>
          </a:bodyPr>
          <a:lstStyle>
            <a:defPPr>
              <a:defRPr lang="en-US"/>
            </a:defPPr>
            <a:lvl1pPr algn="ctr">
              <a:defRPr sz="1100" b="1">
                <a:solidFill>
                  <a:schemeClr val="bg1"/>
                </a:solidFill>
                <a:latin typeface="Segoe UI" panose="020B0502040204020203" pitchFamily="34" charset="0"/>
                <a:cs typeface="Segoe UI" panose="020B0502040204020203" pitchFamily="34" charset="0"/>
              </a:defRPr>
            </a:lvl1pPr>
          </a:lstStyle>
          <a:p>
            <a:r>
              <a:rPr lang="en-US" dirty="0"/>
              <a:t>Transition</a:t>
            </a:r>
          </a:p>
        </p:txBody>
      </p:sp>
      <p:sp>
        <p:nvSpPr>
          <p:cNvPr id="50" name="Rectangle 49"/>
          <p:cNvSpPr/>
          <p:nvPr/>
        </p:nvSpPr>
        <p:spPr>
          <a:xfrm rot="16200000">
            <a:off x="-988561" y="7820940"/>
            <a:ext cx="2777572" cy="274320"/>
          </a:xfrm>
          <a:prstGeom prst="rect">
            <a:avLst/>
          </a:prstGeom>
          <a:solidFill>
            <a:srgbClr val="7FBA00"/>
          </a:solidFill>
          <a:ln w="3175">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54864" tIns="18288" rIns="54864" bIns="18288" numCol="1" spcCol="0" rtlCol="0" fromWordArt="0" anchor="ctr" anchorCtr="0" forceAA="0" compatLnSpc="1">
            <a:prstTxWarp prst="textNoShape">
              <a:avLst/>
            </a:prstTxWarp>
            <a:noAutofit/>
          </a:bodyPr>
          <a:lstStyle/>
          <a:p>
            <a:pPr algn="ctr">
              <a:spcBef>
                <a:spcPts val="0"/>
              </a:spcBef>
              <a:spcAft>
                <a:spcPts val="0"/>
              </a:spcAft>
            </a:pPr>
            <a:r>
              <a:rPr lang="en-US" sz="1200" b="1" dirty="0">
                <a:solidFill>
                  <a:schemeClr val="bg1"/>
                </a:solidFill>
                <a:latin typeface="Segoe UI" panose="020B0502040204020203" pitchFamily="34" charset="0"/>
                <a:cs typeface="Segoe UI" panose="020B0502040204020203" pitchFamily="34" charset="0"/>
              </a:rPr>
              <a:t>Secure Productive Enterprise</a:t>
            </a:r>
            <a:r>
              <a:rPr lang="en-US" sz="1200" b="1" baseline="30000" dirty="0">
                <a:solidFill>
                  <a:schemeClr val="bg1"/>
                </a:solidFill>
                <a:latin typeface="Segoe UI" panose="020B0502040204020203" pitchFamily="34" charset="0"/>
                <a:cs typeface="Segoe UI" panose="020B0502040204020203" pitchFamily="34" charset="0"/>
              </a:rPr>
              <a:t>1</a:t>
            </a:r>
          </a:p>
        </p:txBody>
      </p:sp>
      <p:sp>
        <p:nvSpPr>
          <p:cNvPr id="51" name="Rectangle 50"/>
          <p:cNvSpPr/>
          <p:nvPr/>
        </p:nvSpPr>
        <p:spPr>
          <a:xfrm rot="16200000">
            <a:off x="-941158" y="5090770"/>
            <a:ext cx="2682768" cy="274320"/>
          </a:xfrm>
          <a:prstGeom prst="rect">
            <a:avLst/>
          </a:prstGeom>
          <a:solidFill>
            <a:srgbClr val="005695"/>
          </a:solidFill>
          <a:ln w="3175">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54864" tIns="18288" rIns="54864" bIns="18288" numCol="1" spcCol="0" rtlCol="0" fromWordArt="0" anchor="ctr" anchorCtr="0" forceAA="0" compatLnSpc="1">
            <a:prstTxWarp prst="textNoShape">
              <a:avLst/>
            </a:prstTxWarp>
            <a:noAutofit/>
          </a:bodyPr>
          <a:lstStyle/>
          <a:p>
            <a:pPr algn="ctr">
              <a:spcBef>
                <a:spcPts val="0"/>
              </a:spcBef>
              <a:spcAft>
                <a:spcPts val="0"/>
              </a:spcAft>
            </a:pPr>
            <a:r>
              <a:rPr lang="en-US" sz="1200" b="1" dirty="0">
                <a:solidFill>
                  <a:schemeClr val="bg1"/>
                </a:solidFill>
                <a:latin typeface="Segoe UI" panose="020B0502040204020203" pitchFamily="34" charset="0"/>
                <a:cs typeface="Segoe UI" panose="020B0502040204020203" pitchFamily="34" charset="0"/>
              </a:rPr>
              <a:t>Windows 10 Enterprise E3/E5</a:t>
            </a:r>
          </a:p>
        </p:txBody>
      </p:sp>
      <p:graphicFrame>
        <p:nvGraphicFramePr>
          <p:cNvPr id="59" name="Table 58"/>
          <p:cNvGraphicFramePr>
            <a:graphicFrameLocks noGrp="1"/>
          </p:cNvGraphicFramePr>
          <p:nvPr>
            <p:extLst>
              <p:ext uri="{D42A27DB-BD31-4B8C-83A1-F6EECF244321}">
                <p14:modId xmlns:p14="http://schemas.microsoft.com/office/powerpoint/2010/main" val="2245667153"/>
              </p:ext>
            </p:extLst>
          </p:nvPr>
        </p:nvGraphicFramePr>
        <p:xfrm>
          <a:off x="537385" y="3900307"/>
          <a:ext cx="6729984" cy="5450840"/>
        </p:xfrm>
        <a:graphic>
          <a:graphicData uri="http://schemas.openxmlformats.org/drawingml/2006/table">
            <a:tbl>
              <a:tblPr firstRow="1" bandRow="1">
                <a:tableStyleId>{2D5ABB26-0587-4C30-8999-92F81FD0307C}</a:tableStyleId>
              </a:tblPr>
              <a:tblGrid>
                <a:gridCol w="1798417">
                  <a:extLst>
                    <a:ext uri="{9D8B030D-6E8A-4147-A177-3AD203B41FA5}">
                      <a16:colId xmlns:a16="http://schemas.microsoft.com/office/drawing/2014/main" val="20000"/>
                    </a:ext>
                  </a:extLst>
                </a:gridCol>
                <a:gridCol w="4931567">
                  <a:extLst>
                    <a:ext uri="{9D8B030D-6E8A-4147-A177-3AD203B41FA5}">
                      <a16:colId xmlns:a16="http://schemas.microsoft.com/office/drawing/2014/main" val="20001"/>
                    </a:ext>
                  </a:extLst>
                </a:gridCol>
              </a:tblGrid>
              <a:tr h="1052379">
                <a:tc>
                  <a:txBody>
                    <a:bodyPr/>
                    <a:lstStyle/>
                    <a:p>
                      <a:pPr>
                        <a:spcBef>
                          <a:spcPts val="0"/>
                        </a:spcBef>
                        <a:spcAft>
                          <a:spcPts val="100"/>
                        </a:spcAft>
                      </a:pPr>
                      <a:r>
                        <a:rPr lang="en-US" sz="1100" b="1" kern="1200" dirty="0">
                          <a:solidFill>
                            <a:schemeClr val="bg1"/>
                          </a:solidFill>
                          <a:latin typeface="Segoe UI" panose="020B0502040204020203" pitchFamily="34" charset="0"/>
                          <a:ea typeface="+mn-ea"/>
                          <a:cs typeface="Segoe UI" panose="020B0502040204020203" pitchFamily="34" charset="0"/>
                        </a:rPr>
                        <a:t>User-centric</a:t>
                      </a:r>
                    </a:p>
                    <a:p>
                      <a:pPr marL="44450" indent="-44450">
                        <a:lnSpc>
                          <a:spcPct val="90000"/>
                        </a:lnSpc>
                        <a:spcBef>
                          <a:spcPts val="0"/>
                        </a:spcBef>
                      </a:pPr>
                      <a:r>
                        <a:rPr lang="en-US" sz="900" b="1" i="1" kern="1200" dirty="0">
                          <a:solidFill>
                            <a:srgbClr val="FFFF00"/>
                          </a:solidFill>
                          <a:latin typeface="Segoe UI" panose="020B0502040204020203" pitchFamily="34" charset="0"/>
                          <a:ea typeface="+mn-ea"/>
                          <a:cs typeface="Segoe UI" panose="020B0502040204020203" pitchFamily="34" charset="0"/>
                        </a:rPr>
                        <a:t>“</a:t>
                      </a:r>
                      <a:r>
                        <a:rPr lang="en-US" sz="900" b="1" i="1" dirty="0">
                          <a:solidFill>
                            <a:srgbClr val="FFFF00"/>
                          </a:solidFill>
                          <a:latin typeface="Segoe UI" panose="020B0502040204020203" pitchFamily="34" charset="0"/>
                          <a:cs typeface="Segoe UI" panose="020B0502040204020203" pitchFamily="34" charset="0"/>
                        </a:rPr>
                        <a:t>Put your users at the center of your licensing solution. </a:t>
                      </a:r>
                      <a:r>
                        <a:rPr lang="en-US" sz="900" i="1" dirty="0">
                          <a:solidFill>
                            <a:schemeClr val="bg1"/>
                          </a:solidFill>
                          <a:latin typeface="Segoe UI" panose="020B0502040204020203" pitchFamily="34" charset="0"/>
                          <a:cs typeface="Segoe UI" panose="020B0502040204020203" pitchFamily="34" charset="0"/>
                        </a:rPr>
                        <a:t>…Get Windows on all your devices, with a simpler license”</a:t>
                      </a:r>
                      <a:endParaRPr lang="en-US" sz="900" i="1" dirty="0"/>
                    </a:p>
                  </a:txBody>
                  <a:tcPr marL="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b="1" kern="1200" spc="-20" dirty="0">
                          <a:solidFill>
                            <a:schemeClr val="tx1">
                              <a:lumMod val="75000"/>
                            </a:schemeClr>
                          </a:solidFill>
                          <a:latin typeface="Segoe UI" panose="020B0502040204020203" pitchFamily="34" charset="0"/>
                          <a:ea typeface="+mn-ea"/>
                          <a:cs typeface="Segoe UI" panose="020B0502040204020203" pitchFamily="34" charset="0"/>
                        </a:rPr>
                        <a:t>Put your users at the center of your licensing solution.</a:t>
                      </a:r>
                      <a:r>
                        <a:rPr lang="en-IN" sz="900" b="1" kern="1200" spc="-20" dirty="0">
                          <a:solidFill>
                            <a:schemeClr val="tx1">
                              <a:lumMod val="75000"/>
                            </a:schemeClr>
                          </a:solidFill>
                          <a:latin typeface="Segoe UI" panose="020B0502040204020203" pitchFamily="34" charset="0"/>
                          <a:ea typeface="+mn-ea"/>
                          <a:cs typeface="Segoe UI" panose="020B0502040204020203" pitchFamily="34" charset="0"/>
                        </a:rPr>
                        <a:t> </a:t>
                      </a:r>
                      <a:r>
                        <a:rPr lang="en-US" sz="900" kern="1200" spc="-20" dirty="0">
                          <a:solidFill>
                            <a:schemeClr val="tx1">
                              <a:lumMod val="75000"/>
                            </a:schemeClr>
                          </a:solidFill>
                          <a:latin typeface="Segoe UI" panose="020B0502040204020203" pitchFamily="34" charset="0"/>
                          <a:ea typeface="+mn-ea"/>
                          <a:cs typeface="Segoe UI" panose="020B0502040204020203" pitchFamily="34" charset="0"/>
                        </a:rPr>
                        <a:t>Licensing by user enables your users to use or access Windows across all their devices, including iOS and Android devices. </a:t>
                      </a:r>
                    </a:p>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IN" sz="900" b="1" kern="1200" spc="-20" dirty="0">
                          <a:solidFill>
                            <a:schemeClr val="tx1">
                              <a:lumMod val="75000"/>
                            </a:schemeClr>
                          </a:solidFill>
                          <a:latin typeface="Segoe UI" panose="020B0502040204020203" pitchFamily="34" charset="0"/>
                          <a:ea typeface="+mn-ea"/>
                          <a:cs typeface="Segoe UI" panose="020B0502040204020203" pitchFamily="34" charset="0"/>
                        </a:rPr>
                        <a:t>All devices covered by per user license</a:t>
                      </a:r>
                      <a:r>
                        <a:rPr lang="en-IN" sz="900" kern="1200" spc="-20" dirty="0">
                          <a:solidFill>
                            <a:schemeClr val="tx1">
                              <a:lumMod val="75000"/>
                            </a:schemeClr>
                          </a:solidFill>
                          <a:latin typeface="Segoe UI" panose="020B0502040204020203" pitchFamily="34" charset="0"/>
                          <a:ea typeface="+mn-ea"/>
                          <a:cs typeface="Segoe UI" panose="020B0502040204020203" pitchFamily="34" charset="0"/>
                        </a:rPr>
                        <a:t>: </a:t>
                      </a:r>
                      <a:r>
                        <a:rPr lang="en-US" sz="900" kern="1200" spc="-20" dirty="0">
                          <a:solidFill>
                            <a:schemeClr val="tx1">
                              <a:lumMod val="75000"/>
                            </a:schemeClr>
                          </a:solidFill>
                          <a:latin typeface="Segoe UI" panose="020B0502040204020203" pitchFamily="34" charset="0"/>
                          <a:ea typeface="+mn-ea"/>
                          <a:cs typeface="Segoe UI" panose="020B0502040204020203" pitchFamily="34" charset="0"/>
                        </a:rPr>
                        <a:t>With per user licensing, it doesn’t matter who owns the device (BYOD)</a:t>
                      </a:r>
                      <a:r>
                        <a:rPr lang="en-US" sz="900" kern="1200" spc="-20" baseline="0" dirty="0">
                          <a:solidFill>
                            <a:schemeClr val="tx1">
                              <a:lumMod val="75000"/>
                            </a:schemeClr>
                          </a:solidFill>
                          <a:latin typeface="Segoe UI" panose="020B0502040204020203" pitchFamily="34" charset="0"/>
                          <a:ea typeface="+mn-ea"/>
                          <a:cs typeface="Segoe UI" panose="020B0502040204020203" pitchFamily="34" charset="0"/>
                        </a:rPr>
                        <a:t> </a:t>
                      </a:r>
                      <a:r>
                        <a:rPr lang="en-US" sz="900" kern="1200" spc="-20" dirty="0">
                          <a:solidFill>
                            <a:schemeClr val="tx1">
                              <a:lumMod val="75000"/>
                            </a:schemeClr>
                          </a:solidFill>
                          <a:latin typeface="Segoe UI" panose="020B0502040204020203" pitchFamily="34" charset="0"/>
                          <a:ea typeface="+mn-ea"/>
                          <a:cs typeface="Segoe UI" panose="020B0502040204020203" pitchFamily="34" charset="0"/>
                        </a:rPr>
                        <a:t>or whether the device is on or off premises</a:t>
                      </a:r>
                      <a:r>
                        <a:rPr lang="en-US" sz="900" kern="1200" spc="-20" baseline="0" dirty="0">
                          <a:solidFill>
                            <a:schemeClr val="tx1">
                              <a:lumMod val="75000"/>
                            </a:schemeClr>
                          </a:solidFill>
                          <a:latin typeface="Segoe UI" panose="020B0502040204020203" pitchFamily="34" charset="0"/>
                          <a:ea typeface="+mn-ea"/>
                          <a:cs typeface="Segoe UI" panose="020B0502040204020203" pitchFamily="34" charset="0"/>
                        </a:rPr>
                        <a:t> to run and access Windows.</a:t>
                      </a:r>
                      <a:endParaRPr lang="en-US" sz="900" kern="1200" spc="-20" dirty="0">
                        <a:solidFill>
                          <a:schemeClr val="tx1">
                            <a:lumMod val="75000"/>
                          </a:schemeClr>
                        </a:solidFill>
                        <a:latin typeface="Segoe UI" panose="020B0502040204020203" pitchFamily="34" charset="0"/>
                        <a:ea typeface="+mn-ea"/>
                        <a:cs typeface="Segoe UI" panose="020B0502040204020203" pitchFamily="34" charset="0"/>
                      </a:endParaRPr>
                    </a:p>
                    <a:p>
                      <a:pPr marL="109538" lvl="1" indent="-109538" defTabSz="731566" ea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defRPr/>
                      </a:pPr>
                      <a:r>
                        <a:rPr lang="en-IN" sz="900" b="1" spc="-20" dirty="0">
                          <a:solidFill>
                            <a:schemeClr val="tx1">
                              <a:lumMod val="75000"/>
                            </a:schemeClr>
                          </a:solidFill>
                          <a:latin typeface="Segoe UI" panose="020B0502040204020203" pitchFamily="34" charset="0"/>
                          <a:cs typeface="Segoe UI" panose="020B0502040204020203" pitchFamily="34" charset="0"/>
                        </a:rPr>
                        <a:t>Familiar experience </a:t>
                      </a:r>
                      <a:r>
                        <a:rPr lang="en-IN" sz="900" spc="-20" dirty="0">
                          <a:solidFill>
                            <a:schemeClr val="tx1">
                              <a:lumMod val="75000"/>
                            </a:schemeClr>
                          </a:solidFill>
                          <a:latin typeface="Segoe UI" panose="020B0502040204020203" pitchFamily="34" charset="0"/>
                          <a:cs typeface="Segoe UI" panose="020B0502040204020203" pitchFamily="34" charset="0"/>
                        </a:rPr>
                        <a:t>– </a:t>
                      </a:r>
                      <a:r>
                        <a:rPr lang="en-US" sz="900" spc="-20" dirty="0">
                          <a:solidFill>
                            <a:schemeClr val="tx1">
                              <a:lumMod val="75000"/>
                            </a:schemeClr>
                          </a:solidFill>
                          <a:latin typeface="Segoe UI" panose="020B0502040204020203" pitchFamily="34" charset="0"/>
                          <a:cs typeface="Segoe UI" panose="020B0502040204020203" pitchFamily="34" charset="0"/>
                        </a:rPr>
                        <a:t>familiar and personal experience that will be updated with the latest security features on an ongoing basis (for the supported lifetime of the device), while having an ability to choose the pace at which you adopt new technology. </a:t>
                      </a:r>
                      <a:endParaRPr lang="en-US" sz="900" spc="-20" dirty="0">
                        <a:solidFill>
                          <a:schemeClr val="tx2"/>
                        </a:solidFill>
                        <a:latin typeface="Segoe UI" panose="020B0502040204020203" pitchFamily="34" charset="0"/>
                        <a:cs typeface="Segoe UI" panose="020B0502040204020203" pitchFamily="34" charset="0"/>
                      </a:endParaRPr>
                    </a:p>
                  </a:txBody>
                  <a:tcPr marL="45720">
                    <a:lnL w="28575"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799404">
                <a:tc>
                  <a:txBody>
                    <a:bodyPr/>
                    <a:lstStyle/>
                    <a:p>
                      <a:pPr>
                        <a:spcBef>
                          <a:spcPts val="0"/>
                        </a:spcBef>
                        <a:spcAft>
                          <a:spcPts val="100"/>
                        </a:spcAft>
                      </a:pPr>
                      <a:r>
                        <a:rPr lang="en-US" sz="1100" b="1" kern="1200" dirty="0">
                          <a:solidFill>
                            <a:schemeClr val="bg1"/>
                          </a:solidFill>
                          <a:latin typeface="Segoe UI" panose="020B0502040204020203" pitchFamily="34" charset="0"/>
                          <a:ea typeface="+mn-ea"/>
                          <a:cs typeface="Segoe UI" panose="020B0502040204020203" pitchFamily="34" charset="0"/>
                        </a:rPr>
                        <a:t>Flexible</a:t>
                      </a:r>
                    </a:p>
                    <a:p>
                      <a:pPr marL="44450" indent="-44450">
                        <a:lnSpc>
                          <a:spcPct val="90000"/>
                        </a:lnSpc>
                        <a:spcBef>
                          <a:spcPts val="0"/>
                        </a:spcBef>
                      </a:pPr>
                      <a:r>
                        <a:rPr lang="en-US" sz="900" b="1" i="1" dirty="0">
                          <a:solidFill>
                            <a:srgbClr val="FFFF00"/>
                          </a:solidFill>
                          <a:latin typeface="Segoe UI" panose="020B0502040204020203" pitchFamily="34" charset="0"/>
                          <a:cs typeface="Segoe UI" panose="020B0502040204020203" pitchFamily="34" charset="0"/>
                        </a:rPr>
                        <a:t>“Deliver Windows Enterprise across</a:t>
                      </a:r>
                      <a:r>
                        <a:rPr lang="en-US" sz="900" b="1" i="1" baseline="0" dirty="0">
                          <a:solidFill>
                            <a:srgbClr val="FFFF00"/>
                          </a:solidFill>
                          <a:latin typeface="Segoe UI" panose="020B0502040204020203" pitchFamily="34" charset="0"/>
                          <a:cs typeface="Segoe UI" panose="020B0502040204020203" pitchFamily="34" charset="0"/>
                        </a:rPr>
                        <a:t> platforms and devices.  </a:t>
                      </a:r>
                      <a:r>
                        <a:rPr lang="en-US" sz="900" i="1" baseline="0" dirty="0">
                          <a:solidFill>
                            <a:schemeClr val="bg1"/>
                          </a:solidFill>
                          <a:latin typeface="Segoe UI" panose="020B0502040204020203" pitchFamily="34" charset="0"/>
                          <a:cs typeface="Segoe UI" panose="020B0502040204020203" pitchFamily="34" charset="0"/>
                        </a:rPr>
                        <a:t>…</a:t>
                      </a:r>
                      <a:r>
                        <a:rPr lang="en-US" sz="900" i="1" dirty="0">
                          <a:solidFill>
                            <a:schemeClr val="bg1"/>
                          </a:solidFill>
                          <a:latin typeface="Segoe UI" panose="020B0502040204020203" pitchFamily="34" charset="0"/>
                          <a:cs typeface="Segoe UI" panose="020B0502040204020203" pitchFamily="34" charset="0"/>
                        </a:rPr>
                        <a:t>Give</a:t>
                      </a:r>
                      <a:r>
                        <a:rPr lang="en-US" sz="900" i="1" baseline="0" dirty="0">
                          <a:solidFill>
                            <a:schemeClr val="bg1"/>
                          </a:solidFill>
                          <a:latin typeface="Segoe UI" panose="020B0502040204020203" pitchFamily="34" charset="0"/>
                          <a:cs typeface="Segoe UI" panose="020B0502040204020203" pitchFamily="34" charset="0"/>
                        </a:rPr>
                        <a:t> your employees flexibility of Windows Enterprise remotely</a:t>
                      </a:r>
                      <a:r>
                        <a:rPr lang="en-US" sz="900" i="1" dirty="0">
                          <a:solidFill>
                            <a:schemeClr val="bg1"/>
                          </a:solidFill>
                          <a:latin typeface="Segoe UI" panose="020B0502040204020203" pitchFamily="34" charset="0"/>
                          <a:cs typeface="Segoe UI" panose="020B0502040204020203" pitchFamily="34" charset="0"/>
                        </a:rPr>
                        <a:t>”</a:t>
                      </a:r>
                      <a:endParaRPr lang="en-US" sz="900" i="1" dirty="0"/>
                    </a:p>
                  </a:txBody>
                  <a:tcPr marL="45720" marR="2743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You have </a:t>
                      </a:r>
                      <a:r>
                        <a:rPr lang="en-US" sz="900" b="1" kern="1200" spc="-20" dirty="0">
                          <a:solidFill>
                            <a:schemeClr val="tx1">
                              <a:lumMod val="75000"/>
                            </a:schemeClr>
                          </a:solidFill>
                          <a:latin typeface="Segoe UI" panose="020B0502040204020203" pitchFamily="34" charset="0"/>
                          <a:ea typeface="+mn-ea"/>
                          <a:cs typeface="Segoe UI" panose="020B0502040204020203" pitchFamily="34" charset="0"/>
                        </a:rPr>
                        <a:t>flexibility to deliver Windows </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across devices through local install, Windows To Go,</a:t>
                      </a:r>
                      <a:r>
                        <a:rPr lang="en-US" sz="900" b="0" kern="1200" spc="-20" baseline="0" dirty="0">
                          <a:solidFill>
                            <a:schemeClr val="tx1">
                              <a:lumMod val="75000"/>
                            </a:schemeClr>
                          </a:solidFill>
                          <a:latin typeface="Segoe UI" panose="020B0502040204020203" pitchFamily="34" charset="0"/>
                          <a:ea typeface="+mn-ea"/>
                          <a:cs typeface="Segoe UI" panose="020B0502040204020203" pitchFamily="34" charset="0"/>
                        </a:rPr>
                        <a:t> and Virtual Desktop Infrastructure (VDI). </a:t>
                      </a:r>
                    </a:p>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Windows 10 virtualization rights for</a:t>
                      </a:r>
                      <a:r>
                        <a:rPr lang="en-US" sz="900" b="0" kern="1200" spc="-20" baseline="0" dirty="0">
                          <a:solidFill>
                            <a:schemeClr val="tx1">
                              <a:lumMod val="75000"/>
                            </a:schemeClr>
                          </a:solidFill>
                          <a:latin typeface="Segoe UI" panose="020B0502040204020203" pitchFamily="34" charset="0"/>
                          <a:ea typeface="+mn-ea"/>
                          <a:cs typeface="Segoe UI" panose="020B0502040204020203" pitchFamily="34" charset="0"/>
                        </a:rPr>
                        <a:t> </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Azure and approved 3rd party partners – </a:t>
                      </a:r>
                      <a:r>
                        <a:rPr lang="en-US" sz="900" b="0" i="1" kern="1200" spc="-20" dirty="0">
                          <a:solidFill>
                            <a:schemeClr val="tx1">
                              <a:lumMod val="75000"/>
                            </a:schemeClr>
                          </a:solidFill>
                          <a:latin typeface="Segoe UI" panose="020B0502040204020203" pitchFamily="34" charset="0"/>
                          <a:ea typeface="+mn-ea"/>
                          <a:cs typeface="Segoe UI" panose="020B0502040204020203" pitchFamily="34" charset="0"/>
                        </a:rPr>
                        <a:t>coming Fall 2016</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a:t>
                      </a:r>
                    </a:p>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b="1" kern="1200" spc="-20" dirty="0">
                          <a:solidFill>
                            <a:schemeClr val="tx1">
                              <a:lumMod val="75000"/>
                            </a:schemeClr>
                          </a:solidFill>
                          <a:latin typeface="Segoe UI" panose="020B0502040204020203" pitchFamily="34" charset="0"/>
                          <a:ea typeface="+mn-ea"/>
                          <a:cs typeface="Segoe UI" panose="020B0502040204020203" pitchFamily="34" charset="0"/>
                        </a:rPr>
                        <a:t>MDOP is now included as an SA benefit</a:t>
                      </a:r>
                      <a:r>
                        <a:rPr lang="en-US" sz="900" b="1" kern="1200" spc="-20" baseline="0" dirty="0">
                          <a:solidFill>
                            <a:schemeClr val="tx1">
                              <a:lumMod val="75000"/>
                            </a:schemeClr>
                          </a:solidFill>
                          <a:latin typeface="Segoe UI" panose="020B0502040204020203" pitchFamily="34" charset="0"/>
                          <a:ea typeface="+mn-ea"/>
                          <a:cs typeface="Segoe UI" panose="020B0502040204020203" pitchFamily="34" charset="0"/>
                        </a:rPr>
                        <a:t> </a:t>
                      </a:r>
                      <a:r>
                        <a:rPr lang="en-US" sz="900" b="0" kern="1200" spc="-20" baseline="0" dirty="0">
                          <a:solidFill>
                            <a:schemeClr val="tx1">
                              <a:lumMod val="75000"/>
                            </a:schemeClr>
                          </a:solidFill>
                          <a:latin typeface="Segoe UI" panose="020B0502040204020203" pitchFamily="34" charset="0"/>
                          <a:ea typeface="+mn-ea"/>
                          <a:cs typeface="Segoe UI" panose="020B0502040204020203" pitchFamily="34" charset="0"/>
                        </a:rPr>
                        <a:t>(</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no longer a separate add-on) –</a:t>
                      </a:r>
                      <a:r>
                        <a:rPr lang="en-US" sz="900" b="0" kern="1200" spc="-20" baseline="0" dirty="0">
                          <a:solidFill>
                            <a:schemeClr val="tx1">
                              <a:lumMod val="75000"/>
                            </a:schemeClr>
                          </a:solidFill>
                          <a:latin typeface="Segoe UI" panose="020B0502040204020203" pitchFamily="34" charset="0"/>
                          <a:ea typeface="+mn-ea"/>
                          <a:cs typeface="Segoe UI" panose="020B0502040204020203" pitchFamily="34" charset="0"/>
                        </a:rPr>
                        <a:t> helping to better manage, monitor, and deploy key Windows Enterprise features. </a:t>
                      </a:r>
                      <a:endParaRPr lang="en-US" sz="900" b="0" kern="1200" spc="-20" dirty="0">
                        <a:solidFill>
                          <a:schemeClr val="tx1">
                            <a:lumMod val="75000"/>
                          </a:schemeClr>
                        </a:solidFill>
                        <a:latin typeface="Segoe UI" panose="020B0502040204020203" pitchFamily="34" charset="0"/>
                        <a:ea typeface="+mn-ea"/>
                        <a:cs typeface="Segoe UI" panose="020B0502040204020203" pitchFamily="34" charset="0"/>
                      </a:endParaRPr>
                    </a:p>
                  </a:txBody>
                  <a:tcPr marL="45720">
                    <a:lnL w="28575"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99404">
                <a:tc>
                  <a:txBody>
                    <a:bodyPr/>
                    <a:lstStyle/>
                    <a:p>
                      <a:pPr>
                        <a:spcBef>
                          <a:spcPts val="0"/>
                        </a:spcBef>
                        <a:spcAft>
                          <a:spcPts val="100"/>
                        </a:spcAft>
                      </a:pPr>
                      <a:r>
                        <a:rPr lang="en-US" sz="1100" b="1" kern="1200" dirty="0">
                          <a:solidFill>
                            <a:schemeClr val="bg1"/>
                          </a:solidFill>
                          <a:latin typeface="Segoe UI" panose="020B0502040204020203" pitchFamily="34" charset="0"/>
                          <a:ea typeface="+mn-ea"/>
                          <a:cs typeface="Segoe UI" panose="020B0502040204020203" pitchFamily="34" charset="0"/>
                        </a:rPr>
                        <a:t>Simpler</a:t>
                      </a:r>
                      <a:endParaRPr lang="en-US" sz="900" b="1" kern="1200" dirty="0">
                        <a:solidFill>
                          <a:schemeClr val="bg1"/>
                        </a:solidFill>
                        <a:latin typeface="Segoe UI" panose="020B0502040204020203" pitchFamily="34" charset="0"/>
                        <a:ea typeface="+mn-ea"/>
                        <a:cs typeface="Segoe UI" panose="020B0502040204020203" pitchFamily="34" charset="0"/>
                      </a:endParaRPr>
                    </a:p>
                    <a:p>
                      <a:pPr marL="44450" indent="-44450">
                        <a:lnSpc>
                          <a:spcPct val="90000"/>
                        </a:lnSpc>
                        <a:spcBef>
                          <a:spcPts val="0"/>
                        </a:spcBef>
                      </a:pPr>
                      <a:r>
                        <a:rPr lang="en-US" sz="900" b="1" i="1" dirty="0">
                          <a:solidFill>
                            <a:srgbClr val="FFFF00"/>
                          </a:solidFill>
                          <a:latin typeface="Segoe UI" panose="020B0502040204020203" pitchFamily="34" charset="0"/>
                          <a:cs typeface="Segoe UI" panose="020B0502040204020203" pitchFamily="34" charset="0"/>
                        </a:rPr>
                        <a:t>“Simplify</a:t>
                      </a:r>
                      <a:r>
                        <a:rPr lang="en-US" sz="900" b="1" i="1" baseline="0" dirty="0">
                          <a:solidFill>
                            <a:srgbClr val="FFFF00"/>
                          </a:solidFill>
                          <a:latin typeface="Segoe UI" panose="020B0502040204020203" pitchFamily="34" charset="0"/>
                          <a:cs typeface="Segoe UI" panose="020B0502040204020203" pitchFamily="34" charset="0"/>
                        </a:rPr>
                        <a:t> licensing and management. </a:t>
                      </a:r>
                    </a:p>
                    <a:p>
                      <a:pPr marL="44450" indent="-44450">
                        <a:lnSpc>
                          <a:spcPct val="90000"/>
                        </a:lnSpc>
                        <a:spcBef>
                          <a:spcPts val="0"/>
                        </a:spcBef>
                      </a:pPr>
                      <a:r>
                        <a:rPr lang="en-US" sz="900" i="1" dirty="0">
                          <a:solidFill>
                            <a:schemeClr val="bg1"/>
                          </a:solidFill>
                          <a:latin typeface="Segoe UI" panose="020B0502040204020203" pitchFamily="34" charset="0"/>
                          <a:cs typeface="Segoe UI" panose="020B0502040204020203" pitchFamily="34" charset="0"/>
                        </a:rPr>
                        <a:t>…Counting users is</a:t>
                      </a:r>
                      <a:r>
                        <a:rPr lang="en-US" sz="900" i="1" baseline="0" dirty="0">
                          <a:solidFill>
                            <a:schemeClr val="bg1"/>
                          </a:solidFill>
                          <a:latin typeface="Segoe UI" panose="020B0502040204020203" pitchFamily="34" charset="0"/>
                          <a:cs typeface="Segoe UI" panose="020B0502040204020203" pitchFamily="34" charset="0"/>
                        </a:rPr>
                        <a:t> easier than counting devices</a:t>
                      </a:r>
                      <a:r>
                        <a:rPr lang="en-US" sz="900" i="1" spc="-10" dirty="0">
                          <a:solidFill>
                            <a:schemeClr val="bg1"/>
                          </a:solidFill>
                          <a:latin typeface="Segoe UI" panose="020B0502040204020203" pitchFamily="34" charset="0"/>
                          <a:cs typeface="Segoe UI" panose="020B0502040204020203" pitchFamily="34" charset="0"/>
                        </a:rPr>
                        <a:t>”</a:t>
                      </a:r>
                      <a:endParaRPr lang="en-US" sz="900" i="1" dirty="0"/>
                    </a:p>
                  </a:txBody>
                  <a:tcPr marL="45720" marR="2743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kern="1200" spc="-20" dirty="0">
                          <a:solidFill>
                            <a:srgbClr val="3C3C3C"/>
                          </a:solidFill>
                          <a:latin typeface="Segoe UI" panose="020B0502040204020203" pitchFamily="34" charset="0"/>
                          <a:ea typeface="+mn-ea"/>
                          <a:cs typeface="Segoe UI" panose="020B0502040204020203" pitchFamily="34" charset="0"/>
                        </a:rPr>
                        <a:t>Simple and consistent license management based on users, eliminating device counting.</a:t>
                      </a:r>
                    </a:p>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When you license all of your users with Windows 10</a:t>
                      </a:r>
                      <a:r>
                        <a:rPr lang="en-US" sz="900" b="0" kern="1200" spc="-20" baseline="0" dirty="0">
                          <a:solidFill>
                            <a:schemeClr val="tx1">
                              <a:lumMod val="75000"/>
                            </a:schemeClr>
                          </a:solidFill>
                          <a:latin typeface="Segoe UI" panose="020B0502040204020203" pitchFamily="34" charset="0"/>
                          <a:ea typeface="+mn-ea"/>
                          <a:cs typeface="Segoe UI" panose="020B0502040204020203" pitchFamily="34" charset="0"/>
                        </a:rPr>
                        <a:t> Enterprise E3/E5</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 per User or Windows VDA per User, you know they are </a:t>
                      </a:r>
                      <a:r>
                        <a:rPr lang="en-US" sz="900" b="1" kern="1200" spc="-20" dirty="0">
                          <a:solidFill>
                            <a:schemeClr val="tx1">
                              <a:lumMod val="75000"/>
                            </a:schemeClr>
                          </a:solidFill>
                          <a:latin typeface="Segoe UI" panose="020B0502040204020203" pitchFamily="34" charset="0"/>
                          <a:ea typeface="+mn-ea"/>
                          <a:cs typeface="Segoe UI" panose="020B0502040204020203" pitchFamily="34" charset="0"/>
                        </a:rPr>
                        <a:t>all covered to use Windows Enterprise</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a:t>
                      </a:r>
                    </a:p>
                    <a:p>
                      <a:pPr marL="109538" lvl="1" indent="-109538" algn="l" defTabSz="986002" rtl="0" eaLnBrk="0" latinLnBrk="0" hangingPunct="0">
                        <a:lnSpc>
                          <a:spcPts val="1000"/>
                        </a:lnSpc>
                        <a:spcBef>
                          <a:spcPts val="0"/>
                        </a:spcBef>
                        <a:spcAft>
                          <a:spcPts val="300"/>
                        </a:spcAft>
                        <a:buClr>
                          <a:schemeClr val="accent3">
                            <a:lumMod val="75000"/>
                          </a:schemeClr>
                        </a:buClr>
                        <a:buSzPct val="110000"/>
                        <a:buFont typeface="Arial" panose="020B0604020202020204" pitchFamily="34" charset="0"/>
                        <a:buChar char="•"/>
                      </a:pP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You can now license all of your users’ core Microsoft software and services—including access to Windows Enterprise, Office 365, and Client Access Licenses (CALs) on a </a:t>
                      </a:r>
                      <a:r>
                        <a:rPr lang="en-US" sz="900" b="1" kern="1200" spc="-20" dirty="0">
                          <a:solidFill>
                            <a:schemeClr val="tx1">
                              <a:lumMod val="75000"/>
                            </a:schemeClr>
                          </a:solidFill>
                          <a:latin typeface="Segoe UI" panose="020B0502040204020203" pitchFamily="34" charset="0"/>
                          <a:ea typeface="+mn-ea"/>
                          <a:cs typeface="Segoe UI" panose="020B0502040204020203" pitchFamily="34" charset="0"/>
                        </a:rPr>
                        <a:t>per user basis</a:t>
                      </a:r>
                      <a:r>
                        <a:rPr lang="en-US" sz="900" b="0" kern="1200" spc="-20" dirty="0">
                          <a:solidFill>
                            <a:schemeClr val="tx1">
                              <a:lumMod val="75000"/>
                            </a:schemeClr>
                          </a:solidFill>
                          <a:latin typeface="Segoe UI" panose="020B0502040204020203" pitchFamily="34" charset="0"/>
                          <a:ea typeface="+mn-ea"/>
                          <a:cs typeface="Segoe UI" panose="020B0502040204020203" pitchFamily="34" charset="0"/>
                        </a:rPr>
                        <a:t>.</a:t>
                      </a:r>
                      <a:endParaRPr lang="en-US" sz="900" b="1" kern="1200" spc="-20" dirty="0">
                        <a:solidFill>
                          <a:schemeClr val="tx1">
                            <a:lumMod val="75000"/>
                          </a:schemeClr>
                        </a:solidFill>
                        <a:latin typeface="Segoe UI" panose="020B0502040204020203" pitchFamily="34" charset="0"/>
                        <a:ea typeface="+mn-ea"/>
                        <a:cs typeface="Segoe UI" panose="020B0502040204020203" pitchFamily="34" charset="0"/>
                      </a:endParaRPr>
                    </a:p>
                  </a:txBody>
                  <a:tcPr marL="45720">
                    <a:lnL w="28575"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925891">
                <a:tc>
                  <a:txBody>
                    <a:bodyPr/>
                    <a:lstStyle/>
                    <a:p>
                      <a:pPr>
                        <a:spcBef>
                          <a:spcPts val="0"/>
                        </a:spcBef>
                        <a:spcAft>
                          <a:spcPts val="100"/>
                        </a:spcAft>
                      </a:pPr>
                      <a:r>
                        <a:rPr lang="en-US" sz="1100" b="1" kern="1200" dirty="0">
                          <a:solidFill>
                            <a:schemeClr val="bg1"/>
                          </a:solidFill>
                          <a:latin typeface="Segoe UI" panose="020B0502040204020203" pitchFamily="34" charset="0"/>
                          <a:ea typeface="+mn-ea"/>
                          <a:cs typeface="Segoe UI" panose="020B0502040204020203" pitchFamily="34" charset="0"/>
                        </a:rPr>
                        <a:t>Best Value</a:t>
                      </a:r>
                    </a:p>
                    <a:p>
                      <a:pPr marL="44450" indent="-44450">
                        <a:lnSpc>
                          <a:spcPct val="90000"/>
                        </a:lnSpc>
                        <a:spcBef>
                          <a:spcPts val="0"/>
                        </a:spcBef>
                      </a:pPr>
                      <a:r>
                        <a:rPr lang="en-US" sz="900" b="1" i="1" dirty="0">
                          <a:solidFill>
                            <a:srgbClr val="FFFF00"/>
                          </a:solidFill>
                          <a:latin typeface="Segoe UI" panose="020B0502040204020203" pitchFamily="34" charset="0"/>
                          <a:cs typeface="Segoe UI" panose="020B0502040204020203" pitchFamily="34" charset="0"/>
                        </a:rPr>
                        <a:t>“Compelling offer when buying cloud services</a:t>
                      </a:r>
                      <a:endParaRPr lang="en-US" sz="900" b="1" i="1" baseline="0" dirty="0">
                        <a:solidFill>
                          <a:srgbClr val="FFFF00"/>
                        </a:solidFill>
                        <a:latin typeface="Segoe UI" panose="020B0502040204020203" pitchFamily="34" charset="0"/>
                        <a:cs typeface="Segoe UI" panose="020B0502040204020203" pitchFamily="34" charset="0"/>
                      </a:endParaRPr>
                    </a:p>
                    <a:p>
                      <a:pPr marL="44450" indent="-44450">
                        <a:lnSpc>
                          <a:spcPct val="90000"/>
                        </a:lnSpc>
                        <a:spcBef>
                          <a:spcPts val="0"/>
                        </a:spcBef>
                      </a:pPr>
                      <a:r>
                        <a:rPr lang="en-US" sz="900" b="1" i="1" baseline="0" dirty="0">
                          <a:solidFill>
                            <a:schemeClr val="accent4">
                              <a:lumMod val="75000"/>
                            </a:schemeClr>
                          </a:solidFill>
                          <a:latin typeface="Segoe UI" panose="020B0502040204020203" pitchFamily="34" charset="0"/>
                          <a:cs typeface="Segoe UI" panose="020B0502040204020203" pitchFamily="34" charset="0"/>
                        </a:rPr>
                        <a:t> </a:t>
                      </a:r>
                      <a:r>
                        <a:rPr lang="en-US" sz="900" i="1" baseline="0" dirty="0">
                          <a:solidFill>
                            <a:schemeClr val="bg1"/>
                          </a:solidFill>
                          <a:latin typeface="Segoe UI" panose="020B0502040204020203" pitchFamily="34" charset="0"/>
                          <a:cs typeface="Segoe UI" panose="020B0502040204020203" pitchFamily="34" charset="0"/>
                        </a:rPr>
                        <a:t>…Get access to discounts not available when you buy each piece separately</a:t>
                      </a:r>
                      <a:r>
                        <a:rPr lang="en-US" sz="900" i="1" dirty="0">
                          <a:solidFill>
                            <a:schemeClr val="bg1"/>
                          </a:solidFill>
                          <a:latin typeface="Segoe UI" panose="020B0502040204020203" pitchFamily="34" charset="0"/>
                          <a:cs typeface="Segoe UI" panose="020B0502040204020203" pitchFamily="34" charset="0"/>
                        </a:rPr>
                        <a:t>”</a:t>
                      </a:r>
                      <a:endParaRPr lang="en-US" sz="900" i="1" dirty="0"/>
                    </a:p>
                  </a:txBody>
                  <a:tcPr marL="45720" marR="2743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109538" lvl="1" indent="-109538" algn="l" defTabSz="986002" rtl="0" eaLnBrk="0" latinLnBrk="0" hangingPunct="0">
                        <a:lnSpc>
                          <a:spcPts val="1000"/>
                        </a:lnSpc>
                        <a:spcBef>
                          <a:spcPts val="0"/>
                        </a:spcBef>
                        <a:spcAft>
                          <a:spcPts val="300"/>
                        </a:spcAft>
                        <a:buClr>
                          <a:srgbClr val="7FBA00"/>
                        </a:buClr>
                        <a:buSzPct val="110000"/>
                        <a:buFont typeface="Arial" panose="020B0604020202020204" pitchFamily="34" charset="0"/>
                        <a:buChar char="•"/>
                      </a:pPr>
                      <a:r>
                        <a:rPr lang="en-US" sz="900" kern="1200" spc="-20" dirty="0">
                          <a:solidFill>
                            <a:srgbClr val="3C3C3C"/>
                          </a:solidFill>
                          <a:latin typeface="Segoe UI" panose="020B0502040204020203" pitchFamily="34" charset="0"/>
                          <a:ea typeface="+mn-ea"/>
                          <a:cs typeface="Segoe UI" panose="020B0502040204020203" pitchFamily="34" charset="0"/>
                        </a:rPr>
                        <a:t>Bringing together Office 365, Windows 10 Enterprise, and Enterprise Mobility + Security suite into a single licensing offering</a:t>
                      </a:r>
                      <a:r>
                        <a:rPr lang="en-US" sz="900" kern="1200" spc="-20" baseline="0" dirty="0">
                          <a:solidFill>
                            <a:srgbClr val="3C3C3C"/>
                          </a:solidFill>
                          <a:latin typeface="Segoe UI" panose="020B0502040204020203" pitchFamily="34" charset="0"/>
                          <a:ea typeface="+mn-ea"/>
                          <a:cs typeface="Segoe UI" panose="020B0502040204020203" pitchFamily="34" charset="0"/>
                        </a:rPr>
                        <a:t> – </a:t>
                      </a:r>
                      <a:r>
                        <a:rPr lang="en-US" sz="900" kern="1200" spc="-20" dirty="0">
                          <a:solidFill>
                            <a:srgbClr val="3C3C3C"/>
                          </a:solidFill>
                          <a:latin typeface="Segoe UI" panose="020B0502040204020203" pitchFamily="34" charset="0"/>
                          <a:ea typeface="+mn-ea"/>
                          <a:cs typeface="Segoe UI" panose="020B0502040204020203" pitchFamily="34" charset="0"/>
                        </a:rPr>
                        <a:t>giving you access to </a:t>
                      </a:r>
                      <a:r>
                        <a:rPr lang="en-US" sz="900" b="1" kern="1200" spc="-20" dirty="0">
                          <a:solidFill>
                            <a:srgbClr val="3C3C3C"/>
                          </a:solidFill>
                          <a:latin typeface="Segoe UI" panose="020B0502040204020203" pitchFamily="34" charset="0"/>
                          <a:ea typeface="+mn-ea"/>
                          <a:cs typeface="Segoe UI" panose="020B0502040204020203" pitchFamily="34" charset="0"/>
                        </a:rPr>
                        <a:t>discounts not available separately</a:t>
                      </a:r>
                      <a:r>
                        <a:rPr lang="en-US" sz="900" b="0" kern="1200" spc="-20" dirty="0">
                          <a:solidFill>
                            <a:srgbClr val="3C3C3C"/>
                          </a:solidFill>
                          <a:latin typeface="Segoe UI" panose="020B0502040204020203" pitchFamily="34" charset="0"/>
                          <a:ea typeface="+mn-ea"/>
                          <a:cs typeface="Segoe UI" panose="020B0502040204020203" pitchFamily="34" charset="0"/>
                        </a:rPr>
                        <a:t>. </a:t>
                      </a:r>
                    </a:p>
                    <a:p>
                      <a:pPr marL="109538" marR="0" lvl="1" indent="-109538" algn="l" defTabSz="986002" rtl="0" eaLnBrk="0" fontAlgn="auto" latinLnBrk="0" hangingPunct="0">
                        <a:lnSpc>
                          <a:spcPts val="1000"/>
                        </a:lnSpc>
                        <a:spcBef>
                          <a:spcPts val="0"/>
                        </a:spcBef>
                        <a:spcAft>
                          <a:spcPts val="300"/>
                        </a:spcAft>
                        <a:buClr>
                          <a:srgbClr val="7FBA00"/>
                        </a:buClr>
                        <a:buSzPct val="110000"/>
                        <a:buFont typeface="Arial" panose="020B0604020202020204" pitchFamily="34" charset="0"/>
                        <a:buChar char="•"/>
                        <a:tabLst/>
                        <a:defRPr/>
                      </a:pPr>
                      <a:r>
                        <a:rPr lang="en-US" sz="900" b="0" kern="1200" spc="-20" dirty="0">
                          <a:solidFill>
                            <a:srgbClr val="3C3C3C"/>
                          </a:solidFill>
                          <a:latin typeface="Segoe UI" panose="020B0502040204020203" pitchFamily="34" charset="0"/>
                          <a:ea typeface="+mn-ea"/>
                          <a:cs typeface="Segoe UI" panose="020B0502040204020203" pitchFamily="34" charset="0"/>
                        </a:rPr>
                        <a:t>Secure Productive Enterprise </a:t>
                      </a:r>
                      <a:r>
                        <a:rPr lang="en-US" sz="900" b="1" kern="1200" spc="-20" dirty="0">
                          <a:solidFill>
                            <a:srgbClr val="3C3C3C"/>
                          </a:solidFill>
                          <a:latin typeface="Segoe UI" panose="020B0502040204020203" pitchFamily="34" charset="0"/>
                          <a:ea typeface="+mn-ea"/>
                          <a:cs typeface="Segoe UI" panose="020B0502040204020203" pitchFamily="34" charset="0"/>
                        </a:rPr>
                        <a:t>simplifies</a:t>
                      </a:r>
                      <a:r>
                        <a:rPr lang="en-US" sz="900" b="1" kern="1200" spc="-20" baseline="0" dirty="0">
                          <a:solidFill>
                            <a:srgbClr val="3C3C3C"/>
                          </a:solidFill>
                          <a:latin typeface="Segoe UI" panose="020B0502040204020203" pitchFamily="34" charset="0"/>
                          <a:ea typeface="+mn-ea"/>
                          <a:cs typeface="Segoe UI" panose="020B0502040204020203" pitchFamily="34" charset="0"/>
                        </a:rPr>
                        <a:t> the </a:t>
                      </a:r>
                      <a:r>
                        <a:rPr lang="en-US" sz="900" b="1" kern="1200" spc="-20" dirty="0">
                          <a:solidFill>
                            <a:srgbClr val="3C3C3C"/>
                          </a:solidFill>
                          <a:latin typeface="Segoe UI" panose="020B0502040204020203" pitchFamily="34" charset="0"/>
                          <a:ea typeface="+mn-ea"/>
                          <a:cs typeface="Segoe UI" panose="020B0502040204020203" pitchFamily="34" charset="0"/>
                        </a:rPr>
                        <a:t>enterprise licensing offerings</a:t>
                      </a:r>
                      <a:r>
                        <a:rPr lang="en-US" sz="900" kern="1200" spc="-20" dirty="0">
                          <a:solidFill>
                            <a:srgbClr val="3C3C3C"/>
                          </a:solidFill>
                          <a:latin typeface="Segoe UI" panose="020B0502040204020203" pitchFamily="34" charset="0"/>
                          <a:ea typeface="+mn-ea"/>
                          <a:cs typeface="Segoe UI" panose="020B0502040204020203" pitchFamily="34" charset="0"/>
                        </a:rPr>
                        <a:t>, delivering</a:t>
                      </a:r>
                      <a:r>
                        <a:rPr lang="en-US" sz="900" kern="1200" spc="-20" baseline="0" dirty="0">
                          <a:solidFill>
                            <a:srgbClr val="3C3C3C"/>
                          </a:solidFill>
                          <a:latin typeface="Segoe UI" panose="020B0502040204020203" pitchFamily="34" charset="0"/>
                          <a:ea typeface="+mn-ea"/>
                          <a:cs typeface="Segoe UI" panose="020B0502040204020203" pitchFamily="34" charset="0"/>
                        </a:rPr>
                        <a:t> </a:t>
                      </a:r>
                      <a:r>
                        <a:rPr lang="en-US" sz="900" kern="1200" spc="-20" dirty="0">
                          <a:solidFill>
                            <a:srgbClr val="3C3C3C"/>
                          </a:solidFill>
                          <a:latin typeface="Segoe UI" panose="020B0502040204020203" pitchFamily="34" charset="0"/>
                          <a:ea typeface="+mn-ea"/>
                          <a:cs typeface="Segoe UI" panose="020B0502040204020203" pitchFamily="34" charset="0"/>
                        </a:rPr>
                        <a:t>more value to customers, and</a:t>
                      </a:r>
                      <a:r>
                        <a:rPr lang="en-US" sz="900" kern="1200" spc="-20" baseline="0" dirty="0">
                          <a:solidFill>
                            <a:srgbClr val="3C3C3C"/>
                          </a:solidFill>
                          <a:latin typeface="Segoe UI" panose="020B0502040204020203" pitchFamily="34" charset="0"/>
                          <a:ea typeface="+mn-ea"/>
                          <a:cs typeface="Segoe UI" panose="020B0502040204020203" pitchFamily="34" charset="0"/>
                        </a:rPr>
                        <a:t> </a:t>
                      </a:r>
                      <a:r>
                        <a:rPr lang="en-US" sz="900" kern="1200" spc="-20" dirty="0">
                          <a:solidFill>
                            <a:srgbClr val="3C3C3C"/>
                          </a:solidFill>
                          <a:latin typeface="Segoe UI" panose="020B0502040204020203" pitchFamily="34" charset="0"/>
                          <a:ea typeface="+mn-ea"/>
                          <a:cs typeface="Segoe UI" panose="020B0502040204020203" pitchFamily="34" charset="0"/>
                        </a:rPr>
                        <a:t>the latest technology for empowering employees.</a:t>
                      </a:r>
                    </a:p>
                    <a:p>
                      <a:pPr marL="109538" marR="0" lvl="1" indent="-109538" algn="l" defTabSz="986002" rtl="0" eaLnBrk="0" fontAlgn="auto" latinLnBrk="0" hangingPunct="0">
                        <a:lnSpc>
                          <a:spcPts val="1000"/>
                        </a:lnSpc>
                        <a:spcBef>
                          <a:spcPts val="0"/>
                        </a:spcBef>
                        <a:spcAft>
                          <a:spcPts val="300"/>
                        </a:spcAft>
                        <a:buClr>
                          <a:srgbClr val="7FBA00"/>
                        </a:buClr>
                        <a:buSzPct val="110000"/>
                        <a:buFont typeface="Arial" panose="020B0604020202020204" pitchFamily="34" charset="0"/>
                        <a:buChar char="•"/>
                        <a:tabLst/>
                        <a:defRPr/>
                      </a:pPr>
                      <a:r>
                        <a:rPr lang="en-US" sz="900" kern="1200" spc="-20" dirty="0">
                          <a:solidFill>
                            <a:srgbClr val="3C3C3C"/>
                          </a:solidFill>
                          <a:latin typeface="Segoe UI" panose="020B0502040204020203" pitchFamily="34" charset="0"/>
                          <a:ea typeface="+mn-ea"/>
                          <a:cs typeface="Segoe UI" panose="020B0502040204020203" pitchFamily="34" charset="0"/>
                        </a:rPr>
                        <a:t>Secure Productive Enterprise</a:t>
                      </a:r>
                      <a:r>
                        <a:rPr lang="en-US" sz="900" kern="1200" spc="-20" baseline="0" dirty="0">
                          <a:solidFill>
                            <a:srgbClr val="3C3C3C"/>
                          </a:solidFill>
                          <a:latin typeface="Segoe UI" panose="020B0502040204020203" pitchFamily="34" charset="0"/>
                          <a:ea typeface="+mn-ea"/>
                          <a:cs typeface="Segoe UI" panose="020B0502040204020203" pitchFamily="34" charset="0"/>
                        </a:rPr>
                        <a:t> </a:t>
                      </a:r>
                      <a:r>
                        <a:rPr lang="en-US" sz="900" dirty="0"/>
                        <a:t>empowers you with uncompromising productivity, collaboration, mobility, business insights and</a:t>
                      </a:r>
                      <a:r>
                        <a:rPr lang="en-US" sz="900" baseline="0" dirty="0"/>
                        <a:t> </a:t>
                      </a:r>
                      <a:r>
                        <a:rPr lang="en-US" sz="900" dirty="0"/>
                        <a:t>an enterprise-grade security experience.</a:t>
                      </a:r>
                      <a:endParaRPr lang="en-US" sz="900" kern="1200" spc="-20" dirty="0">
                        <a:solidFill>
                          <a:srgbClr val="3C3C3C"/>
                        </a:solidFill>
                        <a:latin typeface="Segoe UI" panose="020B0502040204020203" pitchFamily="34" charset="0"/>
                        <a:ea typeface="+mn-ea"/>
                        <a:cs typeface="Segoe UI" panose="020B0502040204020203" pitchFamily="34" charset="0"/>
                      </a:endParaRPr>
                    </a:p>
                  </a:txBody>
                  <a:tcPr marL="45720" anchor="ctr">
                    <a:lnL w="28575"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799404">
                <a:tc>
                  <a:txBody>
                    <a:bodyPr/>
                    <a:lstStyle/>
                    <a:p>
                      <a:pPr>
                        <a:lnSpc>
                          <a:spcPct val="90000"/>
                        </a:lnSpc>
                        <a:spcBef>
                          <a:spcPts val="0"/>
                        </a:spcBef>
                        <a:spcAft>
                          <a:spcPts val="100"/>
                        </a:spcAft>
                      </a:pPr>
                      <a:r>
                        <a:rPr lang="en-US" sz="1100" b="1" dirty="0">
                          <a:solidFill>
                            <a:schemeClr val="bg1"/>
                          </a:solidFill>
                          <a:latin typeface="Segoe UI" panose="020B0502040204020203" pitchFamily="34" charset="0"/>
                          <a:cs typeface="Segoe UI" panose="020B0502040204020203" pitchFamily="34" charset="0"/>
                        </a:rPr>
                        <a:t>Flexible</a:t>
                      </a:r>
                    </a:p>
                    <a:p>
                      <a:pPr marL="44450" indent="-44450">
                        <a:lnSpc>
                          <a:spcPct val="90000"/>
                        </a:lnSpc>
                        <a:spcBef>
                          <a:spcPts val="0"/>
                        </a:spcBef>
                      </a:pPr>
                      <a:r>
                        <a:rPr lang="en-US" sz="900" b="1" i="1" kern="1200" dirty="0">
                          <a:solidFill>
                            <a:srgbClr val="FFFF00"/>
                          </a:solidFill>
                          <a:latin typeface="Segoe UI" panose="020B0502040204020203" pitchFamily="34" charset="0"/>
                          <a:ea typeface="+mn-ea"/>
                          <a:cs typeface="Segoe UI" panose="020B0502040204020203" pitchFamily="34" charset="0"/>
                        </a:rPr>
                        <a:t>“Puts users at the center with true per user licensing.  </a:t>
                      </a:r>
                    </a:p>
                    <a:p>
                      <a:pPr marL="44450" indent="-44450">
                        <a:lnSpc>
                          <a:spcPct val="90000"/>
                        </a:lnSpc>
                        <a:spcBef>
                          <a:spcPts val="0"/>
                        </a:spcBef>
                      </a:pPr>
                      <a:r>
                        <a:rPr lang="en-US" sz="900" i="1" dirty="0">
                          <a:solidFill>
                            <a:schemeClr val="bg1"/>
                          </a:solidFill>
                          <a:latin typeface="Segoe UI" panose="020B0502040204020203" pitchFamily="34" charset="0"/>
                          <a:cs typeface="Segoe UI" panose="020B0502040204020203" pitchFamily="34" charset="0"/>
                        </a:rPr>
                        <a:t>…Range of SPE licensing</a:t>
                      </a:r>
                      <a:r>
                        <a:rPr lang="en-US" sz="900" i="1" baseline="0" dirty="0">
                          <a:solidFill>
                            <a:schemeClr val="bg1"/>
                          </a:solidFill>
                          <a:latin typeface="Segoe UI" panose="020B0502040204020203" pitchFamily="34" charset="0"/>
                          <a:cs typeface="Segoe UI" panose="020B0502040204020203" pitchFamily="34" charset="0"/>
                        </a:rPr>
                        <a:t> options</a:t>
                      </a:r>
                      <a:r>
                        <a:rPr lang="en-US" sz="900" i="1" dirty="0">
                          <a:solidFill>
                            <a:schemeClr val="bg1"/>
                          </a:solidFill>
                          <a:latin typeface="Segoe UI" panose="020B0502040204020203" pitchFamily="34" charset="0"/>
                          <a:cs typeface="Segoe UI" panose="020B0502040204020203" pitchFamily="34" charset="0"/>
                        </a:rPr>
                        <a:t>”</a:t>
                      </a:r>
                      <a:endParaRPr lang="en-US" sz="900" i="1" dirty="0"/>
                    </a:p>
                  </a:txBody>
                  <a:tcPr marL="45720" marR="27432"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109538" lvl="1" indent="-109538" algn="l" defTabSz="986002" rtl="0" eaLnBrk="0" latinLnBrk="0" hangingPunct="0">
                        <a:lnSpc>
                          <a:spcPts val="1000"/>
                        </a:lnSpc>
                        <a:spcBef>
                          <a:spcPts val="0"/>
                        </a:spcBef>
                        <a:spcAft>
                          <a:spcPts val="300"/>
                        </a:spcAft>
                        <a:buClr>
                          <a:srgbClr val="7FBA00"/>
                        </a:buClr>
                        <a:buSzPct val="110000"/>
                        <a:buFont typeface="Arial" panose="020B0604020202020204" pitchFamily="34" charset="0"/>
                        <a:buChar char="•"/>
                      </a:pPr>
                      <a:r>
                        <a:rPr lang="en-US" sz="900" b="0" dirty="0"/>
                        <a:t>Secure Productive Enterprise </a:t>
                      </a:r>
                      <a:r>
                        <a:rPr lang="en-US" sz="900" b="1" dirty="0"/>
                        <a:t>licensing unlocks new flexibility </a:t>
                      </a:r>
                      <a:r>
                        <a:rPr lang="en-US" sz="900" b="0" dirty="0"/>
                        <a:t>as you navigate to the cloud by</a:t>
                      </a:r>
                      <a:r>
                        <a:rPr lang="en-US" sz="900" b="0" baseline="0" dirty="0"/>
                        <a:t> </a:t>
                      </a:r>
                      <a:r>
                        <a:rPr lang="en-US" sz="900" b="0" dirty="0"/>
                        <a:t>simply licensing per-user, to address both</a:t>
                      </a:r>
                      <a:r>
                        <a:rPr lang="en-US" sz="900" b="0" baseline="0" dirty="0"/>
                        <a:t> </a:t>
                      </a:r>
                      <a:r>
                        <a:rPr lang="en-US" sz="900" b="0" dirty="0"/>
                        <a:t>on-premises</a:t>
                      </a:r>
                      <a:r>
                        <a:rPr lang="en-US" sz="900" b="0" baseline="30000" dirty="0"/>
                        <a:t>2</a:t>
                      </a:r>
                      <a:r>
                        <a:rPr lang="en-US" sz="900" b="0" dirty="0"/>
                        <a:t> and cloud needs.</a:t>
                      </a:r>
                    </a:p>
                    <a:p>
                      <a:pPr marL="109538" lvl="1" indent="-109538" algn="l" defTabSz="986002" rtl="0" eaLnBrk="0" latinLnBrk="0" hangingPunct="0">
                        <a:lnSpc>
                          <a:spcPts val="1000"/>
                        </a:lnSpc>
                        <a:spcBef>
                          <a:spcPts val="0"/>
                        </a:spcBef>
                        <a:spcAft>
                          <a:spcPts val="300"/>
                        </a:spcAft>
                        <a:buClr>
                          <a:srgbClr val="7FBA00"/>
                        </a:buClr>
                        <a:buSzPct val="110000"/>
                        <a:buFont typeface="Arial" panose="020B0604020202020204" pitchFamily="34" charset="0"/>
                        <a:buChar char="•"/>
                      </a:pPr>
                      <a:r>
                        <a:rPr lang="en-US" sz="900" kern="1200" spc="-20" baseline="0" dirty="0">
                          <a:solidFill>
                            <a:srgbClr val="3C3C3C"/>
                          </a:solidFill>
                          <a:latin typeface="Segoe UI" panose="020B0502040204020203" pitchFamily="34" charset="0"/>
                          <a:ea typeface="+mn-ea"/>
                          <a:cs typeface="Segoe UI" panose="020B0502040204020203" pitchFamily="34" charset="0"/>
                        </a:rPr>
                        <a:t>You save by </a:t>
                      </a:r>
                      <a:r>
                        <a:rPr lang="en-US" sz="900" b="1" kern="1200" spc="-20" baseline="0" dirty="0">
                          <a:solidFill>
                            <a:srgbClr val="3C3C3C"/>
                          </a:solidFill>
                          <a:latin typeface="Segoe UI" panose="020B0502040204020203" pitchFamily="34" charset="0"/>
                          <a:ea typeface="+mn-ea"/>
                          <a:cs typeface="Segoe UI" panose="020B0502040204020203" pitchFamily="34" charset="0"/>
                        </a:rPr>
                        <a:t>licensing users rather than devices</a:t>
                      </a:r>
                      <a:r>
                        <a:rPr lang="en-US" sz="900" kern="1200" spc="-20" baseline="0" dirty="0">
                          <a:solidFill>
                            <a:srgbClr val="3C3C3C"/>
                          </a:solidFill>
                          <a:latin typeface="Segoe UI" panose="020B0502040204020203" pitchFamily="34" charset="0"/>
                          <a:ea typeface="+mn-ea"/>
                          <a:cs typeface="Segoe UI" panose="020B0502040204020203" pitchFamily="34" charset="0"/>
                        </a:rPr>
                        <a:t>, which is valuable in a world where employees often carry more than one device.</a:t>
                      </a:r>
                    </a:p>
                    <a:p>
                      <a:pPr marL="109538" lvl="1" indent="-109538" algn="l" defTabSz="986002" rtl="0" eaLnBrk="0" latinLnBrk="0" hangingPunct="0">
                        <a:lnSpc>
                          <a:spcPts val="1000"/>
                        </a:lnSpc>
                        <a:spcBef>
                          <a:spcPts val="0"/>
                        </a:spcBef>
                        <a:spcAft>
                          <a:spcPts val="300"/>
                        </a:spcAft>
                        <a:buClr>
                          <a:srgbClr val="7FBA00"/>
                        </a:buClr>
                        <a:buSzPct val="110000"/>
                        <a:buFont typeface="Arial" panose="020B0604020202020204" pitchFamily="34" charset="0"/>
                        <a:buChar char="•"/>
                      </a:pPr>
                      <a:r>
                        <a:rPr lang="en-US" sz="900" kern="1200" spc="-20" baseline="0" dirty="0">
                          <a:solidFill>
                            <a:srgbClr val="3C3C3C"/>
                          </a:solidFill>
                          <a:latin typeface="Segoe UI" panose="020B0502040204020203" pitchFamily="34" charset="0"/>
                          <a:ea typeface="+mn-ea"/>
                          <a:cs typeface="Segoe UI" panose="020B0502040204020203" pitchFamily="34" charset="0"/>
                        </a:rPr>
                        <a:t>Users get a consistent productivity experience </a:t>
                      </a:r>
                      <a:r>
                        <a:rPr lang="en-US" sz="900" b="1" kern="1200" spc="-20" baseline="0" dirty="0">
                          <a:solidFill>
                            <a:srgbClr val="3C3C3C"/>
                          </a:solidFill>
                          <a:latin typeface="Segoe UI" panose="020B0502040204020203" pitchFamily="34" charset="0"/>
                          <a:ea typeface="+mn-ea"/>
                          <a:cs typeface="Segoe UI" panose="020B0502040204020203" pitchFamily="34" charset="0"/>
                        </a:rPr>
                        <a:t>on any device </a:t>
                      </a:r>
                      <a:r>
                        <a:rPr lang="en-US" sz="900" kern="1200" spc="-20" baseline="0" dirty="0">
                          <a:solidFill>
                            <a:srgbClr val="3C3C3C"/>
                          </a:solidFill>
                          <a:latin typeface="Segoe UI" panose="020B0502040204020203" pitchFamily="34" charset="0"/>
                          <a:ea typeface="+mn-ea"/>
                          <a:cs typeface="Segoe UI" panose="020B0502040204020203" pitchFamily="34" charset="0"/>
                        </a:rPr>
                        <a:t>and on any operating system. </a:t>
                      </a:r>
                    </a:p>
                  </a:txBody>
                  <a:tcPr marL="45720" anchor="ctr">
                    <a:lnL w="28575"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1052379">
                <a:tc>
                  <a:txBody>
                    <a:bodyPr/>
                    <a:lstStyle/>
                    <a:p>
                      <a:pPr>
                        <a:lnSpc>
                          <a:spcPct val="90000"/>
                        </a:lnSpc>
                        <a:spcBef>
                          <a:spcPts val="0"/>
                        </a:spcBef>
                        <a:spcAft>
                          <a:spcPts val="100"/>
                        </a:spcAft>
                      </a:pPr>
                      <a:r>
                        <a:rPr lang="en-US" sz="1100" b="1" kern="1200" dirty="0">
                          <a:solidFill>
                            <a:schemeClr val="bg1"/>
                          </a:solidFill>
                          <a:latin typeface="Segoe UI" panose="020B0502040204020203" pitchFamily="34" charset="0"/>
                          <a:ea typeface="+mn-ea"/>
                          <a:cs typeface="Segoe UI" panose="020B0502040204020203" pitchFamily="34" charset="0"/>
                        </a:rPr>
                        <a:t>Manageable</a:t>
                      </a:r>
                    </a:p>
                    <a:p>
                      <a:pPr marL="44450" indent="-44450">
                        <a:lnSpc>
                          <a:spcPct val="90000"/>
                        </a:lnSpc>
                        <a:spcBef>
                          <a:spcPts val="0"/>
                        </a:spcBef>
                      </a:pPr>
                      <a:r>
                        <a:rPr lang="en-US" sz="900" b="1" i="1" kern="1200" dirty="0">
                          <a:solidFill>
                            <a:srgbClr val="FFFF00"/>
                          </a:solidFill>
                          <a:latin typeface="Segoe UI" panose="020B0502040204020203" pitchFamily="34" charset="0"/>
                          <a:ea typeface="+mn-ea"/>
                          <a:cs typeface="Segoe UI" panose="020B0502040204020203" pitchFamily="34" charset="0"/>
                        </a:rPr>
                        <a:t>“Simplifying cloud licensing in the Enterprise Enrollment. </a:t>
                      </a:r>
                    </a:p>
                    <a:p>
                      <a:pPr marL="44450" indent="-44450">
                        <a:lnSpc>
                          <a:spcPct val="90000"/>
                        </a:lnSpc>
                        <a:spcBef>
                          <a:spcPts val="0"/>
                        </a:spcBef>
                      </a:pPr>
                      <a:r>
                        <a:rPr lang="en-US" sz="900" i="1" dirty="0">
                          <a:solidFill>
                            <a:schemeClr val="bg1"/>
                          </a:solidFill>
                          <a:latin typeface="Segoe UI" panose="020B0502040204020203" pitchFamily="34" charset="0"/>
                          <a:cs typeface="Segoe UI" panose="020B0502040204020203" pitchFamily="34" charset="0"/>
                        </a:rPr>
                        <a:t>…no complex True-up</a:t>
                      </a:r>
                      <a:r>
                        <a:rPr lang="en-US" sz="900" i="1" baseline="0" dirty="0">
                          <a:solidFill>
                            <a:schemeClr val="bg1"/>
                          </a:solidFill>
                          <a:latin typeface="Segoe UI" panose="020B0502040204020203" pitchFamily="34" charset="0"/>
                          <a:cs typeface="Segoe UI" panose="020B0502040204020203" pitchFamily="34" charset="0"/>
                        </a:rPr>
                        <a:t> requirements</a:t>
                      </a:r>
                      <a:r>
                        <a:rPr lang="en-US" sz="900" i="1" dirty="0">
                          <a:solidFill>
                            <a:schemeClr val="bg1"/>
                          </a:solidFill>
                          <a:latin typeface="Segoe UI" panose="020B0502040204020203" pitchFamily="34" charset="0"/>
                          <a:cs typeface="Segoe UI" panose="020B0502040204020203" pitchFamily="34" charset="0"/>
                        </a:rPr>
                        <a:t>”</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solidFill>
                      <a:srgbClr val="7FBA00"/>
                    </a:solidFill>
                  </a:tcPr>
                </a:tc>
                <a:tc>
                  <a:txBody>
                    <a:bodyPr/>
                    <a:lstStyle/>
                    <a:p>
                      <a:pPr marL="109538" marR="0" lvl="1" indent="-109538" algn="l" defTabSz="986002" rtl="0" eaLnBrk="0" fontAlgn="auto" latinLnBrk="0" hangingPunct="0">
                        <a:lnSpc>
                          <a:spcPts val="1000"/>
                        </a:lnSpc>
                        <a:spcBef>
                          <a:spcPts val="0"/>
                        </a:spcBef>
                        <a:spcAft>
                          <a:spcPts val="300"/>
                        </a:spcAft>
                        <a:buClr>
                          <a:srgbClr val="7FBA00"/>
                        </a:buClr>
                        <a:buSzPct val="110000"/>
                        <a:buFont typeface="Arial" panose="020B0604020202020204" pitchFamily="34" charset="0"/>
                        <a:buChar char="•"/>
                        <a:tabLst/>
                        <a:defRPr/>
                      </a:pPr>
                      <a:r>
                        <a:rPr lang="en-US" sz="900" dirty="0">
                          <a:solidFill>
                            <a:schemeClr val="tx1">
                              <a:lumMod val="75000"/>
                            </a:schemeClr>
                          </a:solidFill>
                          <a:latin typeface="+mn-lt"/>
                        </a:rPr>
                        <a:t>Licensing paths for current Microsoft customers to easily acquire and transition to SPE </a:t>
                      </a:r>
                    </a:p>
                    <a:p>
                      <a:pPr marL="109538" marR="0" lvl="1" indent="-109538" algn="l" defTabSz="986002" rtl="0" eaLnBrk="0" fontAlgn="auto" latinLnBrk="0" hangingPunct="0">
                        <a:lnSpc>
                          <a:spcPts val="1000"/>
                        </a:lnSpc>
                        <a:spcBef>
                          <a:spcPts val="0"/>
                        </a:spcBef>
                        <a:spcAft>
                          <a:spcPts val="300"/>
                        </a:spcAft>
                        <a:buClr>
                          <a:srgbClr val="7FBA00"/>
                        </a:buClr>
                        <a:buSzPct val="110000"/>
                        <a:buFont typeface="Arial" panose="020B0604020202020204" pitchFamily="34" charset="0"/>
                        <a:buChar char="•"/>
                        <a:tabLst/>
                        <a:defRPr/>
                      </a:pPr>
                      <a:r>
                        <a:rPr lang="en-US" sz="900" dirty="0">
                          <a:latin typeface="+mn-lt"/>
                        </a:rPr>
                        <a:t>Secure Productive Enterprise provides licensing in a single, per-user offer that includes never-before </a:t>
                      </a:r>
                      <a:r>
                        <a:rPr lang="en-US" sz="900" b="1" dirty="0">
                          <a:latin typeface="+mn-lt"/>
                        </a:rPr>
                        <a:t>cloud-first, on-premises capable licensing entitlements</a:t>
                      </a:r>
                      <a:r>
                        <a:rPr lang="en-US" sz="900" dirty="0">
                          <a:latin typeface="+mn-lt"/>
                        </a:rPr>
                        <a:t> together to help customers transition from on-premises environments at their own pace.</a:t>
                      </a:r>
                    </a:p>
                    <a:p>
                      <a:pPr marL="109538" marR="0" lvl="1" indent="-109538" algn="l" defTabSz="986002" rtl="0" eaLnBrk="0" fontAlgn="auto" latinLnBrk="0" hangingPunct="0">
                        <a:lnSpc>
                          <a:spcPts val="1000"/>
                        </a:lnSpc>
                        <a:spcBef>
                          <a:spcPts val="0"/>
                        </a:spcBef>
                        <a:spcAft>
                          <a:spcPts val="300"/>
                        </a:spcAft>
                        <a:buClr>
                          <a:srgbClr val="7FBA00"/>
                        </a:buClr>
                        <a:buSzPct val="110000"/>
                        <a:buFont typeface="Arial" panose="020B0604020202020204" pitchFamily="34" charset="0"/>
                        <a:buChar char="•"/>
                        <a:tabLst/>
                        <a:defRPr/>
                      </a:pPr>
                      <a:r>
                        <a:rPr lang="en-US" sz="900" kern="1200" spc="-20" dirty="0">
                          <a:solidFill>
                            <a:schemeClr val="tx1">
                              <a:lumMod val="75000"/>
                            </a:schemeClr>
                          </a:solidFill>
                          <a:latin typeface="+mn-lt"/>
                          <a:ea typeface="+mn-ea"/>
                          <a:cs typeface="Segoe UI" panose="020B0502040204020203" pitchFamily="34" charset="0"/>
                        </a:rPr>
                        <a:t>With a pure per user licensing model, you will </a:t>
                      </a:r>
                      <a:r>
                        <a:rPr lang="en-US" sz="900" b="1" kern="1200" spc="-20" dirty="0">
                          <a:solidFill>
                            <a:schemeClr val="tx1">
                              <a:lumMod val="75000"/>
                            </a:schemeClr>
                          </a:solidFill>
                          <a:latin typeface="+mn-lt"/>
                          <a:ea typeface="+mn-ea"/>
                          <a:cs typeface="Segoe UI" panose="020B0502040204020203" pitchFamily="34" charset="0"/>
                        </a:rPr>
                        <a:t>no longer need to count devices </a:t>
                      </a:r>
                      <a:r>
                        <a:rPr lang="en-US" sz="900" kern="1200" spc="-20" dirty="0">
                          <a:solidFill>
                            <a:schemeClr val="tx1">
                              <a:lumMod val="75000"/>
                            </a:schemeClr>
                          </a:solidFill>
                          <a:latin typeface="+mn-lt"/>
                          <a:ea typeface="+mn-ea"/>
                          <a:cs typeface="Segoe UI" panose="020B0502040204020203" pitchFamily="34" charset="0"/>
                        </a:rPr>
                        <a:t>for the Platform EA and cloud services. Move to the cloud without modifying your Enterprise Agreement while getting rid of bridge CALs and complex True-up requirements.</a:t>
                      </a:r>
                    </a:p>
                  </a:txBody>
                  <a:tcPr marL="45720" anchor="ctr">
                    <a:lnL w="28575"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cxnSp>
        <p:nvCxnSpPr>
          <p:cNvPr id="64" name="Straight Connector 63"/>
          <p:cNvCxnSpPr/>
          <p:nvPr/>
        </p:nvCxnSpPr>
        <p:spPr>
          <a:xfrm>
            <a:off x="220265" y="6552442"/>
            <a:ext cx="7086600" cy="0"/>
          </a:xfrm>
          <a:prstGeom prst="line">
            <a:avLst/>
          </a:prstGeom>
          <a:ln w="57150">
            <a:solidFill>
              <a:schemeClr val="tx1">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rot="16200000">
            <a:off x="-2622352" y="6450214"/>
            <a:ext cx="5519023" cy="274320"/>
          </a:xfrm>
          <a:prstGeom prst="round2SameRect">
            <a:avLst>
              <a:gd name="adj1" fmla="val 0"/>
              <a:gd name="adj2" fmla="val 0"/>
            </a:avLst>
          </a:prstGeom>
          <a:solidFill>
            <a:schemeClr val="tx1">
              <a:lumMod val="50000"/>
            </a:schemeClr>
          </a:solidFill>
          <a:ln>
            <a:noFill/>
          </a:ln>
        </p:spPr>
        <p:txBody>
          <a:bodyPr wrap="square" lIns="0" tIns="18288" rIns="0" bIns="18288" rtlCol="0" anchor="ctr">
            <a:noAutofit/>
          </a:bodyPr>
          <a:lstStyle>
            <a:defPPr>
              <a:defRPr lang="en-US"/>
            </a:defPPr>
            <a:lvl1pPr algn="ctr">
              <a:defRPr sz="1600" b="1">
                <a:solidFill>
                  <a:schemeClr val="bg1"/>
                </a:solidFill>
                <a:latin typeface="+mn-lt"/>
                <a:cs typeface="Arial" panose="020B0604020202020204" pitchFamily="34" charset="0"/>
              </a:defRPr>
            </a:lvl1pPr>
          </a:lstStyle>
          <a:p>
            <a:r>
              <a:rPr lang="en-US" sz="1100" dirty="0">
                <a:latin typeface="Segoe UI" panose="020B0502040204020203" pitchFamily="34" charset="0"/>
                <a:cs typeface="Segoe UI" panose="020B0502040204020203" pitchFamily="34" charset="0"/>
              </a:rPr>
              <a:t>Program Benefits</a:t>
            </a:r>
          </a:p>
        </p:txBody>
      </p:sp>
      <p:cxnSp>
        <p:nvCxnSpPr>
          <p:cNvPr id="65" name="Straight Connector 64"/>
          <p:cNvCxnSpPr/>
          <p:nvPr/>
        </p:nvCxnSpPr>
        <p:spPr>
          <a:xfrm>
            <a:off x="181444" y="3886546"/>
            <a:ext cx="7132320" cy="0"/>
          </a:xfrm>
          <a:prstGeom prst="line">
            <a:avLst/>
          </a:prstGeom>
          <a:ln w="57150">
            <a:solidFill>
              <a:schemeClr val="tx1">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1436125566"/>
              </p:ext>
            </p:extLst>
          </p:nvPr>
        </p:nvGraphicFramePr>
        <p:xfrm>
          <a:off x="280119" y="709841"/>
          <a:ext cx="7051037" cy="1165860"/>
        </p:xfrm>
        <a:graphic>
          <a:graphicData uri="http://schemas.openxmlformats.org/drawingml/2006/table">
            <a:tbl>
              <a:tblPr firstRow="1" bandRow="1">
                <a:tableStyleId>{2D5ABB26-0587-4C30-8999-92F81FD0307C}</a:tableStyleId>
              </a:tblPr>
              <a:tblGrid>
                <a:gridCol w="2852187">
                  <a:extLst>
                    <a:ext uri="{9D8B030D-6E8A-4147-A177-3AD203B41FA5}">
                      <a16:colId xmlns:a16="http://schemas.microsoft.com/office/drawing/2014/main" val="20000"/>
                    </a:ext>
                  </a:extLst>
                </a:gridCol>
                <a:gridCol w="1877682">
                  <a:extLst>
                    <a:ext uri="{9D8B030D-6E8A-4147-A177-3AD203B41FA5}">
                      <a16:colId xmlns:a16="http://schemas.microsoft.com/office/drawing/2014/main" val="20001"/>
                    </a:ext>
                  </a:extLst>
                </a:gridCol>
                <a:gridCol w="1160584">
                  <a:extLst>
                    <a:ext uri="{9D8B030D-6E8A-4147-A177-3AD203B41FA5}">
                      <a16:colId xmlns:a16="http://schemas.microsoft.com/office/drawing/2014/main" val="20002"/>
                    </a:ext>
                  </a:extLst>
                </a:gridCol>
                <a:gridCol w="1160584">
                  <a:extLst>
                    <a:ext uri="{9D8B030D-6E8A-4147-A177-3AD203B41FA5}">
                      <a16:colId xmlns:a16="http://schemas.microsoft.com/office/drawing/2014/main" val="20003"/>
                    </a:ext>
                  </a:extLst>
                </a:gridCol>
              </a:tblGrid>
              <a:tr h="182014">
                <a:tc>
                  <a:txBody>
                    <a:bodyPr/>
                    <a:lstStyle/>
                    <a:p>
                      <a:pPr marL="0" marR="0" indent="0" algn="l" defTabSz="98600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solidFill>
                            <a:schemeClr val="bg1"/>
                          </a:solidFill>
                          <a:latin typeface="Segoe UI" panose="020B0502040204020203" pitchFamily="34" charset="0"/>
                          <a:cs typeface="Segoe UI" panose="020B0502040204020203" pitchFamily="34" charset="0"/>
                        </a:rPr>
                        <a:t>Easy Conversation Points</a:t>
                      </a:r>
                    </a:p>
                  </a:txBody>
                  <a:tcPr marT="27432" marB="27432" anchor="ctr">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3">
                  <a:txBody>
                    <a:bodyPr/>
                    <a:lstStyle/>
                    <a:p>
                      <a:pPr marL="0" marR="0" lvl="1" indent="0" algn="l" defTabSz="986002" rtl="0" eaLnBrk="0" fontAlgn="auto" latinLnBrk="0" hangingPunct="0">
                        <a:lnSpc>
                          <a:spcPct val="100000"/>
                        </a:lnSpc>
                        <a:spcBef>
                          <a:spcPts val="0"/>
                        </a:spcBef>
                        <a:spcAft>
                          <a:spcPts val="0"/>
                        </a:spcAft>
                        <a:buClr>
                          <a:schemeClr val="accent3">
                            <a:lumMod val="75000"/>
                          </a:schemeClr>
                        </a:buClr>
                        <a:buSzPct val="110000"/>
                        <a:buFont typeface="Arial" panose="020B0604020202020204" pitchFamily="34" charset="0"/>
                        <a:buNone/>
                        <a:tabLst/>
                        <a:defRPr/>
                      </a:pPr>
                      <a:r>
                        <a:rPr lang="en-US" sz="1000" b="1" dirty="0">
                          <a:solidFill>
                            <a:schemeClr val="bg1"/>
                          </a:solidFill>
                          <a:latin typeface="Segoe UI" panose="020B0502040204020203" pitchFamily="34" charset="0"/>
                          <a:cs typeface="Segoe UI" panose="020B0502040204020203" pitchFamily="34" charset="0"/>
                        </a:rPr>
                        <a:t>Secure Productive Enterprise</a:t>
                      </a:r>
                      <a:r>
                        <a:rPr lang="en-US" sz="1000" b="1" baseline="0" dirty="0">
                          <a:solidFill>
                            <a:schemeClr val="bg1"/>
                          </a:solidFill>
                          <a:latin typeface="Segoe UI" panose="020B0502040204020203" pitchFamily="34" charset="0"/>
                          <a:cs typeface="Segoe UI" panose="020B0502040204020203" pitchFamily="34" charset="0"/>
                        </a:rPr>
                        <a:t> (SPE) Offers</a:t>
                      </a:r>
                      <a:endParaRPr lang="en-US" sz="1000" b="1" dirty="0">
                        <a:solidFill>
                          <a:schemeClr val="bg1"/>
                        </a:solidFill>
                        <a:latin typeface="Segoe UI" panose="020B0502040204020203" pitchFamily="34" charset="0"/>
                        <a:cs typeface="Segoe UI" panose="020B0502040204020203" pitchFamily="34" charset="0"/>
                      </a:endParaRPr>
                    </a:p>
                  </a:txBody>
                  <a:tcPr marT="27432" marB="27432" anchor="ctr">
                    <a:lnL w="57150" cap="flat" cmpd="sng" algn="ctr">
                      <a:solidFill>
                        <a:schemeClr val="bg1"/>
                      </a:solidFill>
                      <a:prstDash val="solid"/>
                      <a:round/>
                      <a:headEnd type="none" w="med" len="med"/>
                      <a:tailEnd type="none" w="med" len="med"/>
                    </a:lnL>
                    <a:lnR>
                      <a:noFill/>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1920">
                <a:tc rowSpan="5">
                  <a:txBody>
                    <a:bodyPr/>
                    <a:lstStyle/>
                    <a:p>
                      <a:pPr marL="91440" lvl="1" indent="-91440" algn="l" defTabSz="986002" rtl="0" eaLnBrk="0" latinLnBrk="0" hangingPunct="0">
                        <a:lnSpc>
                          <a:spcPct val="100000"/>
                        </a:lnSpc>
                        <a:spcBef>
                          <a:spcPts val="0"/>
                        </a:spcBef>
                        <a:spcAft>
                          <a:spcPts val="100"/>
                        </a:spcAft>
                        <a:buClr>
                          <a:srgbClr val="960000"/>
                        </a:buClr>
                        <a:buSzPct val="100000"/>
                        <a:buFont typeface="Arial" panose="020B0604020202020204" pitchFamily="34" charset="0"/>
                        <a:buChar char="•"/>
                      </a:pPr>
                      <a:r>
                        <a:rPr lang="en-US" sz="1000" b="0" kern="1200" dirty="0">
                          <a:solidFill>
                            <a:schemeClr val="tx1">
                              <a:lumMod val="75000"/>
                            </a:schemeClr>
                          </a:solidFill>
                          <a:latin typeface="Segoe UI" panose="020B0502040204020203" pitchFamily="34" charset="0"/>
                          <a:ea typeface="+mn-ea"/>
                          <a:cs typeface="Segoe UI" panose="020B0502040204020203" pitchFamily="34" charset="0"/>
                        </a:rPr>
                        <a:t>Windows per User is new for</a:t>
                      </a:r>
                      <a:r>
                        <a:rPr lang="en-US" sz="1000" b="0" kern="1200" baseline="0" dirty="0">
                          <a:solidFill>
                            <a:schemeClr val="tx1">
                              <a:lumMod val="75000"/>
                            </a:schemeClr>
                          </a:solidFill>
                          <a:latin typeface="Segoe UI" panose="020B0502040204020203" pitchFamily="34" charset="0"/>
                          <a:ea typeface="+mn-ea"/>
                          <a:cs typeface="Segoe UI" panose="020B0502040204020203" pitchFamily="34" charset="0"/>
                        </a:rPr>
                        <a:t> many customers</a:t>
                      </a:r>
                    </a:p>
                    <a:p>
                      <a:pPr marL="91440" lvl="1" indent="-91440" algn="l" defTabSz="986002" rtl="0" eaLnBrk="0" latinLnBrk="0" hangingPunct="0">
                        <a:lnSpc>
                          <a:spcPct val="100000"/>
                        </a:lnSpc>
                        <a:spcBef>
                          <a:spcPts val="0"/>
                        </a:spcBef>
                        <a:spcAft>
                          <a:spcPts val="100"/>
                        </a:spcAft>
                        <a:buClr>
                          <a:srgbClr val="960000"/>
                        </a:buClr>
                        <a:buSzPct val="100000"/>
                        <a:buFont typeface="Arial" panose="020B0604020202020204" pitchFamily="34" charset="0"/>
                        <a:buChar char="•"/>
                      </a:pPr>
                      <a:r>
                        <a:rPr lang="en-US" sz="1000" b="0" kern="1200" dirty="0">
                          <a:solidFill>
                            <a:schemeClr val="tx1">
                              <a:lumMod val="75000"/>
                            </a:schemeClr>
                          </a:solidFill>
                          <a:latin typeface="Segoe UI" panose="020B0502040204020203" pitchFamily="34" charset="0"/>
                          <a:ea typeface="+mn-ea"/>
                          <a:cs typeface="Segoe UI" panose="020B0502040204020203" pitchFamily="34" charset="0"/>
                        </a:rPr>
                        <a:t>Align Windows with O365 enterprise plans, providing common licensing framework</a:t>
                      </a:r>
                    </a:p>
                    <a:p>
                      <a:pPr marL="91440" lvl="1" indent="-91440" algn="l" defTabSz="986002" rtl="0" eaLnBrk="0" latinLnBrk="0" hangingPunct="0">
                        <a:lnSpc>
                          <a:spcPct val="100000"/>
                        </a:lnSpc>
                        <a:spcBef>
                          <a:spcPts val="0"/>
                        </a:spcBef>
                        <a:spcAft>
                          <a:spcPts val="100"/>
                        </a:spcAft>
                        <a:buClr>
                          <a:srgbClr val="960000"/>
                        </a:buClr>
                        <a:buSzPct val="100000"/>
                        <a:buFont typeface="Arial" panose="020B0604020202020204" pitchFamily="34" charset="0"/>
                        <a:buChar char="•"/>
                      </a:pPr>
                      <a:r>
                        <a:rPr lang="en-US" sz="1000" b="0" kern="1200" dirty="0">
                          <a:solidFill>
                            <a:schemeClr val="tx1">
                              <a:lumMod val="75000"/>
                            </a:schemeClr>
                          </a:solidFill>
                          <a:latin typeface="Segoe UI" panose="020B0502040204020203" pitchFamily="34" charset="0"/>
                          <a:ea typeface="+mn-ea"/>
                          <a:cs typeface="Segoe UI" panose="020B0502040204020203" pitchFamily="34" charset="0"/>
                        </a:rPr>
                        <a:t>Greater flexibility in how you deploy Windows</a:t>
                      </a:r>
                    </a:p>
                    <a:p>
                      <a:pPr marL="91440" lvl="1" indent="-91440" algn="l" defTabSz="986002" rtl="0" eaLnBrk="0" latinLnBrk="0" hangingPunct="0">
                        <a:lnSpc>
                          <a:spcPct val="100000"/>
                        </a:lnSpc>
                        <a:spcBef>
                          <a:spcPts val="0"/>
                        </a:spcBef>
                        <a:spcAft>
                          <a:spcPts val="100"/>
                        </a:spcAft>
                        <a:buClr>
                          <a:srgbClr val="960000"/>
                        </a:buClr>
                        <a:buSzPct val="100000"/>
                        <a:buFont typeface="Arial" panose="020B0604020202020204" pitchFamily="34" charset="0"/>
                        <a:buChar char="•"/>
                      </a:pPr>
                      <a:r>
                        <a:rPr lang="en-US" sz="1000" b="0" kern="1200" dirty="0">
                          <a:solidFill>
                            <a:schemeClr val="tx1">
                              <a:lumMod val="75000"/>
                            </a:schemeClr>
                          </a:solidFill>
                          <a:latin typeface="Segoe UI" panose="020B0502040204020203" pitchFamily="34" charset="0"/>
                          <a:ea typeface="+mn-ea"/>
                          <a:cs typeface="Segoe UI" panose="020B0502040204020203" pitchFamily="34" charset="0"/>
                        </a:rPr>
                        <a:t>Easier way to stay licensing compliant</a:t>
                      </a:r>
                    </a:p>
                  </a:txBody>
                  <a:tcPr marT="54864">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0" algn="l" defTabSz="731566" rtl="0" eaLnBrk="1" latinLnBrk="0" hangingPunct="1">
                        <a:lnSpc>
                          <a:spcPct val="100000"/>
                        </a:lnSpc>
                      </a:pPr>
                      <a:r>
                        <a:rPr lang="en-US" sz="800" b="1" kern="1200" dirty="0">
                          <a:solidFill>
                            <a:schemeClr val="tx1">
                              <a:lumMod val="75000"/>
                            </a:schemeClr>
                          </a:solidFill>
                          <a:latin typeface="+mn-lt"/>
                          <a:ea typeface="+mn-ea"/>
                          <a:cs typeface="+mn-cs"/>
                        </a:rPr>
                        <a:t>Offering</a:t>
                      </a:r>
                    </a:p>
                  </a:txBody>
                  <a:tcPr marR="27432" marT="0"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algn="ctr">
                        <a:lnSpc>
                          <a:spcPct val="100000"/>
                        </a:lnSpc>
                        <a:spcBef>
                          <a:spcPts val="0"/>
                        </a:spcBef>
                      </a:pPr>
                      <a:r>
                        <a:rPr lang="en-US" sz="800" b="1" dirty="0">
                          <a:solidFill>
                            <a:schemeClr val="tx1">
                              <a:lumMod val="75000"/>
                            </a:schemeClr>
                          </a:solidFill>
                        </a:rPr>
                        <a:t>Approx. Revenue (varies by program,</a:t>
                      </a:r>
                      <a:r>
                        <a:rPr lang="en-US" sz="800" b="1" baseline="0" dirty="0">
                          <a:solidFill>
                            <a:schemeClr val="tx1">
                              <a:lumMod val="75000"/>
                            </a:schemeClr>
                          </a:solidFill>
                        </a:rPr>
                        <a:t> </a:t>
                      </a:r>
                      <a:r>
                        <a:rPr lang="en-US" sz="800" b="1" baseline="0" dirty="0" err="1">
                          <a:solidFill>
                            <a:schemeClr val="tx1">
                              <a:lumMod val="75000"/>
                            </a:schemeClr>
                          </a:solidFill>
                        </a:rPr>
                        <a:t>cust</a:t>
                      </a:r>
                      <a:r>
                        <a:rPr lang="en-US" sz="800" b="1" baseline="0" dirty="0">
                          <a:solidFill>
                            <a:schemeClr val="tx1">
                              <a:lumMod val="75000"/>
                            </a:schemeClr>
                          </a:solidFill>
                        </a:rPr>
                        <a:t>. …)</a:t>
                      </a:r>
                      <a:endParaRPr lang="en-US" sz="800" b="1" dirty="0">
                        <a:solidFill>
                          <a:schemeClr val="tx1">
                            <a:lumMod val="75000"/>
                          </a:schemeClr>
                        </a:solidFill>
                      </a:endParaRPr>
                    </a:p>
                  </a:txBody>
                  <a:tcPr marL="27432" marR="27432"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lnSpc>
                          <a:spcPct val="100000"/>
                        </a:lnSpc>
                        <a:spcBef>
                          <a:spcPts val="0"/>
                        </a:spcBef>
                      </a:pPr>
                      <a:endParaRPr lang="en-US" sz="600" dirty="0">
                        <a:solidFill>
                          <a:schemeClr val="tx1">
                            <a:lumMod val="75000"/>
                          </a:schemeClr>
                        </a:solidFill>
                      </a:endParaRPr>
                    </a:p>
                  </a:txBody>
                  <a:tcPr marL="27432" marR="27432" marT="0" marB="0" anchor="ctr">
                    <a:lnL w="12700" cap="flat" cmpd="sng" algn="ctr">
                      <a:solidFill>
                        <a:schemeClr val="bg1"/>
                      </a:solidFill>
                      <a:prstDash val="solid"/>
                      <a:round/>
                      <a:headEnd type="none" w="med" len="med"/>
                      <a:tailEnd type="none" w="med" len="med"/>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121920">
                <a:tc vMerge="1">
                  <a:txBody>
                    <a:bodyPr/>
                    <a:lstStyle/>
                    <a:p>
                      <a:endParaRPr lang="en-US"/>
                    </a:p>
                  </a:txBody>
                  <a:tcPr/>
                </a:tc>
                <a:tc vMerge="1">
                  <a:txBody>
                    <a:bodyPr/>
                    <a:lstStyle/>
                    <a:p>
                      <a:endParaRPr lang="en-US"/>
                    </a:p>
                  </a:txBody>
                  <a:tcPr/>
                </a:tc>
                <a:tc>
                  <a:txBody>
                    <a:bodyPr/>
                    <a:lstStyle/>
                    <a:p>
                      <a:pPr marL="0" marR="0" indent="0" algn="ctr" defTabSz="986002" rtl="0" eaLnBrk="1" fontAlgn="auto" latinLnBrk="0" hangingPunct="1">
                        <a:lnSpc>
                          <a:spcPct val="100000"/>
                        </a:lnSpc>
                        <a:spcBef>
                          <a:spcPts val="0"/>
                        </a:spcBef>
                        <a:spcAft>
                          <a:spcPts val="0"/>
                        </a:spcAft>
                        <a:buClrTx/>
                        <a:buSzTx/>
                        <a:buFontTx/>
                        <a:buNone/>
                        <a:tabLst/>
                        <a:defRPr/>
                      </a:pPr>
                      <a:r>
                        <a:rPr lang="en-US" sz="800" b="1" dirty="0">
                          <a:solidFill>
                            <a:schemeClr val="tx1">
                              <a:lumMod val="75000"/>
                            </a:schemeClr>
                          </a:solidFill>
                        </a:rPr>
                        <a:t>$/User/year</a:t>
                      </a:r>
                    </a:p>
                  </a:txBody>
                  <a:tcPr marL="27432" marR="27432"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86002" rtl="0" eaLnBrk="1" fontAlgn="auto" latinLnBrk="0" hangingPunct="1">
                        <a:lnSpc>
                          <a:spcPct val="100000"/>
                        </a:lnSpc>
                        <a:spcBef>
                          <a:spcPts val="0"/>
                        </a:spcBef>
                        <a:spcAft>
                          <a:spcPts val="0"/>
                        </a:spcAft>
                        <a:buClrTx/>
                        <a:buSzTx/>
                        <a:buFontTx/>
                        <a:buNone/>
                        <a:tabLst/>
                        <a:defRPr/>
                      </a:pPr>
                      <a:r>
                        <a:rPr lang="en-US" sz="700" b="1" dirty="0">
                          <a:solidFill>
                            <a:schemeClr val="tx1">
                              <a:lumMod val="75000"/>
                            </a:schemeClr>
                          </a:solidFill>
                        </a:rPr>
                        <a:t>Typical</a:t>
                      </a:r>
                      <a:r>
                        <a:rPr lang="en-US" sz="700" b="1" baseline="0" dirty="0">
                          <a:solidFill>
                            <a:schemeClr val="tx1">
                              <a:lumMod val="75000"/>
                            </a:schemeClr>
                          </a:solidFill>
                        </a:rPr>
                        <a:t> 400 User Deal</a:t>
                      </a:r>
                      <a:endParaRPr lang="en-US" sz="500" dirty="0">
                        <a:solidFill>
                          <a:schemeClr val="tx1">
                            <a:lumMod val="75000"/>
                          </a:schemeClr>
                        </a:solidFill>
                      </a:endParaRPr>
                    </a:p>
                  </a:txBody>
                  <a:tcPr marL="27432" marR="27432"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231648">
                <a:tc vMerge="1">
                  <a:txBody>
                    <a:bodyPr/>
                    <a:lstStyle/>
                    <a:p>
                      <a:endParaRPr lang="en-US"/>
                    </a:p>
                  </a:txBody>
                  <a:tcPr/>
                </a:tc>
                <a:tc>
                  <a:txBody>
                    <a:bodyPr/>
                    <a:lstStyle/>
                    <a:p>
                      <a:pPr marL="0" marR="0" lvl="0" indent="0" algn="l" defTabSz="685800" rtl="0" eaLnBrk="1" fontAlgn="auto" latinLnBrk="0" hangingPunct="1">
                        <a:lnSpc>
                          <a:spcPct val="85000"/>
                        </a:lnSpc>
                        <a:spcBef>
                          <a:spcPts val="0"/>
                        </a:spcBef>
                        <a:spcAft>
                          <a:spcPts val="0"/>
                        </a:spcAft>
                        <a:buClrTx/>
                        <a:buSzTx/>
                        <a:buFontTx/>
                        <a:buNone/>
                        <a:tabLst/>
                        <a:defRPr/>
                      </a:pPr>
                      <a:r>
                        <a:rPr lang="en-US" sz="900" b="1" kern="1200" noProof="0" dirty="0">
                          <a:solidFill>
                            <a:schemeClr val="bg1"/>
                          </a:solidFill>
                          <a:latin typeface="+mn-lt"/>
                          <a:ea typeface="+mn-ea"/>
                          <a:cs typeface="+mn-cs"/>
                        </a:rPr>
                        <a:t>Office 365 E3 - alone</a:t>
                      </a:r>
                    </a:p>
                  </a:txBody>
                  <a:tcPr marR="27432" marT="18288"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latin typeface="+mn-lt"/>
                          <a:ea typeface="+mn-ea"/>
                          <a:cs typeface="+mn-cs"/>
                        </a:rPr>
                        <a:t>$240*</a:t>
                      </a:r>
                    </a:p>
                  </a:txBody>
                  <a:tcPr marL="27432" marR="27432" marT="1828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marL="0" algn="ctr" defTabSz="685800" rtl="0" eaLnBrk="1" latinLnBrk="0" hangingPunct="1">
                        <a:lnSpc>
                          <a:spcPct val="100000"/>
                        </a:lnSpc>
                        <a:spcBef>
                          <a:spcPts val="0"/>
                        </a:spcBef>
                      </a:pPr>
                      <a:r>
                        <a:rPr lang="en-US" sz="1200" b="1" kern="1200" dirty="0">
                          <a:solidFill>
                            <a:schemeClr val="bg1"/>
                          </a:solidFill>
                          <a:latin typeface="+mn-lt"/>
                          <a:ea typeface="+mn-ea"/>
                          <a:cs typeface="+mn-cs"/>
                        </a:rPr>
                        <a:t>$96,000*</a:t>
                      </a:r>
                    </a:p>
                  </a:txBody>
                  <a:tcPr marL="27432" marR="27432" marT="9144" marB="9144"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7F7F"/>
                    </a:solidFill>
                  </a:tcPr>
                </a:tc>
                <a:extLst>
                  <a:ext uri="{0D108BD9-81ED-4DB2-BD59-A6C34878D82A}">
                    <a16:rowId xmlns:a16="http://schemas.microsoft.com/office/drawing/2014/main" val="10003"/>
                  </a:ext>
                </a:extLst>
              </a:tr>
              <a:tr h="231648">
                <a:tc vMerge="1">
                  <a:txBody>
                    <a:bodyPr/>
                    <a:lstStyle/>
                    <a:p>
                      <a:endParaRPr lang="en-US"/>
                    </a:p>
                  </a:txBody>
                  <a:tcPr/>
                </a:tc>
                <a:tc>
                  <a:txBody>
                    <a:bodyPr/>
                    <a:lstStyle/>
                    <a:p>
                      <a:pPr marL="0" algn="l" defTabSz="685800" rtl="0" eaLnBrk="1" latinLnBrk="0" hangingPunct="1">
                        <a:lnSpc>
                          <a:spcPct val="85000"/>
                        </a:lnSpc>
                      </a:pPr>
                      <a:r>
                        <a:rPr lang="en-US" sz="900" b="1" kern="1200" dirty="0">
                          <a:solidFill>
                            <a:schemeClr val="bg1"/>
                          </a:solidFill>
                          <a:latin typeface="+mn-lt"/>
                          <a:ea typeface="+mn-ea"/>
                          <a:cs typeface="+mn-cs"/>
                        </a:rPr>
                        <a:t>Windows 10 Enterprise E3 w/Office</a:t>
                      </a:r>
                      <a:r>
                        <a:rPr lang="en-US" sz="900" b="1" kern="1200" baseline="0" dirty="0">
                          <a:solidFill>
                            <a:schemeClr val="bg1"/>
                          </a:solidFill>
                          <a:latin typeface="+mn-lt"/>
                          <a:ea typeface="+mn-ea"/>
                          <a:cs typeface="+mn-cs"/>
                        </a:rPr>
                        <a:t> 365 E3</a:t>
                      </a:r>
                      <a:endParaRPr lang="en-US" sz="800" b="1" kern="1200" dirty="0">
                        <a:solidFill>
                          <a:schemeClr val="bg1"/>
                        </a:solidFill>
                        <a:latin typeface="+mn-lt"/>
                        <a:ea typeface="+mn-ea"/>
                        <a:cs typeface="+mn-cs"/>
                      </a:endParaRPr>
                    </a:p>
                  </a:txBody>
                  <a:tcPr marR="27432" marT="18288"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695"/>
                    </a:solidFill>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latin typeface="+mn-lt"/>
                          <a:ea typeface="+mn-ea"/>
                          <a:cs typeface="+mn-cs"/>
                        </a:rPr>
                        <a:t>$300*</a:t>
                      </a:r>
                    </a:p>
                  </a:txBody>
                  <a:tcPr marL="27432" marR="27432" marT="1828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695"/>
                    </a:solidFill>
                  </a:tcPr>
                </a:tc>
                <a:tc>
                  <a:txBody>
                    <a:bodyPr/>
                    <a:lstStyle/>
                    <a:p>
                      <a:pPr marL="0" algn="ctr" defTabSz="685800" rtl="0" eaLnBrk="1" latinLnBrk="0" hangingPunct="1">
                        <a:lnSpc>
                          <a:spcPct val="100000"/>
                        </a:lnSpc>
                        <a:spcBef>
                          <a:spcPts val="0"/>
                        </a:spcBef>
                      </a:pPr>
                      <a:r>
                        <a:rPr lang="en-US" sz="1200" b="1" kern="1200" dirty="0">
                          <a:solidFill>
                            <a:schemeClr val="bg1"/>
                          </a:solidFill>
                          <a:latin typeface="+mn-lt"/>
                          <a:ea typeface="+mn-ea"/>
                          <a:cs typeface="+mn-cs"/>
                        </a:rPr>
                        <a:t>$120,000*</a:t>
                      </a:r>
                    </a:p>
                  </a:txBody>
                  <a:tcPr marL="27432" marR="27432" marT="9144" marB="9144"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695"/>
                    </a:solidFill>
                  </a:tcPr>
                </a:tc>
                <a:extLst>
                  <a:ext uri="{0D108BD9-81ED-4DB2-BD59-A6C34878D82A}">
                    <a16:rowId xmlns:a16="http://schemas.microsoft.com/office/drawing/2014/main" val="10004"/>
                  </a:ext>
                </a:extLst>
              </a:tr>
              <a:tr h="231648">
                <a:tc vMerge="1">
                  <a:txBody>
                    <a:bodyPr/>
                    <a:lstStyle/>
                    <a:p>
                      <a:pPr marL="200025" lvl="1" indent="-200025" algn="l" defTabSz="986002" rtl="0" eaLnBrk="0" latinLnBrk="0" hangingPunct="0">
                        <a:lnSpc>
                          <a:spcPct val="100000"/>
                        </a:lnSpc>
                        <a:spcBef>
                          <a:spcPts val="0"/>
                        </a:spcBef>
                        <a:spcAft>
                          <a:spcPts val="100"/>
                        </a:spcAft>
                        <a:buClr>
                          <a:srgbClr val="960000"/>
                        </a:buClr>
                        <a:buSzPct val="110000"/>
                        <a:buFont typeface="Arial" panose="020B0604020202020204" pitchFamily="34" charset="0"/>
                        <a:buChar char="•"/>
                      </a:pPr>
                      <a:endParaRPr lang="en-US" sz="1050" b="1" kern="1200" dirty="0">
                        <a:solidFill>
                          <a:schemeClr val="tx1">
                            <a:lumMod val="75000"/>
                          </a:schemeClr>
                        </a:solidFill>
                        <a:latin typeface="Segoe UI" panose="020B0502040204020203" pitchFamily="34" charset="0"/>
                        <a:ea typeface="+mn-ea"/>
                        <a:cs typeface="Segoe UI" panose="020B0502040204020203" pitchFamily="34" charset="0"/>
                      </a:endParaRPr>
                    </a:p>
                  </a:txBody>
                  <a:tcPr marT="54864">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l" defTabSz="685800" rtl="0" eaLnBrk="1" latinLnBrk="0" hangingPunct="1">
                        <a:lnSpc>
                          <a:spcPct val="85000"/>
                        </a:lnSpc>
                      </a:pPr>
                      <a:r>
                        <a:rPr lang="en-US" sz="900" b="1" kern="1200" dirty="0">
                          <a:solidFill>
                            <a:schemeClr val="bg1"/>
                          </a:solidFill>
                          <a:latin typeface="+mn-lt"/>
                          <a:ea typeface="+mn-ea"/>
                          <a:cs typeface="+mn-cs"/>
                        </a:rPr>
                        <a:t>SPE E3 (includes Office 365)</a:t>
                      </a:r>
                      <a:endParaRPr lang="en-US" sz="500" b="1" kern="1200" dirty="0">
                        <a:solidFill>
                          <a:schemeClr val="bg1"/>
                        </a:solidFill>
                        <a:latin typeface="+mn-lt"/>
                        <a:ea typeface="+mn-ea"/>
                        <a:cs typeface="+mn-cs"/>
                      </a:endParaRPr>
                    </a:p>
                  </a:txBody>
                  <a:tcPr marR="27432" marT="18288" marB="0"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latin typeface="+mn-lt"/>
                          <a:ea typeface="+mn-ea"/>
                          <a:cs typeface="+mn-cs"/>
                        </a:rPr>
                        <a:t>$360*</a:t>
                      </a:r>
                    </a:p>
                  </a:txBody>
                  <a:tcPr marL="27432" marR="27432" marT="1828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0" algn="ctr" defTabSz="685800" rtl="0" eaLnBrk="1" latinLnBrk="0" hangingPunct="1">
                        <a:lnSpc>
                          <a:spcPct val="100000"/>
                        </a:lnSpc>
                        <a:spcBef>
                          <a:spcPts val="0"/>
                        </a:spcBef>
                      </a:pPr>
                      <a:r>
                        <a:rPr lang="en-US" sz="1200" b="1" kern="1200" dirty="0">
                          <a:solidFill>
                            <a:schemeClr val="bg1"/>
                          </a:solidFill>
                          <a:latin typeface="+mn-lt"/>
                          <a:ea typeface="+mn-ea"/>
                          <a:cs typeface="+mn-cs"/>
                        </a:rPr>
                        <a:t>$144,000*</a:t>
                      </a:r>
                    </a:p>
                  </a:txBody>
                  <a:tcPr marL="27432" marR="27432" marT="9144" marB="9144"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extLst>
                  <a:ext uri="{0D108BD9-81ED-4DB2-BD59-A6C34878D82A}">
                    <a16:rowId xmlns:a16="http://schemas.microsoft.com/office/drawing/2014/main" val="10005"/>
                  </a:ext>
                </a:extLst>
              </a:tr>
            </a:tbl>
          </a:graphicData>
        </a:graphic>
      </p:graphicFrame>
      <p:pic>
        <p:nvPicPr>
          <p:cNvPr id="5" name="Picture 4"/>
          <p:cNvPicPr>
            <a:picLocks noChangeAspect="1"/>
          </p:cNvPicPr>
          <p:nvPr/>
        </p:nvPicPr>
        <p:blipFill>
          <a:blip r:embed="rId4"/>
          <a:stretch>
            <a:fillRect/>
          </a:stretch>
        </p:blipFill>
        <p:spPr>
          <a:xfrm>
            <a:off x="3143175" y="917941"/>
            <a:ext cx="4187981" cy="959511"/>
          </a:xfrm>
          <a:prstGeom prst="rect">
            <a:avLst/>
          </a:prstGeom>
        </p:spPr>
      </p:pic>
    </p:spTree>
    <p:extLst>
      <p:ext uri="{BB962C8B-B14F-4D97-AF65-F5344CB8AC3E}">
        <p14:creationId xmlns:p14="http://schemas.microsoft.com/office/powerpoint/2010/main" val="194311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320962766"/>
              </p:ext>
            </p:extLst>
          </p:nvPr>
        </p:nvGraphicFramePr>
        <p:xfrm>
          <a:off x="274319" y="3986769"/>
          <a:ext cx="6967728" cy="3715512"/>
        </p:xfrm>
        <a:graphic>
          <a:graphicData uri="http://schemas.openxmlformats.org/drawingml/2006/table">
            <a:tbl>
              <a:tblPr firstRow="1" firstCol="1">
                <a:tableStyleId>{85BE263C-DBD7-4A20-BB59-AAB30ACAA65A}</a:tableStyleId>
              </a:tblPr>
              <a:tblGrid>
                <a:gridCol w="230323">
                  <a:extLst>
                    <a:ext uri="{9D8B030D-6E8A-4147-A177-3AD203B41FA5}">
                      <a16:colId xmlns:a16="http://schemas.microsoft.com/office/drawing/2014/main" val="20000"/>
                    </a:ext>
                  </a:extLst>
                </a:gridCol>
                <a:gridCol w="2922792">
                  <a:extLst>
                    <a:ext uri="{9D8B030D-6E8A-4147-A177-3AD203B41FA5}">
                      <a16:colId xmlns:a16="http://schemas.microsoft.com/office/drawing/2014/main" val="20001"/>
                    </a:ext>
                  </a:extLst>
                </a:gridCol>
                <a:gridCol w="3814613">
                  <a:extLst>
                    <a:ext uri="{9D8B030D-6E8A-4147-A177-3AD203B41FA5}">
                      <a16:colId xmlns:a16="http://schemas.microsoft.com/office/drawing/2014/main" val="20002"/>
                    </a:ext>
                  </a:extLst>
                </a:gridCol>
              </a:tblGrid>
              <a:tr h="182880">
                <a:tc>
                  <a:txBody>
                    <a:bodyPr/>
                    <a:lstStyle/>
                    <a:p>
                      <a:pPr algn="ctr"/>
                      <a:endParaRPr lang="en-US" sz="1800" dirty="0"/>
                    </a:p>
                  </a:txBody>
                  <a:tcPr marL="54864" marR="54864" marT="18288" marB="18288" vert="vert27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2" indent="0" algn="ctr" defTabSz="731566" rtl="0" eaLnBrk="1" fontAlgn="auto" latinLnBrk="0" hangingPunct="1">
                        <a:lnSpc>
                          <a:spcPct val="100000"/>
                        </a:lnSpc>
                        <a:spcBef>
                          <a:spcPts val="0"/>
                        </a:spcBef>
                        <a:spcAft>
                          <a:spcPts val="0"/>
                        </a:spcAft>
                        <a:buClrTx/>
                        <a:buSzTx/>
                        <a:buFontTx/>
                        <a:buNone/>
                        <a:tabLst/>
                        <a:defRPr/>
                      </a:pPr>
                      <a:r>
                        <a:rPr lang="en-US" sz="1100" dirty="0"/>
                        <a:t>Objection</a:t>
                      </a:r>
                    </a:p>
                  </a:txBody>
                  <a:tcPr marL="54864" marR="54864" marT="18288" marB="18288" anchor="ctr">
                    <a:lnL w="63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0000"/>
                    </a:solidFill>
                  </a:tcPr>
                </a:tc>
                <a:tc>
                  <a:txBody>
                    <a:bodyPr/>
                    <a:lstStyle/>
                    <a:p>
                      <a:pPr algn="ctr"/>
                      <a:r>
                        <a:rPr lang="en-US" sz="1100" dirty="0"/>
                        <a:t>Response</a:t>
                      </a:r>
                    </a:p>
                  </a:txBody>
                  <a:tcPr marL="54864" marR="54864" marT="18288" marB="18288" anchor="ctr">
                    <a:lnL w="19050" cap="flat" cmpd="sng" algn="ctr">
                      <a:solidFill>
                        <a:schemeClr val="bg1"/>
                      </a:solidFill>
                      <a:prstDash val="solid"/>
                      <a:round/>
                      <a:headEnd type="none" w="med" len="med"/>
                      <a:tailEnd type="none" w="med" len="med"/>
                    </a:lnL>
                    <a:lnR w="76200" cap="flat" cmpd="sng" algn="ctr">
                      <a:solidFill>
                        <a:srgbClr val="960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0000"/>
                    </a:solidFill>
                  </a:tcPr>
                </a:tc>
                <a:extLst>
                  <a:ext uri="{0D108BD9-81ED-4DB2-BD59-A6C34878D82A}">
                    <a16:rowId xmlns:a16="http://schemas.microsoft.com/office/drawing/2014/main" val="10000"/>
                  </a:ext>
                </a:extLst>
              </a:tr>
              <a:tr h="303927">
                <a:tc rowSpan="4">
                  <a:txBody>
                    <a:bodyPr/>
                    <a:lstStyle/>
                    <a:p>
                      <a:pPr algn="ctr" rtl="0" fontAlgn="base">
                        <a:spcBef>
                          <a:spcPts val="0"/>
                        </a:spcBef>
                        <a:spcAft>
                          <a:spcPts val="0"/>
                        </a:spcAft>
                      </a:pPr>
                      <a:r>
                        <a:rPr lang="en-US" sz="1100" b="1" kern="1200" dirty="0">
                          <a:solidFill>
                            <a:schemeClr val="bg1"/>
                          </a:solidFill>
                          <a:latin typeface="+mn-lt"/>
                          <a:ea typeface="+mn-ea"/>
                          <a:cs typeface="+mn-cs"/>
                        </a:rPr>
                        <a:t>Per</a:t>
                      </a:r>
                      <a:r>
                        <a:rPr lang="en-US" sz="1100" b="1" kern="1200" baseline="0" dirty="0">
                          <a:solidFill>
                            <a:schemeClr val="bg1"/>
                          </a:solidFill>
                          <a:latin typeface="+mn-lt"/>
                          <a:ea typeface="+mn-ea"/>
                          <a:cs typeface="+mn-cs"/>
                        </a:rPr>
                        <a:t> User</a:t>
                      </a:r>
                      <a:endParaRPr lang="en-US" sz="1100" b="1" kern="1200" dirty="0">
                        <a:solidFill>
                          <a:schemeClr val="bg1"/>
                        </a:solidFill>
                        <a:latin typeface="+mn-lt"/>
                        <a:ea typeface="+mn-ea"/>
                        <a:cs typeface="+mn-cs"/>
                      </a:endParaRPr>
                    </a:p>
                  </a:txBody>
                  <a:tcPr marL="54864" marR="54864" marT="18288" marB="18288"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lvl="2"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We don’t use other Windows devices. </a:t>
                      </a:r>
                      <a:br>
                        <a:rPr lang="en-US" sz="800" b="1" dirty="0">
                          <a:solidFill>
                            <a:schemeClr val="bg1"/>
                          </a:solidFill>
                        </a:rPr>
                      </a:br>
                      <a:r>
                        <a:rPr lang="en-US" sz="800" b="1" dirty="0">
                          <a:solidFill>
                            <a:schemeClr val="bg1"/>
                          </a:solidFill>
                        </a:rPr>
                        <a:t>We use</a:t>
                      </a:r>
                      <a:r>
                        <a:rPr lang="en-US" sz="800" b="1" baseline="0" dirty="0">
                          <a:solidFill>
                            <a:schemeClr val="bg1"/>
                          </a:solidFill>
                        </a:rPr>
                        <a:t> </a:t>
                      </a:r>
                      <a:r>
                        <a:rPr lang="en-US" sz="800" b="1" dirty="0">
                          <a:solidFill>
                            <a:schemeClr val="bg1"/>
                          </a:solidFill>
                        </a:rPr>
                        <a:t>iPads, iPhone/Android</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dirty="0">
                          <a:solidFill>
                            <a:schemeClr val="tx1">
                              <a:lumMod val="75000"/>
                            </a:schemeClr>
                          </a:solidFill>
                        </a:rPr>
                        <a:t>Can</a:t>
                      </a:r>
                      <a:r>
                        <a:rPr lang="en-US" sz="800" baseline="0" dirty="0">
                          <a:solidFill>
                            <a:schemeClr val="tx1">
                              <a:lumMod val="75000"/>
                            </a:schemeClr>
                          </a:solidFill>
                        </a:rPr>
                        <a:t> you access your legacy apps/data from phones/tablets? What more could you do with Windows access from anywhere though VDI?</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03927">
                <a:tc vMerge="1">
                  <a:txBody>
                    <a:bodyPr/>
                    <a:lstStyle/>
                    <a:p>
                      <a:endParaRPr lang="en-US" dirty="0"/>
                    </a:p>
                  </a:txBody>
                  <a:tcPr vert="vert270" anchor="ctr"/>
                </a:tc>
                <a:tc>
                  <a:txBody>
                    <a:bodyPr/>
                    <a:lstStyle/>
                    <a:p>
                      <a:pPr marL="0" marR="0" lvl="2"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Too expensive. We keep devices a long time.</a:t>
                      </a:r>
                      <a:r>
                        <a:rPr lang="en-US" sz="800" b="1" baseline="0" dirty="0">
                          <a:solidFill>
                            <a:schemeClr val="bg1"/>
                          </a:solidFill>
                        </a:rPr>
                        <a:t> </a:t>
                      </a:r>
                      <a:endParaRPr lang="en-US" sz="800" b="1" dirty="0">
                        <a:solidFill>
                          <a:schemeClr val="bg1"/>
                        </a:solidFill>
                      </a:endParaRP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86002" rtl="0" eaLnBrk="1" fontAlgn="auto" latinLnBrk="0" hangingPunct="1">
                        <a:lnSpc>
                          <a:spcPct val="100000"/>
                        </a:lnSpc>
                        <a:spcBef>
                          <a:spcPts val="0"/>
                        </a:spcBef>
                        <a:spcAft>
                          <a:spcPts val="0"/>
                        </a:spcAft>
                        <a:buClrTx/>
                        <a:buSzTx/>
                        <a:buFontTx/>
                        <a:buNone/>
                        <a:tabLst/>
                        <a:defRPr/>
                      </a:pPr>
                      <a:r>
                        <a:rPr lang="en-US" sz="800" dirty="0"/>
                        <a:t>Windows 10 deployment costs</a:t>
                      </a:r>
                      <a:r>
                        <a:rPr lang="en-US" sz="800" baseline="0" dirty="0"/>
                        <a:t> are far less than prior versions.  Windows 10 Enterprise E3/E5 per User enables users flexibility to use multiple devices.</a:t>
                      </a:r>
                      <a:endParaRPr lang="en-US" sz="800" dirty="0"/>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87032">
                <a:tc vMerge="1">
                  <a:txBody>
                    <a:bodyPr/>
                    <a:lstStyle/>
                    <a:p>
                      <a:endParaRPr lang="en-US" dirty="0"/>
                    </a:p>
                  </a:txBody>
                  <a:tcPr vert="vert270" anchor="ctr"/>
                </a:tc>
                <a:tc>
                  <a:txBody>
                    <a:bodyPr/>
                    <a:lstStyle/>
                    <a:p>
                      <a:pPr marL="0" marR="0" lvl="2"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We have more users</a:t>
                      </a:r>
                      <a:r>
                        <a:rPr lang="en-US" sz="800" b="1" baseline="0" dirty="0">
                          <a:solidFill>
                            <a:schemeClr val="bg1"/>
                          </a:solidFill>
                        </a:rPr>
                        <a:t> than devices being used</a:t>
                      </a:r>
                      <a:endParaRPr lang="en-US" sz="800" b="1" dirty="0">
                        <a:solidFill>
                          <a:schemeClr val="bg1"/>
                        </a:solidFill>
                      </a:endParaRP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dirty="0">
                          <a:solidFill>
                            <a:schemeClr val="tx1">
                              <a:lumMod val="75000"/>
                            </a:schemeClr>
                          </a:solidFill>
                        </a:rPr>
                        <a:t>We still offer</a:t>
                      </a:r>
                      <a:r>
                        <a:rPr lang="en-US" sz="800" baseline="0" dirty="0">
                          <a:solidFill>
                            <a:schemeClr val="tx1">
                              <a:lumMod val="75000"/>
                            </a:schemeClr>
                          </a:solidFill>
                        </a:rPr>
                        <a:t> Windows Enterprise E3/E5 with per device licensing options</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182439">
                <a:tc vMerge="1">
                  <a:txBody>
                    <a:bodyPr/>
                    <a:lstStyle/>
                    <a:p>
                      <a:endParaRPr lang="en-US" dirty="0"/>
                    </a:p>
                  </a:txBody>
                  <a:tcPr vert="vert270" anchor="ctr"/>
                </a:tc>
                <a:tc rowSpan="2">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Don’t trust Microsoft push upgrades. What if we don’t want the next big change?</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rowSpan="2">
                  <a:txBody>
                    <a:bodyPr/>
                    <a:lstStyle/>
                    <a:p>
                      <a:pPr marL="0" marR="0" indent="0" algn="l" defTabSz="731566" rtl="0" eaLnBrk="1" fontAlgn="auto" latinLnBrk="0" hangingPunct="1">
                        <a:lnSpc>
                          <a:spcPct val="100000"/>
                        </a:lnSpc>
                        <a:spcBef>
                          <a:spcPts val="0"/>
                        </a:spcBef>
                        <a:spcAft>
                          <a:spcPts val="0"/>
                        </a:spcAft>
                        <a:buClrTx/>
                        <a:buSzTx/>
                        <a:buFontTx/>
                        <a:buNone/>
                        <a:tabLst/>
                        <a:defRPr/>
                      </a:pPr>
                      <a:r>
                        <a:rPr lang="en-US" sz="800" dirty="0"/>
                        <a:t>Windows 10 servicing options provide streamlined</a:t>
                      </a:r>
                      <a:r>
                        <a:rPr lang="en-US" sz="800" baseline="0" dirty="0"/>
                        <a:t> product development and release cycles</a:t>
                      </a:r>
                      <a:r>
                        <a:rPr lang="en-US" sz="800" dirty="0"/>
                        <a:t> so that IT administrators can be well-grounded conceptually before they start a Windows 10 deployment project.</a:t>
                      </a:r>
                      <a:endParaRPr lang="en-US" sz="800" baseline="0" dirty="0"/>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131520">
                <a:tc rowSpan="6">
                  <a:txBody>
                    <a:bodyPr/>
                    <a:lstStyle/>
                    <a:p>
                      <a:pPr algn="ctr" rtl="0" fontAlgn="base">
                        <a:spcBef>
                          <a:spcPts val="0"/>
                        </a:spcBef>
                        <a:spcAft>
                          <a:spcPts val="0"/>
                        </a:spcAft>
                      </a:pPr>
                      <a:r>
                        <a:rPr lang="en-US" sz="1100" b="1" kern="1200" dirty="0">
                          <a:solidFill>
                            <a:schemeClr val="bg1"/>
                          </a:solidFill>
                          <a:latin typeface="+mn-lt"/>
                          <a:ea typeface="+mn-ea"/>
                          <a:cs typeface="+mn-cs"/>
                        </a:rPr>
                        <a:t>Windows 10</a:t>
                      </a:r>
                    </a:p>
                  </a:txBody>
                  <a:tcPr marL="54864" marR="54864" marT="18288" marB="18288"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5715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187032">
                <a:tc vMerge="1">
                  <a:txBody>
                    <a:bodyPr/>
                    <a:lstStyle/>
                    <a:p>
                      <a:pPr algn="ctr" rtl="0" fontAlgn="base">
                        <a:spcBef>
                          <a:spcPts val="0"/>
                        </a:spcBef>
                        <a:spcAft>
                          <a:spcPts val="0"/>
                        </a:spcAft>
                      </a:pPr>
                      <a:endParaRPr lang="en-US" sz="1200" b="0" kern="1200" dirty="0">
                        <a:solidFill>
                          <a:schemeClr val="bg1"/>
                        </a:solidFill>
                        <a:latin typeface="+mn-lt"/>
                        <a:ea typeface="+mn-ea"/>
                        <a:cs typeface="+mn-cs"/>
                      </a:endParaRPr>
                    </a:p>
                  </a:txBody>
                  <a:tcPr marL="54864" marR="54864" marT="18288" marB="18288" vert="vert27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We’ll wait to</a:t>
                      </a:r>
                      <a:r>
                        <a:rPr lang="en-US" sz="800" b="1" baseline="0" dirty="0">
                          <a:solidFill>
                            <a:schemeClr val="bg1"/>
                          </a:solidFill>
                        </a:rPr>
                        <a:t> upgrade when we buy new PCs</a:t>
                      </a:r>
                      <a:endParaRPr lang="en-US" sz="800" b="1" dirty="0">
                        <a:solidFill>
                          <a:schemeClr val="bg1"/>
                        </a:solidFill>
                      </a:endParaRP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dirty="0">
                          <a:solidFill>
                            <a:schemeClr val="tx1">
                              <a:lumMod val="75000"/>
                            </a:schemeClr>
                          </a:solidFill>
                        </a:rPr>
                        <a:t>Windows 10 Enterprise E3/E5 </a:t>
                      </a:r>
                      <a:r>
                        <a:rPr lang="en-US" sz="800" baseline="0" dirty="0">
                          <a:solidFill>
                            <a:schemeClr val="tx1">
                              <a:lumMod val="75000"/>
                            </a:schemeClr>
                          </a:solidFill>
                        </a:rPr>
                        <a:t>can be reassigned to new device or user.</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6"/>
                  </a:ext>
                </a:extLst>
              </a:tr>
              <a:tr h="187032">
                <a:tc vMerge="1">
                  <a:txBody>
                    <a:bodyPr/>
                    <a:lstStyle/>
                    <a:p>
                      <a:pPr algn="ctr" rtl="0" fontAlgn="base">
                        <a:spcBef>
                          <a:spcPts val="0"/>
                        </a:spcBef>
                        <a:spcAft>
                          <a:spcPts val="0"/>
                        </a:spcAft>
                      </a:pPr>
                      <a:endParaRPr lang="en-US" sz="1200" b="0" kern="1200" dirty="0">
                        <a:solidFill>
                          <a:schemeClr val="bg1"/>
                        </a:solidFill>
                        <a:latin typeface="+mn-lt"/>
                        <a:ea typeface="+mn-ea"/>
                        <a:cs typeface="+mn-cs"/>
                      </a:endParaRPr>
                    </a:p>
                  </a:txBody>
                  <a:tcPr marL="54864" marR="54864" marT="18288" marB="18288" vert="vert27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spc="-10" baseline="0" dirty="0">
                          <a:solidFill>
                            <a:schemeClr val="bg1"/>
                          </a:solidFill>
                        </a:rPr>
                        <a:t>Can’t upgrade now (compatibility, training, just got 7/8)</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dirty="0">
                          <a:solidFill>
                            <a:schemeClr val="tx1">
                              <a:lumMod val="75000"/>
                            </a:schemeClr>
                          </a:solidFill>
                        </a:rPr>
                        <a:t>Windows 10 is designed to look and feel familiar to Windows 7 users. </a:t>
                      </a: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106200">
                <a:tc vMerge="1">
                  <a:txBody>
                    <a:bodyPr/>
                    <a:lstStyle/>
                    <a:p>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I am not paying for an</a:t>
                      </a:r>
                      <a:r>
                        <a:rPr lang="en-US" sz="800" b="1" baseline="0" dirty="0">
                          <a:solidFill>
                            <a:schemeClr val="bg1"/>
                          </a:solidFill>
                        </a:rPr>
                        <a:t> upgrade that was just free</a:t>
                      </a:r>
                      <a:endParaRPr lang="en-US" sz="800" b="1" dirty="0">
                        <a:solidFill>
                          <a:schemeClr val="bg1"/>
                        </a:solidFill>
                      </a:endParaRP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dirty="0">
                          <a:solidFill>
                            <a:schemeClr val="tx1">
                              <a:lumMod val="75000"/>
                            </a:schemeClr>
                          </a:solidFill>
                        </a:rPr>
                        <a:t>The free upgrade offer to</a:t>
                      </a:r>
                      <a:r>
                        <a:rPr lang="en-US" sz="800" baseline="0" dirty="0">
                          <a:solidFill>
                            <a:schemeClr val="tx1">
                              <a:lumMod val="75000"/>
                            </a:schemeClr>
                          </a:solidFill>
                        </a:rPr>
                        <a:t> Windows 10 </a:t>
                      </a:r>
                      <a:r>
                        <a:rPr lang="en-US" sz="800" dirty="0">
                          <a:solidFill>
                            <a:schemeClr val="tx1">
                              <a:lumMod val="75000"/>
                            </a:schemeClr>
                          </a:solidFill>
                        </a:rPr>
                        <a:t>Home/Pro has ended, but Windows 10 Enterprise E3/E5 permit</a:t>
                      </a:r>
                      <a:r>
                        <a:rPr lang="en-US" sz="800" baseline="0" dirty="0">
                          <a:solidFill>
                            <a:schemeClr val="tx1">
                              <a:lumMod val="75000"/>
                            </a:schemeClr>
                          </a:solidFill>
                        </a:rPr>
                        <a:t> rights to install Windows 10 on user owned devices.</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8"/>
                  </a:ext>
                </a:extLst>
              </a:tr>
              <a:tr h="303927">
                <a:tc vMerge="1">
                  <a:txBody>
                    <a:bodyPr/>
                    <a:lstStyle/>
                    <a:p>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Wait a year to let Microsoft work out the bugs</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dirty="0">
                          <a:solidFill>
                            <a:schemeClr val="tx1">
                              <a:lumMod val="75000"/>
                            </a:schemeClr>
                          </a:solidFill>
                        </a:rPr>
                        <a:t>Windows 10 was released over a year ago.  Reviews have been stellar, 350M machines deployed as of 6/29/16, customer rollout is faster than Windows 7. </a:t>
                      </a: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9"/>
                  </a:ext>
                </a:extLst>
              </a:tr>
              <a:tr h="303927">
                <a:tc vMerge="1">
                  <a:txBody>
                    <a:bodyPr/>
                    <a:lstStyle/>
                    <a:p>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Still running Windows XP on many PCs – it still works, difficult transition</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5715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nSpc>
                          <a:spcPct val="100000"/>
                        </a:lnSpc>
                      </a:pPr>
                      <a:r>
                        <a:rPr lang="en-US" sz="800" kern="1200" dirty="0">
                          <a:solidFill>
                            <a:schemeClr val="tx1">
                              <a:lumMod val="75000"/>
                            </a:schemeClr>
                          </a:solidFill>
                          <a:latin typeface="+mn-lt"/>
                          <a:ea typeface="+mn-ea"/>
                          <a:cs typeface="+mn-cs"/>
                        </a:rPr>
                        <a:t>High risk</a:t>
                      </a:r>
                      <a:r>
                        <a:rPr lang="en-US" sz="800" kern="1200" baseline="0" dirty="0">
                          <a:solidFill>
                            <a:schemeClr val="tx1">
                              <a:lumMod val="75000"/>
                            </a:schemeClr>
                          </a:solidFill>
                          <a:latin typeface="+mn-lt"/>
                          <a:ea typeface="+mn-ea"/>
                          <a:cs typeface="+mn-cs"/>
                        </a:rPr>
                        <a:t> and vulnerability staying on Windows XP, after EOL. Most Windows 7 PCs can support Windows 10, check capability using </a:t>
                      </a:r>
                      <a:r>
                        <a:rPr lang="en-US" sz="800" kern="1200" baseline="0" dirty="0">
                          <a:solidFill>
                            <a:schemeClr val="tx1">
                              <a:lumMod val="75000"/>
                            </a:schemeClr>
                          </a:solidFill>
                          <a:latin typeface="+mn-lt"/>
                          <a:ea typeface="+mn-ea"/>
                          <a:cs typeface="+mn-cs"/>
                          <a:hlinkClick r:id="rId3"/>
                        </a:rPr>
                        <a:t>Get Windows 10 app</a:t>
                      </a:r>
                      <a:r>
                        <a:rPr lang="en-US" sz="800" kern="1200" baseline="0" dirty="0">
                          <a:solidFill>
                            <a:schemeClr val="tx1">
                              <a:lumMod val="75000"/>
                            </a:schemeClr>
                          </a:solidFill>
                          <a:latin typeface="+mn-lt"/>
                          <a:ea typeface="+mn-ea"/>
                          <a:cs typeface="+mn-cs"/>
                        </a:rPr>
                        <a:t>.</a:t>
                      </a:r>
                      <a:endParaRPr lang="en-US" sz="800" kern="1200" dirty="0">
                        <a:solidFill>
                          <a:schemeClr val="tx1">
                            <a:lumMod val="75000"/>
                          </a:schemeClr>
                        </a:solidFill>
                        <a:latin typeface="+mn-lt"/>
                        <a:ea typeface="+mn-ea"/>
                        <a:cs typeface="+mn-cs"/>
                      </a:endParaRPr>
                    </a:p>
                  </a:txBody>
                  <a:tcPr marT="36576" marB="36576" anchor="ctr">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5715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0"/>
                  </a:ext>
                </a:extLst>
              </a:tr>
              <a:tr h="303927">
                <a:tc rowSpan="4">
                  <a:txBody>
                    <a:bodyPr/>
                    <a:lstStyle/>
                    <a:p>
                      <a:pPr algn="ctr" rtl="0" fontAlgn="base">
                        <a:spcBef>
                          <a:spcPts val="0"/>
                        </a:spcBef>
                        <a:spcAft>
                          <a:spcPts val="0"/>
                        </a:spcAft>
                      </a:pPr>
                      <a:r>
                        <a:rPr lang="en-US" sz="1100" b="1" kern="1200" dirty="0">
                          <a:solidFill>
                            <a:schemeClr val="bg1"/>
                          </a:solidFill>
                          <a:latin typeface="+mn-lt"/>
                          <a:ea typeface="+mn-ea"/>
                          <a:cs typeface="+mn-cs"/>
                        </a:rPr>
                        <a:t>SPE</a:t>
                      </a:r>
                    </a:p>
                  </a:txBody>
                  <a:tcPr marL="54864" marR="54864" marT="18288" marB="18288"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tx1">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Active Directory in the cloud is risky, need</a:t>
                      </a:r>
                      <a:r>
                        <a:rPr lang="en-US" sz="800" b="1" baseline="0" dirty="0">
                          <a:solidFill>
                            <a:schemeClr val="bg1"/>
                          </a:solidFill>
                        </a:rPr>
                        <a:t> </a:t>
                      </a:r>
                      <a:r>
                        <a:rPr lang="en-US" sz="800" b="1" dirty="0">
                          <a:solidFill>
                            <a:schemeClr val="bg1"/>
                          </a:solidFill>
                        </a:rPr>
                        <a:t>physical control</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tx1">
                          <a:lumMod val="5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dirty="0">
                          <a:solidFill>
                            <a:schemeClr val="tx1">
                              <a:lumMod val="75000"/>
                            </a:schemeClr>
                          </a:solidFill>
                          <a:sym typeface="Wingdings" panose="05000000000000000000" pitchFamily="2" charset="2"/>
                        </a:rPr>
                        <a:t>With</a:t>
                      </a:r>
                      <a:r>
                        <a:rPr lang="en-US" sz="800" baseline="0" dirty="0">
                          <a:solidFill>
                            <a:schemeClr val="tx1">
                              <a:lumMod val="75000"/>
                            </a:schemeClr>
                          </a:solidFill>
                          <a:sym typeface="Wingdings" panose="05000000000000000000" pitchFamily="2" charset="2"/>
                        </a:rPr>
                        <a:t> </a:t>
                      </a:r>
                      <a:r>
                        <a:rPr lang="en-US" sz="800" dirty="0">
                          <a:solidFill>
                            <a:schemeClr val="tx1">
                              <a:lumMod val="75000"/>
                            </a:schemeClr>
                          </a:solidFill>
                          <a:sym typeface="Wingdings" panose="05000000000000000000" pitchFamily="2" charset="2"/>
                        </a:rPr>
                        <a:t>Office 365 you already have an AD in Azure;</a:t>
                      </a:r>
                      <a:r>
                        <a:rPr lang="en-US" sz="800" baseline="0" dirty="0">
                          <a:solidFill>
                            <a:schemeClr val="tx1">
                              <a:lumMod val="75000"/>
                            </a:schemeClr>
                          </a:solidFill>
                          <a:sym typeface="Wingdings" panose="05000000000000000000" pitchFamily="2" charset="2"/>
                        </a:rPr>
                        <a:t> </a:t>
                      </a:r>
                      <a:r>
                        <a:rPr lang="en-US" sz="800" dirty="0">
                          <a:solidFill>
                            <a:schemeClr val="tx1">
                              <a:lumMod val="75000"/>
                            </a:schemeClr>
                          </a:solidFill>
                          <a:sym typeface="Wingdings" panose="05000000000000000000" pitchFamily="2" charset="2"/>
                        </a:rPr>
                        <a:t>can still maintain on premise </a:t>
                      </a:r>
                      <a:br>
                        <a:rPr lang="en-US" sz="800" dirty="0">
                          <a:solidFill>
                            <a:schemeClr val="tx1">
                              <a:lumMod val="75000"/>
                            </a:schemeClr>
                          </a:solidFill>
                          <a:sym typeface="Wingdings" panose="05000000000000000000" pitchFamily="2" charset="2"/>
                        </a:rPr>
                      </a:br>
                      <a:r>
                        <a:rPr lang="en-US" sz="800" dirty="0">
                          <a:solidFill>
                            <a:schemeClr val="tx1">
                              <a:lumMod val="75000"/>
                            </a:schemeClr>
                          </a:solidFill>
                          <a:sym typeface="Wingdings" panose="05000000000000000000" pitchFamily="2" charset="2"/>
                        </a:rPr>
                        <a:t>and update to cloud. Current </a:t>
                      </a:r>
                      <a:r>
                        <a:rPr lang="en-US" sz="800" baseline="0" dirty="0">
                          <a:solidFill>
                            <a:schemeClr val="tx1">
                              <a:lumMod val="75000"/>
                            </a:schemeClr>
                          </a:solidFill>
                          <a:sym typeface="Wingdings" panose="05000000000000000000" pitchFamily="2" charset="2"/>
                        </a:rPr>
                        <a:t>risk in </a:t>
                      </a:r>
                      <a:r>
                        <a:rPr lang="en-US" sz="800" dirty="0">
                          <a:solidFill>
                            <a:schemeClr val="tx1">
                              <a:lumMod val="75000"/>
                            </a:schemeClr>
                          </a:solidFill>
                          <a:sym typeface="Wingdings" panose="05000000000000000000" pitchFamily="2" charset="2"/>
                        </a:rPr>
                        <a:t>online access control?</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57150" cap="flat" cmpd="sng" algn="ctr">
                      <a:solidFill>
                        <a:schemeClr val="tx1">
                          <a:lumMod val="5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1"/>
                  </a:ext>
                </a:extLst>
              </a:tr>
              <a:tr h="187032">
                <a:tc vMerge="1">
                  <a:txBody>
                    <a:bodyPr/>
                    <a:lstStyle/>
                    <a:p>
                      <a:pPr algn="ctr"/>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Too complex to set up and difficult for users</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a:lnSpc>
                          <a:spcPct val="100000"/>
                        </a:lnSpc>
                      </a:pPr>
                      <a:r>
                        <a:rPr lang="en-US" sz="800" baseline="0" dirty="0">
                          <a:solidFill>
                            <a:schemeClr val="tx1">
                              <a:lumMod val="75000"/>
                            </a:schemeClr>
                          </a:solidFill>
                        </a:rPr>
                        <a:t>Voucher for set-up services, intuitive for users, 30 day free trial</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2"/>
                  </a:ext>
                </a:extLst>
              </a:tr>
              <a:tr h="143097">
                <a:tc vMerge="1">
                  <a:txBody>
                    <a:bodyPr/>
                    <a:lstStyle/>
                    <a:p>
                      <a:pPr algn="ctr"/>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nSpc>
                          <a:spcPct val="100000"/>
                        </a:lnSpc>
                      </a:pPr>
                      <a:r>
                        <a:rPr lang="en-US" sz="800" b="1" dirty="0">
                          <a:solidFill>
                            <a:schemeClr val="bg1"/>
                          </a:solidFill>
                        </a:rPr>
                        <a:t>Will Single Sign on cover my SaaS providers?</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dirty="0">
                          <a:solidFill>
                            <a:schemeClr val="tx1">
                              <a:lumMod val="75000"/>
                            </a:schemeClr>
                          </a:solidFill>
                        </a:rPr>
                        <a:t>Most common services covered, </a:t>
                      </a:r>
                      <a:r>
                        <a:rPr lang="en-US" sz="800" kern="1200" baseline="0" dirty="0">
                          <a:solidFill>
                            <a:schemeClr val="tx1">
                              <a:lumMod val="75000"/>
                            </a:schemeClr>
                          </a:solidFill>
                          <a:latin typeface="+mn-lt"/>
                          <a:ea typeface="+mn-ea"/>
                          <a:cs typeface="Calibri" panose="020F0502020204030204" pitchFamily="34" charset="0"/>
                          <a:sym typeface="Wingdings" panose="05000000000000000000" pitchFamily="2" charset="2"/>
                          <a:hlinkClick r:id="rId4"/>
                        </a:rPr>
                        <a:t>Currently supporting 2500+</a:t>
                      </a:r>
                      <a:r>
                        <a:rPr lang="en-US" sz="800" kern="1200" baseline="0" dirty="0">
                          <a:solidFill>
                            <a:schemeClr val="tx1">
                              <a:lumMod val="75000"/>
                            </a:schemeClr>
                          </a:solidFill>
                          <a:latin typeface="+mn-lt"/>
                          <a:ea typeface="+mn-ea"/>
                          <a:cs typeface="Calibri" panose="020F0502020204030204" pitchFamily="34" charset="0"/>
                          <a:sym typeface="Wingdings" panose="05000000000000000000" pitchFamily="2" charset="2"/>
                        </a:rPr>
                        <a:t> and growing</a:t>
                      </a:r>
                      <a:endParaRPr lang="en-US" sz="800" kern="1200" dirty="0">
                        <a:solidFill>
                          <a:schemeClr val="tx1">
                            <a:lumMod val="75000"/>
                          </a:schemeClr>
                        </a:solidFill>
                        <a:latin typeface="+mn-lt"/>
                        <a:ea typeface="+mn-ea"/>
                        <a:cs typeface="+mn-cs"/>
                        <a:sym typeface="Wingdings" panose="05000000000000000000" pitchFamily="2" charset="2"/>
                      </a:endParaRPr>
                    </a:p>
                  </a:txBody>
                  <a:tcPr marT="36576" marB="36576" anchor="ctr">
                    <a:lnL w="190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3"/>
                  </a:ext>
                </a:extLst>
              </a:tr>
              <a:tr h="187032">
                <a:tc vMerge="1">
                  <a:txBody>
                    <a:bodyPr/>
                    <a:lstStyle/>
                    <a:p>
                      <a:pPr algn="ctr"/>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How does</a:t>
                      </a:r>
                      <a:r>
                        <a:rPr lang="en-US" sz="800" b="1" baseline="0" dirty="0">
                          <a:solidFill>
                            <a:schemeClr val="bg1"/>
                          </a:solidFill>
                        </a:rPr>
                        <a:t> it manage </a:t>
                      </a:r>
                      <a:r>
                        <a:rPr lang="en-US" sz="800" b="1" dirty="0">
                          <a:solidFill>
                            <a:schemeClr val="bg1"/>
                          </a:solidFill>
                        </a:rPr>
                        <a:t>non-Microsoft devices?</a:t>
                      </a:r>
                    </a:p>
                  </a:txBody>
                  <a:tcPr marT="36576" marB="36576"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a:lnSpc>
                          <a:spcPct val="100000"/>
                        </a:lnSpc>
                      </a:pPr>
                      <a:r>
                        <a:rPr lang="en-US" sz="800" dirty="0">
                          <a:solidFill>
                            <a:schemeClr val="tx1">
                              <a:lumMod val="75000"/>
                            </a:schemeClr>
                          </a:solidFill>
                        </a:rPr>
                        <a:t>Protocols, compatible with</a:t>
                      </a:r>
                      <a:r>
                        <a:rPr lang="en-US" sz="800" baseline="0" dirty="0">
                          <a:solidFill>
                            <a:schemeClr val="tx1">
                              <a:lumMod val="75000"/>
                            </a:schemeClr>
                          </a:solidFill>
                        </a:rPr>
                        <a:t> Microsoft’s widely used device mgmt. tools</a:t>
                      </a:r>
                      <a:endParaRPr lang="en-US" sz="800" dirty="0">
                        <a:solidFill>
                          <a:schemeClr val="tx1">
                            <a:lumMod val="75000"/>
                          </a:schemeClr>
                        </a:solidFill>
                      </a:endParaRPr>
                    </a:p>
                  </a:txBody>
                  <a:tcPr marT="36576" marB="36576" anchor="ctr">
                    <a:lnL w="190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4"/>
                  </a:ext>
                </a:extLst>
              </a:tr>
            </a:tbl>
          </a:graphicData>
        </a:graphic>
      </p:graphicFrame>
      <p:sp>
        <p:nvSpPr>
          <p:cNvPr id="3" name="TextBox 2"/>
          <p:cNvSpPr txBox="1"/>
          <p:nvPr/>
        </p:nvSpPr>
        <p:spPr>
          <a:xfrm rot="16200000">
            <a:off x="-1621416" y="5806184"/>
            <a:ext cx="3517876" cy="274320"/>
          </a:xfrm>
          <a:prstGeom prst="round2SameRect">
            <a:avLst>
              <a:gd name="adj1" fmla="val 0"/>
              <a:gd name="adj2" fmla="val 0"/>
            </a:avLst>
          </a:prstGeom>
          <a:solidFill>
            <a:schemeClr val="tx1">
              <a:lumMod val="50000"/>
            </a:schemeClr>
          </a:solidFill>
        </p:spPr>
        <p:txBody>
          <a:bodyPr wrap="square" lIns="45720" tIns="29261" rIns="45720" bIns="19507" rtlCol="0" anchor="ctr">
            <a:noAutofit/>
          </a:bodyPr>
          <a:lstStyle>
            <a:defPPr>
              <a:defRPr lang="en-US"/>
            </a:defPPr>
            <a:lvl1pPr algn="ctr">
              <a:defRPr sz="1600" b="1">
                <a:solidFill>
                  <a:schemeClr val="bg1"/>
                </a:solidFill>
                <a:latin typeface="+mn-lt"/>
                <a:cs typeface="Arial" panose="020B0604020202020204" pitchFamily="34" charset="0"/>
              </a:defRPr>
            </a:lvl1pPr>
          </a:lstStyle>
          <a:p>
            <a:r>
              <a:rPr lang="en-US" sz="1100" dirty="0">
                <a:latin typeface="Segoe UI" panose="020B0502040204020203" pitchFamily="34" charset="0"/>
                <a:cs typeface="Segoe UI" panose="020B0502040204020203" pitchFamily="34" charset="0"/>
              </a:rPr>
              <a:t>Objection Handing</a:t>
            </a:r>
          </a:p>
        </p:txBody>
      </p:sp>
      <p:sp>
        <p:nvSpPr>
          <p:cNvPr id="7" name="TextBox 6"/>
          <p:cNvSpPr txBox="1"/>
          <p:nvPr/>
        </p:nvSpPr>
        <p:spPr>
          <a:xfrm rot="16200000">
            <a:off x="-131922" y="8047198"/>
            <a:ext cx="538165" cy="274320"/>
          </a:xfrm>
          <a:prstGeom prst="round2SameRect">
            <a:avLst>
              <a:gd name="adj1" fmla="val 0"/>
              <a:gd name="adj2" fmla="val 0"/>
            </a:avLst>
          </a:prstGeom>
          <a:solidFill>
            <a:schemeClr val="tx1">
              <a:lumMod val="50000"/>
            </a:schemeClr>
          </a:solidFill>
        </p:spPr>
        <p:txBody>
          <a:bodyPr wrap="square" lIns="45720" tIns="29261" rIns="45720" bIns="19507" rtlCol="0" anchor="ctr">
            <a:noAutofit/>
          </a:bodyPr>
          <a:lstStyle>
            <a:defPPr>
              <a:defRPr lang="en-US"/>
            </a:defPPr>
            <a:lvl1pPr algn="ctr">
              <a:defRPr sz="1600" b="1">
                <a:solidFill>
                  <a:schemeClr val="bg1"/>
                </a:solidFill>
                <a:latin typeface="+mn-lt"/>
                <a:cs typeface="Arial" panose="020B0604020202020204" pitchFamily="34" charset="0"/>
              </a:defRPr>
            </a:lvl1pPr>
          </a:lstStyle>
          <a:p>
            <a:r>
              <a:rPr lang="en-US" sz="1100" dirty="0">
                <a:latin typeface="Segoe UI" panose="020B0502040204020203" pitchFamily="34" charset="0"/>
                <a:cs typeface="Segoe UI" panose="020B0502040204020203" pitchFamily="34" charset="0"/>
              </a:rPr>
              <a:t>Cost</a:t>
            </a:r>
          </a:p>
        </p:txBody>
      </p:sp>
      <p:sp>
        <p:nvSpPr>
          <p:cNvPr id="8" name="TextBox 7"/>
          <p:cNvSpPr txBox="1"/>
          <p:nvPr/>
        </p:nvSpPr>
        <p:spPr>
          <a:xfrm rot="16200000">
            <a:off x="-327070" y="8793435"/>
            <a:ext cx="928460" cy="274320"/>
          </a:xfrm>
          <a:prstGeom prst="round2SameRect">
            <a:avLst>
              <a:gd name="adj1" fmla="val 0"/>
              <a:gd name="adj2" fmla="val 0"/>
            </a:avLst>
          </a:prstGeom>
          <a:solidFill>
            <a:schemeClr val="tx1">
              <a:lumMod val="50000"/>
            </a:schemeClr>
          </a:solidFill>
        </p:spPr>
        <p:txBody>
          <a:bodyPr wrap="square" lIns="0" tIns="29261" rIns="0" bIns="19507" rtlCol="0" anchor="ctr">
            <a:noAutofit/>
          </a:bodyPr>
          <a:lstStyle>
            <a:defPPr>
              <a:defRPr lang="en-US"/>
            </a:defPPr>
            <a:lvl1pPr algn="ctr">
              <a:defRPr sz="1600" b="1">
                <a:solidFill>
                  <a:schemeClr val="bg1"/>
                </a:solidFill>
                <a:latin typeface="+mn-lt"/>
                <a:cs typeface="Arial" panose="020B0604020202020204" pitchFamily="34" charset="0"/>
              </a:defRPr>
            </a:lvl1pPr>
          </a:lstStyle>
          <a:p>
            <a:pPr>
              <a:defRPr/>
            </a:pPr>
            <a:r>
              <a:rPr lang="en-US" sz="1100" dirty="0">
                <a:latin typeface="Segoe UI" panose="020B0502040204020203" pitchFamily="34" charset="0"/>
                <a:cs typeface="Segoe UI" panose="020B0502040204020203" pitchFamily="34" charset="0"/>
              </a:rPr>
              <a:t>Offers</a:t>
            </a:r>
          </a:p>
        </p:txBody>
      </p:sp>
      <p:sp>
        <p:nvSpPr>
          <p:cNvPr id="19" name="Rectangle 18"/>
          <p:cNvSpPr/>
          <p:nvPr/>
        </p:nvSpPr>
        <p:spPr bwMode="auto">
          <a:xfrm>
            <a:off x="0" y="9321462"/>
            <a:ext cx="7279610" cy="287594"/>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4" name="TextBox 13"/>
          <p:cNvSpPr txBox="1"/>
          <p:nvPr/>
        </p:nvSpPr>
        <p:spPr>
          <a:xfrm>
            <a:off x="0" y="9353162"/>
            <a:ext cx="5868646" cy="307777"/>
          </a:xfrm>
          <a:prstGeom prst="rect">
            <a:avLst/>
          </a:prstGeom>
          <a:noFill/>
        </p:spPr>
        <p:txBody>
          <a:bodyPr wrap="square" rtlCol="0">
            <a:spAutoFit/>
          </a:bodyPr>
          <a:lstStyle/>
          <a:p>
            <a:endParaRPr lang="en-US" sz="700" dirty="0">
              <a:solidFill>
                <a:schemeClr val="bg1">
                  <a:lumMod val="50000"/>
                </a:schemeClr>
              </a:solidFill>
              <a:latin typeface="Segoe UI" panose="020B0502040204020203" pitchFamily="34" charset="0"/>
              <a:cs typeface="Segoe UI" panose="020B0502040204020203" pitchFamily="34" charset="0"/>
            </a:endParaRPr>
          </a:p>
          <a:p>
            <a:r>
              <a:rPr lang="en-US" sz="700" dirty="0">
                <a:solidFill>
                  <a:schemeClr val="bg1">
                    <a:lumMod val="50000"/>
                  </a:schemeClr>
                </a:solidFill>
                <a:latin typeface="Segoe UI" panose="020B0502040204020203" pitchFamily="34" charset="0"/>
                <a:cs typeface="Segoe UI" panose="020B0502040204020203" pitchFamily="34" charset="0"/>
              </a:rPr>
              <a:t>*Based off US Pricing, EA level D agreement</a:t>
            </a:r>
          </a:p>
        </p:txBody>
      </p:sp>
      <p:grpSp>
        <p:nvGrpSpPr>
          <p:cNvPr id="6" name="Group 5"/>
          <p:cNvGrpSpPr/>
          <p:nvPr/>
        </p:nvGrpSpPr>
        <p:grpSpPr>
          <a:xfrm>
            <a:off x="3202371" y="3989943"/>
            <a:ext cx="437434" cy="192024"/>
            <a:chOff x="3776351" y="3853543"/>
            <a:chExt cx="437434" cy="213756"/>
          </a:xfrm>
        </p:grpSpPr>
        <p:sp>
          <p:nvSpPr>
            <p:cNvPr id="4" name="Chevron 3"/>
            <p:cNvSpPr/>
            <p:nvPr/>
          </p:nvSpPr>
          <p:spPr bwMode="auto">
            <a:xfrm>
              <a:off x="4089094" y="3853543"/>
              <a:ext cx="124691" cy="213756"/>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1" name="Chevron 20"/>
            <p:cNvSpPr/>
            <p:nvPr/>
          </p:nvSpPr>
          <p:spPr bwMode="auto">
            <a:xfrm>
              <a:off x="4026545" y="3853543"/>
              <a:ext cx="124691" cy="213756"/>
            </a:xfrm>
            <a:prstGeom prst="chevron">
              <a:avLst/>
            </a:prstGeom>
            <a:solidFill>
              <a:srgbClr val="96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3" name="Chevron 22"/>
            <p:cNvSpPr/>
            <p:nvPr/>
          </p:nvSpPr>
          <p:spPr bwMode="auto">
            <a:xfrm>
              <a:off x="3963997" y="3853543"/>
              <a:ext cx="124691" cy="213756"/>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7" name="Chevron 26"/>
            <p:cNvSpPr/>
            <p:nvPr/>
          </p:nvSpPr>
          <p:spPr bwMode="auto">
            <a:xfrm>
              <a:off x="3901448" y="3853543"/>
              <a:ext cx="124691" cy="213756"/>
            </a:xfrm>
            <a:prstGeom prst="chevron">
              <a:avLst/>
            </a:prstGeom>
            <a:solidFill>
              <a:srgbClr val="96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9" name="Chevron 28"/>
            <p:cNvSpPr/>
            <p:nvPr/>
          </p:nvSpPr>
          <p:spPr bwMode="auto">
            <a:xfrm>
              <a:off x="3838900" y="3853543"/>
              <a:ext cx="124691" cy="213756"/>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0" name="Chevron 29"/>
            <p:cNvSpPr/>
            <p:nvPr/>
          </p:nvSpPr>
          <p:spPr bwMode="auto">
            <a:xfrm>
              <a:off x="3776351" y="3853543"/>
              <a:ext cx="124691" cy="213756"/>
            </a:xfrm>
            <a:prstGeom prst="chevron">
              <a:avLst/>
            </a:prstGeom>
            <a:solidFill>
              <a:srgbClr val="96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37" name="TextBox 36"/>
          <p:cNvSpPr txBox="1"/>
          <p:nvPr/>
        </p:nvSpPr>
        <p:spPr>
          <a:xfrm rot="16200000">
            <a:off x="-1865013" y="1868398"/>
            <a:ext cx="4005072" cy="274318"/>
          </a:xfrm>
          <a:prstGeom prst="round2SameRect">
            <a:avLst>
              <a:gd name="adj1" fmla="val 0"/>
              <a:gd name="adj2" fmla="val 0"/>
            </a:avLst>
          </a:prstGeom>
          <a:solidFill>
            <a:schemeClr val="tx1">
              <a:lumMod val="50000"/>
            </a:schemeClr>
          </a:solidFill>
        </p:spPr>
        <p:txBody>
          <a:bodyPr wrap="square" lIns="45720" tIns="29261" rIns="45720" bIns="19507" rtlCol="0" anchor="ctr">
            <a:noAutofit/>
          </a:bodyPr>
          <a:lstStyle>
            <a:defPPr>
              <a:defRPr lang="en-US"/>
            </a:defPPr>
            <a:lvl1pPr algn="ctr">
              <a:defRPr sz="1600" b="1">
                <a:solidFill>
                  <a:schemeClr val="bg1"/>
                </a:solidFill>
                <a:latin typeface="+mn-lt"/>
                <a:cs typeface="Arial" panose="020B0604020202020204" pitchFamily="34" charset="0"/>
              </a:defRPr>
            </a:lvl1pPr>
          </a:lstStyle>
          <a:p>
            <a:r>
              <a:rPr lang="en-US" sz="1100" dirty="0">
                <a:latin typeface="Segoe UI" panose="020B0502040204020203" pitchFamily="34" charset="0"/>
                <a:cs typeface="Segoe UI" panose="020B0502040204020203" pitchFamily="34" charset="0"/>
              </a:rPr>
              <a:t>Evidence</a:t>
            </a:r>
          </a:p>
        </p:txBody>
      </p:sp>
      <p:graphicFrame>
        <p:nvGraphicFramePr>
          <p:cNvPr id="38" name="Table 37"/>
          <p:cNvGraphicFramePr>
            <a:graphicFrameLocks noGrp="1"/>
          </p:cNvGraphicFramePr>
          <p:nvPr>
            <p:extLst>
              <p:ext uri="{D42A27DB-BD31-4B8C-83A1-F6EECF244321}">
                <p14:modId xmlns:p14="http://schemas.microsoft.com/office/powerpoint/2010/main" val="1262846540"/>
              </p:ext>
            </p:extLst>
          </p:nvPr>
        </p:nvGraphicFramePr>
        <p:xfrm>
          <a:off x="274319" y="-2431"/>
          <a:ext cx="6961686" cy="4010551"/>
        </p:xfrm>
        <a:graphic>
          <a:graphicData uri="http://schemas.openxmlformats.org/drawingml/2006/table">
            <a:tbl>
              <a:tblPr firstRow="1" firstCol="1">
                <a:tableStyleId>{85BE263C-DBD7-4A20-BB59-AAB30ACAA65A}</a:tableStyleId>
              </a:tblPr>
              <a:tblGrid>
                <a:gridCol w="242236">
                  <a:extLst>
                    <a:ext uri="{9D8B030D-6E8A-4147-A177-3AD203B41FA5}">
                      <a16:colId xmlns:a16="http://schemas.microsoft.com/office/drawing/2014/main" val="20000"/>
                    </a:ext>
                  </a:extLst>
                </a:gridCol>
                <a:gridCol w="738269">
                  <a:extLst>
                    <a:ext uri="{9D8B030D-6E8A-4147-A177-3AD203B41FA5}">
                      <a16:colId xmlns:a16="http://schemas.microsoft.com/office/drawing/2014/main" val="20001"/>
                    </a:ext>
                  </a:extLst>
                </a:gridCol>
                <a:gridCol w="5981181">
                  <a:extLst>
                    <a:ext uri="{9D8B030D-6E8A-4147-A177-3AD203B41FA5}">
                      <a16:colId xmlns:a16="http://schemas.microsoft.com/office/drawing/2014/main" val="20002"/>
                    </a:ext>
                  </a:extLst>
                </a:gridCol>
              </a:tblGrid>
              <a:tr h="166808">
                <a:tc>
                  <a:txBody>
                    <a:bodyPr/>
                    <a:lstStyle/>
                    <a:p>
                      <a:pPr algn="ctr">
                        <a:lnSpc>
                          <a:spcPct val="100000"/>
                        </a:lnSpc>
                      </a:pPr>
                      <a:endParaRPr lang="en-US" sz="1800" dirty="0">
                        <a:latin typeface="+mn-lt"/>
                      </a:endParaRPr>
                    </a:p>
                  </a:txBody>
                  <a:tcPr marL="54864" marR="54864" marT="18288" marB="18288" vert="vert27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0000"/>
                    </a:solidFill>
                  </a:tcPr>
                </a:tc>
                <a:tc>
                  <a:txBody>
                    <a:bodyPr/>
                    <a:lstStyle/>
                    <a:p>
                      <a:pPr marL="0" marR="0" lvl="2" indent="0" algn="ctr" defTabSz="731566" rtl="0" eaLnBrk="1" fontAlgn="auto" latinLnBrk="0" hangingPunct="1">
                        <a:lnSpc>
                          <a:spcPct val="100000"/>
                        </a:lnSpc>
                        <a:spcBef>
                          <a:spcPts val="0"/>
                        </a:spcBef>
                        <a:spcAft>
                          <a:spcPts val="0"/>
                        </a:spcAft>
                        <a:buClrTx/>
                        <a:buSzTx/>
                        <a:buFontTx/>
                        <a:buNone/>
                        <a:tabLst/>
                        <a:defRPr/>
                      </a:pPr>
                      <a:r>
                        <a:rPr lang="en-US" sz="1100" dirty="0">
                          <a:latin typeface="+mn-lt"/>
                        </a:rPr>
                        <a:t>Topic</a:t>
                      </a:r>
                    </a:p>
                  </a:txBody>
                  <a:tcPr marL="54864" marR="54864" marT="18288" marB="18288">
                    <a:lnL w="63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0000"/>
                    </a:solidFill>
                  </a:tcPr>
                </a:tc>
                <a:tc>
                  <a:txBody>
                    <a:bodyPr/>
                    <a:lstStyle/>
                    <a:p>
                      <a:pPr algn="ctr">
                        <a:lnSpc>
                          <a:spcPct val="100000"/>
                        </a:lnSpc>
                      </a:pPr>
                      <a:r>
                        <a:rPr lang="en-US" sz="1100" dirty="0">
                          <a:latin typeface="+mn-lt"/>
                        </a:rPr>
                        <a:t>Supporting</a:t>
                      </a:r>
                      <a:r>
                        <a:rPr lang="en-US" sz="1100" baseline="0" dirty="0">
                          <a:latin typeface="+mn-lt"/>
                        </a:rPr>
                        <a:t> Evidence &amp; Links</a:t>
                      </a:r>
                      <a:endParaRPr lang="en-US" sz="1100" dirty="0">
                        <a:latin typeface="+mn-lt"/>
                      </a:endParaRPr>
                    </a:p>
                  </a:txBody>
                  <a:tcPr marL="54864" marR="54864" marT="18288" marB="18288">
                    <a:lnL w="19050" cap="flat" cmpd="sng" algn="ctr">
                      <a:solidFill>
                        <a:schemeClr val="bg1"/>
                      </a:solidFill>
                      <a:prstDash val="solid"/>
                      <a:round/>
                      <a:headEnd type="none" w="med" len="med"/>
                      <a:tailEnd type="none" w="med" len="med"/>
                    </a:lnL>
                    <a:lnR w="76200" cap="flat" cmpd="sng" algn="ctr">
                      <a:solidFill>
                        <a:srgbClr val="960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0000"/>
                    </a:solidFill>
                  </a:tcPr>
                </a:tc>
                <a:extLst>
                  <a:ext uri="{0D108BD9-81ED-4DB2-BD59-A6C34878D82A}">
                    <a16:rowId xmlns:a16="http://schemas.microsoft.com/office/drawing/2014/main" val="10000"/>
                  </a:ext>
                </a:extLst>
              </a:tr>
              <a:tr h="318915">
                <a:tc rowSpan="4">
                  <a:txBody>
                    <a:bodyPr/>
                    <a:lstStyle/>
                    <a:p>
                      <a:pPr algn="ctr" rtl="0" fontAlgn="base">
                        <a:lnSpc>
                          <a:spcPct val="100000"/>
                        </a:lnSpc>
                        <a:spcBef>
                          <a:spcPts val="0"/>
                        </a:spcBef>
                        <a:spcAft>
                          <a:spcPts val="0"/>
                        </a:spcAft>
                      </a:pPr>
                      <a:r>
                        <a:rPr lang="en-US" sz="1100" b="1" kern="1200" dirty="0">
                          <a:solidFill>
                            <a:schemeClr val="bg1"/>
                          </a:solidFill>
                          <a:latin typeface="+mn-lt"/>
                          <a:ea typeface="+mn-ea"/>
                          <a:cs typeface="+mn-cs"/>
                        </a:rPr>
                        <a:t>Windows 10 Enterprise E3/E5</a:t>
                      </a:r>
                    </a:p>
                  </a:txBody>
                  <a:tcPr marL="54864" marR="54864" marT="18288" marB="18288"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Safer and more secure</a:t>
                      </a:r>
                    </a:p>
                  </a:txBody>
                  <a:tcPr marL="54864" marR="54864"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91440" marR="0" indent="-91440" algn="l" defTabSz="986002" rtl="0" eaLnBrk="1" fontAlgn="auto" latinLnBrk="0" hangingPunct="1">
                        <a:lnSpc>
                          <a:spcPct val="100000"/>
                        </a:lnSpc>
                        <a:spcBef>
                          <a:spcPts val="0"/>
                        </a:spcBef>
                        <a:spcAft>
                          <a:spcPts val="0"/>
                        </a:spcAft>
                        <a:buClr>
                          <a:srgbClr val="505050"/>
                        </a:buClr>
                        <a:buSzTx/>
                        <a:buFont typeface="Arial" panose="020B0604020202020204" pitchFamily="34" charset="0"/>
                        <a:buChar char="•"/>
                        <a:tabLst/>
                        <a:defRPr/>
                      </a:pPr>
                      <a:r>
                        <a:rPr lang="en-US" sz="800" b="1" dirty="0">
                          <a:solidFill>
                            <a:srgbClr val="0078D7"/>
                          </a:solidFill>
                          <a:latin typeface="+mn-lt"/>
                        </a:rPr>
                        <a:t>Replace passwords, protect</a:t>
                      </a:r>
                      <a:r>
                        <a:rPr lang="en-US" sz="800" b="1" baseline="0" dirty="0">
                          <a:solidFill>
                            <a:srgbClr val="0078D7"/>
                          </a:solidFill>
                          <a:latin typeface="+mn-lt"/>
                        </a:rPr>
                        <a:t> </a:t>
                      </a:r>
                      <a:r>
                        <a:rPr lang="en-US" sz="800" b="1" dirty="0">
                          <a:solidFill>
                            <a:srgbClr val="0078D7"/>
                          </a:solidFill>
                          <a:latin typeface="+mn-lt"/>
                        </a:rPr>
                        <a:t>identities</a:t>
                      </a:r>
                      <a:r>
                        <a:rPr lang="en-US" sz="800" b="1" baseline="0" dirty="0">
                          <a:solidFill>
                            <a:srgbClr val="0078D7"/>
                          </a:solidFill>
                          <a:latin typeface="+mn-lt"/>
                        </a:rPr>
                        <a:t> </a:t>
                      </a:r>
                      <a:r>
                        <a:rPr lang="en-US" sz="800" b="1" dirty="0">
                          <a:solidFill>
                            <a:srgbClr val="3C3C3C"/>
                          </a:solidFill>
                          <a:latin typeface="+mn-lt"/>
                        </a:rPr>
                        <a:t>| </a:t>
                      </a:r>
                      <a:r>
                        <a:rPr lang="en-US" sz="800" b="0" dirty="0">
                          <a:solidFill>
                            <a:srgbClr val="3C3C3C"/>
                          </a:solidFill>
                          <a:latin typeface="+mn-lt"/>
                          <a:hlinkClick r:id="rId5"/>
                        </a:rPr>
                        <a:t>Microsoft Passport</a:t>
                      </a:r>
                      <a:r>
                        <a:rPr lang="en-US" sz="800" b="1" dirty="0">
                          <a:solidFill>
                            <a:srgbClr val="3C3C3C"/>
                          </a:solidFill>
                          <a:latin typeface="+mn-lt"/>
                        </a:rPr>
                        <a:t> | </a:t>
                      </a:r>
                      <a:r>
                        <a:rPr lang="en-US" sz="800" b="0" dirty="0">
                          <a:solidFill>
                            <a:srgbClr val="3C3C3C"/>
                          </a:solidFill>
                          <a:latin typeface="+mn-lt"/>
                          <a:hlinkClick r:id="rId6"/>
                        </a:rPr>
                        <a:t>Windows Hello</a:t>
                      </a:r>
                      <a:r>
                        <a:rPr lang="en-US" sz="800" b="0" dirty="0">
                          <a:solidFill>
                            <a:srgbClr val="3C3C3C"/>
                          </a:solidFill>
                          <a:latin typeface="+mn-lt"/>
                        </a:rPr>
                        <a:t> | </a:t>
                      </a:r>
                      <a:r>
                        <a:rPr lang="en-US" sz="800" b="0" dirty="0">
                          <a:solidFill>
                            <a:srgbClr val="3C3C3C"/>
                          </a:solidFill>
                          <a:latin typeface="+mn-lt"/>
                          <a:hlinkClick r:id="rId7"/>
                        </a:rPr>
                        <a:t>Companion Device Framework </a:t>
                      </a:r>
                      <a:endParaRPr lang="en-US" sz="800" b="0" dirty="0">
                        <a:solidFill>
                          <a:srgbClr val="3C3C3C"/>
                        </a:solidFill>
                        <a:latin typeface="+mn-lt"/>
                      </a:endParaRPr>
                    </a:p>
                    <a:p>
                      <a:pPr marL="91440" marR="0" indent="-91440" algn="l" defTabSz="986002" rtl="0" eaLnBrk="1" fontAlgn="auto" latinLnBrk="0" hangingPunct="1">
                        <a:lnSpc>
                          <a:spcPct val="100000"/>
                        </a:lnSpc>
                        <a:spcBef>
                          <a:spcPts val="0"/>
                        </a:spcBef>
                        <a:spcAft>
                          <a:spcPts val="0"/>
                        </a:spcAft>
                        <a:buClr>
                          <a:srgbClr val="505050"/>
                        </a:buClr>
                        <a:buSzTx/>
                        <a:buFont typeface="Arial" panose="020B0604020202020204" pitchFamily="34" charset="0"/>
                        <a:buChar char="•"/>
                        <a:tabLst/>
                        <a:defRPr/>
                      </a:pPr>
                      <a:r>
                        <a:rPr lang="en-US" sz="800" b="1" dirty="0">
                          <a:solidFill>
                            <a:srgbClr val="0078D7"/>
                          </a:solidFill>
                          <a:latin typeface="+mn-lt"/>
                        </a:rPr>
                        <a:t>Only run software you trust</a:t>
                      </a:r>
                      <a:r>
                        <a:rPr lang="en-US" sz="800" b="1" baseline="0" dirty="0">
                          <a:solidFill>
                            <a:srgbClr val="0078D7"/>
                          </a:solidFill>
                          <a:latin typeface="+mn-lt"/>
                        </a:rPr>
                        <a:t> </a:t>
                      </a:r>
                      <a:r>
                        <a:rPr lang="en-US" sz="800" b="1" dirty="0">
                          <a:solidFill>
                            <a:srgbClr val="3C3C3C"/>
                          </a:solidFill>
                          <a:latin typeface="+mn-lt"/>
                        </a:rPr>
                        <a:t>| </a:t>
                      </a:r>
                      <a:r>
                        <a:rPr lang="en-US" sz="800" b="0" dirty="0">
                          <a:solidFill>
                            <a:srgbClr val="3C3C3C"/>
                          </a:solidFill>
                          <a:latin typeface="+mn-lt"/>
                          <a:hlinkClick r:id="rId8"/>
                        </a:rPr>
                        <a:t>Secure Boot</a:t>
                      </a:r>
                      <a:r>
                        <a:rPr lang="en-US" sz="800" b="0" dirty="0">
                          <a:solidFill>
                            <a:srgbClr val="3C3C3C"/>
                          </a:solidFill>
                          <a:latin typeface="+mn-lt"/>
                        </a:rPr>
                        <a:t> </a:t>
                      </a:r>
                      <a:r>
                        <a:rPr lang="en-US" sz="800" b="1" dirty="0">
                          <a:solidFill>
                            <a:srgbClr val="3C3C3C"/>
                          </a:solidFill>
                          <a:latin typeface="+mn-lt"/>
                        </a:rPr>
                        <a:t>|</a:t>
                      </a:r>
                      <a:r>
                        <a:rPr lang="en-US" sz="800" b="0" dirty="0">
                          <a:solidFill>
                            <a:srgbClr val="3C3C3C"/>
                          </a:solidFill>
                          <a:latin typeface="+mn-lt"/>
                        </a:rPr>
                        <a:t> </a:t>
                      </a:r>
                      <a:r>
                        <a:rPr lang="en-US" sz="800" b="0" dirty="0">
                          <a:solidFill>
                            <a:srgbClr val="3C3C3C"/>
                          </a:solidFill>
                          <a:latin typeface="+mn-lt"/>
                          <a:hlinkClick r:id="rId9"/>
                        </a:rPr>
                        <a:t>Device Guard</a:t>
                      </a:r>
                      <a:r>
                        <a:rPr lang="en-US" sz="800" b="0" dirty="0">
                          <a:solidFill>
                            <a:srgbClr val="3C3C3C"/>
                          </a:solidFill>
                          <a:latin typeface="+mn-lt"/>
                        </a:rPr>
                        <a:t> </a:t>
                      </a:r>
                      <a:r>
                        <a:rPr lang="en-US" sz="800" b="1" dirty="0">
                          <a:solidFill>
                            <a:srgbClr val="3C3C3C"/>
                          </a:solidFill>
                          <a:latin typeface="+mn-lt"/>
                        </a:rPr>
                        <a:t>| </a:t>
                      </a:r>
                      <a:r>
                        <a:rPr lang="en-US" sz="800" b="0" dirty="0">
                          <a:solidFill>
                            <a:srgbClr val="3C3C3C"/>
                          </a:solidFill>
                          <a:latin typeface="+mn-lt"/>
                          <a:hlinkClick r:id="rId10"/>
                        </a:rPr>
                        <a:t>Windows</a:t>
                      </a:r>
                      <a:r>
                        <a:rPr lang="en-US" sz="800" b="0" baseline="0" dirty="0">
                          <a:solidFill>
                            <a:srgbClr val="3C3C3C"/>
                          </a:solidFill>
                          <a:latin typeface="+mn-lt"/>
                          <a:hlinkClick r:id="rId10"/>
                        </a:rPr>
                        <a:t> Defender</a:t>
                      </a:r>
                      <a:r>
                        <a:rPr lang="en-US" sz="800" b="0" baseline="0" dirty="0">
                          <a:solidFill>
                            <a:srgbClr val="3C3C3C"/>
                          </a:solidFill>
                          <a:latin typeface="+mn-lt"/>
                        </a:rPr>
                        <a:t> </a:t>
                      </a:r>
                      <a:endParaRPr lang="en-US" sz="800" b="0" dirty="0">
                        <a:solidFill>
                          <a:srgbClr val="3C3C3C"/>
                        </a:solidFill>
                        <a:latin typeface="+mn-lt"/>
                      </a:endParaRPr>
                    </a:p>
                    <a:p>
                      <a:pPr marL="91440" marR="0" lvl="0" indent="-91440" algn="l" defTabSz="986002" rtl="0" eaLnBrk="1" fontAlgn="auto" latinLnBrk="0" hangingPunct="1">
                        <a:lnSpc>
                          <a:spcPct val="100000"/>
                        </a:lnSpc>
                        <a:spcBef>
                          <a:spcPts val="0"/>
                        </a:spcBef>
                        <a:spcAft>
                          <a:spcPts val="0"/>
                        </a:spcAft>
                        <a:buClr>
                          <a:srgbClr val="505050"/>
                        </a:buClr>
                        <a:buSzTx/>
                        <a:buFont typeface="Arial" panose="020B0604020202020204" pitchFamily="34" charset="0"/>
                        <a:buChar char="•"/>
                        <a:tabLst/>
                        <a:defRPr/>
                      </a:pPr>
                      <a:r>
                        <a:rPr lang="en-US" sz="800" b="1" dirty="0">
                          <a:solidFill>
                            <a:srgbClr val="0078D7"/>
                          </a:solidFill>
                          <a:latin typeface="+mn-lt"/>
                        </a:rPr>
                        <a:t>Protect sensitive corporate</a:t>
                      </a:r>
                      <a:r>
                        <a:rPr lang="en-US" sz="800" b="1" baseline="0" dirty="0">
                          <a:solidFill>
                            <a:srgbClr val="0078D7"/>
                          </a:solidFill>
                          <a:latin typeface="+mn-lt"/>
                        </a:rPr>
                        <a:t> </a:t>
                      </a:r>
                      <a:r>
                        <a:rPr lang="en-US" sz="800" b="1" dirty="0">
                          <a:solidFill>
                            <a:srgbClr val="0078D7"/>
                          </a:solidFill>
                          <a:latin typeface="+mn-lt"/>
                        </a:rPr>
                        <a:t>data</a:t>
                      </a:r>
                      <a:r>
                        <a:rPr lang="en-US" sz="800" b="0" baseline="0" dirty="0">
                          <a:solidFill>
                            <a:srgbClr val="3C3C3C"/>
                          </a:solidFill>
                          <a:latin typeface="+mn-lt"/>
                        </a:rPr>
                        <a:t> </a:t>
                      </a:r>
                      <a:r>
                        <a:rPr lang="en-US" sz="800" b="1" dirty="0">
                          <a:solidFill>
                            <a:srgbClr val="3C3C3C"/>
                          </a:solidFill>
                          <a:latin typeface="+mn-lt"/>
                        </a:rPr>
                        <a:t>| </a:t>
                      </a:r>
                      <a:r>
                        <a:rPr lang="en-US" sz="800" b="0" dirty="0">
                          <a:solidFill>
                            <a:srgbClr val="3C3C3C"/>
                          </a:solidFill>
                          <a:latin typeface="+mn-lt"/>
                          <a:hlinkClick r:id="rId11"/>
                        </a:rPr>
                        <a:t>Windows Information</a:t>
                      </a:r>
                      <a:r>
                        <a:rPr lang="en-US" sz="800" b="0" baseline="0" dirty="0">
                          <a:solidFill>
                            <a:srgbClr val="3C3C3C"/>
                          </a:solidFill>
                          <a:latin typeface="+mn-lt"/>
                          <a:hlinkClick r:id="rId11"/>
                        </a:rPr>
                        <a:t> Protection</a:t>
                      </a:r>
                      <a:r>
                        <a:rPr lang="en-US" sz="800" b="0" baseline="0" dirty="0">
                          <a:solidFill>
                            <a:srgbClr val="3C3C3C"/>
                          </a:solidFill>
                          <a:latin typeface="+mn-lt"/>
                        </a:rPr>
                        <a:t> </a:t>
                      </a:r>
                      <a:r>
                        <a:rPr lang="en-US" sz="800" b="1" baseline="0" dirty="0">
                          <a:solidFill>
                            <a:srgbClr val="3C3C3C"/>
                          </a:solidFill>
                          <a:latin typeface="+mn-lt"/>
                        </a:rPr>
                        <a:t>|</a:t>
                      </a:r>
                      <a:r>
                        <a:rPr lang="en-US" sz="800" b="0" dirty="0">
                          <a:solidFill>
                            <a:srgbClr val="3C3C3C"/>
                          </a:solidFill>
                          <a:latin typeface="+mn-lt"/>
                        </a:rPr>
                        <a:t> </a:t>
                      </a:r>
                      <a:r>
                        <a:rPr lang="en-US" sz="800" b="0" dirty="0">
                          <a:solidFill>
                            <a:srgbClr val="3C3C3C"/>
                          </a:solidFill>
                          <a:latin typeface="+mn-lt"/>
                          <a:hlinkClick r:id="rId12"/>
                        </a:rPr>
                        <a:t>BitLocker</a:t>
                      </a:r>
                      <a:r>
                        <a:rPr lang="en-US" sz="800" b="0" dirty="0">
                          <a:solidFill>
                            <a:srgbClr val="3C3C3C"/>
                          </a:solidFill>
                          <a:latin typeface="+mn-lt"/>
                        </a:rPr>
                        <a:t> | </a:t>
                      </a:r>
                      <a:r>
                        <a:rPr lang="en-US" sz="800" b="0" baseline="0" dirty="0">
                          <a:solidFill>
                            <a:srgbClr val="3C3C3C"/>
                          </a:solidFill>
                          <a:latin typeface="+mn-lt"/>
                          <a:hlinkClick r:id="rId13"/>
                        </a:rPr>
                        <a:t>Credential Guard</a:t>
                      </a:r>
                      <a:endParaRPr lang="en-US" sz="800" b="0" dirty="0">
                        <a:solidFill>
                          <a:srgbClr val="3C3C3C"/>
                        </a:solidFill>
                        <a:latin typeface="+mn-lt"/>
                      </a:endParaRPr>
                    </a:p>
                    <a:p>
                      <a:pPr marL="91440" marR="0" indent="-91440" algn="l" defTabSz="986002" rtl="0" eaLnBrk="1" fontAlgn="auto" latinLnBrk="0" hangingPunct="1">
                        <a:lnSpc>
                          <a:spcPct val="100000"/>
                        </a:lnSpc>
                        <a:spcBef>
                          <a:spcPts val="0"/>
                        </a:spcBef>
                        <a:spcAft>
                          <a:spcPts val="0"/>
                        </a:spcAft>
                        <a:buClr>
                          <a:srgbClr val="505050"/>
                        </a:buClr>
                        <a:buSzTx/>
                        <a:buFont typeface="Arial" panose="020B0604020202020204" pitchFamily="34" charset="0"/>
                        <a:buChar char="•"/>
                        <a:tabLst/>
                        <a:defRPr/>
                      </a:pPr>
                      <a:r>
                        <a:rPr lang="en-US" sz="800" b="1" dirty="0">
                          <a:solidFill>
                            <a:srgbClr val="0078D7"/>
                          </a:solidFill>
                          <a:latin typeface="+mn-lt"/>
                        </a:rPr>
                        <a:t>Detect compromised devices quickly</a:t>
                      </a:r>
                      <a:r>
                        <a:rPr lang="en-US" sz="800" b="1" baseline="0" dirty="0">
                          <a:solidFill>
                            <a:srgbClr val="0078D7"/>
                          </a:solidFill>
                          <a:latin typeface="+mn-lt"/>
                        </a:rPr>
                        <a:t> </a:t>
                      </a:r>
                      <a:r>
                        <a:rPr lang="en-US" sz="800" b="1" dirty="0">
                          <a:solidFill>
                            <a:srgbClr val="3C3C3C"/>
                          </a:solidFill>
                          <a:latin typeface="+mn-lt"/>
                        </a:rPr>
                        <a:t>|</a:t>
                      </a:r>
                      <a:r>
                        <a:rPr lang="en-US" sz="800" b="1" baseline="0" dirty="0">
                          <a:solidFill>
                            <a:srgbClr val="3C3C3C"/>
                          </a:solidFill>
                          <a:latin typeface="+mn-lt"/>
                        </a:rPr>
                        <a:t> </a:t>
                      </a:r>
                      <a:r>
                        <a:rPr lang="en-US" sz="800" b="0" baseline="0" dirty="0">
                          <a:solidFill>
                            <a:srgbClr val="3C3C3C"/>
                          </a:solidFill>
                          <a:latin typeface="+mn-lt"/>
                          <a:hlinkClick r:id="rId14"/>
                        </a:rPr>
                        <a:t>Windows Defender Advanced Threat Protection</a:t>
                      </a:r>
                      <a:endParaRPr lang="en-US" sz="800" b="0" baseline="0" dirty="0">
                        <a:solidFill>
                          <a:srgbClr val="3C3C3C"/>
                        </a:solidFill>
                        <a:latin typeface="+mn-lt"/>
                      </a:endParaRPr>
                    </a:p>
                  </a:txBody>
                  <a:tcPr marL="27432" marR="27432" marT="27432" marB="27432">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29151">
                <a:tc vMerge="1">
                  <a:txBody>
                    <a:bodyPr/>
                    <a:lstStyle/>
                    <a:p>
                      <a:endParaRPr lang="en-US"/>
                    </a:p>
                  </a:txBody>
                  <a:tcPr/>
                </a:tc>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More</a:t>
                      </a:r>
                      <a:r>
                        <a:rPr lang="en-US" sz="800" b="1" kern="1200" baseline="0" dirty="0">
                          <a:solidFill>
                            <a:schemeClr val="bg1"/>
                          </a:solidFill>
                          <a:latin typeface="+mn-lt"/>
                          <a:ea typeface="+mn-ea"/>
                          <a:cs typeface="Calibri" panose="020F0502020204030204" pitchFamily="34" charset="0"/>
                        </a:rPr>
                        <a:t> productive</a:t>
                      </a:r>
                      <a:endParaRPr lang="en-US" sz="800" b="1" kern="1200" dirty="0">
                        <a:solidFill>
                          <a:schemeClr val="bg1"/>
                        </a:solidFill>
                        <a:latin typeface="+mn-lt"/>
                        <a:ea typeface="+mn-ea"/>
                        <a:cs typeface="Calibri" panose="020F0502020204030204" pitchFamily="34" charset="0"/>
                      </a:endParaRPr>
                    </a:p>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endParaRPr lang="en-US" sz="800" b="1" kern="1200" dirty="0">
                        <a:solidFill>
                          <a:schemeClr val="bg1"/>
                        </a:solidFill>
                        <a:latin typeface="+mn-lt"/>
                        <a:ea typeface="+mn-ea"/>
                        <a:cs typeface="Calibri" panose="020F0502020204030204" pitchFamily="34" charset="0"/>
                      </a:endParaRPr>
                    </a:p>
                  </a:txBody>
                  <a:tcPr marL="54864" marR="54864"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91440" indent="-91440">
                        <a:buClr>
                          <a:srgbClr val="505050"/>
                        </a:buClr>
                        <a:buFont typeface="Arial" panose="020B0604020202020204" pitchFamily="34" charset="0"/>
                        <a:buChar char="•"/>
                      </a:pPr>
                      <a:r>
                        <a:rPr lang="en-US" sz="800" b="1" dirty="0">
                          <a:solidFill>
                            <a:srgbClr val="3C3C3C"/>
                          </a:solidFill>
                          <a:latin typeface="+mn-lt"/>
                        </a:rPr>
                        <a:t>For IT</a:t>
                      </a:r>
                    </a:p>
                    <a:p>
                      <a:pPr marL="182880" lvl="1" indent="-91440">
                        <a:buClr>
                          <a:srgbClr val="505050"/>
                        </a:buClr>
                        <a:buFont typeface="Arial" panose="020B0604020202020204" pitchFamily="34" charset="0"/>
                        <a:buChar char="•"/>
                      </a:pPr>
                      <a:r>
                        <a:rPr lang="en-US" sz="800" b="1" dirty="0">
                          <a:solidFill>
                            <a:schemeClr val="tx2"/>
                          </a:solidFill>
                          <a:latin typeface="+mn-lt"/>
                        </a:rPr>
                        <a:t>Use the cloud to drive IT transformation</a:t>
                      </a:r>
                      <a:r>
                        <a:rPr lang="en-US" sz="800" b="1" baseline="0" dirty="0">
                          <a:solidFill>
                            <a:schemeClr val="tx2"/>
                          </a:solidFill>
                          <a:latin typeface="+mn-lt"/>
                        </a:rPr>
                        <a:t> </a:t>
                      </a:r>
                      <a:r>
                        <a:rPr lang="en-US" sz="800" b="1" dirty="0">
                          <a:solidFill>
                            <a:srgbClr val="3C3C3C"/>
                          </a:solidFill>
                          <a:latin typeface="+mn-lt"/>
                        </a:rPr>
                        <a:t>| </a:t>
                      </a:r>
                      <a:r>
                        <a:rPr lang="en-US" sz="800" b="0" dirty="0">
                          <a:solidFill>
                            <a:srgbClr val="3C3C3C"/>
                          </a:solidFill>
                          <a:latin typeface="+mn-lt"/>
                          <a:hlinkClick r:id="rId15"/>
                        </a:rPr>
                        <a:t>Cross device MDM support</a:t>
                      </a:r>
                      <a:r>
                        <a:rPr lang="en-US" sz="800" b="0" dirty="0">
                          <a:solidFill>
                            <a:srgbClr val="3C3C3C"/>
                          </a:solidFill>
                          <a:latin typeface="+mn-lt"/>
                        </a:rPr>
                        <a:t> </a:t>
                      </a:r>
                      <a:r>
                        <a:rPr lang="en-US" sz="800" b="1" dirty="0">
                          <a:solidFill>
                            <a:srgbClr val="3C3C3C"/>
                          </a:solidFill>
                          <a:latin typeface="+mn-lt"/>
                        </a:rPr>
                        <a:t>|</a:t>
                      </a:r>
                      <a:r>
                        <a:rPr lang="en-US" sz="800" b="0" dirty="0">
                          <a:solidFill>
                            <a:srgbClr val="3C3C3C"/>
                          </a:solidFill>
                          <a:latin typeface="+mn-lt"/>
                        </a:rPr>
                        <a:t> </a:t>
                      </a:r>
                      <a:r>
                        <a:rPr lang="en-US" sz="800" b="0" dirty="0">
                          <a:solidFill>
                            <a:srgbClr val="3C3C3C"/>
                          </a:solidFill>
                          <a:latin typeface="+mn-lt"/>
                          <a:hlinkClick r:id="rId15"/>
                        </a:rPr>
                        <a:t>Azure Active Directory</a:t>
                      </a:r>
                      <a:r>
                        <a:rPr lang="en-US" sz="800" b="0" dirty="0">
                          <a:solidFill>
                            <a:srgbClr val="3C3C3C"/>
                          </a:solidFill>
                          <a:latin typeface="+mn-lt"/>
                        </a:rPr>
                        <a:t> </a:t>
                      </a:r>
                      <a:r>
                        <a:rPr lang="en-US" sz="800" b="1" dirty="0">
                          <a:solidFill>
                            <a:srgbClr val="3C3C3C"/>
                          </a:solidFill>
                          <a:latin typeface="+mn-lt"/>
                        </a:rPr>
                        <a:t>|</a:t>
                      </a:r>
                      <a:r>
                        <a:rPr lang="en-US" sz="800" b="0" baseline="0" dirty="0">
                          <a:solidFill>
                            <a:srgbClr val="3C3C3C"/>
                          </a:solidFill>
                          <a:latin typeface="+mn-lt"/>
                        </a:rPr>
                        <a:t> </a:t>
                      </a:r>
                      <a:r>
                        <a:rPr lang="en-US" sz="800" b="0" dirty="0">
                          <a:solidFill>
                            <a:srgbClr val="3C3C3C"/>
                          </a:solidFill>
                          <a:latin typeface="+mn-lt"/>
                          <a:hlinkClick r:id="rId16"/>
                        </a:rPr>
                        <a:t>Windows Store for Business</a:t>
                      </a:r>
                      <a:endParaRPr lang="en-US" sz="800" b="0" dirty="0">
                        <a:solidFill>
                          <a:srgbClr val="3C3C3C"/>
                        </a:solidFill>
                        <a:latin typeface="+mn-lt"/>
                      </a:endParaRPr>
                    </a:p>
                    <a:p>
                      <a:pPr marL="182880" marR="0" lvl="1" indent="-91440" algn="l" defTabSz="986002" rtl="0" eaLnBrk="1" fontAlgn="auto" latinLnBrk="0" hangingPunct="1">
                        <a:lnSpc>
                          <a:spcPct val="100000"/>
                        </a:lnSpc>
                        <a:spcBef>
                          <a:spcPts val="0"/>
                        </a:spcBef>
                        <a:spcAft>
                          <a:spcPts val="0"/>
                        </a:spcAft>
                        <a:buClr>
                          <a:srgbClr val="505050"/>
                        </a:buClr>
                        <a:buSzTx/>
                        <a:buFont typeface="Arial" panose="020B0604020202020204" pitchFamily="34" charset="0"/>
                        <a:buChar char="•"/>
                        <a:tabLst/>
                        <a:defRPr/>
                      </a:pPr>
                      <a:r>
                        <a:rPr lang="en-US" sz="800" b="1" dirty="0">
                          <a:solidFill>
                            <a:srgbClr val="0078D7"/>
                          </a:solidFill>
                          <a:latin typeface="+mn-lt"/>
                        </a:rPr>
                        <a:t>Reduce disruptive deployments </a:t>
                      </a:r>
                      <a:r>
                        <a:rPr lang="en-US" sz="800" b="1" dirty="0">
                          <a:solidFill>
                            <a:srgbClr val="3C3C3C"/>
                          </a:solidFill>
                          <a:latin typeface="+mn-lt"/>
                        </a:rPr>
                        <a:t>| </a:t>
                      </a:r>
                      <a:r>
                        <a:rPr lang="en-US" sz="800" b="0" dirty="0">
                          <a:solidFill>
                            <a:schemeClr val="tx1"/>
                          </a:solidFill>
                          <a:latin typeface="+mn-lt"/>
                          <a:hlinkClick r:id="rId17"/>
                        </a:rPr>
                        <a:t>Dynamic provisioning </a:t>
                      </a:r>
                      <a:r>
                        <a:rPr lang="en-US" sz="800" b="1" dirty="0">
                          <a:solidFill>
                            <a:srgbClr val="3C3C3C"/>
                          </a:solidFill>
                          <a:latin typeface="+mn-lt"/>
                        </a:rPr>
                        <a:t>| </a:t>
                      </a:r>
                      <a:r>
                        <a:rPr lang="en-US" sz="800" dirty="0">
                          <a:solidFill>
                            <a:srgbClr val="3C3C3C"/>
                          </a:solidFill>
                          <a:latin typeface="+mn-lt"/>
                          <a:hlinkClick r:id="rId18"/>
                        </a:rPr>
                        <a:t>In-place upgrade</a:t>
                      </a:r>
                      <a:r>
                        <a:rPr lang="en-US" sz="800" baseline="0" dirty="0">
                          <a:solidFill>
                            <a:srgbClr val="3C3C3C"/>
                          </a:solidFill>
                          <a:latin typeface="+mn-lt"/>
                        </a:rPr>
                        <a:t> </a:t>
                      </a:r>
                      <a:r>
                        <a:rPr lang="en-US" sz="800" b="1" dirty="0">
                          <a:solidFill>
                            <a:srgbClr val="3C3C3C"/>
                          </a:solidFill>
                          <a:latin typeface="+mn-lt"/>
                        </a:rPr>
                        <a:t>| </a:t>
                      </a:r>
                      <a:r>
                        <a:rPr lang="en-US" sz="800" b="0" dirty="0">
                          <a:solidFill>
                            <a:schemeClr val="tx1"/>
                          </a:solidFill>
                          <a:latin typeface="+mn-lt"/>
                          <a:hlinkClick r:id="rId19"/>
                        </a:rPr>
                        <a:t>Application compatibility</a:t>
                      </a:r>
                      <a:r>
                        <a:rPr lang="en-US" sz="800" b="0" dirty="0">
                          <a:solidFill>
                            <a:schemeClr val="tx1"/>
                          </a:solidFill>
                          <a:latin typeface="+mn-lt"/>
                        </a:rPr>
                        <a:t> </a:t>
                      </a:r>
                      <a:r>
                        <a:rPr lang="en-US" sz="800" b="1" dirty="0">
                          <a:solidFill>
                            <a:srgbClr val="3C3C3C"/>
                          </a:solidFill>
                          <a:latin typeface="+mn-lt"/>
                        </a:rPr>
                        <a:t>| </a:t>
                      </a:r>
                      <a:r>
                        <a:rPr lang="en-US" sz="800" dirty="0">
                          <a:solidFill>
                            <a:srgbClr val="3C3C3C"/>
                          </a:solidFill>
                          <a:latin typeface="+mn-lt"/>
                          <a:hlinkClick r:id="rId20"/>
                        </a:rPr>
                        <a:t>WaaS</a:t>
                      </a:r>
                      <a:endParaRPr lang="en-US" sz="800" b="0" dirty="0">
                        <a:solidFill>
                          <a:schemeClr val="tx1"/>
                        </a:solidFill>
                        <a:latin typeface="+mn-lt"/>
                      </a:endParaRPr>
                    </a:p>
                    <a:p>
                      <a:pPr marL="91440" indent="-91440">
                        <a:buClr>
                          <a:srgbClr val="505050"/>
                        </a:buClr>
                        <a:buFont typeface="Arial" panose="020B0604020202020204" pitchFamily="34" charset="0"/>
                        <a:buChar char="•"/>
                      </a:pPr>
                      <a:r>
                        <a:rPr lang="en-US" sz="800" b="1" dirty="0">
                          <a:solidFill>
                            <a:srgbClr val="505050"/>
                          </a:solidFill>
                          <a:latin typeface="+mn-lt"/>
                        </a:rPr>
                        <a:t>For End Users</a:t>
                      </a:r>
                    </a:p>
                    <a:p>
                      <a:pPr marL="182880" lvl="1" indent="-91440">
                        <a:buClr>
                          <a:srgbClr val="505050"/>
                        </a:buClr>
                        <a:buFont typeface="Arial" panose="020B0604020202020204" pitchFamily="34" charset="0"/>
                        <a:buChar char="•"/>
                      </a:pPr>
                      <a:r>
                        <a:rPr lang="en-US" sz="800" b="1" dirty="0">
                          <a:solidFill>
                            <a:schemeClr val="tx2"/>
                          </a:solidFill>
                          <a:latin typeface="+mn-lt"/>
                        </a:rPr>
                        <a:t>Always have what you need </a:t>
                      </a:r>
                      <a:r>
                        <a:rPr lang="en-US" sz="800" b="1" dirty="0">
                          <a:solidFill>
                            <a:srgbClr val="505050"/>
                          </a:solidFill>
                          <a:latin typeface="+mn-lt"/>
                        </a:rPr>
                        <a:t>| </a:t>
                      </a:r>
                      <a:r>
                        <a:rPr lang="en-US" sz="800" dirty="0">
                          <a:solidFill>
                            <a:srgbClr val="3C3C3C"/>
                          </a:solidFill>
                          <a:latin typeface="+mn-lt"/>
                          <a:hlinkClick r:id="rId21"/>
                        </a:rPr>
                        <a:t>Azure AD Enterprise State Roaming</a:t>
                      </a:r>
                      <a:r>
                        <a:rPr lang="en-US" sz="800" dirty="0">
                          <a:solidFill>
                            <a:srgbClr val="3C3C3C"/>
                          </a:solidFill>
                          <a:latin typeface="+mn-lt"/>
                        </a:rPr>
                        <a:t> </a:t>
                      </a:r>
                      <a:r>
                        <a:rPr lang="en-US" sz="800" b="1" dirty="0">
                          <a:solidFill>
                            <a:srgbClr val="3C3C3C"/>
                          </a:solidFill>
                          <a:latin typeface="+mn-lt"/>
                        </a:rPr>
                        <a:t>|</a:t>
                      </a:r>
                      <a:r>
                        <a:rPr lang="en-US" sz="800" b="1" baseline="0" dirty="0">
                          <a:solidFill>
                            <a:srgbClr val="3C3C3C"/>
                          </a:solidFill>
                          <a:latin typeface="+mn-lt"/>
                        </a:rPr>
                        <a:t> </a:t>
                      </a:r>
                      <a:r>
                        <a:rPr lang="en-US" sz="800" dirty="0">
                          <a:solidFill>
                            <a:srgbClr val="3C3C3C"/>
                          </a:solidFill>
                          <a:latin typeface="+mn-lt"/>
                          <a:hlinkClick r:id="rId22"/>
                        </a:rPr>
                        <a:t>OneDrive for Business</a:t>
                      </a:r>
                      <a:r>
                        <a:rPr lang="en-US" sz="800" dirty="0">
                          <a:solidFill>
                            <a:srgbClr val="3C3C3C"/>
                          </a:solidFill>
                          <a:latin typeface="+mn-lt"/>
                        </a:rPr>
                        <a:t> </a:t>
                      </a:r>
                      <a:r>
                        <a:rPr lang="en-US" sz="800" b="1" dirty="0">
                          <a:solidFill>
                            <a:srgbClr val="3C3C3C"/>
                          </a:solidFill>
                          <a:latin typeface="+mn-lt"/>
                        </a:rPr>
                        <a:t>|</a:t>
                      </a:r>
                      <a:r>
                        <a:rPr lang="en-US" sz="800" dirty="0">
                          <a:solidFill>
                            <a:srgbClr val="3C3C3C"/>
                          </a:solidFill>
                          <a:latin typeface="+mn-lt"/>
                        </a:rPr>
                        <a:t> </a:t>
                      </a:r>
                      <a:r>
                        <a:rPr lang="en-US" sz="800" dirty="0">
                          <a:solidFill>
                            <a:srgbClr val="3C3C3C"/>
                          </a:solidFill>
                          <a:latin typeface="+mn-lt"/>
                          <a:hlinkClick r:id="rId23"/>
                        </a:rPr>
                        <a:t>Office 365</a:t>
                      </a:r>
                      <a:endParaRPr lang="en-US" sz="800" dirty="0">
                        <a:solidFill>
                          <a:srgbClr val="3C3C3C"/>
                        </a:solidFill>
                        <a:latin typeface="+mn-lt"/>
                      </a:endParaRPr>
                    </a:p>
                    <a:p>
                      <a:pPr marL="182880" lvl="1" indent="-91440">
                        <a:buClr>
                          <a:srgbClr val="505050"/>
                        </a:buClr>
                        <a:buFont typeface="Arial" panose="020B0604020202020204" pitchFamily="34" charset="0"/>
                        <a:buChar char="•"/>
                      </a:pPr>
                      <a:r>
                        <a:rPr lang="en-US" sz="800" b="1" dirty="0">
                          <a:solidFill>
                            <a:srgbClr val="0078D7"/>
                          </a:solidFill>
                          <a:latin typeface="+mn-lt"/>
                        </a:rPr>
                        <a:t>Put your digital assistant to work</a:t>
                      </a:r>
                      <a:r>
                        <a:rPr lang="en-US" sz="800" b="1" baseline="0" dirty="0">
                          <a:solidFill>
                            <a:srgbClr val="0078D7"/>
                          </a:solidFill>
                          <a:latin typeface="+mn-lt"/>
                        </a:rPr>
                        <a:t> </a:t>
                      </a:r>
                      <a:r>
                        <a:rPr lang="en-US" sz="800" b="1" dirty="0">
                          <a:solidFill>
                            <a:srgbClr val="3C3C3C"/>
                          </a:solidFill>
                          <a:latin typeface="+mn-lt"/>
                        </a:rPr>
                        <a:t>| </a:t>
                      </a:r>
                      <a:r>
                        <a:rPr lang="en-US" sz="800" b="0" dirty="0">
                          <a:solidFill>
                            <a:srgbClr val="3C3C3C"/>
                          </a:solidFill>
                          <a:latin typeface="+mn-lt"/>
                          <a:hlinkClick r:id="rId24"/>
                        </a:rPr>
                        <a:t>Cortana Analytics and Power BI</a:t>
                      </a:r>
                      <a:r>
                        <a:rPr lang="en-US" sz="800" b="0" dirty="0">
                          <a:solidFill>
                            <a:srgbClr val="3C3C3C"/>
                          </a:solidFill>
                          <a:latin typeface="+mn-lt"/>
                        </a:rPr>
                        <a:t> </a:t>
                      </a:r>
                      <a:r>
                        <a:rPr lang="en-US" sz="800" b="1" baseline="0" dirty="0">
                          <a:solidFill>
                            <a:srgbClr val="3C3C3C"/>
                          </a:solidFill>
                          <a:latin typeface="+mn-lt"/>
                        </a:rPr>
                        <a:t>| </a:t>
                      </a:r>
                      <a:r>
                        <a:rPr lang="en-US" sz="800" b="0" dirty="0">
                          <a:solidFill>
                            <a:srgbClr val="3C3C3C"/>
                          </a:solidFill>
                          <a:latin typeface="+mn-lt"/>
                          <a:hlinkClick r:id="rId25"/>
                        </a:rPr>
                        <a:t>Cortana, Integration in</a:t>
                      </a:r>
                      <a:r>
                        <a:rPr lang="en-US" sz="800" b="0" baseline="0" dirty="0">
                          <a:solidFill>
                            <a:srgbClr val="3C3C3C"/>
                          </a:solidFill>
                          <a:latin typeface="+mn-lt"/>
                          <a:hlinkClick r:id="rId25"/>
                        </a:rPr>
                        <a:t> Enterprise</a:t>
                      </a:r>
                      <a:endParaRPr lang="en-US" sz="800" b="0" dirty="0">
                        <a:solidFill>
                          <a:srgbClr val="3C3C3C"/>
                        </a:solidFill>
                        <a:latin typeface="+mn-lt"/>
                      </a:endParaRPr>
                    </a:p>
                  </a:txBody>
                  <a:tcPr marL="27432" marR="27432" marT="27432" marB="27432">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52635215"/>
                  </a:ext>
                </a:extLst>
              </a:tr>
              <a:tr h="429151">
                <a:tc vMerge="1">
                  <a:txBody>
                    <a:bodyPr/>
                    <a:lstStyle/>
                    <a:p>
                      <a:endParaRPr lang="en-US" dirty="0"/>
                    </a:p>
                  </a:txBody>
                  <a:tcPr vert="vert270" anchor="ctr"/>
                </a:tc>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More Personal</a:t>
                      </a:r>
                    </a:p>
                  </a:txBody>
                  <a:tcPr marL="54864" marR="54864"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91440" indent="-91440">
                        <a:buClr>
                          <a:srgbClr val="505050"/>
                        </a:buClr>
                        <a:buFont typeface="Arial" panose="020B0604020202020204" pitchFamily="34" charset="0"/>
                        <a:buChar char="•"/>
                      </a:pPr>
                      <a:r>
                        <a:rPr lang="en-US" sz="800" b="1" dirty="0">
                          <a:solidFill>
                            <a:srgbClr val="0078D7"/>
                          </a:solidFill>
                          <a:latin typeface="+mn-lt"/>
                        </a:rPr>
                        <a:t>Interact the way you want</a:t>
                      </a:r>
                      <a:r>
                        <a:rPr lang="en-US" sz="800" b="1" baseline="0" dirty="0">
                          <a:solidFill>
                            <a:srgbClr val="0078D7"/>
                          </a:solidFill>
                          <a:latin typeface="+mn-lt"/>
                        </a:rPr>
                        <a:t> </a:t>
                      </a:r>
                      <a:r>
                        <a:rPr lang="en-US" sz="800" b="1" dirty="0">
                          <a:solidFill>
                            <a:srgbClr val="3C3C3C"/>
                          </a:solidFill>
                          <a:latin typeface="+mn-lt"/>
                        </a:rPr>
                        <a:t>|</a:t>
                      </a:r>
                      <a:r>
                        <a:rPr lang="en-US" sz="800" dirty="0">
                          <a:solidFill>
                            <a:srgbClr val="3C3C3C"/>
                          </a:solidFill>
                          <a:latin typeface="+mn-lt"/>
                        </a:rPr>
                        <a:t> </a:t>
                      </a:r>
                      <a:r>
                        <a:rPr lang="en-US" sz="800" dirty="0">
                          <a:solidFill>
                            <a:srgbClr val="3C3C3C"/>
                          </a:solidFill>
                          <a:latin typeface="+mn-lt"/>
                          <a:hlinkClick r:id="rId26"/>
                        </a:rPr>
                        <a:t>Pen and Ink</a:t>
                      </a:r>
                      <a:r>
                        <a:rPr lang="en-US" sz="800" baseline="0" dirty="0">
                          <a:solidFill>
                            <a:srgbClr val="3C3C3C"/>
                          </a:solidFill>
                          <a:latin typeface="+mn-lt"/>
                        </a:rPr>
                        <a:t> </a:t>
                      </a:r>
                      <a:r>
                        <a:rPr lang="en-US" sz="800" b="1" baseline="0" dirty="0">
                          <a:solidFill>
                            <a:srgbClr val="3C3C3C"/>
                          </a:solidFill>
                          <a:latin typeface="+mn-lt"/>
                        </a:rPr>
                        <a:t>| </a:t>
                      </a:r>
                      <a:r>
                        <a:rPr lang="en-US" sz="800" dirty="0">
                          <a:solidFill>
                            <a:srgbClr val="3C3C3C"/>
                          </a:solidFill>
                          <a:latin typeface="+mn-lt"/>
                        </a:rPr>
                        <a:t>Touch </a:t>
                      </a:r>
                      <a:r>
                        <a:rPr lang="en-US" sz="800" b="1" dirty="0">
                          <a:solidFill>
                            <a:srgbClr val="3C3C3C"/>
                          </a:solidFill>
                          <a:latin typeface="+mn-lt"/>
                        </a:rPr>
                        <a:t>| </a:t>
                      </a:r>
                      <a:r>
                        <a:rPr lang="en-US" sz="800" dirty="0">
                          <a:solidFill>
                            <a:srgbClr val="3C3C3C"/>
                          </a:solidFill>
                          <a:latin typeface="+mn-lt"/>
                        </a:rPr>
                        <a:t>Mouse and keyboard</a:t>
                      </a:r>
                    </a:p>
                    <a:p>
                      <a:pPr marL="91440" indent="-91440">
                        <a:buClr>
                          <a:srgbClr val="505050"/>
                        </a:buClr>
                        <a:buFont typeface="Arial" panose="020B0604020202020204" pitchFamily="34" charset="0"/>
                        <a:buChar char="•"/>
                      </a:pPr>
                      <a:r>
                        <a:rPr lang="en-US" sz="800" b="1" dirty="0">
                          <a:solidFill>
                            <a:srgbClr val="0078D7"/>
                          </a:solidFill>
                          <a:latin typeface="+mn-lt"/>
                        </a:rPr>
                        <a:t>Get the best</a:t>
                      </a:r>
                      <a:r>
                        <a:rPr lang="en-US" sz="800" b="1" baseline="0" dirty="0">
                          <a:solidFill>
                            <a:srgbClr val="0078D7"/>
                          </a:solidFill>
                          <a:latin typeface="+mn-lt"/>
                        </a:rPr>
                        <a:t> experience </a:t>
                      </a:r>
                      <a:r>
                        <a:rPr lang="en-US" sz="800" b="1" dirty="0">
                          <a:solidFill>
                            <a:srgbClr val="3C3C3C"/>
                          </a:solidFill>
                          <a:latin typeface="+mn-lt"/>
                        </a:rPr>
                        <a:t>|</a:t>
                      </a:r>
                      <a:r>
                        <a:rPr lang="en-US" sz="800" dirty="0">
                          <a:solidFill>
                            <a:srgbClr val="3C3C3C"/>
                          </a:solidFill>
                          <a:latin typeface="+mn-lt"/>
                        </a:rPr>
                        <a:t> </a:t>
                      </a:r>
                      <a:r>
                        <a:rPr lang="en-US" sz="800" dirty="0">
                          <a:solidFill>
                            <a:srgbClr val="3C3C3C"/>
                          </a:solidFill>
                          <a:latin typeface="+mn-lt"/>
                          <a:hlinkClick r:id="rId27"/>
                        </a:rPr>
                        <a:t>Continuum</a:t>
                      </a:r>
                      <a:r>
                        <a:rPr lang="en-US" sz="800" baseline="0" dirty="0">
                          <a:solidFill>
                            <a:srgbClr val="3C3C3C"/>
                          </a:solidFill>
                          <a:latin typeface="+mn-lt"/>
                        </a:rPr>
                        <a:t> </a:t>
                      </a:r>
                      <a:r>
                        <a:rPr lang="en-US" sz="800" b="1" baseline="0" dirty="0">
                          <a:solidFill>
                            <a:srgbClr val="3C3C3C"/>
                          </a:solidFill>
                          <a:latin typeface="+mn-lt"/>
                        </a:rPr>
                        <a:t>| </a:t>
                      </a:r>
                      <a:r>
                        <a:rPr lang="en-US" sz="800" dirty="0">
                          <a:solidFill>
                            <a:srgbClr val="3C3C3C"/>
                          </a:solidFill>
                          <a:latin typeface="+mn-lt"/>
                          <a:hlinkClick r:id="rId28"/>
                        </a:rPr>
                        <a:t>Continuum for Phone</a:t>
                      </a:r>
                      <a:r>
                        <a:rPr lang="en-US" sz="800" baseline="0" dirty="0">
                          <a:solidFill>
                            <a:srgbClr val="3C3C3C"/>
                          </a:solidFill>
                          <a:latin typeface="+mn-lt"/>
                        </a:rPr>
                        <a:t> </a:t>
                      </a:r>
                      <a:r>
                        <a:rPr lang="en-US" sz="800" b="1" baseline="0" dirty="0">
                          <a:solidFill>
                            <a:srgbClr val="3C3C3C"/>
                          </a:solidFill>
                          <a:latin typeface="+mn-lt"/>
                        </a:rPr>
                        <a:t>| </a:t>
                      </a:r>
                      <a:r>
                        <a:rPr lang="en-US" sz="800" dirty="0">
                          <a:solidFill>
                            <a:srgbClr val="3C3C3C"/>
                          </a:solidFill>
                          <a:latin typeface="+mn-lt"/>
                          <a:hlinkClick r:id="rId29"/>
                        </a:rPr>
                        <a:t>Universal</a:t>
                      </a:r>
                      <a:r>
                        <a:rPr lang="en-US" sz="800" baseline="0" dirty="0">
                          <a:solidFill>
                            <a:srgbClr val="3C3C3C"/>
                          </a:solidFill>
                          <a:latin typeface="+mn-lt"/>
                          <a:hlinkClick r:id="rId29"/>
                        </a:rPr>
                        <a:t> </a:t>
                      </a:r>
                      <a:r>
                        <a:rPr lang="en-US" sz="800" dirty="0">
                          <a:solidFill>
                            <a:srgbClr val="3C3C3C"/>
                          </a:solidFill>
                          <a:latin typeface="+mn-lt"/>
                          <a:hlinkClick r:id="rId29"/>
                        </a:rPr>
                        <a:t>Windows Apps</a:t>
                      </a:r>
                      <a:endParaRPr lang="en-US" sz="800" dirty="0">
                        <a:solidFill>
                          <a:srgbClr val="3C3C3C"/>
                        </a:solidFill>
                        <a:latin typeface="+mn-lt"/>
                      </a:endParaRPr>
                    </a:p>
                    <a:p>
                      <a:pPr marL="91440" marR="0" indent="-91440" algn="l" defTabSz="986002" rtl="0" eaLnBrk="1" fontAlgn="auto" latinLnBrk="0" hangingPunct="1">
                        <a:lnSpc>
                          <a:spcPct val="100000"/>
                        </a:lnSpc>
                        <a:spcBef>
                          <a:spcPts val="0"/>
                        </a:spcBef>
                        <a:spcAft>
                          <a:spcPts val="0"/>
                        </a:spcAft>
                        <a:buClr>
                          <a:srgbClr val="505050"/>
                        </a:buClr>
                        <a:buSzTx/>
                        <a:buFont typeface="Arial" panose="020B0604020202020204" pitchFamily="34" charset="0"/>
                        <a:buChar char="•"/>
                        <a:tabLst/>
                        <a:defRPr/>
                      </a:pPr>
                      <a:r>
                        <a:rPr lang="en-US" sz="800" b="1" dirty="0">
                          <a:solidFill>
                            <a:srgbClr val="0078D7"/>
                          </a:solidFill>
                          <a:latin typeface="+mn-lt"/>
                        </a:rPr>
                        <a:t>Chose devices that are right for you </a:t>
                      </a:r>
                      <a:r>
                        <a:rPr lang="en-US" sz="800" b="1" dirty="0">
                          <a:solidFill>
                            <a:srgbClr val="3C3C3C"/>
                          </a:solidFill>
                          <a:latin typeface="+mn-lt"/>
                        </a:rPr>
                        <a:t>| </a:t>
                      </a:r>
                      <a:r>
                        <a:rPr lang="en-US" sz="800" b="0" dirty="0">
                          <a:solidFill>
                            <a:srgbClr val="3C3C3C"/>
                          </a:solidFill>
                          <a:latin typeface="+mn-lt"/>
                          <a:hlinkClick r:id="rId30"/>
                        </a:rPr>
                        <a:t>Surface</a:t>
                      </a:r>
                      <a:r>
                        <a:rPr lang="en-US" sz="800" b="1" dirty="0">
                          <a:solidFill>
                            <a:srgbClr val="3C3C3C"/>
                          </a:solidFill>
                          <a:latin typeface="+mn-lt"/>
                        </a:rPr>
                        <a:t> | </a:t>
                      </a:r>
                      <a:r>
                        <a:rPr lang="en-US" sz="800" b="0" dirty="0">
                          <a:solidFill>
                            <a:srgbClr val="3C3C3C"/>
                          </a:solidFill>
                          <a:latin typeface="+mn-lt"/>
                          <a:hlinkClick r:id="rId31"/>
                        </a:rPr>
                        <a:t>Lumia</a:t>
                      </a:r>
                      <a:r>
                        <a:rPr lang="en-US" sz="800" b="0" dirty="0">
                          <a:solidFill>
                            <a:srgbClr val="3C3C3C"/>
                          </a:solidFill>
                          <a:latin typeface="+mn-lt"/>
                        </a:rPr>
                        <a:t> </a:t>
                      </a:r>
                      <a:r>
                        <a:rPr lang="en-US" sz="800" b="1" dirty="0">
                          <a:solidFill>
                            <a:srgbClr val="3C3C3C"/>
                          </a:solidFill>
                          <a:latin typeface="+mn-lt"/>
                        </a:rPr>
                        <a:t>| </a:t>
                      </a:r>
                      <a:r>
                        <a:rPr lang="en-US" sz="800" dirty="0">
                          <a:solidFill>
                            <a:srgbClr val="3C3C3C"/>
                          </a:solidFill>
                          <a:latin typeface="+mn-lt"/>
                          <a:hlinkClick r:id="rId32"/>
                        </a:rPr>
                        <a:t>Windows devices</a:t>
                      </a:r>
                      <a:r>
                        <a:rPr lang="en-US" sz="800" dirty="0">
                          <a:solidFill>
                            <a:srgbClr val="3C3C3C"/>
                          </a:solidFill>
                          <a:latin typeface="+mn-lt"/>
                        </a:rPr>
                        <a:t> </a:t>
                      </a:r>
                    </a:p>
                  </a:txBody>
                  <a:tcPr marL="27432" marR="27432" marT="27432" marB="27432">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0">
                <a:tc vMerge="1">
                  <a:txBody>
                    <a:bodyPr/>
                    <a:lstStyle/>
                    <a:p>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Powerful, Modern Devices</a:t>
                      </a:r>
                    </a:p>
                  </a:txBody>
                  <a:tcPr marL="54864" marR="54864"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91440" indent="-91440">
                        <a:buClr>
                          <a:srgbClr val="505050"/>
                        </a:buClr>
                        <a:buFont typeface="Arial" panose="020B0604020202020204" pitchFamily="34" charset="0"/>
                        <a:buChar char="•"/>
                      </a:pPr>
                      <a:r>
                        <a:rPr lang="en-US" sz="800" b="1" dirty="0">
                          <a:solidFill>
                            <a:srgbClr val="0078D7"/>
                          </a:solidFill>
                          <a:latin typeface="+mn-lt"/>
                        </a:rPr>
                        <a:t>Bring innovation to your current PCs </a:t>
                      </a:r>
                      <a:r>
                        <a:rPr lang="en-US" sz="800" b="1" dirty="0">
                          <a:solidFill>
                            <a:srgbClr val="3C3C3C"/>
                          </a:solidFill>
                          <a:latin typeface="+mn-lt"/>
                        </a:rPr>
                        <a:t>| </a:t>
                      </a:r>
                      <a:r>
                        <a:rPr lang="en-US" sz="800" dirty="0">
                          <a:solidFill>
                            <a:srgbClr val="3C3C3C"/>
                          </a:solidFill>
                          <a:latin typeface="+mn-lt"/>
                          <a:hlinkClick r:id="rId18"/>
                        </a:rPr>
                        <a:t>In-place upgrade</a:t>
                      </a:r>
                      <a:r>
                        <a:rPr lang="en-US" sz="800" baseline="0" dirty="0">
                          <a:solidFill>
                            <a:srgbClr val="3C3C3C"/>
                          </a:solidFill>
                          <a:latin typeface="+mn-lt"/>
                        </a:rPr>
                        <a:t> </a:t>
                      </a:r>
                      <a:r>
                        <a:rPr lang="en-US" sz="800" b="1" dirty="0">
                          <a:solidFill>
                            <a:srgbClr val="3C3C3C"/>
                          </a:solidFill>
                          <a:latin typeface="+mn-lt"/>
                        </a:rPr>
                        <a:t>| </a:t>
                      </a:r>
                      <a:r>
                        <a:rPr lang="en-US" sz="800" b="0" dirty="0">
                          <a:solidFill>
                            <a:srgbClr val="3C3C3C"/>
                          </a:solidFill>
                          <a:latin typeface="+mn-lt"/>
                          <a:hlinkClick r:id="rId33"/>
                        </a:rPr>
                        <a:t>Hardware compatibility</a:t>
                      </a:r>
                      <a:r>
                        <a:rPr lang="en-US" sz="800" b="0" dirty="0">
                          <a:solidFill>
                            <a:srgbClr val="3C3C3C"/>
                          </a:solidFill>
                          <a:latin typeface="+mn-lt"/>
                        </a:rPr>
                        <a:t> </a:t>
                      </a:r>
                      <a:r>
                        <a:rPr lang="en-US" sz="800" b="1" dirty="0">
                          <a:solidFill>
                            <a:srgbClr val="3C3C3C"/>
                          </a:solidFill>
                          <a:latin typeface="+mn-lt"/>
                        </a:rPr>
                        <a:t>|</a:t>
                      </a:r>
                      <a:endParaRPr lang="en-US" sz="800" b="0" dirty="0">
                        <a:solidFill>
                          <a:srgbClr val="3C3C3C"/>
                        </a:solidFill>
                        <a:latin typeface="+mn-lt"/>
                      </a:endParaRPr>
                    </a:p>
                    <a:p>
                      <a:pPr marL="91440" indent="-91440">
                        <a:buClr>
                          <a:srgbClr val="505050"/>
                        </a:buClr>
                        <a:buFont typeface="Arial" panose="020B0604020202020204" pitchFamily="34" charset="0"/>
                        <a:buChar char="•"/>
                      </a:pPr>
                      <a:r>
                        <a:rPr lang="en-US" sz="800" b="1" dirty="0">
                          <a:solidFill>
                            <a:srgbClr val="0078D7"/>
                          </a:solidFill>
                          <a:latin typeface="+mn-lt"/>
                        </a:rPr>
                        <a:t>Vertical industry and IoT solutions</a:t>
                      </a:r>
                      <a:r>
                        <a:rPr lang="en-US" sz="800" b="1" baseline="0" dirty="0">
                          <a:solidFill>
                            <a:srgbClr val="0078D7"/>
                          </a:solidFill>
                          <a:latin typeface="+mn-lt"/>
                        </a:rPr>
                        <a:t> </a:t>
                      </a:r>
                      <a:r>
                        <a:rPr lang="en-US" sz="800" b="1" dirty="0">
                          <a:solidFill>
                            <a:srgbClr val="3C3C3C"/>
                          </a:solidFill>
                          <a:latin typeface="+mn-lt"/>
                        </a:rPr>
                        <a:t>| </a:t>
                      </a:r>
                      <a:r>
                        <a:rPr lang="en-US" sz="800" b="0" dirty="0">
                          <a:solidFill>
                            <a:srgbClr val="3C3C3C"/>
                          </a:solidFill>
                          <a:latin typeface="+mn-lt"/>
                          <a:hlinkClick r:id="rId34"/>
                        </a:rPr>
                        <a:t>Windows 10 IoT</a:t>
                      </a:r>
                      <a:r>
                        <a:rPr lang="en-US" sz="800" b="0" dirty="0">
                          <a:solidFill>
                            <a:srgbClr val="3C3C3C"/>
                          </a:solidFill>
                          <a:latin typeface="+mn-lt"/>
                        </a:rPr>
                        <a:t> </a:t>
                      </a:r>
                      <a:r>
                        <a:rPr lang="en-US" sz="800" b="1" dirty="0">
                          <a:solidFill>
                            <a:srgbClr val="3C3C3C"/>
                          </a:solidFill>
                          <a:latin typeface="+mn-lt"/>
                        </a:rPr>
                        <a:t>| </a:t>
                      </a:r>
                      <a:r>
                        <a:rPr lang="en-US" sz="800" b="0" dirty="0">
                          <a:solidFill>
                            <a:srgbClr val="3C3C3C"/>
                          </a:solidFill>
                          <a:latin typeface="+mn-lt"/>
                          <a:hlinkClick r:id="rId35"/>
                        </a:rPr>
                        <a:t>Granular UX Control</a:t>
                      </a:r>
                      <a:r>
                        <a:rPr lang="en-US" sz="800" b="0" baseline="0" dirty="0">
                          <a:solidFill>
                            <a:srgbClr val="3C3C3C"/>
                          </a:solidFill>
                          <a:latin typeface="+mn-lt"/>
                        </a:rPr>
                        <a:t> </a:t>
                      </a:r>
                      <a:r>
                        <a:rPr lang="en-US" sz="800" b="1" dirty="0">
                          <a:solidFill>
                            <a:srgbClr val="3C3C3C"/>
                          </a:solidFill>
                          <a:latin typeface="+mn-lt"/>
                        </a:rPr>
                        <a:t>| </a:t>
                      </a:r>
                      <a:r>
                        <a:rPr lang="en-US" sz="800" b="0" dirty="0">
                          <a:solidFill>
                            <a:srgbClr val="3C3C3C"/>
                          </a:solidFill>
                          <a:latin typeface="+mn-lt"/>
                          <a:hlinkClick r:id="rId36"/>
                        </a:rPr>
                        <a:t>Ruggedized devices</a:t>
                      </a:r>
                      <a:r>
                        <a:rPr lang="en-US" sz="800" b="0" baseline="0" dirty="0">
                          <a:solidFill>
                            <a:srgbClr val="3C3C3C"/>
                          </a:solidFill>
                          <a:latin typeface="+mn-lt"/>
                          <a:hlinkClick r:id="rId36"/>
                        </a:rPr>
                        <a:t> </a:t>
                      </a:r>
                      <a:r>
                        <a:rPr lang="en-US" sz="800" b="1" dirty="0">
                          <a:solidFill>
                            <a:srgbClr val="3C3C3C"/>
                          </a:solidFill>
                          <a:latin typeface="+mn-lt"/>
                        </a:rPr>
                        <a:t>| </a:t>
                      </a:r>
                      <a:r>
                        <a:rPr lang="en-US" sz="800" b="0" dirty="0">
                          <a:solidFill>
                            <a:srgbClr val="3C3C3C"/>
                          </a:solidFill>
                          <a:latin typeface="+mn-lt"/>
                          <a:hlinkClick r:id="rId37"/>
                        </a:rPr>
                        <a:t>2-in-1 devices</a:t>
                      </a:r>
                      <a:endParaRPr lang="en-US" sz="800" b="1" dirty="0">
                        <a:solidFill>
                          <a:srgbClr val="3C3C3C"/>
                        </a:solidFill>
                        <a:latin typeface="+mn-lt"/>
                      </a:endParaRPr>
                    </a:p>
                    <a:p>
                      <a:pPr marL="91440" indent="-91440">
                        <a:buClr>
                          <a:srgbClr val="505050"/>
                        </a:buClr>
                        <a:buFont typeface="Arial" panose="020B0604020202020204" pitchFamily="34" charset="0"/>
                        <a:buChar char="•"/>
                      </a:pPr>
                      <a:r>
                        <a:rPr lang="en-US" sz="800" b="1" dirty="0">
                          <a:solidFill>
                            <a:srgbClr val="0078D7"/>
                          </a:solidFill>
                          <a:latin typeface="+mn-lt"/>
                        </a:rPr>
                        <a:t>Devices that redefine productivity</a:t>
                      </a:r>
                      <a:r>
                        <a:rPr lang="en-US" sz="800" b="1" baseline="0" dirty="0">
                          <a:solidFill>
                            <a:srgbClr val="0078D7"/>
                          </a:solidFill>
                          <a:latin typeface="+mn-lt"/>
                        </a:rPr>
                        <a:t> </a:t>
                      </a:r>
                      <a:r>
                        <a:rPr lang="en-US" sz="800" b="1" dirty="0">
                          <a:solidFill>
                            <a:srgbClr val="3C3C3C"/>
                          </a:solidFill>
                          <a:latin typeface="+mn-lt"/>
                        </a:rPr>
                        <a:t>| </a:t>
                      </a:r>
                      <a:r>
                        <a:rPr lang="en-US" sz="800" b="0" dirty="0">
                          <a:solidFill>
                            <a:srgbClr val="3C3C3C"/>
                          </a:solidFill>
                          <a:latin typeface="+mn-lt"/>
                          <a:hlinkClick r:id="rId38"/>
                        </a:rPr>
                        <a:t>Surface Hub</a:t>
                      </a:r>
                      <a:r>
                        <a:rPr lang="en-US" sz="800" b="0" dirty="0">
                          <a:solidFill>
                            <a:srgbClr val="3C3C3C"/>
                          </a:solidFill>
                          <a:latin typeface="+mn-lt"/>
                        </a:rPr>
                        <a:t> </a:t>
                      </a:r>
                      <a:r>
                        <a:rPr lang="en-US" sz="800" b="1" dirty="0">
                          <a:solidFill>
                            <a:srgbClr val="3C3C3C"/>
                          </a:solidFill>
                          <a:latin typeface="+mn-lt"/>
                        </a:rPr>
                        <a:t>| </a:t>
                      </a:r>
                      <a:r>
                        <a:rPr lang="en-US" sz="800" b="0" dirty="0">
                          <a:solidFill>
                            <a:srgbClr val="3C3C3C"/>
                          </a:solidFill>
                          <a:latin typeface="+mn-lt"/>
                          <a:hlinkClick r:id="rId39"/>
                        </a:rPr>
                        <a:t>HoloLens</a:t>
                      </a:r>
                      <a:r>
                        <a:rPr lang="en-US" sz="800" b="1" dirty="0">
                          <a:solidFill>
                            <a:srgbClr val="3C3C3C"/>
                          </a:solidFill>
                          <a:latin typeface="+mn-lt"/>
                        </a:rPr>
                        <a:t> </a:t>
                      </a:r>
                      <a:endParaRPr lang="en-US" sz="800" b="0" dirty="0">
                        <a:solidFill>
                          <a:srgbClr val="3C3C3C"/>
                        </a:solidFill>
                        <a:latin typeface="+mn-lt"/>
                      </a:endParaRPr>
                    </a:p>
                  </a:txBody>
                  <a:tcPr marL="27432" marR="27432" marT="27432" marB="27432">
                    <a:lnL w="19050" cap="flat" cmpd="sng" algn="ctr">
                      <a:solidFill>
                        <a:schemeClr val="bg1"/>
                      </a:solidFill>
                      <a:prstDash val="solid"/>
                      <a:round/>
                      <a:headEnd type="none" w="med" len="med"/>
                      <a:tailEnd type="none" w="med" len="med"/>
                    </a:lnL>
                    <a:lnR w="76200" cap="flat" cmpd="sng" algn="ctr">
                      <a:solidFill>
                        <a:schemeClr val="accent3">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6"/>
                  </a:ext>
                </a:extLst>
              </a:tr>
              <a:tr h="287543">
                <a:tc rowSpan="3">
                  <a:txBody>
                    <a:bodyPr/>
                    <a:lstStyle/>
                    <a:p>
                      <a:pPr algn="ctr" rtl="0" fontAlgn="base">
                        <a:lnSpc>
                          <a:spcPct val="100000"/>
                        </a:lnSpc>
                        <a:spcBef>
                          <a:spcPts val="0"/>
                        </a:spcBef>
                        <a:spcAft>
                          <a:spcPts val="0"/>
                        </a:spcAft>
                      </a:pPr>
                      <a:r>
                        <a:rPr lang="en-US" sz="1100" b="1" kern="1200" dirty="0">
                          <a:solidFill>
                            <a:schemeClr val="bg1"/>
                          </a:solidFill>
                          <a:latin typeface="+mn-lt"/>
                          <a:ea typeface="+mn-ea"/>
                          <a:cs typeface="+mn-cs"/>
                        </a:rPr>
                        <a:t>SPE</a:t>
                      </a:r>
                    </a:p>
                  </a:txBody>
                  <a:tcPr marL="54864" marR="54864" marT="18288" marB="18288"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tx1">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Office</a:t>
                      </a:r>
                      <a:r>
                        <a:rPr lang="en-US" sz="800" b="1" kern="1200" baseline="0" dirty="0">
                          <a:solidFill>
                            <a:schemeClr val="bg1"/>
                          </a:solidFill>
                          <a:latin typeface="+mn-lt"/>
                          <a:ea typeface="+mn-ea"/>
                          <a:cs typeface="Calibri" panose="020F0502020204030204" pitchFamily="34" charset="0"/>
                        </a:rPr>
                        <a:t> 365 E3</a:t>
                      </a:r>
                      <a:endParaRPr lang="en-US" sz="800" b="1" kern="1200" dirty="0">
                        <a:solidFill>
                          <a:schemeClr val="bg1"/>
                        </a:solidFill>
                        <a:latin typeface="+mn-lt"/>
                        <a:ea typeface="+mn-ea"/>
                        <a:cs typeface="Calibri" panose="020F0502020204030204" pitchFamily="34" charset="0"/>
                      </a:endParaRPr>
                    </a:p>
                  </a:txBody>
                  <a:tcPr marL="54864" marR="54864"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tx1">
                          <a:lumMod val="5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91440" marR="0" indent="-91440" algn="l" defTabSz="986002" rtl="0" eaLnBrk="1" fontAlgn="auto" latinLnBrk="0" hangingPunct="1">
                        <a:lnSpc>
                          <a:spcPct val="100000"/>
                        </a:lnSpc>
                        <a:spcBef>
                          <a:spcPts val="0"/>
                        </a:spcBef>
                        <a:spcAft>
                          <a:spcPts val="0"/>
                        </a:spcAft>
                        <a:buClr>
                          <a:srgbClr val="7FBA00"/>
                        </a:buClr>
                        <a:buSzTx/>
                        <a:buFont typeface="Arial" panose="020B0604020202020204" pitchFamily="34" charset="0"/>
                        <a:buChar char="•"/>
                        <a:tabLst/>
                        <a:defRPr/>
                      </a:pPr>
                      <a:r>
                        <a:rPr lang="en-US" sz="800" dirty="0">
                          <a:solidFill>
                            <a:srgbClr val="505050"/>
                          </a:solidFill>
                          <a:latin typeface="+mn-lt"/>
                        </a:rPr>
                        <a:t>With Office 365 combined with EMS, you get the ability to centrally manage Office 365 across devices and extend single sign-on and </a:t>
                      </a:r>
                      <a:r>
                        <a:rPr lang="en-US" sz="800" b="1" dirty="0">
                          <a:solidFill>
                            <a:srgbClr val="505050"/>
                          </a:solidFill>
                          <a:latin typeface="+mn-lt"/>
                        </a:rPr>
                        <a:t>multi</a:t>
                      </a:r>
                      <a:r>
                        <a:rPr lang="en-US" sz="800" b="1" baseline="0" dirty="0">
                          <a:solidFill>
                            <a:srgbClr val="505050"/>
                          </a:solidFill>
                          <a:latin typeface="+mn-lt"/>
                        </a:rPr>
                        <a:t> factor authentication </a:t>
                      </a:r>
                      <a:r>
                        <a:rPr lang="en-US" sz="800" dirty="0">
                          <a:solidFill>
                            <a:srgbClr val="505050"/>
                          </a:solidFill>
                          <a:latin typeface="+mn-lt"/>
                        </a:rPr>
                        <a:t>across cloud apps </a:t>
                      </a:r>
                      <a:r>
                        <a:rPr lang="en-US" sz="800" b="1" baseline="0" dirty="0">
                          <a:latin typeface="+mn-lt"/>
                        </a:rPr>
                        <a:t>| </a:t>
                      </a:r>
                      <a:r>
                        <a:rPr lang="en-US" sz="800" baseline="0" dirty="0">
                          <a:latin typeface="+mn-lt"/>
                          <a:hlinkClick r:id="rId40"/>
                        </a:rPr>
                        <a:t>Enterprise grade file and data security</a:t>
                      </a:r>
                      <a:endParaRPr lang="en-US" sz="800" dirty="0">
                        <a:solidFill>
                          <a:srgbClr val="505050"/>
                        </a:solidFill>
                        <a:latin typeface="+mn-lt"/>
                      </a:endParaRPr>
                    </a:p>
                    <a:p>
                      <a:pPr marL="91440" marR="0" indent="-91440" algn="l" defTabSz="986002" rtl="0" eaLnBrk="1" fontAlgn="auto" latinLnBrk="0" hangingPunct="1">
                        <a:lnSpc>
                          <a:spcPct val="100000"/>
                        </a:lnSpc>
                        <a:spcBef>
                          <a:spcPts val="0"/>
                        </a:spcBef>
                        <a:spcAft>
                          <a:spcPts val="0"/>
                        </a:spcAft>
                        <a:buClr>
                          <a:srgbClr val="7FBA00"/>
                        </a:buClr>
                        <a:buSzTx/>
                        <a:buFont typeface="Arial" panose="020B0604020202020204" pitchFamily="34" charset="0"/>
                        <a:buChar char="•"/>
                        <a:tabLst/>
                        <a:defRPr/>
                      </a:pPr>
                      <a:r>
                        <a:rPr lang="en-US" sz="800" baseline="0" dirty="0">
                          <a:latin typeface="+mn-lt"/>
                        </a:rPr>
                        <a:t>Windows 10 Enterprise with Office 365 provide users with rich user experience and </a:t>
                      </a:r>
                      <a:r>
                        <a:rPr lang="en-US" sz="800" b="1" baseline="0" dirty="0">
                          <a:latin typeface="+mn-lt"/>
                        </a:rPr>
                        <a:t>boosts mobile productivity </a:t>
                      </a:r>
                    </a:p>
                  </a:txBody>
                  <a:tcPr marL="27432" marR="27432" marT="27432" marB="27432" anchor="ctr">
                    <a:lnL w="190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38100" cap="flat" cmpd="sng" algn="ctr">
                      <a:solidFill>
                        <a:schemeClr val="tx1">
                          <a:lumMod val="50000"/>
                        </a:schemeClr>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8"/>
                  </a:ext>
                </a:extLst>
              </a:tr>
              <a:tr h="578119">
                <a:tc vMerge="1">
                  <a:txBody>
                    <a:bodyPr/>
                    <a:lstStyle/>
                    <a:p>
                      <a:pPr algn="ctr"/>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Microsoft Enterprise Mobility + Security (EMS)</a:t>
                      </a:r>
                    </a:p>
                  </a:txBody>
                  <a:tcPr marL="54864" marR="54864" marT="0" marB="0"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91440" indent="-91440">
                        <a:buClr>
                          <a:srgbClr val="7FBA00"/>
                        </a:buClr>
                        <a:buFont typeface="Arial" panose="020B0604020202020204" pitchFamily="34" charset="0"/>
                        <a:buChar char="•"/>
                      </a:pPr>
                      <a:r>
                        <a:rPr lang="en-US" sz="800" b="1" dirty="0"/>
                        <a:t>EMS provides Microsoft-hosted directory</a:t>
                      </a:r>
                      <a:r>
                        <a:rPr lang="en-US" sz="800" dirty="0"/>
                        <a:t> to get the most out of your mobile security and productivity strategy, integrate the </a:t>
                      </a:r>
                      <a:r>
                        <a:rPr lang="en-US" sz="800" dirty="0">
                          <a:hlinkClick r:id="rId41"/>
                        </a:rPr>
                        <a:t>Microsoft Enterprise Mobility + Suite</a:t>
                      </a:r>
                      <a:r>
                        <a:rPr lang="en-US" sz="800" dirty="0"/>
                        <a:t> (EMS) with Windows 10 for greater protection of users, devices, apps, and data.</a:t>
                      </a:r>
                    </a:p>
                    <a:p>
                      <a:pPr marL="91440" indent="-91440">
                        <a:buClr>
                          <a:srgbClr val="7FBA00"/>
                        </a:buClr>
                        <a:buFont typeface="Arial" panose="020B0604020202020204" pitchFamily="34" charset="0"/>
                        <a:buChar char="•"/>
                      </a:pPr>
                      <a:r>
                        <a:rPr lang="en-US" sz="800" b="1" dirty="0">
                          <a:latin typeface="+mn-lt"/>
                        </a:rPr>
                        <a:t>Microsoft Intune extends Office 365’s MDM </a:t>
                      </a:r>
                      <a:r>
                        <a:rPr lang="en-US" sz="800" dirty="0">
                          <a:latin typeface="+mn-lt"/>
                        </a:rPr>
                        <a:t>capabilities allowing organizations</a:t>
                      </a:r>
                      <a:r>
                        <a:rPr lang="en-US" sz="800" baseline="0" dirty="0">
                          <a:latin typeface="+mn-lt"/>
                        </a:rPr>
                        <a:t> to security policies and access rules, and to wipe mobile devices if they’re lost or stolen including Android and iOS. </a:t>
                      </a:r>
                      <a:r>
                        <a:rPr lang="en-US" sz="800" b="1" baseline="0" dirty="0">
                          <a:latin typeface="+mn-lt"/>
                        </a:rPr>
                        <a:t>|</a:t>
                      </a:r>
                      <a:r>
                        <a:rPr lang="en-US" sz="800" baseline="0" dirty="0">
                          <a:latin typeface="+mn-lt"/>
                        </a:rPr>
                        <a:t> </a:t>
                      </a:r>
                      <a:r>
                        <a:rPr lang="en-US" sz="800" b="0" baseline="0" dirty="0">
                          <a:latin typeface="+mn-lt"/>
                          <a:hlinkClick r:id="rId42"/>
                        </a:rPr>
                        <a:t>Endpoint Protection</a:t>
                      </a:r>
                      <a:r>
                        <a:rPr lang="en-US" sz="800" baseline="0" dirty="0">
                          <a:latin typeface="+mn-lt"/>
                        </a:rPr>
                        <a:t> </a:t>
                      </a:r>
                      <a:r>
                        <a:rPr lang="en-US" sz="800" b="1" baseline="0" dirty="0">
                          <a:latin typeface="+mn-lt"/>
                        </a:rPr>
                        <a:t>|</a:t>
                      </a:r>
                      <a:r>
                        <a:rPr lang="en-US" sz="800" baseline="0" dirty="0">
                          <a:latin typeface="+mn-lt"/>
                        </a:rPr>
                        <a:t> </a:t>
                      </a:r>
                      <a:r>
                        <a:rPr lang="en-US" sz="800" b="0" baseline="0" dirty="0">
                          <a:latin typeface="+mn-lt"/>
                          <a:hlinkClick r:id="rId43"/>
                        </a:rPr>
                        <a:t>Policy Management</a:t>
                      </a:r>
                      <a:r>
                        <a:rPr lang="en-US" sz="800" b="0" baseline="0" dirty="0">
                          <a:latin typeface="+mn-lt"/>
                        </a:rPr>
                        <a:t> </a:t>
                      </a:r>
                      <a:r>
                        <a:rPr lang="en-US" sz="800" b="1" baseline="0" dirty="0">
                          <a:latin typeface="+mn-lt"/>
                        </a:rPr>
                        <a:t>| </a:t>
                      </a:r>
                      <a:r>
                        <a:rPr lang="en-US" sz="800" b="0" baseline="0" dirty="0">
                          <a:latin typeface="+mn-lt"/>
                          <a:hlinkClick r:id="rId44"/>
                        </a:rPr>
                        <a:t>Device wipe</a:t>
                      </a:r>
                      <a:endParaRPr lang="en-US" sz="800" b="0" dirty="0">
                        <a:latin typeface="+mn-lt"/>
                      </a:endParaRPr>
                    </a:p>
                    <a:p>
                      <a:pPr marL="91440" indent="-91440">
                        <a:buClr>
                          <a:srgbClr val="7FBA00"/>
                        </a:buClr>
                        <a:buFont typeface="Arial" panose="020B0604020202020204" pitchFamily="34" charset="0"/>
                        <a:buChar char="•"/>
                      </a:pPr>
                      <a:r>
                        <a:rPr lang="en-US" sz="800" dirty="0">
                          <a:latin typeface="+mn-lt"/>
                        </a:rPr>
                        <a:t>EMS offers a </a:t>
                      </a:r>
                      <a:r>
                        <a:rPr lang="en-US" sz="800" b="1" dirty="0">
                          <a:latin typeface="+mn-lt"/>
                        </a:rPr>
                        <a:t>central, integrated system </a:t>
                      </a:r>
                      <a:r>
                        <a:rPr lang="en-US" sz="800" dirty="0">
                          <a:latin typeface="+mn-lt"/>
                        </a:rPr>
                        <a:t>for managing devices </a:t>
                      </a:r>
                      <a:r>
                        <a:rPr lang="en-US" sz="800" b="1" baseline="0" dirty="0">
                          <a:latin typeface="+mn-lt"/>
                        </a:rPr>
                        <a:t>|</a:t>
                      </a:r>
                      <a:r>
                        <a:rPr lang="en-US" sz="800" baseline="0" dirty="0">
                          <a:latin typeface="+mn-lt"/>
                        </a:rPr>
                        <a:t> </a:t>
                      </a:r>
                      <a:r>
                        <a:rPr lang="en-US" sz="800" b="0" dirty="0">
                          <a:hlinkClick r:id="rId45"/>
                        </a:rPr>
                        <a:t>SCCM</a:t>
                      </a:r>
                      <a:r>
                        <a:rPr lang="en-US" sz="800" b="1" dirty="0"/>
                        <a:t> | </a:t>
                      </a:r>
                      <a:r>
                        <a:rPr lang="en-US" sz="800" b="0" dirty="0">
                          <a:hlinkClick r:id="rId46"/>
                        </a:rPr>
                        <a:t>Microsoft Intune</a:t>
                      </a:r>
                      <a:endParaRPr lang="en-US" sz="800" b="0" dirty="0">
                        <a:latin typeface="+mn-lt"/>
                      </a:endParaRPr>
                    </a:p>
                  </a:txBody>
                  <a:tcPr marL="27432" marR="27432" marT="27432" marB="27432" anchor="ctr">
                    <a:lnL w="63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9"/>
                  </a:ext>
                </a:extLst>
              </a:tr>
              <a:tr h="262661">
                <a:tc vMerge="1">
                  <a:txBody>
                    <a:bodyPr/>
                    <a:lstStyle/>
                    <a:p>
                      <a:pPr algn="ctr"/>
                      <a:endParaRPr lang="en-US" dirty="0"/>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lvl="1" indent="0" algn="l" rtl="0" eaLnBrk="0" fontAlgn="base" hangingPunct="0">
                        <a:lnSpc>
                          <a:spcPts val="800"/>
                        </a:lnSpc>
                        <a:spcBef>
                          <a:spcPts val="0"/>
                        </a:spcBef>
                        <a:spcAft>
                          <a:spcPts val="0"/>
                        </a:spcAft>
                        <a:buClr>
                          <a:schemeClr val="bg2"/>
                        </a:buClr>
                        <a:buSzPct val="100000"/>
                        <a:buFont typeface="Wingdings" panose="05000000000000000000" pitchFamily="2" charset="2"/>
                        <a:buNone/>
                      </a:pPr>
                      <a:r>
                        <a:rPr lang="en-US" sz="800" b="1" kern="1200" dirty="0">
                          <a:solidFill>
                            <a:schemeClr val="bg1"/>
                          </a:solidFill>
                          <a:latin typeface="+mn-lt"/>
                          <a:ea typeface="+mn-ea"/>
                          <a:cs typeface="Calibri" panose="020F0502020204030204" pitchFamily="34" charset="0"/>
                        </a:rPr>
                        <a:t>Windows 10 Enterprise E3/E5</a:t>
                      </a:r>
                    </a:p>
                  </a:txBody>
                  <a:tcPr marL="54864" marR="54864" marT="0" marB="0"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tc>
                  <a:txBody>
                    <a:bodyPr/>
                    <a:lstStyle/>
                    <a:p>
                      <a:pPr marL="91440" marR="0" lvl="0" indent="-91440" algn="l" defTabSz="986002" rtl="0" eaLnBrk="1" fontAlgn="auto" latinLnBrk="0" hangingPunct="1">
                        <a:lnSpc>
                          <a:spcPct val="100000"/>
                        </a:lnSpc>
                        <a:spcBef>
                          <a:spcPts val="0"/>
                        </a:spcBef>
                        <a:spcAft>
                          <a:spcPts val="0"/>
                        </a:spcAft>
                        <a:buClr>
                          <a:srgbClr val="7FBA00"/>
                        </a:buClr>
                        <a:buSzTx/>
                        <a:buFont typeface="Arial" panose="020B0604020202020204" pitchFamily="34" charset="0"/>
                        <a:buChar char="•"/>
                        <a:tabLst/>
                        <a:defRPr/>
                      </a:pPr>
                      <a:r>
                        <a:rPr lang="en-US" sz="800" b="0" baseline="0" dirty="0">
                          <a:latin typeface="+mn-lt"/>
                        </a:rPr>
                        <a:t>Take advantage </a:t>
                      </a:r>
                      <a:r>
                        <a:rPr lang="en-US" sz="800" b="0" baseline="0" dirty="0">
                          <a:latin typeface="+mn-lt"/>
                          <a:hlinkClick r:id="rId47"/>
                        </a:rPr>
                        <a:t>Windows 10 + EMS</a:t>
                      </a:r>
                      <a:r>
                        <a:rPr lang="en-US" sz="800" b="0" baseline="0" dirty="0">
                          <a:latin typeface="+mn-lt"/>
                        </a:rPr>
                        <a:t> to provide a foundation for greater protection of users, devices, apps and data</a:t>
                      </a:r>
                    </a:p>
                    <a:p>
                      <a:pPr marL="91440" indent="-91440">
                        <a:buClr>
                          <a:srgbClr val="7FBA00"/>
                        </a:buClr>
                        <a:buFont typeface="Arial" panose="020B0604020202020204" pitchFamily="34" charset="0"/>
                        <a:buChar char="•"/>
                      </a:pPr>
                      <a:r>
                        <a:rPr lang="en-US" sz="800" dirty="0">
                          <a:latin typeface="+mn-lt"/>
                        </a:rPr>
                        <a:t>Windows 10</a:t>
                      </a:r>
                      <a:r>
                        <a:rPr lang="en-US" sz="800" baseline="0" dirty="0">
                          <a:latin typeface="+mn-lt"/>
                        </a:rPr>
                        <a:t> with </a:t>
                      </a:r>
                      <a:r>
                        <a:rPr lang="en-US" sz="800" dirty="0">
                          <a:latin typeface="+mn-lt"/>
                        </a:rPr>
                        <a:t>EMS </a:t>
                      </a:r>
                      <a:r>
                        <a:rPr lang="en-US" sz="800" baseline="0" dirty="0">
                          <a:latin typeface="+mn-lt"/>
                        </a:rPr>
                        <a:t>adds </a:t>
                      </a:r>
                      <a:r>
                        <a:rPr lang="en-US" sz="800" b="1" baseline="0" dirty="0">
                          <a:latin typeface="+mn-lt"/>
                        </a:rPr>
                        <a:t>identity and access management | </a:t>
                      </a:r>
                      <a:r>
                        <a:rPr lang="en-US" sz="800" b="0" baseline="0" dirty="0">
                          <a:latin typeface="+mn-lt"/>
                          <a:hlinkClick r:id="rId48"/>
                        </a:rPr>
                        <a:t>Self-Service Bitlocker recovery</a:t>
                      </a:r>
                      <a:r>
                        <a:rPr lang="en-US" sz="800" b="0" baseline="0" dirty="0">
                          <a:latin typeface="+mn-lt"/>
                        </a:rPr>
                        <a:t> </a:t>
                      </a:r>
                      <a:r>
                        <a:rPr lang="en-US" sz="800" b="1" baseline="0" dirty="0">
                          <a:latin typeface="+mn-lt"/>
                        </a:rPr>
                        <a:t>|</a:t>
                      </a:r>
                      <a:r>
                        <a:rPr lang="en-US" sz="800" b="0" baseline="0" dirty="0">
                          <a:latin typeface="+mn-lt"/>
                        </a:rPr>
                        <a:t> </a:t>
                      </a:r>
                      <a:r>
                        <a:rPr lang="en-US" sz="800" b="0" baseline="0" dirty="0">
                          <a:latin typeface="+mn-lt"/>
                          <a:hlinkClick r:id="rId49"/>
                        </a:rPr>
                        <a:t>Enterprise State-Roaming</a:t>
                      </a:r>
                      <a:endParaRPr lang="en-US" sz="800" b="0" baseline="0" dirty="0">
                        <a:latin typeface="+mn-lt"/>
                      </a:endParaRPr>
                    </a:p>
                    <a:p>
                      <a:pPr marL="91440" indent="-91440">
                        <a:buClr>
                          <a:srgbClr val="7FBA00"/>
                        </a:buClr>
                        <a:buFont typeface="Arial" panose="020B0604020202020204" pitchFamily="34" charset="0"/>
                        <a:buChar char="•"/>
                      </a:pPr>
                      <a:r>
                        <a:rPr lang="en-US" sz="800" b="1" dirty="0"/>
                        <a:t>Mobile device and app management </a:t>
                      </a:r>
                      <a:r>
                        <a:rPr lang="en-US" sz="800" b="0" dirty="0"/>
                        <a:t>enables mobile productivity </a:t>
                      </a:r>
                      <a:r>
                        <a:rPr lang="en-US" sz="800" b="1" dirty="0"/>
                        <a:t>|</a:t>
                      </a:r>
                      <a:r>
                        <a:rPr lang="en-US" sz="800" b="0" dirty="0"/>
                        <a:t> </a:t>
                      </a:r>
                      <a:r>
                        <a:rPr lang="en-US" sz="800" b="0" dirty="0">
                          <a:hlinkClick r:id="rId50"/>
                        </a:rPr>
                        <a:t>Mobile device</a:t>
                      </a:r>
                      <a:r>
                        <a:rPr lang="en-US" sz="800" b="0" baseline="0" dirty="0">
                          <a:hlinkClick r:id="rId50"/>
                        </a:rPr>
                        <a:t> management</a:t>
                      </a:r>
                      <a:r>
                        <a:rPr lang="en-US" sz="800" b="1" dirty="0"/>
                        <a:t> | </a:t>
                      </a:r>
                      <a:r>
                        <a:rPr lang="en-US" sz="800" b="0" dirty="0">
                          <a:hlinkClick r:id="rId51"/>
                        </a:rPr>
                        <a:t>Mobile app management </a:t>
                      </a:r>
                      <a:endParaRPr lang="en-US" sz="800" b="0" dirty="0"/>
                    </a:p>
                    <a:p>
                      <a:pPr marL="91440" indent="-91440">
                        <a:buClr>
                          <a:srgbClr val="7FBA00"/>
                        </a:buClr>
                        <a:buFont typeface="Arial" panose="020B0604020202020204" pitchFamily="34" charset="0"/>
                        <a:buChar char="•"/>
                      </a:pPr>
                      <a:r>
                        <a:rPr lang="en-US" sz="800" b="0" baseline="0" dirty="0">
                          <a:latin typeface="+mn-lt"/>
                        </a:rPr>
                        <a:t>Maintain </a:t>
                      </a:r>
                      <a:r>
                        <a:rPr lang="en-US" sz="800" b="1" baseline="0" dirty="0">
                          <a:latin typeface="+mn-lt"/>
                        </a:rPr>
                        <a:t>enterprise grade control </a:t>
                      </a:r>
                      <a:r>
                        <a:rPr lang="en-US" sz="800" b="0" baseline="0" dirty="0">
                          <a:latin typeface="+mn-lt"/>
                        </a:rPr>
                        <a:t>over critical systems, while simultaneously being able to deliver the latest innovations.</a:t>
                      </a:r>
                    </a:p>
                  </a:txBody>
                  <a:tcPr marL="27432" marR="27432" marT="27432" marB="27432" anchor="ctr">
                    <a:lnL w="6350" cap="flat" cmpd="sng" algn="ctr">
                      <a:solidFill>
                        <a:schemeClr val="bg1"/>
                      </a:solidFill>
                      <a:prstDash val="solid"/>
                      <a:round/>
                      <a:headEnd type="none" w="med" len="med"/>
                      <a:tailEnd type="none" w="med" len="med"/>
                    </a:lnL>
                    <a:lnR w="76200" cap="flat" cmpd="sng" algn="ctr">
                      <a:solidFill>
                        <a:srgbClr val="7FBA00"/>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0"/>
                  </a:ext>
                </a:extLst>
              </a:tr>
            </a:tbl>
          </a:graphicData>
        </a:graphic>
      </p:graphicFrame>
      <p:sp>
        <p:nvSpPr>
          <p:cNvPr id="28" name="TextBox 27"/>
          <p:cNvSpPr txBox="1"/>
          <p:nvPr/>
        </p:nvSpPr>
        <p:spPr>
          <a:xfrm>
            <a:off x="5868646" y="9397834"/>
            <a:ext cx="1410964" cy="230832"/>
          </a:xfrm>
          <a:prstGeom prst="rect">
            <a:avLst/>
          </a:prstGeom>
          <a:noFill/>
        </p:spPr>
        <p:txBody>
          <a:bodyPr wrap="none" rtlCol="0">
            <a:spAutoFit/>
          </a:bodyPr>
          <a:lstStyle/>
          <a:p>
            <a:pPr algn="r"/>
            <a:r>
              <a:rPr lang="en-US" sz="900" b="1" dirty="0">
                <a:solidFill>
                  <a:schemeClr val="bg1"/>
                </a:solidFill>
                <a:latin typeface="Segoe UI" panose="020B0502040204020203" pitchFamily="34" charset="0"/>
                <a:cs typeface="Segoe UI" panose="020B0502040204020203" pitchFamily="34" charset="0"/>
              </a:rPr>
              <a:t>Microsoft Confidential</a:t>
            </a:r>
          </a:p>
        </p:txBody>
      </p:sp>
      <p:graphicFrame>
        <p:nvGraphicFramePr>
          <p:cNvPr id="22" name="Table 21"/>
          <p:cNvGraphicFramePr>
            <a:graphicFrameLocks noGrp="1"/>
          </p:cNvGraphicFramePr>
          <p:nvPr>
            <p:extLst>
              <p:ext uri="{D42A27DB-BD31-4B8C-83A1-F6EECF244321}">
                <p14:modId xmlns:p14="http://schemas.microsoft.com/office/powerpoint/2010/main" val="1789692638"/>
              </p:ext>
            </p:extLst>
          </p:nvPr>
        </p:nvGraphicFramePr>
        <p:xfrm>
          <a:off x="274682" y="7713487"/>
          <a:ext cx="7004928" cy="1582611"/>
        </p:xfrm>
        <a:graphic>
          <a:graphicData uri="http://schemas.openxmlformats.org/drawingml/2006/table">
            <a:tbl>
              <a:tblPr firstRow="1" firstCol="1">
                <a:tableStyleId>{85BE263C-DBD7-4A20-BB59-AAB30ACAA65A}</a:tableStyleId>
              </a:tblPr>
              <a:tblGrid>
                <a:gridCol w="3163699">
                  <a:extLst>
                    <a:ext uri="{9D8B030D-6E8A-4147-A177-3AD203B41FA5}">
                      <a16:colId xmlns:a16="http://schemas.microsoft.com/office/drawing/2014/main" val="20000"/>
                    </a:ext>
                  </a:extLst>
                </a:gridCol>
                <a:gridCol w="3841229">
                  <a:extLst>
                    <a:ext uri="{9D8B030D-6E8A-4147-A177-3AD203B41FA5}">
                      <a16:colId xmlns:a16="http://schemas.microsoft.com/office/drawing/2014/main" val="20001"/>
                    </a:ext>
                  </a:extLst>
                </a:gridCol>
              </a:tblGrid>
              <a:tr h="0">
                <a:tc>
                  <a:txBody>
                    <a:bodyPr/>
                    <a:lstStyle/>
                    <a:p>
                      <a:pPr marL="0" marR="0" lvl="2" indent="0" algn="ctr" defTabSz="731566" rtl="0" eaLnBrk="1" fontAlgn="auto" latinLnBrk="0" hangingPunct="1">
                        <a:lnSpc>
                          <a:spcPct val="100000"/>
                        </a:lnSpc>
                        <a:spcBef>
                          <a:spcPts val="0"/>
                        </a:spcBef>
                        <a:spcAft>
                          <a:spcPts val="0"/>
                        </a:spcAft>
                        <a:buClrTx/>
                        <a:buSzTx/>
                        <a:buFontTx/>
                        <a:buNone/>
                        <a:tabLst/>
                        <a:defRPr/>
                      </a:pPr>
                      <a:r>
                        <a:rPr lang="en-US" sz="1100" dirty="0"/>
                        <a:t>Windows 10 Enterprise</a:t>
                      </a:r>
                      <a:r>
                        <a:rPr lang="en-US" sz="1100" baseline="0" dirty="0"/>
                        <a:t> E3/E5</a:t>
                      </a:r>
                      <a:endParaRPr lang="en-US" sz="1100" dirty="0"/>
                    </a:p>
                  </a:txBody>
                  <a:tcPr marL="54864" marR="54864" marT="18288" marB="18288"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en-US" sz="1100" dirty="0"/>
                        <a:t>Secure Productive Enterprise E3</a:t>
                      </a:r>
                      <a:r>
                        <a:rPr lang="en-US" sz="1100" baseline="0" dirty="0"/>
                        <a:t>/E5</a:t>
                      </a:r>
                      <a:endParaRPr lang="en-US" sz="1100" dirty="0"/>
                    </a:p>
                  </a:txBody>
                  <a:tcPr marL="54864" marR="54864" marT="18288" marB="18288" anchor="ctr">
                    <a:lnL w="571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FBA00"/>
                    </a:solidFill>
                  </a:tcPr>
                </a:tc>
                <a:extLst>
                  <a:ext uri="{0D108BD9-81ED-4DB2-BD59-A6C34878D82A}">
                    <a16:rowId xmlns:a16="http://schemas.microsoft.com/office/drawing/2014/main" val="10000"/>
                  </a:ext>
                </a:extLst>
              </a:tr>
              <a:tr h="170703">
                <a:tc>
                  <a:txBody>
                    <a:bodyPr/>
                    <a:lstStyle/>
                    <a:p>
                      <a:pPr marL="0" marR="0" lvl="2" indent="0" algn="l" defTabSz="731566" rtl="0" eaLnBrk="0" fontAlgn="base" latinLnBrk="0" hangingPunct="0">
                        <a:lnSpc>
                          <a:spcPts val="900"/>
                        </a:lnSpc>
                        <a:spcBef>
                          <a:spcPts val="0"/>
                        </a:spcBef>
                        <a:spcAft>
                          <a:spcPts val="0"/>
                        </a:spcAft>
                        <a:buClr>
                          <a:schemeClr val="bg2"/>
                        </a:buClr>
                        <a:buSzPct val="100000"/>
                        <a:buFont typeface="Wingdings" panose="05000000000000000000" pitchFamily="2" charset="2"/>
                        <a:buNone/>
                        <a:tabLst/>
                        <a:defRPr/>
                      </a:pPr>
                      <a:r>
                        <a:rPr lang="en-US" sz="800" b="0" kern="1200" dirty="0">
                          <a:solidFill>
                            <a:srgbClr val="000000"/>
                          </a:solidFill>
                          <a:latin typeface="+mn-lt"/>
                          <a:ea typeface="+mn-ea"/>
                          <a:cs typeface="Calibri" panose="020F0502020204030204" pitchFamily="34" charset="0"/>
                        </a:rPr>
                        <a:t>Adding</a:t>
                      </a:r>
                      <a:r>
                        <a:rPr lang="en-US" sz="800" b="0" kern="1200" baseline="0" dirty="0">
                          <a:solidFill>
                            <a:srgbClr val="000000"/>
                          </a:solidFill>
                          <a:latin typeface="+mn-lt"/>
                          <a:ea typeface="+mn-ea"/>
                          <a:cs typeface="Calibri" panose="020F0502020204030204" pitchFamily="34" charset="0"/>
                        </a:rPr>
                        <a:t> Windows Enterprise E3/E5 license </a:t>
                      </a:r>
                      <a:r>
                        <a:rPr lang="en-US" sz="800" b="1" kern="1200" dirty="0">
                          <a:solidFill>
                            <a:srgbClr val="3C3C3C"/>
                          </a:solidFill>
                          <a:latin typeface="+mn-lt"/>
                          <a:ea typeface="+mn-ea"/>
                          <a:cs typeface="Calibri" panose="020F0502020204030204" pitchFamily="34" charset="0"/>
                        </a:rPr>
                        <a:t>~$5/user/month*</a:t>
                      </a:r>
                    </a:p>
                    <a:p>
                      <a:pPr marL="109538" marR="0" lvl="1" indent="-109538" algn="l" defTabSz="986002" rtl="0" eaLnBrk="0" fontAlgn="base" latinLnBrk="0" hangingPunct="0">
                        <a:lnSpc>
                          <a:spcPts val="9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kern="1200" dirty="0">
                          <a:solidFill>
                            <a:srgbClr val="3C3C3C"/>
                          </a:solidFill>
                          <a:latin typeface="Segoe UI" panose="020B0502040204020203" pitchFamily="34" charset="0"/>
                          <a:ea typeface="+mn-ea"/>
                          <a:cs typeface="Segoe UI" panose="020B0502040204020203" pitchFamily="34" charset="0"/>
                        </a:rPr>
                        <a:t>Windows 10 Enterprise E3/E5 benefits (</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CB/CBB,</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MDOP, VDI, etc.</a:t>
                      </a:r>
                      <a:r>
                        <a:rPr lang="en-US" sz="700" b="0" kern="1200" dirty="0">
                          <a:solidFill>
                            <a:srgbClr val="3C3C3C"/>
                          </a:solidFill>
                          <a:latin typeface="Segoe UI" panose="020B0502040204020203" pitchFamily="34" charset="0"/>
                          <a:ea typeface="+mn-ea"/>
                          <a:cs typeface="Segoe UI" panose="020B0502040204020203" pitchFamily="34" charset="0"/>
                        </a:rPr>
                        <a:t>)</a:t>
                      </a:r>
                    </a:p>
                    <a:p>
                      <a:pPr marL="109538" marR="0" lvl="1" indent="-109538" algn="l" defTabSz="986002" rtl="0" eaLnBrk="0" fontAlgn="base" latinLnBrk="0" hangingPunct="0">
                        <a:lnSpc>
                          <a:spcPts val="9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kern="1200" dirty="0">
                          <a:solidFill>
                            <a:srgbClr val="3C3C3C"/>
                          </a:solidFill>
                          <a:latin typeface="Segoe UI" panose="020B0502040204020203" pitchFamily="34" charset="0"/>
                          <a:ea typeface="+mn-ea"/>
                          <a:cs typeface="Segoe UI" panose="020B0502040204020203" pitchFamily="34" charset="0"/>
                        </a:rPr>
                        <a:t>Volume tiered discounts (e.g. over 750 seats)</a:t>
                      </a:r>
                    </a:p>
                    <a:p>
                      <a:pPr marL="109538" marR="0" lvl="1" indent="-109538" algn="l" defTabSz="986002" rtl="0" eaLnBrk="0" fontAlgn="base" latinLnBrk="0" hangingPunct="0">
                        <a:lnSpc>
                          <a:spcPts val="9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Contact </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hlinkClick r:id="rId52"/>
                        </a:rPr>
                        <a:t>winask@microsoft.com</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for sales &amp; licensing support</a:t>
                      </a:r>
                      <a:endParaRPr lang="en-US" sz="700" b="0" kern="1200" dirty="0">
                        <a:solidFill>
                          <a:srgbClr val="3C3C3C"/>
                        </a:solidFill>
                        <a:latin typeface="Segoe UI" panose="020B0502040204020203" pitchFamily="34" charset="0"/>
                        <a:ea typeface="+mn-ea"/>
                        <a:cs typeface="Segoe UI" panose="020B0502040204020203" pitchFamily="34" charset="0"/>
                      </a:endParaRPr>
                    </a:p>
                  </a:txBody>
                  <a:tcPr marL="45720" marR="45720">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2" indent="0" algn="l" defTabSz="731566" rtl="0" eaLnBrk="0" fontAlgn="base" latinLnBrk="0" hangingPunct="0">
                        <a:lnSpc>
                          <a:spcPts val="900"/>
                        </a:lnSpc>
                        <a:spcBef>
                          <a:spcPts val="0"/>
                        </a:spcBef>
                        <a:spcAft>
                          <a:spcPts val="0"/>
                        </a:spcAft>
                        <a:buClr>
                          <a:schemeClr val="bg2"/>
                        </a:buClr>
                        <a:buSzPct val="100000"/>
                        <a:buFont typeface="Wingdings" panose="05000000000000000000" pitchFamily="2" charset="2"/>
                        <a:buNone/>
                        <a:tabLst/>
                        <a:defRPr/>
                      </a:pPr>
                      <a:r>
                        <a:rPr lang="en-US" sz="800" b="1" kern="1200" dirty="0">
                          <a:solidFill>
                            <a:srgbClr val="3C3C3C"/>
                          </a:solidFill>
                          <a:latin typeface="+mn-lt"/>
                          <a:ea typeface="+mn-ea"/>
                          <a:cs typeface="Calibri" panose="020F0502020204030204" pitchFamily="34" charset="0"/>
                        </a:rPr>
                        <a:t>SPE E3:</a:t>
                      </a:r>
                      <a:r>
                        <a:rPr lang="en-US" sz="800" b="1" kern="1200" baseline="0" dirty="0">
                          <a:solidFill>
                            <a:srgbClr val="3C3C3C"/>
                          </a:solidFill>
                          <a:latin typeface="+mn-lt"/>
                          <a:ea typeface="+mn-ea"/>
                          <a:cs typeface="Calibri" panose="020F0502020204030204" pitchFamily="34" charset="0"/>
                        </a:rPr>
                        <a:t> </a:t>
                      </a:r>
                      <a:r>
                        <a:rPr lang="en-US" sz="800" b="1" kern="1200" dirty="0">
                          <a:solidFill>
                            <a:srgbClr val="3C3C3C"/>
                          </a:solidFill>
                          <a:latin typeface="+mn-lt"/>
                          <a:ea typeface="+mn-ea"/>
                          <a:cs typeface="Calibri" panose="020F0502020204030204" pitchFamily="34" charset="0"/>
                        </a:rPr>
                        <a:t> </a:t>
                      </a:r>
                      <a:r>
                        <a:rPr lang="en-US" sz="800" b="0" kern="1200" dirty="0">
                          <a:solidFill>
                            <a:srgbClr val="3C3C3C"/>
                          </a:solidFill>
                          <a:latin typeface="+mn-lt"/>
                          <a:ea typeface="+mn-ea"/>
                          <a:cs typeface="Calibri" panose="020F0502020204030204" pitchFamily="34" charset="0"/>
                        </a:rPr>
                        <a:t>– Pricing available in Q2 FY17 </a:t>
                      </a:r>
                      <a:r>
                        <a:rPr lang="en-US" sz="800" b="0" kern="1200" baseline="0" dirty="0">
                          <a:solidFill>
                            <a:srgbClr val="3C3C3C"/>
                          </a:solidFill>
                          <a:latin typeface="+mn-lt"/>
                          <a:ea typeface="+mn-ea"/>
                          <a:cs typeface="Calibri" panose="020F0502020204030204" pitchFamily="34" charset="0"/>
                        </a:rPr>
                        <a:t> </a:t>
                      </a:r>
                      <a:endParaRPr lang="en-US" sz="700" b="0" kern="1200" dirty="0">
                        <a:solidFill>
                          <a:srgbClr val="3C3C3C"/>
                        </a:solidFill>
                        <a:latin typeface="+mn-lt"/>
                        <a:ea typeface="+mn-ea"/>
                        <a:cs typeface="Segoe UI" panose="020B0502040204020203" pitchFamily="34" charset="0"/>
                      </a:endParaRPr>
                    </a:p>
                    <a:p>
                      <a:pPr marL="0" marR="0" lvl="1" indent="0" algn="l" defTabSz="986002" rtl="0" eaLnBrk="0" fontAlgn="base" latinLnBrk="0" hangingPunct="0">
                        <a:lnSpc>
                          <a:spcPct val="100000"/>
                        </a:lnSpc>
                        <a:spcBef>
                          <a:spcPts val="0"/>
                        </a:spcBef>
                        <a:spcAft>
                          <a:spcPts val="0"/>
                        </a:spcAft>
                        <a:buClr>
                          <a:srgbClr val="7FBA00"/>
                        </a:buClr>
                        <a:buSzPct val="110000"/>
                        <a:buFont typeface="Arial" panose="020B0604020202020204" pitchFamily="34" charset="0"/>
                        <a:buNone/>
                        <a:tabLst/>
                        <a:defRPr/>
                      </a:pPr>
                      <a:r>
                        <a:rPr lang="en-US" sz="800" b="1" kern="1200" dirty="0">
                          <a:solidFill>
                            <a:srgbClr val="3C3C3C"/>
                          </a:solidFill>
                          <a:latin typeface="+mn-lt"/>
                          <a:ea typeface="+mn-ea"/>
                          <a:cs typeface="Segoe UI" panose="020B0502040204020203" pitchFamily="34" charset="0"/>
                        </a:rPr>
                        <a:t>SPE</a:t>
                      </a:r>
                      <a:r>
                        <a:rPr lang="en-US" sz="800" b="1" kern="1200" baseline="0" dirty="0">
                          <a:solidFill>
                            <a:srgbClr val="3C3C3C"/>
                          </a:solidFill>
                          <a:latin typeface="+mn-lt"/>
                          <a:ea typeface="+mn-ea"/>
                          <a:cs typeface="Segoe UI" panose="020B0502040204020203" pitchFamily="34" charset="0"/>
                        </a:rPr>
                        <a:t> E5</a:t>
                      </a:r>
                      <a:r>
                        <a:rPr lang="en-US" sz="800" b="1" kern="1200" dirty="0">
                          <a:solidFill>
                            <a:srgbClr val="3C3C3C"/>
                          </a:solidFill>
                          <a:latin typeface="+mn-lt"/>
                          <a:ea typeface="+mn-ea"/>
                          <a:cs typeface="Calibri" panose="020F0502020204030204" pitchFamily="34" charset="0"/>
                        </a:rPr>
                        <a:t>:</a:t>
                      </a:r>
                      <a:r>
                        <a:rPr lang="en-US" sz="800" b="1" kern="1200" baseline="0" dirty="0">
                          <a:solidFill>
                            <a:srgbClr val="3C3C3C"/>
                          </a:solidFill>
                          <a:latin typeface="+mn-lt"/>
                          <a:ea typeface="+mn-ea"/>
                          <a:cs typeface="Calibri" panose="020F0502020204030204" pitchFamily="34" charset="0"/>
                        </a:rPr>
                        <a:t> </a:t>
                      </a:r>
                      <a:r>
                        <a:rPr lang="en-US" sz="800" b="1" kern="1200" dirty="0">
                          <a:solidFill>
                            <a:srgbClr val="3C3C3C"/>
                          </a:solidFill>
                          <a:latin typeface="+mn-lt"/>
                          <a:ea typeface="+mn-ea"/>
                          <a:cs typeface="Calibri" panose="020F0502020204030204" pitchFamily="34" charset="0"/>
                        </a:rPr>
                        <a:t> </a:t>
                      </a:r>
                      <a:r>
                        <a:rPr lang="en-US" sz="800" b="0" kern="1200" dirty="0">
                          <a:solidFill>
                            <a:srgbClr val="3C3C3C"/>
                          </a:solidFill>
                          <a:latin typeface="+mn-lt"/>
                          <a:ea typeface="+mn-ea"/>
                          <a:cs typeface="Calibri" panose="020F0502020204030204" pitchFamily="34" charset="0"/>
                        </a:rPr>
                        <a:t>– Pricing available in Q2 FY17 </a:t>
                      </a:r>
                      <a:endParaRPr kumimoji="0" lang="en-US" sz="700" b="0" i="0" u="none" strike="noStrike" kern="1200" cap="none" spc="0" normalizeH="0" baseline="0" noProof="0" dirty="0">
                        <a:ln>
                          <a:noFill/>
                        </a:ln>
                        <a:solidFill>
                          <a:srgbClr val="3C3C3C"/>
                        </a:solidFill>
                        <a:effectLst/>
                        <a:uLnTx/>
                        <a:uFillTx/>
                        <a:latin typeface="+mn-lt"/>
                        <a:ea typeface="+mn-ea"/>
                        <a:cs typeface="Segoe UI" panose="020B0502040204020203" pitchFamily="34" charset="0"/>
                      </a:endParaRPr>
                    </a:p>
                  </a:txBody>
                  <a:tcPr marL="45720" marR="45720">
                    <a:lnL w="571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23900">
                <a:tc>
                  <a:txBody>
                    <a:bodyPr/>
                    <a:lstStyle/>
                    <a:p>
                      <a:pPr marL="91440" marR="0" lvl="1" indent="-91440" algn="l" defTabSz="986002" rtl="0" eaLnBrk="0" fontAlgn="base" latinLnBrk="0" hangingPunct="0">
                        <a:lnSpc>
                          <a:spcPct val="1000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1" kern="1200" dirty="0">
                          <a:solidFill>
                            <a:schemeClr val="tx1">
                              <a:lumMod val="75000"/>
                            </a:schemeClr>
                          </a:solidFill>
                          <a:latin typeface="Segoe UI" panose="020B0502040204020203" pitchFamily="34" charset="0"/>
                          <a:ea typeface="+mn-ea"/>
                          <a:cs typeface="Segoe UI" panose="020B0502040204020203" pitchFamily="34" charset="0"/>
                        </a:rPr>
                        <a:t>LSP Rebate</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 </a:t>
                      </a:r>
                      <a:r>
                        <a:rPr lang="en-US" sz="700" b="1" kern="1200" dirty="0">
                          <a:solidFill>
                            <a:schemeClr val="tx1">
                              <a:lumMod val="75000"/>
                            </a:schemeClr>
                          </a:solidFill>
                          <a:latin typeface="Segoe UI" panose="020B0502040204020203" pitchFamily="34" charset="0"/>
                          <a:ea typeface="+mn-ea"/>
                          <a:cs typeface="Segoe UI" panose="020B0502040204020203" pitchFamily="34" charset="0"/>
                        </a:rPr>
                        <a:t>$5 per seat </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on</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new Windows 10 Enterprise E3 or E5 per User licenses sold via indirect EA, EAS &amp; MPSA agreements. </a:t>
                      </a:r>
                      <a:r>
                        <a:rPr lang="en-US" sz="700" b="0" i="0" kern="1200" baseline="0" dirty="0">
                          <a:solidFill>
                            <a:schemeClr val="tx1">
                              <a:lumMod val="75000"/>
                            </a:schemeClr>
                          </a:solidFill>
                          <a:latin typeface="Segoe UI" panose="020B0502040204020203" pitchFamily="34" charset="0"/>
                          <a:ea typeface="+mn-ea"/>
                          <a:cs typeface="Segoe UI" panose="020B0502040204020203" pitchFamily="34" charset="0"/>
                        </a:rPr>
                        <a:t>Excludes SPE.</a:t>
                      </a:r>
                    </a:p>
                    <a:p>
                      <a:pPr marL="91440" marR="0" lvl="1" indent="-91440" algn="l" defTabSz="986002" rtl="0" eaLnBrk="0" fontAlgn="base" latinLnBrk="0" hangingPunct="0">
                        <a:lnSpc>
                          <a:spcPct val="1000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i="0" kern="1200" baseline="0" dirty="0">
                          <a:solidFill>
                            <a:schemeClr val="tx1">
                              <a:lumMod val="75000"/>
                            </a:schemeClr>
                          </a:solidFill>
                          <a:latin typeface="Segoe UI" panose="020B0502040204020203" pitchFamily="34" charset="0"/>
                          <a:ea typeface="+mn-ea"/>
                          <a:cs typeface="Segoe UI" panose="020B0502040204020203" pitchFamily="34" charset="0"/>
                        </a:rPr>
                        <a:t>Effective: July 1, 2016 – Dec 27, 2016</a:t>
                      </a:r>
                    </a:p>
                    <a:p>
                      <a:pPr marL="91440" marR="0" lvl="1" indent="-91440" algn="l" defTabSz="986002" rtl="0" eaLnBrk="0" fontAlgn="base" latinLnBrk="0" hangingPunct="0">
                        <a:lnSpc>
                          <a:spcPct val="1000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i="0" kern="1200" baseline="0" dirty="0">
                          <a:solidFill>
                            <a:schemeClr val="tx1">
                              <a:lumMod val="75000"/>
                            </a:schemeClr>
                          </a:solidFill>
                          <a:latin typeface="Segoe UI" panose="020B0502040204020203" pitchFamily="34" charset="0"/>
                          <a:ea typeface="+mn-ea"/>
                          <a:cs typeface="Segoe UI" panose="020B0502040204020203" pitchFamily="34" charset="0"/>
                          <a:hlinkClick r:id="rId53"/>
                        </a:rPr>
                        <a:t>FY17 Windows Accelerate</a:t>
                      </a:r>
                      <a:r>
                        <a:rPr lang="en-US" sz="700" b="0" i="0" kern="1200" baseline="0" dirty="0">
                          <a:solidFill>
                            <a:schemeClr val="tx1">
                              <a:lumMod val="75000"/>
                            </a:schemeClr>
                          </a:solidFill>
                          <a:latin typeface="Segoe UI" panose="020B0502040204020203" pitchFamily="34" charset="0"/>
                          <a:ea typeface="+mn-ea"/>
                          <a:cs typeface="Segoe UI" panose="020B0502040204020203" pitchFamily="34" charset="0"/>
                        </a:rPr>
                        <a:t> funding for partners to drive deployment</a:t>
                      </a:r>
                    </a:p>
                    <a:p>
                      <a:pPr marL="91440" marR="0" lvl="1" indent="-91440" algn="l" defTabSz="986002" rtl="0" eaLnBrk="0" fontAlgn="base" latinLnBrk="0" hangingPunct="0">
                        <a:lnSpc>
                          <a:spcPct val="1000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hlinkClick r:id="rId54"/>
                        </a:rPr>
                        <a:t>Windows 10 Deployment and Management Kit</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includes </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a</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self service</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 Windows 10 Enterprise PoC to assess WaaS updates faster, more efficiently</a:t>
                      </a:r>
                      <a:endPar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endParaRPr>
                    </a:p>
                    <a:p>
                      <a:pPr marL="91440" marR="0" lvl="1" indent="-91440" algn="l" defTabSz="986002" rtl="0" eaLnBrk="0" fontAlgn="base" latinLnBrk="0" hangingPunct="0">
                        <a:lnSpc>
                          <a:spcPct val="100000"/>
                        </a:lnSpc>
                        <a:spcBef>
                          <a:spcPts val="0"/>
                        </a:spcBef>
                        <a:spcAft>
                          <a:spcPts val="0"/>
                        </a:spcAft>
                        <a:buClr>
                          <a:schemeClr val="accent3">
                            <a:lumMod val="75000"/>
                          </a:schemeClr>
                        </a:buClr>
                        <a:buSzPct val="110000"/>
                        <a:buFont typeface="Arial" panose="020B0604020202020204" pitchFamily="34" charset="0"/>
                        <a:buChar char="•"/>
                        <a:tabLst/>
                        <a:defRPr/>
                      </a:pP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Contact </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hlinkClick r:id="rId52"/>
                        </a:rPr>
                        <a:t>winask@microsoft.com</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for questions, full offer details </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hlinkClick r:id="rId55"/>
                        </a:rPr>
                        <a:t>here</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a:t>
                      </a:r>
                    </a:p>
                  </a:txBody>
                  <a:tcPr marL="45720" marR="45720"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91440" marR="0" lvl="1" indent="-91440" algn="l" defTabSz="986002" rtl="0" eaLnBrk="0" fontAlgn="base" latinLnBrk="0" hangingPunct="0">
                        <a:lnSpc>
                          <a:spcPct val="100000"/>
                        </a:lnSpc>
                        <a:spcBef>
                          <a:spcPts val="0"/>
                        </a:spcBef>
                        <a:spcAft>
                          <a:spcPts val="0"/>
                        </a:spcAft>
                        <a:buClr>
                          <a:srgbClr val="7FBA00"/>
                        </a:buClr>
                        <a:buSzPct val="110000"/>
                        <a:buFont typeface="Arial" panose="020B0604020202020204" pitchFamily="34" charset="0"/>
                        <a:buChar char="•"/>
                        <a:tabLst/>
                        <a:defRPr/>
                      </a:pP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Free 30 day PoC – up to 250 users</a:t>
                      </a:r>
                    </a:p>
                    <a:p>
                      <a:pPr marL="91440" marR="0" lvl="1" indent="-91440" algn="l" defTabSz="986002" rtl="0" eaLnBrk="0" fontAlgn="base" latinLnBrk="0" hangingPunct="0">
                        <a:lnSpc>
                          <a:spcPct val="100000"/>
                        </a:lnSpc>
                        <a:spcBef>
                          <a:spcPts val="0"/>
                        </a:spcBef>
                        <a:spcAft>
                          <a:spcPts val="0"/>
                        </a:spcAft>
                        <a:buClr>
                          <a:srgbClr val="7FBA00"/>
                        </a:buClr>
                        <a:buSzPct val="110000"/>
                        <a:buFont typeface="Arial" panose="020B0604020202020204" pitchFamily="34" charset="0"/>
                        <a:buChar char="•"/>
                        <a:tabLst/>
                        <a:defRPr/>
                      </a:pP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Eligible for $12,000 EMS</a:t>
                      </a:r>
                      <a:r>
                        <a:rPr lang="en-US" sz="700" b="0" kern="1200" baseline="0" dirty="0">
                          <a:solidFill>
                            <a:schemeClr val="tx1">
                              <a:lumMod val="75000"/>
                            </a:schemeClr>
                          </a:solidFill>
                          <a:latin typeface="Segoe UI" panose="020B0502040204020203" pitchFamily="34" charset="0"/>
                          <a:ea typeface="+mn-ea"/>
                          <a:cs typeface="Segoe UI" panose="020B0502040204020203" pitchFamily="34" charset="0"/>
                        </a:rPr>
                        <a:t> deployment funds</a:t>
                      </a:r>
                      <a:r>
                        <a:rPr lang="en-US" sz="700" b="0" kern="1200" dirty="0">
                          <a:solidFill>
                            <a:schemeClr val="tx1">
                              <a:lumMod val="75000"/>
                            </a:schemeClr>
                          </a:solidFill>
                          <a:latin typeface="Segoe UI" panose="020B0502040204020203" pitchFamily="34" charset="0"/>
                          <a:ea typeface="+mn-ea"/>
                          <a:cs typeface="Segoe UI" panose="020B0502040204020203" pitchFamily="34" charset="0"/>
                        </a:rPr>
                        <a:t> + DDPS vouchers (for Office/Windows deployment) to aid activation &amp; deployment</a:t>
                      </a:r>
                    </a:p>
                  </a:txBody>
                  <a:tcPr marL="45720" marR="45720">
                    <a:lnL w="571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17482464"/>
      </p:ext>
    </p:extLst>
  </p:cSld>
  <p:clrMapOvr>
    <a:masterClrMapping/>
  </p:clrMapOvr>
  <p:transition>
    <p:fade/>
  </p:transition>
</p:sld>
</file>

<file path=ppt/theme/theme1.xml><?xml version="1.0" encoding="utf-8"?>
<a:theme xmlns:a="http://schemas.openxmlformats.org/drawingml/2006/main" name="MSVID_White_Blue_Accent_16x9_2013_06">
  <a:themeElements>
    <a:clrScheme name="Custom 3">
      <a:dk1>
        <a:srgbClr val="505050"/>
      </a:dk1>
      <a:lt1>
        <a:srgbClr val="FFFFFF"/>
      </a:lt1>
      <a:dk2>
        <a:srgbClr val="0072C6"/>
      </a:dk2>
      <a:lt2>
        <a:srgbClr val="00BCF2"/>
      </a:lt2>
      <a:accent1>
        <a:srgbClr val="002050"/>
      </a:accent1>
      <a:accent2>
        <a:srgbClr val="B4009E"/>
      </a:accent2>
      <a:accent3>
        <a:srgbClr val="0072C6"/>
      </a:accent3>
      <a:accent4>
        <a:srgbClr val="008272"/>
      </a:accent4>
      <a:accent5>
        <a:srgbClr val="4668C5"/>
      </a:accent5>
      <a:accent6>
        <a:srgbClr val="68217A"/>
      </a:accent6>
      <a:hlink>
        <a:srgbClr val="002060"/>
      </a:hlink>
      <a:folHlink>
        <a:srgbClr val="00206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Brand_template_16-9_WHITE_Blue_accent_2013" id="{A8ECE3F3-AD13-4342-9E2D-AFBE266C6F22}" vid="{BEFFCFA6-0CD2-4880-A11C-FE23A9E8E1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006c_x54 xmlns="29e3d480-733e-44d5-a6f7-9ba0f34f3326">https://corecsp.sharepoint.com/_layouts/15/guestaccess.aspx?guestaccesstoken=9zULGc5J4fzbYFggWR73fOTVzUwltZDrLjw%2fEii8dB8%3d&amp;docid=042d4591ebd4647888d31c920477370ea&amp;rev=1</_x006c_x54>
    <Level_x0020_2 xmlns="29e3d480-733e-44d5-a6f7-9ba0f34f3326">Windows 10 Enterprise E3</Level_x0020_2>
    <Level_x0020_3 xmlns="29e3d480-733e-44d5-a6f7-9ba0f34f3326">How to Sell</Level_x0020_3>
    <_x0071_b98 xmlns="29e3d480-733e-44d5-a6f7-9ba0f34f3326">Windows 10 Enterprise E3E5 and SPE Upsell Guide from Office 365</_x0071_b98>
    <Page xmlns="29e3d480-733e-44d5-a6f7-9ba0f34f3326">Elevate</Page>
    <Tab_x0020_Section xmlns="29e3d480-733e-44d5-a6f7-9ba0f34f3326">Product Knowledge</Tab_x0020_Sec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91B42AD9A20A49A979483C958982FA" ma:contentTypeVersion="11" ma:contentTypeDescription="Create a new document." ma:contentTypeScope="" ma:versionID="3845ac6cc033c115561b295ba7c8b8e7">
  <xsd:schema xmlns:xsd="http://www.w3.org/2001/XMLSchema" xmlns:xs="http://www.w3.org/2001/XMLSchema" xmlns:p="http://schemas.microsoft.com/office/2006/metadata/properties" xmlns:ns2="641614ef-a29a-40a6-9b4f-3d8bfb729c43" xmlns:ns3="29e3d480-733e-44d5-a6f7-9ba0f34f3326" targetNamespace="http://schemas.microsoft.com/office/2006/metadata/properties" ma:root="true" ma:fieldsID="c4e360371a409cc68a5259f84dd76649" ns2:_="" ns3:_="">
    <xsd:import namespace="641614ef-a29a-40a6-9b4f-3d8bfb729c43"/>
    <xsd:import namespace="29e3d480-733e-44d5-a6f7-9ba0f34f3326"/>
    <xsd:element name="properties">
      <xsd:complexType>
        <xsd:sequence>
          <xsd:element name="documentManagement">
            <xsd:complexType>
              <xsd:all>
                <xsd:element ref="ns2:SharedWithUsers" minOccurs="0"/>
                <xsd:element ref="ns2:SharedWithDetails" minOccurs="0"/>
                <xsd:element ref="ns3:Page"/>
                <xsd:element ref="ns3:Tab_x0020_Section"/>
                <xsd:element ref="ns3:Level_x0020_2"/>
                <xsd:element ref="ns3:Level_x0020_3"/>
                <xsd:element ref="ns3:_x0071_b98" minOccurs="0"/>
                <xsd:element ref="ns3:_x006c_x54"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1614ef-a29a-40a6-9b4f-3d8bfb729c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6" nillable="true" ma:displayName="Last Shared By User" ma:description="" ma:internalName="LastSharedByUser"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9e3d480-733e-44d5-a6f7-9ba0f34f3326" elementFormDefault="qualified">
    <xsd:import namespace="http://schemas.microsoft.com/office/2006/documentManagement/types"/>
    <xsd:import namespace="http://schemas.microsoft.com/office/infopath/2007/PartnerControls"/>
    <xsd:element name="Page" ma:index="10" ma:displayName="Page" ma:default="Elevate" ma:description="Which page will this document appear on" ma:format="RadioButtons" ma:internalName="Page">
      <xsd:simpleType>
        <xsd:restriction base="dms:Choice">
          <xsd:enumeration value="Elevate"/>
          <xsd:enumeration value="Engage"/>
          <xsd:enumeration value="Enroll"/>
        </xsd:restriction>
      </xsd:simpleType>
    </xsd:element>
    <xsd:element name="Tab_x0020_Section" ma:index="11" ma:displayName="Section" ma:default="Product Knowledge" ma:description="Subcategory for top level sections of each page" ma:format="RadioButtons" ma:internalName="Tab_x0020_Section">
      <xsd:simpleType>
        <xsd:restriction base="dms:Choice">
          <xsd:enumeration value="Product Knowledge"/>
          <xsd:enumeration value="Business Foundation"/>
          <xsd:enumeration value="Technical Foundation"/>
          <xsd:enumeration value="Profitability Roadmaps"/>
          <xsd:enumeration value="Marketing Campaigns"/>
          <xsd:enumeration value="Sales Tools"/>
          <xsd:enumeration value="Learn More About CSP"/>
        </xsd:restriction>
      </xsd:simpleType>
    </xsd:element>
    <xsd:element name="Level_x0020_2" ma:index="12" ma:displayName="Level 1" ma:default="Azure" ma:description="Subcategories for tabs" ma:format="RadioButtons" ma:internalName="Level_x0020_2">
      <xsd:simpleType>
        <xsd:restriction base="dms:Choice">
          <xsd:enumeration value="Azure"/>
          <xsd:enumeration value="Enterprise Mobility Suite"/>
          <xsd:enumeration value="Dynamics CRM Online"/>
          <xsd:enumeration value="Intune"/>
          <xsd:enumeration value="Office 365"/>
          <xsd:enumeration value="How to Build a Cloud Business Model"/>
          <xsd:enumeration value="How to Differentiate Your Business"/>
          <xsd:enumeration value="How to Transform Your Business"/>
          <xsd:enumeration value="How to Build a Cloud Financial Model"/>
          <xsd:enumeration value="How to Drive Profits"/>
          <xsd:enumeration value="Code and APIs"/>
          <xsd:enumeration value="How to Implement"/>
          <xsd:enumeration value="Power BI"/>
          <xsd:enumeration value="Windows 10 Enterprise E3"/>
          <xsd:enumeration value="NONE"/>
        </xsd:restriction>
      </xsd:simpleType>
    </xsd:element>
    <xsd:element name="Level_x0020_3" ma:index="13" ma:displayName="Level 2" ma:default="How to Get Started" ma:description="Subcategory for topics under each tab section" ma:format="RadioButtons" ma:internalName="Level_x0020_3">
      <xsd:simpleType>
        <xsd:restriction base="dms:Choice">
          <xsd:enumeration value="How to Get Started"/>
          <xsd:enumeration value="How to Make Money"/>
          <xsd:enumeration value="How to Implement"/>
          <xsd:enumeration value="How to Sell"/>
          <xsd:enumeration value="Cloud Transformation Series"/>
          <xsd:enumeration value="Business Continuity and Disaster Recovery"/>
          <xsd:enumeration value="Dev Ops"/>
          <xsd:enumeration value="Infrastructure-as-a-Service"/>
          <xsd:enumeration value="Enterprise Mobility Management"/>
          <xsd:enumeration value="NONE"/>
        </xsd:restriction>
      </xsd:simpleType>
    </xsd:element>
    <xsd:element name="_x0071_b98" ma:index="14" nillable="true" ma:displayName="Filename" ma:internalName="_x0071_b98">
      <xsd:simpleType>
        <xsd:restriction base="dms:Text"/>
      </xsd:simpleType>
    </xsd:element>
    <xsd:element name="_x006c_x54" ma:index="15" nillable="true" ma:displayName="URL" ma:internalName="_x006c_x54">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schemas.microsoft.com/office/2006/documentManagement/types"/>
    <ds:schemaRef ds:uri="http://schemas.microsoft.com/office/infopath/2007/PartnerControls"/>
    <ds:schemaRef ds:uri="158ee841-c351-4c33-8492-3a550000a8d6"/>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A4938D9D-2085-4A10-AD00-05CC953C913D}"/>
</file>

<file path=docProps/app.xml><?xml version="1.0" encoding="utf-8"?>
<Properties xmlns="http://schemas.openxmlformats.org/officeDocument/2006/extended-properties" xmlns:vt="http://schemas.openxmlformats.org/officeDocument/2006/docPropsVTypes">
  <Template/>
  <TotalTime>17532</TotalTime>
  <Words>2186</Words>
  <Application>Microsoft Office PowerPoint</Application>
  <PresentationFormat>Custom</PresentationFormat>
  <Paragraphs>181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Segoe UI</vt:lpstr>
      <vt:lpstr>Segoe UI Light</vt:lpstr>
      <vt:lpstr>Wingdings</vt:lpstr>
      <vt:lpstr>MSVID_White_Blue_Accent_16x9_2013_06</vt:lpstr>
      <vt:lpstr>PowerPoint Presentation</vt:lpstr>
      <vt:lpstr>PowerPoint Presentation</vt:lpstr>
    </vt:vector>
  </TitlesOfParts>
  <Manager>Ron Sasaki</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10 Enterprise E3E5 and SPE Upsell Guide from Office 365</dc:title>
  <dc:subject>MSVID Microsoft-branded PowerPoint template and guidelines</dc:subject>
  <dc:creator>Barbara Spear (Bridge Partners)</dc:creator>
  <cp:keywords>MSVID, Brand Guidelines, Branding, Visual Identity, grid</cp:keywords>
  <dc:description>Template: Maryfj_x000d_
Formatting: Maryfj, Sakuu _x000d_
Audience Type: Internal</dc:description>
  <cp:lastModifiedBy>Chris Le Texier</cp:lastModifiedBy>
  <cp:revision>449</cp:revision>
  <cp:lastPrinted>2015-04-09T20:03:31Z</cp:lastPrinted>
  <dcterms:created xsi:type="dcterms:W3CDTF">2013-09-29T00:00:50Z</dcterms:created>
  <dcterms:modified xsi:type="dcterms:W3CDTF">2016-08-05T14:33:43Z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0x0101009D91B42AD9A20A49A979483C958982FA</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ies>
</file>