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571" r:id="rId4"/>
  </p:sldMasterIdLst>
  <p:notesMasterIdLst>
    <p:notesMasterId r:id="rId35"/>
  </p:notesMasterIdLst>
  <p:handoutMasterIdLst>
    <p:handoutMasterId r:id="rId36"/>
  </p:handoutMasterIdLst>
  <p:sldIdLst>
    <p:sldId id="1972" r:id="rId5"/>
    <p:sldId id="1948" r:id="rId6"/>
    <p:sldId id="2014" r:id="rId7"/>
    <p:sldId id="1883" r:id="rId8"/>
    <p:sldId id="1999" r:id="rId9"/>
    <p:sldId id="1994" r:id="rId10"/>
    <p:sldId id="1987" r:id="rId11"/>
    <p:sldId id="1988" r:id="rId12"/>
    <p:sldId id="1965" r:id="rId13"/>
    <p:sldId id="2034" r:id="rId14"/>
    <p:sldId id="2018" r:id="rId15"/>
    <p:sldId id="2019" r:id="rId16"/>
    <p:sldId id="1974" r:id="rId17"/>
    <p:sldId id="1964" r:id="rId18"/>
    <p:sldId id="2035" r:id="rId19"/>
    <p:sldId id="2006" r:id="rId20"/>
    <p:sldId id="2021" r:id="rId21"/>
    <p:sldId id="2022" r:id="rId22"/>
    <p:sldId id="2038" r:id="rId23"/>
    <p:sldId id="1885" r:id="rId24"/>
    <p:sldId id="2037" r:id="rId25"/>
    <p:sldId id="2042" r:id="rId26"/>
    <p:sldId id="1886" r:id="rId27"/>
    <p:sldId id="2039" r:id="rId28"/>
    <p:sldId id="2043" r:id="rId29"/>
    <p:sldId id="2009" r:id="rId30"/>
    <p:sldId id="1958" r:id="rId31"/>
    <p:sldId id="2008" r:id="rId32"/>
    <p:sldId id="1666" r:id="rId33"/>
    <p:sldId id="1811" r:id="rId34"/>
  </p:sldIdLst>
  <p:sldSz cx="12436475" cy="6994525"/>
  <p:notesSz cx="6881813"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Digital Transformation" id="{C828E8F6-A556-4B6F-8151-DE7C26F0E4A1}">
          <p14:sldIdLst>
            <p14:sldId id="1972"/>
            <p14:sldId id="1948"/>
            <p14:sldId id="2014"/>
            <p14:sldId id="1883"/>
            <p14:sldId id="1999"/>
            <p14:sldId id="1994"/>
          </p14:sldIdLst>
        </p14:section>
        <p14:section name="The most trusted platform" id="{39F9046B-5D8B-46A9-A1F4-8E16898D01FF}">
          <p14:sldIdLst>
            <p14:sldId id="1987"/>
            <p14:sldId id="1988"/>
            <p14:sldId id="1965"/>
            <p14:sldId id="2034"/>
            <p14:sldId id="2018"/>
            <p14:sldId id="2019"/>
            <p14:sldId id="1974"/>
          </p14:sldIdLst>
        </p14:section>
        <p14:section name="IT for the modern workplace" id="{BB30C607-28C3-4A11-B36C-706127BCF55A}">
          <p14:sldIdLst>
            <p14:sldId id="1964"/>
            <p14:sldId id="2035"/>
            <p14:sldId id="2006"/>
            <p14:sldId id="2021"/>
            <p14:sldId id="2022"/>
            <p14:sldId id="2038"/>
          </p14:sldIdLst>
        </p14:section>
        <p14:section name="More Personal, More Productive" id="{AB585E87-C53B-47C4-8C42-C4486E9CBED2}">
          <p14:sldIdLst>
            <p14:sldId id="1885"/>
            <p14:sldId id="2037"/>
            <p14:sldId id="2042"/>
          </p14:sldIdLst>
        </p14:section>
        <p14:section name="The most versitile devices" id="{AE12DD3D-B1E5-423B-B9F5-D2449C824F62}">
          <p14:sldIdLst>
            <p14:sldId id="1886"/>
            <p14:sldId id="2039"/>
            <p14:sldId id="2043"/>
          </p14:sldIdLst>
        </p14:section>
        <p14:section name="Close and CTA" id="{55791ED1-E110-48B6-B9EE-11A4356C46FF}">
          <p14:sldIdLst>
            <p14:sldId id="2009"/>
            <p14:sldId id="1958"/>
            <p14:sldId id="2008"/>
            <p14:sldId id="1666"/>
            <p14:sldId id="1811"/>
          </p14:sldIdLst>
        </p14:section>
      </p14:sectionLst>
    </p:ext>
    <p:ext uri="{EFAFB233-063F-42B5-8137-9DF3F51BA10A}">
      <p15:sldGuideLst xmlns:p15="http://schemas.microsoft.com/office/powerpoint/2012/main">
        <p15:guide id="2" pos="3917" userDrawn="1">
          <p15:clr>
            <a:srgbClr val="A4A3A4"/>
          </p15:clr>
        </p15:guide>
        <p15:guide id="3" orient="horz" pos="1147" userDrawn="1">
          <p15:clr>
            <a:srgbClr val="A4A3A4"/>
          </p15:clr>
        </p15:guide>
        <p15:guide id="6" orient="horz" pos="2587" userDrawn="1">
          <p15:clr>
            <a:srgbClr val="A4A3A4"/>
          </p15:clr>
        </p15:guide>
        <p15:guide id="7" orient="horz" pos="2947" userDrawn="1">
          <p15:clr>
            <a:srgbClr val="A4A3A4"/>
          </p15:clr>
        </p15:guide>
        <p15:guide id="8" orient="horz" pos="3571" userDrawn="1">
          <p15:clr>
            <a:srgbClr val="A4A3A4"/>
          </p15:clr>
        </p15:guide>
        <p15:guide id="10" pos="5789" userDrawn="1">
          <p15:clr>
            <a:srgbClr val="A4A3A4"/>
          </p15:clr>
        </p15:guide>
        <p15:guide id="11" pos="7613" userDrawn="1">
          <p15:clr>
            <a:srgbClr val="A4A3A4"/>
          </p15:clr>
        </p15:guide>
        <p15:guide id="12" pos="204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264"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373"/>
    <a:srgbClr val="F5F5F5"/>
    <a:srgbClr val="D7D7D7"/>
    <a:srgbClr val="FFFFFF"/>
    <a:srgbClr val="0078D7"/>
    <a:srgbClr val="E9E9E9"/>
    <a:srgbClr val="525252"/>
    <a:srgbClr val="F7F7F7"/>
    <a:srgbClr val="F6F6F6"/>
    <a:srgbClr val="002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0" autoAdjust="0"/>
    <p:restoredTop sz="77924" autoAdjust="0"/>
  </p:normalViewPr>
  <p:slideViewPr>
    <p:cSldViewPr snapToGrid="0">
      <p:cViewPr varScale="1">
        <p:scale>
          <a:sx n="70" d="100"/>
          <a:sy n="70" d="100"/>
        </p:scale>
        <p:origin x="32" y="68"/>
      </p:cViewPr>
      <p:guideLst>
        <p:guide pos="3917"/>
        <p:guide orient="horz" pos="1147"/>
        <p:guide orient="horz" pos="2587"/>
        <p:guide orient="horz" pos="2947"/>
        <p:guide orient="horz" pos="3571"/>
        <p:guide pos="5789"/>
        <p:guide pos="7613"/>
        <p:guide pos="204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4128"/>
    </p:cViewPr>
  </p:sorterViewPr>
  <p:notesViewPr>
    <p:cSldViewPr snapToGrid="0" showGuides="1">
      <p:cViewPr varScale="1">
        <p:scale>
          <a:sx n="82" d="100"/>
          <a:sy n="82" d="100"/>
        </p:scale>
        <p:origin x="5790"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11766"/>
            <a:ext cx="2982119" cy="464820"/>
          </a:xfrm>
          <a:prstGeom prst="rect">
            <a:avLst/>
          </a:prstGeom>
        </p:spPr>
        <p:txBody>
          <a:bodyPr vert="horz" lIns="92433" tIns="46217" rIns="92433" bIns="4621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98102" y="0"/>
            <a:ext cx="2982119" cy="464820"/>
          </a:xfrm>
          <a:prstGeom prst="rect">
            <a:avLst/>
          </a:prstGeom>
        </p:spPr>
        <p:txBody>
          <a:bodyPr vert="horz" lIns="92433" tIns="46217" rIns="92433" bIns="46217" rtlCol="0"/>
          <a:lstStyle>
            <a:lvl1pPr algn="r">
              <a:defRPr sz="1200"/>
            </a:lvl1pPr>
          </a:lstStyle>
          <a:p>
            <a:fld id="{631AC0A1-0055-4FB9-83B3-222EBA44565D}" type="datetime1">
              <a:rPr lang="en-US" smtClean="0">
                <a:latin typeface="Segoe UI" pitchFamily="34" charset="0"/>
              </a:rPr>
              <a:t>10/24/2016</a:t>
            </a:fld>
            <a:endParaRPr lang="en-US" dirty="0">
              <a:latin typeface="Segoe UI" pitchFamily="34" charset="0"/>
            </a:endParaRPr>
          </a:p>
        </p:txBody>
      </p:sp>
      <p:sp>
        <p:nvSpPr>
          <p:cNvPr id="8" name="Footer Placeholder 7"/>
          <p:cNvSpPr>
            <a:spLocks noGrp="1"/>
          </p:cNvSpPr>
          <p:nvPr>
            <p:ph type="ftr" sz="quarter" idx="2"/>
          </p:nvPr>
        </p:nvSpPr>
        <p:spPr>
          <a:xfrm>
            <a:off x="0" y="8829967"/>
            <a:ext cx="5815132" cy="337975"/>
          </a:xfrm>
          <a:prstGeom prst="rect">
            <a:avLst/>
          </a:prstGeom>
        </p:spPr>
        <p:txBody>
          <a:bodyPr vert="horz" lIns="92433" tIns="46217" rIns="92433" bIns="46217" rtlCol="0" anchor="b"/>
          <a:lstStyle>
            <a:lvl1pPr algn="l">
              <a:defRPr sz="1200"/>
            </a:lvl1pPr>
          </a:lstStyle>
          <a:p>
            <a:pPr marL="402792" defTabSz="92402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803662" y="8829966"/>
            <a:ext cx="1076558" cy="464820"/>
          </a:xfrm>
          <a:prstGeom prst="rect">
            <a:avLst/>
          </a:prstGeom>
        </p:spPr>
        <p:txBody>
          <a:bodyPr vert="horz" lIns="92433" tIns="46217" rIns="92433" bIns="4621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688182" y="624484"/>
            <a:ext cx="5505450" cy="1556397"/>
          </a:xfrm>
          <a:prstGeom prst="rect">
            <a:avLst/>
          </a:prstGeom>
          <a:solidFill>
            <a:srgbClr val="0078D7"/>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Image Placeholder 8"/>
          <p:cNvSpPr>
            <a:spLocks noGrp="1" noRot="1" noChangeAspect="1"/>
          </p:cNvSpPr>
          <p:nvPr>
            <p:ph type="sldImg" idx="2"/>
          </p:nvPr>
        </p:nvSpPr>
        <p:spPr>
          <a:xfrm>
            <a:off x="688182" y="624484"/>
            <a:ext cx="2766218" cy="1556397"/>
          </a:xfrm>
          <a:prstGeom prst="rect">
            <a:avLst/>
          </a:prstGeom>
          <a:noFill/>
          <a:ln w="12700">
            <a:solidFill>
              <a:srgbClr val="0078D7"/>
            </a:solidFill>
          </a:ln>
        </p:spPr>
        <p:txBody>
          <a:bodyPr vert="horz" lIns="92433" tIns="46217" rIns="92433" bIns="46217" rtlCol="0" anchor="ctr"/>
          <a:lstStyle/>
          <a:p>
            <a:endParaRPr lang="en-US" dirty="0"/>
          </a:p>
        </p:txBody>
      </p:sp>
      <p:sp>
        <p:nvSpPr>
          <p:cNvPr id="12" name="Notes Placeholder 11"/>
          <p:cNvSpPr>
            <a:spLocks noGrp="1"/>
          </p:cNvSpPr>
          <p:nvPr>
            <p:ph type="body" sz="quarter" idx="3"/>
          </p:nvPr>
        </p:nvSpPr>
        <p:spPr>
          <a:xfrm>
            <a:off x="688182" y="2253761"/>
            <a:ext cx="5505450" cy="6575913"/>
          </a:xfrm>
          <a:prstGeom prst="rect">
            <a:avLst/>
          </a:prstGeom>
        </p:spPr>
        <p:txBody>
          <a:bodyPr vert="horz" lIns="92433" tIns="46217" rIns="92433" bIns="46217" numCol="1" spcCol="18288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5"/>
          </p:nvPr>
        </p:nvSpPr>
        <p:spPr>
          <a:xfrm>
            <a:off x="5511799" y="8829675"/>
            <a:ext cx="1368425" cy="466725"/>
          </a:xfrm>
          <a:prstGeom prst="rect">
            <a:avLst/>
          </a:prstGeom>
        </p:spPr>
        <p:txBody>
          <a:bodyPr vert="horz" lIns="91440" tIns="45720" rIns="91440" bIns="45720" rtlCol="0" anchor="b"/>
          <a:lstStyle>
            <a:lvl1pPr algn="r">
              <a:defRPr sz="1000">
                <a:latin typeface="Segoe UI" panose="020B0502040204020203" pitchFamily="34" charset="0"/>
                <a:cs typeface="Segoe UI" panose="020B0502040204020203" pitchFamily="34" charset="0"/>
              </a:defRPr>
            </a:lvl1pPr>
          </a:lstStyle>
          <a:p>
            <a:fld id="{949570AB-282D-4F9A-AAF7-479BFA1C3732}" type="slidenum">
              <a:rPr lang="en-US" smtClean="0"/>
              <a:pPr/>
              <a:t>‹#›</a:t>
            </a:fld>
            <a:endParaRPr lang="en-US"/>
          </a:p>
        </p:txBody>
      </p:sp>
      <p:sp>
        <p:nvSpPr>
          <p:cNvPr id="3" name="Footer Placeholder 2"/>
          <p:cNvSpPr>
            <a:spLocks noGrp="1"/>
          </p:cNvSpPr>
          <p:nvPr>
            <p:ph type="ftr" sz="quarter" idx="4"/>
          </p:nvPr>
        </p:nvSpPr>
        <p:spPr>
          <a:xfrm rot="16200000">
            <a:off x="3398668" y="5398916"/>
            <a:ext cx="6648794" cy="212723"/>
          </a:xfrm>
          <a:prstGeom prst="rect">
            <a:avLst/>
          </a:prstGeom>
        </p:spPr>
        <p:txBody>
          <a:bodyPr vert="horz" lIns="91440" tIns="45720" rIns="91440" bIns="45720" rtlCol="0" anchor="b"/>
          <a:lstStyle>
            <a:lvl1pPr algn="l">
              <a:defRPr lang="en-US" sz="600" smtClean="0">
                <a:effectLst/>
              </a:defRPr>
            </a:lvl1pPr>
          </a:lstStyle>
          <a:p>
            <a:r>
              <a:rPr lang="en-US" dirty="0"/>
              <a:t>© 2016 Microsoft Corporation. All rights reserved. MICROSOFT MAKES NO WARRANTIES, EXPRESS, IMPLIED OR STATUTORY, AS TO THE INFORMATION IN THIS PRESENTATION</a:t>
            </a:r>
          </a:p>
        </p:txBody>
      </p:sp>
      <p:sp>
        <p:nvSpPr>
          <p:cNvPr id="4" name="Date Placeholder 3"/>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000">
                <a:latin typeface="Segoe UI" panose="020B0502040204020203" pitchFamily="34" charset="0"/>
                <a:cs typeface="Segoe UI" panose="020B0502040204020203" pitchFamily="34" charset="0"/>
              </a:defRPr>
            </a:lvl1pPr>
          </a:lstStyle>
          <a:p>
            <a:fld id="{21C22FD9-174B-4495-9EEF-D888C109C6BF}" type="datetime1">
              <a:rPr lang="en-US" smtClean="0"/>
              <a:t>10/24/2016</a:t>
            </a:fld>
            <a:endParaRPr lang="en-US"/>
          </a:p>
        </p:txBody>
      </p:sp>
      <p:sp>
        <p:nvSpPr>
          <p:cNvPr id="6" name="TextBox 5"/>
          <p:cNvSpPr txBox="1"/>
          <p:nvPr/>
        </p:nvSpPr>
        <p:spPr>
          <a:xfrm>
            <a:off x="3556000" y="1087636"/>
            <a:ext cx="2536032" cy="615553"/>
          </a:xfrm>
          <a:prstGeom prst="rect">
            <a:avLst/>
          </a:prstGeom>
          <a:noFill/>
        </p:spPr>
        <p:txBody>
          <a:bodyPr wrap="square" rtlCol="0">
            <a:spAutoFit/>
          </a:bodyPr>
          <a:lstStyle/>
          <a:p>
            <a:r>
              <a:rPr lang="en-US" sz="1600" dirty="0">
                <a:solidFill>
                  <a:schemeClr val="bg1"/>
                </a:solidFill>
                <a:latin typeface="Segoe UI Semibold" panose="020B0702040204020203" pitchFamily="34" charset="0"/>
                <a:cs typeface="Segoe UI Semibold" panose="020B0702040204020203" pitchFamily="34" charset="0"/>
              </a:rPr>
              <a:t>Find more</a:t>
            </a:r>
            <a:r>
              <a:rPr lang="en-US" sz="1600" baseline="0" dirty="0">
                <a:solidFill>
                  <a:schemeClr val="bg1"/>
                </a:solidFill>
                <a:latin typeface="Segoe UI Semibold" panose="020B0702040204020203" pitchFamily="34" charset="0"/>
                <a:cs typeface="Segoe UI Semibold" panose="020B0702040204020203" pitchFamily="34" charset="0"/>
              </a:rPr>
              <a:t> at </a:t>
            </a:r>
            <a:r>
              <a:rPr lang="en-US" sz="1800" dirty="0">
                <a:solidFill>
                  <a:schemeClr val="bg1"/>
                </a:solidFill>
                <a:latin typeface="Segoe UI Light" panose="020B0502040204020203" pitchFamily="34" charset="0"/>
                <a:cs typeface="Segoe UI Light" panose="020B0502040204020203" pitchFamily="34" charset="0"/>
              </a:rPr>
              <a:t>http://windowsready</a:t>
            </a: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dt="0"/>
  <p:notesStyle>
    <a:lvl1pPr marL="0" algn="l" defTabSz="932742" rtl="0" eaLnBrk="1" latinLnBrk="0" hangingPunct="1">
      <a:lnSpc>
        <a:spcPct val="100000"/>
      </a:lnSpc>
      <a:spcAft>
        <a:spcPts val="0"/>
      </a:spcAft>
      <a:defRPr sz="900" kern="1200">
        <a:solidFill>
          <a:srgbClr val="525252"/>
        </a:solidFill>
        <a:latin typeface="Segoe UI" panose="020B0502040204020203" pitchFamily="34" charset="0"/>
        <a:ea typeface="+mn-ea"/>
        <a:cs typeface="Segoe UI" panose="020B0502040204020203" pitchFamily="34" charset="0"/>
      </a:defRPr>
    </a:lvl1pPr>
    <a:lvl2pPr marL="217262" indent="-107956" algn="l" defTabSz="932742" rtl="0" eaLnBrk="1" latinLnBrk="0" hangingPunct="1">
      <a:lnSpc>
        <a:spcPct val="100000"/>
      </a:lnSpc>
      <a:spcAft>
        <a:spcPts val="0"/>
      </a:spcAft>
      <a:buFont typeface="Arial" pitchFamily="34" charset="0"/>
      <a:buChar char="•"/>
      <a:defRPr sz="900" kern="1200">
        <a:solidFill>
          <a:srgbClr val="525252"/>
        </a:solidFill>
        <a:latin typeface="Segoe UI" panose="020B0502040204020203" pitchFamily="34" charset="0"/>
        <a:ea typeface="+mn-ea"/>
        <a:cs typeface="Segoe UI" panose="020B0502040204020203" pitchFamily="34" charset="0"/>
      </a:defRPr>
    </a:lvl2pPr>
    <a:lvl3pPr marL="334664" indent="-117403" algn="l" defTabSz="932742" rtl="0" eaLnBrk="1" latinLnBrk="0" hangingPunct="1">
      <a:lnSpc>
        <a:spcPct val="100000"/>
      </a:lnSpc>
      <a:spcAft>
        <a:spcPts val="0"/>
      </a:spcAft>
      <a:buFont typeface="Arial" pitchFamily="34" charset="0"/>
      <a:buChar char="•"/>
      <a:defRPr sz="900" kern="1200">
        <a:solidFill>
          <a:srgbClr val="525252"/>
        </a:solidFill>
        <a:latin typeface="Segoe UI" panose="020B0502040204020203" pitchFamily="34" charset="0"/>
        <a:ea typeface="+mn-ea"/>
        <a:cs typeface="Segoe UI" panose="020B0502040204020203" pitchFamily="34" charset="0"/>
      </a:defRPr>
    </a:lvl3pPr>
    <a:lvl4pPr marL="492551" indent="-149789" algn="l" defTabSz="932742" rtl="0" eaLnBrk="1" latinLnBrk="0" hangingPunct="1">
      <a:lnSpc>
        <a:spcPct val="100000"/>
      </a:lnSpc>
      <a:spcAft>
        <a:spcPts val="0"/>
      </a:spcAft>
      <a:buFont typeface="Arial" pitchFamily="34" charset="0"/>
      <a:buChar char="•"/>
      <a:defRPr sz="900" kern="1200">
        <a:solidFill>
          <a:srgbClr val="525252"/>
        </a:solidFill>
        <a:latin typeface="Segoe UI" panose="020B0502040204020203" pitchFamily="34" charset="0"/>
        <a:ea typeface="+mn-ea"/>
        <a:cs typeface="Segoe UI" panose="020B0502040204020203" pitchFamily="34" charset="0"/>
      </a:defRPr>
    </a:lvl4pPr>
    <a:lvl5pPr marL="627496" indent="-117403" algn="l" defTabSz="932742" rtl="0" eaLnBrk="1" latinLnBrk="0" hangingPunct="1">
      <a:lnSpc>
        <a:spcPct val="100000"/>
      </a:lnSpc>
      <a:spcAft>
        <a:spcPts val="0"/>
      </a:spcAft>
      <a:buFont typeface="Arial" pitchFamily="34" charset="0"/>
      <a:buChar char="•"/>
      <a:defRPr sz="900" kern="1200">
        <a:solidFill>
          <a:srgbClr val="525252"/>
        </a:solidFill>
        <a:latin typeface="Segoe UI" panose="020B0502040204020203" pitchFamily="34" charset="0"/>
        <a:ea typeface="+mn-ea"/>
        <a:cs typeface="Segoe UI" panose="020B0502040204020203" pitchFamily="34" charset="0"/>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infopedia/kc02/docstore/Repository/Forms/Enterprise%20Domain/docsethomepage.aspx?ID=54956&amp;FolderCTID=0x0120D520000E4CB7077FEE4FF7AE86D4A500EEC78001006BBF5604762BFA4C9FD87716608D5E8800CCE738C9030E514BA956C9558596B3F2&amp;List=5db00597-85a4-4bd9-8edb-536b2fb20cbc&amp;RootFolder=/kc02/docstore/Repository/Computer%20interfaces%20and%20their%20impact%20on%20learning&amp;RecSrc=/kc02/docstore/Repository/Computer%20interfaces%20and%20their%20impact%20on%20learn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infopedia/kc02/docstore/Repository/Forms/Enterprise%20Domain/docsethomepage.aspx?ID=54956&amp;FolderCTID=0x0120D520000E4CB7077FEE4FF7AE86D4A500EEC78001006BBF5604762BFA4C9FD87716608D5E8800CCE738C9030E514BA956C9558596B3F2&amp;List=5db00597-85a4-4bd9-8edb-536b2fb20cbc&amp;RootFolder=/kc02/docstore/Repository/Computer%20interfaces%20and%20their%20impact%20on%20learning&amp;RecSrc=/kc02/docstore/Repository/Computer%20interfaces%20and%20their%20impact%20on%20learn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is a hidden slide for internal use only.</a:t>
            </a:r>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1</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267689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sz="900" b="1" dirty="0"/>
              <a:t>[</a:t>
            </a:r>
            <a:r>
              <a:rPr lang="en-US" dirty="0"/>
              <a:t>Complete slide</a:t>
            </a:r>
            <a:r>
              <a:rPr lang="en-US" baseline="0" dirty="0"/>
              <a:t> talk track below.]</a:t>
            </a:r>
          </a:p>
          <a:p>
            <a:endParaRPr lang="en-US" b="1" baseline="0" dirty="0"/>
          </a:p>
          <a:p>
            <a:r>
              <a:rPr lang="en-US" b="1" baseline="0" dirty="0"/>
              <a:t>Key points to land</a:t>
            </a:r>
          </a:p>
          <a:p>
            <a:pPr marL="171450" lvl="0" indent="-171450">
              <a:buFont typeface="Arial" panose="020B0604020202020204" pitchFamily="34" charset="0"/>
              <a:buChar char="•"/>
            </a:pPr>
            <a:r>
              <a:rPr lang="en-US" dirty="0"/>
              <a:t>Passwords need to be replaced with something more secure, but we don’t stop there, we drive a series</a:t>
            </a:r>
            <a:r>
              <a:rPr lang="en-US" baseline="0" dirty="0"/>
              <a:t> of innovations that will both protect identities and delight users.</a:t>
            </a:r>
          </a:p>
          <a:p>
            <a:pPr marL="171450" lvl="0" indent="-171450">
              <a:buFont typeface="Arial" panose="020B0604020202020204" pitchFamily="34" charset="0"/>
              <a:buChar char="•"/>
            </a:pPr>
            <a:r>
              <a:rPr lang="en-US" baseline="0" dirty="0"/>
              <a:t>Running only the software you trust is a key to protecting your devices.  Windows does this to help eliminate malware.</a:t>
            </a:r>
          </a:p>
          <a:p>
            <a:pPr marL="171450" lvl="0" indent="-171450">
              <a:buFont typeface="Arial" panose="020B0604020202020204" pitchFamily="34" charset="0"/>
              <a:buChar char="•"/>
            </a:pPr>
            <a:r>
              <a:rPr lang="en-US" baseline="0" dirty="0"/>
              <a:t>EDP products against accidental data leakage.</a:t>
            </a:r>
          </a:p>
          <a:p>
            <a:pPr marL="171450" lvl="0" indent="-171450">
              <a:buFont typeface="Arial" panose="020B0604020202020204" pitchFamily="34" charset="0"/>
              <a:buChar char="•"/>
            </a:pPr>
            <a:r>
              <a:rPr lang="en-US" baseline="0" dirty="0"/>
              <a:t>Barcelona uses micro-virtualization to secure the browsing sessions. (Coming in 2017)</a:t>
            </a:r>
          </a:p>
          <a:p>
            <a:pPr marL="171450" lvl="0" indent="-171450">
              <a:buFont typeface="Arial" panose="020B0604020202020204" pitchFamily="34" charset="0"/>
              <a:buChar char="•"/>
            </a:pPr>
            <a:r>
              <a:rPr lang="en-US" baseline="0" dirty="0"/>
              <a:t>Windows Defender ATP provides post breach protection to quickly detect suspicious behavior.</a:t>
            </a:r>
          </a:p>
          <a:p>
            <a:pPr marL="171450" lvl="0" indent="-171450">
              <a:buFont typeface="Arial" panose="020B0604020202020204" pitchFamily="34" charset="0"/>
              <a:buChar char="•"/>
            </a:pPr>
            <a:endParaRPr lang="en-US" dirty="0"/>
          </a:p>
          <a:p>
            <a:endParaRPr lang="en-US" sz="900" b="1" dirty="0"/>
          </a:p>
          <a:p>
            <a:r>
              <a:rPr lang="en-US" sz="900" b="1" dirty="0"/>
              <a:t>Replace Passwords &amp; Protect corporate identities]</a:t>
            </a:r>
            <a:endParaRPr lang="en-US" sz="900" dirty="0"/>
          </a:p>
          <a:p>
            <a:r>
              <a:rPr lang="en-US" sz="900" dirty="0"/>
              <a:t>It starts with replacing passwords and protecting corporate identities.  </a:t>
            </a:r>
          </a:p>
          <a:p>
            <a:endParaRPr lang="en-US" sz="900" dirty="0"/>
          </a:p>
          <a:p>
            <a:r>
              <a:rPr lang="en-US" sz="900" dirty="0"/>
              <a:t>Windows Hello and Microsoft Passport are the most personal and secure way to access Windows devices and services and today.  They provide enterprise grade security with fingerprint, facial, and iris recognition. </a:t>
            </a:r>
          </a:p>
          <a:p>
            <a:endParaRPr lang="en-US" sz="900" dirty="0"/>
          </a:p>
          <a:p>
            <a:r>
              <a:rPr lang="en-US" sz="900" dirty="0"/>
              <a:t>This summer we will make good on the promise to enable you to use you phone to remotely unlock your Windows 10 PC’s, we’ll start with Windows Phone and Android this year and follow up with iOS next year.  Adding a second factor of authentication just got a lot easier and cost effective for your organization.</a:t>
            </a:r>
          </a:p>
          <a:p>
            <a:r>
              <a:rPr lang="en-US" sz="900" dirty="0"/>
              <a:t>But phones are just one type of device you want to use for authentication.  </a:t>
            </a:r>
            <a:r>
              <a:rPr lang="en-US" dirty="0"/>
              <a:t>So w</a:t>
            </a:r>
            <a:r>
              <a:rPr lang="en-US" sz="900" dirty="0"/>
              <a:t>e’re introducing the Microsoft Passport companion device framework. This </a:t>
            </a:r>
            <a:r>
              <a:rPr lang="en-US" dirty="0"/>
              <a:t>means that h</a:t>
            </a:r>
            <a:r>
              <a:rPr lang="en-US" sz="900" dirty="0"/>
              <a:t>ardware vendors </a:t>
            </a:r>
            <a:r>
              <a:rPr lang="en-US" dirty="0"/>
              <a:t>can more easily </a:t>
            </a:r>
            <a:r>
              <a:rPr lang="en-US" sz="900" dirty="0"/>
              <a:t>innovate and create devices of all types In addition, this framework allows you to extend multi-factor </a:t>
            </a:r>
            <a:r>
              <a:rPr lang="en-US" sz="900" dirty="0" err="1"/>
              <a:t>auth</a:t>
            </a:r>
            <a:r>
              <a:rPr lang="en-US" sz="900" dirty="0"/>
              <a:t> to sites and services on the web!</a:t>
            </a:r>
          </a:p>
          <a:p>
            <a:endParaRPr lang="en-US" sz="900" dirty="0"/>
          </a:p>
          <a:p>
            <a:r>
              <a:rPr lang="en-US" sz="900" dirty="0"/>
              <a:t>These devices will range from traditional ID cards</a:t>
            </a:r>
            <a:r>
              <a:rPr lang="en-US" dirty="0"/>
              <a:t> or smart cards</a:t>
            </a:r>
            <a:r>
              <a:rPr lang="en-US" sz="900" dirty="0"/>
              <a:t>, to wearables, or even </a:t>
            </a:r>
            <a:r>
              <a:rPr lang="en-US" sz="900" dirty="0" err="1"/>
              <a:t>IoT</a:t>
            </a:r>
            <a:r>
              <a:rPr lang="en-US" sz="900" dirty="0"/>
              <a:t> devices. Each of these devices can offer the same enterprise grade security that you’re used to today.  This means you can </a:t>
            </a:r>
            <a:r>
              <a:rPr lang="en-US" dirty="0"/>
              <a:t>choose the solution right for you—including </a:t>
            </a:r>
            <a:r>
              <a:rPr lang="en-US" sz="900" dirty="0"/>
              <a:t>defense, financial, retail, and health care—just to name a few.  </a:t>
            </a:r>
          </a:p>
          <a:p>
            <a:r>
              <a:rPr lang="en-US" sz="900" dirty="0"/>
              <a:t>You will see devices from partners like </a:t>
            </a:r>
            <a:r>
              <a:rPr lang="en-US" sz="900" dirty="0" err="1"/>
              <a:t>Yubico</a:t>
            </a:r>
            <a:r>
              <a:rPr lang="en-US" sz="900" dirty="0"/>
              <a:t>, HID, and others. One interesting device is the </a:t>
            </a:r>
            <a:r>
              <a:rPr lang="en-US" sz="900" dirty="0" err="1"/>
              <a:t>Nymi</a:t>
            </a:r>
            <a:r>
              <a:rPr lang="en-US" sz="900" dirty="0"/>
              <a:t> band.  The </a:t>
            </a:r>
            <a:r>
              <a:rPr lang="en-US" sz="900" dirty="0" err="1"/>
              <a:t>Nymi</a:t>
            </a:r>
            <a:r>
              <a:rPr lang="en-US" sz="900" dirty="0"/>
              <a:t> band can monitor your heart rate to uniquely identify you, and log you in when you get close to your device. </a:t>
            </a:r>
          </a:p>
          <a:p>
            <a:endParaRPr lang="en-US" sz="900" dirty="0"/>
          </a:p>
          <a:p>
            <a:r>
              <a:rPr lang="en-US" dirty="0"/>
              <a:t>In addition to authentication, we continue to harden the OS to protect corporate identities (certificates, tokens, tickets, etc.). This includes using hardware based virtualization to isolate and protect logins from attacks, heading off an entire category of attacks. </a:t>
            </a:r>
          </a:p>
          <a:p>
            <a:endParaRPr lang="en-US" dirty="0"/>
          </a:p>
          <a:p>
            <a:r>
              <a:rPr lang="en-US" dirty="0"/>
              <a:t>This means that, if an employee falls victim to an attack, Windows 10 has technologies, such as Credential Guard, to help contain the breach and prevent the attacker from moving beyond that device.</a:t>
            </a:r>
          </a:p>
          <a:p>
            <a:endParaRPr lang="en-US" dirty="0"/>
          </a:p>
          <a:p>
            <a:r>
              <a:rPr lang="en-US" dirty="0"/>
              <a:t>In the past, attackers could spread across your network from one device using a technique known as “Pass the Hash.”   With Windows 10, these attacks (in their current form) no longer work. </a:t>
            </a:r>
          </a:p>
          <a:p>
            <a:endParaRPr lang="en-US" dirty="0"/>
          </a:p>
          <a:p>
            <a:r>
              <a:rPr lang="en-US" sz="900" b="1" dirty="0"/>
              <a:t>[Only run software you trust]</a:t>
            </a:r>
          </a:p>
          <a:p>
            <a:r>
              <a:rPr lang="en-US" sz="900" dirty="0"/>
              <a:t>We have to rethink our approach to running only software we trust.  Today we run anti-malware programs and try to look for malware signatures. While important, we need to do more.  In one study almost half of the PCs breached lacked any currently detectable malware on them.  Hackers often compile specific code for specific attacks and they go after the weak like, the users, to get them to install it.</a:t>
            </a:r>
          </a:p>
          <a:p>
            <a:endParaRPr lang="en-US" sz="900" dirty="0"/>
          </a:p>
          <a:p>
            <a:r>
              <a:rPr lang="en-US" sz="900" dirty="0"/>
              <a:t>Windows protects the applications you run so you can ensure only software your IT department has signed is trusted and runs with a technology called Device Guard.  Even if an employee accidently downloads dangerous software your devices can be protected against it.</a:t>
            </a:r>
          </a:p>
          <a:p>
            <a:endParaRPr lang="en-US" sz="900" dirty="0"/>
          </a:p>
          <a:p>
            <a:r>
              <a:rPr lang="en-US" sz="900" b="1" dirty="0"/>
              <a:t>[Protect enterprise data against leaks, theft, or accidental disclosure.]</a:t>
            </a:r>
          </a:p>
          <a:p>
            <a:pPr marL="0" marR="0" indent="0" algn="l" defTabSz="932742" rtl="0" eaLnBrk="1" fontAlgn="auto" latinLnBrk="0" hangingPunct="1">
              <a:lnSpc>
                <a:spcPct val="100000"/>
              </a:lnSpc>
              <a:spcBef>
                <a:spcPts val="0"/>
              </a:spcBef>
              <a:spcAft>
                <a:spcPts val="0"/>
              </a:spcAft>
              <a:buClrTx/>
              <a:buSzTx/>
              <a:buFontTx/>
              <a:buNone/>
              <a:tabLst/>
              <a:defRPr/>
            </a:pPr>
            <a:r>
              <a:rPr lang="en-US" sz="900" dirty="0"/>
              <a:t>We are also making advances to help protect sensitive intellectual property.</a:t>
            </a:r>
          </a:p>
          <a:p>
            <a:endParaRPr lang="en-US" sz="900" dirty="0"/>
          </a:p>
          <a:p>
            <a:r>
              <a:rPr lang="en-US" sz="900" dirty="0"/>
              <a:t>With the increase of employee-owned devices in the enterprise, there’s also an increasing risk of accidental data disclosure through apps and services that are outside of the enterprise’s control like email, social media, and the public cloud.</a:t>
            </a:r>
          </a:p>
          <a:p>
            <a:endParaRPr lang="en-US" sz="900" dirty="0"/>
          </a:p>
          <a:p>
            <a:r>
              <a:rPr lang="en-US" sz="900" dirty="0"/>
              <a:t>Many of the existing solutions try to address this issue by requiring employees to switch between personal and work containers and apps, which can lead to a less than optimal user experience. Enterprise data protection (EDP) offers a better user experience, while helping to better separate and protect enterprise apps and data against accidental disclosure risks across both company and personal devices, without requiring changes in environments or apps. Additionally, EDP when used with Rights Management Services (RMS), can help to protect your enterprise data by persisting the protection even when your data roams or is shared.</a:t>
            </a:r>
          </a:p>
          <a:p>
            <a:endParaRPr lang="en-US" sz="900" b="1" dirty="0"/>
          </a:p>
          <a:p>
            <a:r>
              <a:rPr lang="en-US" sz="900" b="1" dirty="0"/>
              <a:t>[Browse Securely]</a:t>
            </a:r>
          </a:p>
          <a:p>
            <a:r>
              <a:rPr lang="en-US" sz="900" dirty="0"/>
              <a:t>Browsing securely is an area that many companies worry about.  This is an area where we are doing some very innovative things.</a:t>
            </a:r>
          </a:p>
          <a:p>
            <a:endParaRPr lang="en-US" sz="900" dirty="0"/>
          </a:p>
          <a:p>
            <a:r>
              <a:rPr lang="en-US" sz="900" dirty="0"/>
              <a:t>In 2017, we will introduce a way to move Edge browser sessions within a micro-virtualized environment.  Similar to how Credential Guard uses hardware based security today, this will isolate whatever is running in the browser from your corporate data, and protect your devices.</a:t>
            </a:r>
          </a:p>
          <a:p>
            <a:endParaRPr lang="en-US" sz="900" dirty="0"/>
          </a:p>
          <a:p>
            <a:r>
              <a:rPr lang="en-US" sz="900" dirty="0"/>
              <a:t>If a user’s session is attacked and the attacker is able to drop any type of malware or gain any kind of foothold on the device, it all disappears when the browser session is closed.</a:t>
            </a:r>
          </a:p>
          <a:p>
            <a:endParaRPr lang="en-US" sz="900" dirty="0"/>
          </a:p>
          <a:p>
            <a:r>
              <a:rPr lang="en-US" sz="900" dirty="0"/>
              <a:t>We are very excited about the level of security this can bring and will have more information to share as we progress and get closer to 2017.</a:t>
            </a:r>
          </a:p>
          <a:p>
            <a:endParaRPr lang="en-US" sz="900" dirty="0"/>
          </a:p>
          <a:p>
            <a:r>
              <a:rPr lang="en-US" sz="900" b="1" dirty="0"/>
              <a:t>[Detect suspicious behavior quickly]</a:t>
            </a:r>
            <a:endParaRPr lang="en-US" sz="900" dirty="0"/>
          </a:p>
          <a:p>
            <a:r>
              <a:rPr lang="en-US" sz="900" dirty="0"/>
              <a:t>Even with all of the defenses Windows 10 introduces it’s hard to keep every intruder out.  Sometimes they find and exploit vulnerabilities that aren’t known, or more often they find ways around the best defenses with social engineering and attacking the user. Regardless of how they get in, if you don’t know they are there they can do real damage.  While we will continue to invest heavily in building stronger defenses you should also use a mindset that assumes breach to provide additional protections.</a:t>
            </a:r>
          </a:p>
          <a:p>
            <a:endParaRPr lang="en-US" sz="900" dirty="0"/>
          </a:p>
          <a:p>
            <a:r>
              <a:rPr lang="en-US" sz="900" dirty="0"/>
              <a:t>Everything we have talked about so far is about working to better keep the users out of your devices and network.  To help protect our enterprise customers, we are developing Windows Defender Advanced Threat Protection, a new service that will help enterprises to detect, investigate, and respond to advanced attacks on your network</a:t>
            </a:r>
            <a:r>
              <a:rPr lang="en-US" sz="900" baseline="0" dirty="0"/>
              <a:t> and devices</a:t>
            </a:r>
            <a:r>
              <a:rPr lang="en-US" sz="900" dirty="0"/>
              <a:t>.</a:t>
            </a:r>
          </a:p>
          <a:p>
            <a:endParaRPr lang="en-US" sz="900" dirty="0"/>
          </a:p>
          <a:p>
            <a:r>
              <a:rPr lang="en-US" sz="900" dirty="0"/>
              <a:t>Let’s talk more about Windows</a:t>
            </a:r>
            <a:r>
              <a:rPr lang="en-US" sz="900" baseline="0" dirty="0"/>
              <a:t> Defender ATP… CLICK…</a:t>
            </a:r>
            <a:r>
              <a:rPr lang="en-US" sz="900" dirty="0"/>
              <a:t> </a:t>
            </a:r>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10</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2066142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Building on the existing security defenses Windows 10 offers today, Windows Defender Advanced Threat Protection provides a new post-breach layer of protection. </a:t>
            </a:r>
          </a:p>
          <a:p>
            <a:r>
              <a:rPr lang="en-US" dirty="0"/>
              <a:t>With a combination of client technology built into Windows 10 and a robust cloud service, it will can quickly detect threats that have made it past other defenses. It does this by looking at the behavior of the machine, not just by looking for malware signatures.</a:t>
            </a:r>
          </a:p>
          <a:p>
            <a:endParaRPr lang="en-US" dirty="0"/>
          </a:p>
          <a:p>
            <a:r>
              <a:rPr lang="en-US" dirty="0"/>
              <a:t>For example, if a machine suddenly is firing up PowerShell and connecting to strange IP address while scanning your network – and it’s never done anything remotely similar to this before, it’s very likely been compromised. </a:t>
            </a:r>
          </a:p>
          <a:p>
            <a:endParaRPr lang="en-US" dirty="0"/>
          </a:p>
          <a:p>
            <a:r>
              <a:rPr lang="en-US" dirty="0"/>
              <a:t>Windows Defender ATP spots these behaviors and can take action to both shut them down, and to give you the information you need to quickly understand the extent of the compromise.</a:t>
            </a:r>
          </a:p>
          <a:p>
            <a:endParaRPr lang="en-US" dirty="0"/>
          </a:p>
          <a:p>
            <a:r>
              <a:rPr lang="en-US" dirty="0"/>
              <a:t>But maybe it’s not that simple? Maybe the behaviors are not as blatant. This is where the cloud solution comes in. Microsoft has a unique degree of visibility into the threat landscape. The ATP cloud service is constantly receiving information from over a billion sensors around the world. By finding the patterns in that noise, it can spot new threats very quickly.</a:t>
            </a:r>
          </a:p>
          <a:p>
            <a:endParaRPr lang="en-US" dirty="0"/>
          </a:p>
          <a:p>
            <a:r>
              <a:rPr lang="en-US" dirty="0"/>
              <a:t>This is supported by a team of human hunters that are experts in threat detection. They apply their expertise to extend and constantly improve the system.</a:t>
            </a:r>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11</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179217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[Complete slide talk track below.]</a:t>
            </a:r>
          </a:p>
          <a:p>
            <a:endParaRPr lang="en-US"/>
          </a:p>
          <a:p>
            <a:r>
              <a:rPr lang="en-US"/>
              <a:t>Key points to land</a:t>
            </a:r>
          </a:p>
          <a:p>
            <a:pPr lvl="0"/>
            <a:r>
              <a:rPr lang="en-US"/>
              <a:t>Windows 7 was great for it’s time but the modern security landscape requires a new platform.</a:t>
            </a:r>
          </a:p>
          <a:p>
            <a:pPr lvl="0"/>
            <a:endParaRPr lang="en-US"/>
          </a:p>
          <a:p>
            <a:pPr lvl="0"/>
            <a:r>
              <a:rPr lang="en-US"/>
              <a:t>We’ve looked at a lot of the new security technologies built into Windows.  You can see that these new challenges your business faces require a new platform to protect your assets.</a:t>
            </a:r>
          </a:p>
          <a:p>
            <a:pPr lvl="0"/>
            <a:endParaRPr lang="en-US"/>
          </a:p>
          <a:p>
            <a:pPr lvl="0"/>
            <a:r>
              <a:rPr lang="en-US"/>
              <a:t>It’s these new challenges that are leading many companies and organizations to switch to Windows 10.</a:t>
            </a:r>
            <a:endParaRPr lang="en-US" dirty="0"/>
          </a:p>
        </p:txBody>
      </p:sp>
      <p:sp>
        <p:nvSpPr>
          <p:cNvPr id="5" name="Footer Placeholder 4"/>
          <p:cNvSpPr>
            <a:spLocks noGrp="1"/>
          </p:cNvSpPr>
          <p:nvPr>
            <p:ph type="ftr" sz="quarter" idx="11"/>
          </p:nvPr>
        </p:nvSpPr>
        <p:spPr/>
        <p:txBody>
          <a:bodyPr/>
          <a:lstStyle/>
          <a:p>
            <a:pPr lvl="0"/>
            <a:r>
              <a:rPr lang="en-US"/>
              <a:t>© 2015 Microsoft Corporation. All rights reserved. MICROSOFT MAKES NO WARRANTIES, EXPRESS, IMPLIED OR STATUTORY, AS TO THE INFORMATION IN THIS PRESENTATION</a:t>
            </a:r>
            <a:endParaRPr lang="en-US" dirty="0"/>
          </a:p>
        </p:txBody>
      </p:sp>
      <p:sp>
        <p:nvSpPr>
          <p:cNvPr id="6" name="Date Placeholder 5"/>
          <p:cNvSpPr>
            <a:spLocks noGrp="1"/>
          </p:cNvSpPr>
          <p:nvPr>
            <p:ph type="dt" idx="12"/>
          </p:nvPr>
        </p:nvSpPr>
        <p:spPr/>
        <p:txBody>
          <a:bodyPr/>
          <a:lstStyle/>
          <a:p>
            <a:pPr lvl="0"/>
            <a:fld id="{FFD569AB-21BB-4B84-B529-88F2D35928F5}" type="datetime1">
              <a:rPr lang="en-US" noProof="0" smtClean="0"/>
              <a:pPr lvl="0"/>
              <a:t>10/24/2016</a:t>
            </a:fld>
            <a:endParaRPr lang="en-US" noProof="0" dirty="0"/>
          </a:p>
        </p:txBody>
      </p:sp>
      <p:sp>
        <p:nvSpPr>
          <p:cNvPr id="7" name="Slide Number Placeholder 6"/>
          <p:cNvSpPr>
            <a:spLocks noGrp="1"/>
          </p:cNvSpPr>
          <p:nvPr>
            <p:ph type="sldNum" sz="quarter" idx="13"/>
          </p:nvPr>
        </p:nvSpPr>
        <p:spPr/>
        <p:txBody>
          <a:bodyPr/>
          <a:lstStyle/>
          <a:p>
            <a:pPr lvl="0"/>
            <a:fld id="{B4008EB6-D09E-4580-8CD6-DDB14511944F}" type="slidenum">
              <a:rPr lang="en-US" noProof="0" smtClean="0"/>
              <a:pPr lvl="0"/>
              <a:t>12</a:t>
            </a:fld>
            <a:endParaRPr lang="en-US" noProof="0" dirty="0"/>
          </a:p>
        </p:txBody>
      </p:sp>
      <p:sp>
        <p:nvSpPr>
          <p:cNvPr id="17" name="Slide Image Placeholder 16"/>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74570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you might imagine, the United States Department of Defense is a demanding customer of ours, and they face the same challenges we all do, but at a very different scale.</a:t>
            </a:r>
          </a:p>
          <a:p>
            <a:endParaRPr lang="en-US" dirty="0"/>
          </a:p>
          <a:p>
            <a:r>
              <a:rPr lang="en-US" dirty="0"/>
              <a:t>So we are very proud to say that the DoD has looked at the security in Windows 10 and determined it is what they need to defend themselves in a world where they are “getting shot at every day.”</a:t>
            </a:r>
          </a:p>
          <a:p>
            <a:endParaRPr lang="en-US" dirty="0"/>
          </a:p>
          <a:p>
            <a:r>
              <a:rPr lang="en-US" dirty="0"/>
              <a:t>They have a plan to migrate 4 million devices to Windows 10 in the next year – they place that level of importance on it.</a:t>
            </a:r>
          </a:p>
          <a:p>
            <a:r>
              <a:rPr lang="en-US" dirty="0"/>
              <a:t> </a:t>
            </a:r>
          </a:p>
          <a:p>
            <a:r>
              <a:rPr lang="en-US" dirty="0"/>
              <a:t> </a:t>
            </a:r>
          </a:p>
          <a:p>
            <a:r>
              <a:rPr lang="en-US" dirty="0"/>
              <a:t>====</a:t>
            </a:r>
          </a:p>
          <a:p>
            <a:r>
              <a:rPr lang="en-US" sz="800" u="sng" dirty="0"/>
              <a:t>Pentagon to move fast in shift to Windows 10</a:t>
            </a:r>
            <a:endParaRPr lang="en-US" sz="800" dirty="0"/>
          </a:p>
          <a:p>
            <a:r>
              <a:rPr lang="en-US" sz="800" dirty="0"/>
              <a:t>Seattle Times – February 17, 2016</a:t>
            </a:r>
          </a:p>
          <a:p>
            <a:r>
              <a:rPr lang="en-US" sz="800" u="sng" dirty="0"/>
              <a:t>System Update: Pentagon Upgrading 4 Million Devices to Windows 10</a:t>
            </a:r>
            <a:endParaRPr lang="en-US" sz="800" dirty="0"/>
          </a:p>
          <a:p>
            <a:r>
              <a:rPr lang="en-US" sz="800" dirty="0" err="1"/>
              <a:t>NextGov</a:t>
            </a:r>
            <a:r>
              <a:rPr lang="en-US" sz="800" dirty="0"/>
              <a:t> – February 17, 2016</a:t>
            </a:r>
          </a:p>
          <a:p>
            <a:r>
              <a:rPr lang="en-US" sz="800" u="sng" dirty="0"/>
              <a:t>Microsoft just landed a huge deal to bring Windows 10 to 4 million Defense Department employees</a:t>
            </a:r>
            <a:endParaRPr lang="en-US" sz="800" dirty="0"/>
          </a:p>
          <a:p>
            <a:r>
              <a:rPr lang="en-US" sz="800" dirty="0"/>
              <a:t>Business Insider – February 17, 2016</a:t>
            </a:r>
          </a:p>
          <a:p>
            <a:r>
              <a:rPr lang="en-US" sz="800" u="sng" dirty="0"/>
              <a:t>Microsoft Receives The Ultimate Windows 10 Security Proof Point From U.S. Department of Defense</a:t>
            </a:r>
            <a:endParaRPr lang="en-US" sz="800" dirty="0"/>
          </a:p>
          <a:p>
            <a:r>
              <a:rPr lang="en-US" sz="800" dirty="0"/>
              <a:t>Forbes – February 17, 2016</a:t>
            </a:r>
          </a:p>
          <a:p>
            <a:r>
              <a:rPr lang="en-US" sz="800" u="sng" dirty="0"/>
              <a:t>Microsoft Sells U.S. Defense Dept. on Windows 10</a:t>
            </a:r>
            <a:endParaRPr lang="en-US" sz="800" dirty="0"/>
          </a:p>
          <a:p>
            <a:r>
              <a:rPr lang="en-US" sz="800" dirty="0"/>
              <a:t>The Wall Street Journal – February 17, 2016</a:t>
            </a:r>
          </a:p>
          <a:p>
            <a:r>
              <a:rPr lang="en-US" sz="800" u="sng" dirty="0"/>
              <a:t>Pentagon orders Windows 10 to be installed on all 4 million of its PCs</a:t>
            </a:r>
            <a:endParaRPr lang="en-US" sz="800" dirty="0"/>
          </a:p>
          <a:p>
            <a:r>
              <a:rPr lang="en-US" sz="800" dirty="0"/>
              <a:t>CNN Money – February 17, 2016</a:t>
            </a:r>
          </a:p>
          <a:p>
            <a:r>
              <a:rPr lang="en-US" sz="800" dirty="0"/>
              <a:t> </a:t>
            </a:r>
          </a:p>
          <a:p>
            <a:r>
              <a:rPr lang="en-US" sz="800" dirty="0"/>
              <a:t> </a:t>
            </a:r>
          </a:p>
          <a:p>
            <a:r>
              <a:rPr lang="en-US" sz="800" dirty="0"/>
              <a:t> </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lvl="0"/>
            <a:fld id="{949570AB-282D-4F9A-AAF7-479BFA1C3732}" type="slidenum">
              <a:rPr lang="en-US" noProof="0" smtClean="0"/>
              <a:pPr lvl="0"/>
              <a:t>13</a:t>
            </a:fld>
            <a:endParaRPr lang="en-US" noProof="0"/>
          </a:p>
        </p:txBody>
      </p:sp>
      <p:sp>
        <p:nvSpPr>
          <p:cNvPr id="5" name="Footer Placeholder 4"/>
          <p:cNvSpPr>
            <a:spLocks noGrp="1"/>
          </p:cNvSpPr>
          <p:nvPr>
            <p:ph type="ftr" sz="quarter" idx="11"/>
          </p:nvPr>
        </p:nvSpPr>
        <p:spPr/>
        <p:txBody>
          <a:bodyPr/>
          <a:lstStyle/>
          <a:p>
            <a:pPr lvl="0"/>
            <a:r>
              <a:rPr lang="en-US" noProof="0" dirty="0"/>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lvl="0"/>
            <a:fld id="{21C22FD9-174B-4495-9EEF-D888C109C6BF}" type="datetime1">
              <a:rPr lang="en-US" noProof="0" smtClean="0"/>
              <a:pPr lvl="0"/>
              <a:t>10/24/2016</a:t>
            </a:fld>
            <a:endParaRPr lang="en-US" noProof="0"/>
          </a:p>
        </p:txBody>
      </p:sp>
      <p:sp>
        <p:nvSpPr>
          <p:cNvPr id="10" name="Slide Image Placeholder 9"/>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935163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a:t>With Windows 10 we want to help you reduce the amount you spend on doing what you are doing today, so you have more to invest in digital transformation.</a:t>
            </a:r>
          </a:p>
          <a:p>
            <a:endParaRPr lang="en-US" dirty="0"/>
          </a:p>
        </p:txBody>
      </p:sp>
      <p:sp>
        <p:nvSpPr>
          <p:cNvPr id="7" name="Footer Placeholder 6"/>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1"/>
          </p:nvPr>
        </p:nvSpPr>
        <p:spPr/>
        <p:txBody>
          <a:bodyPr/>
          <a:lstStyle/>
          <a:p>
            <a:fld id="{949570AB-282D-4F9A-AAF7-479BFA1C3732}" type="slidenum">
              <a:rPr lang="en-US" smtClean="0"/>
              <a:pPr/>
              <a:t>14</a:t>
            </a:fld>
            <a:endParaRPr lang="en-US"/>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22475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sz="900" b="1" dirty="0"/>
              <a:t>[</a:t>
            </a:r>
            <a:r>
              <a:rPr lang="en-US" dirty="0"/>
              <a:t>Complete slide</a:t>
            </a:r>
            <a:r>
              <a:rPr lang="en-US" baseline="0" dirty="0"/>
              <a:t> talk track below.]</a:t>
            </a:r>
          </a:p>
          <a:p>
            <a:endParaRPr lang="en-US" b="1" baseline="0" dirty="0"/>
          </a:p>
          <a:p>
            <a:r>
              <a:rPr lang="en-US" b="1" baseline="0" dirty="0"/>
              <a:t>TRANSISION: </a:t>
            </a:r>
          </a:p>
          <a:p>
            <a:pPr marL="171450" lvl="0" indent="-171450">
              <a:buFont typeface="Arial" panose="020B0604020202020204" pitchFamily="34" charset="0"/>
              <a:buChar char="•"/>
            </a:pPr>
            <a:r>
              <a:rPr lang="en-US" baseline="0" dirty="0"/>
              <a:t>Our vision for productivity spans IT and End User productivity. </a:t>
            </a:r>
          </a:p>
          <a:p>
            <a:pPr marL="171450" lvl="0" indent="-171450">
              <a:buFont typeface="Arial" panose="020B0604020202020204" pitchFamily="34" charset="0"/>
              <a:buChar char="•"/>
            </a:pPr>
            <a:r>
              <a:rPr lang="en-US" baseline="0" dirty="0"/>
              <a:t>First I’d like to focus on IT (</a:t>
            </a:r>
            <a:r>
              <a:rPr lang="en-US" b="1" baseline="0" dirty="0"/>
              <a:t>CLICK</a:t>
            </a:r>
            <a:r>
              <a:rPr lang="en-US" baseline="0" dirty="0"/>
              <a:t> to fade out End User side of slide)</a:t>
            </a:r>
          </a:p>
          <a:p>
            <a:endParaRPr lang="en-US" b="1" baseline="0" dirty="0"/>
          </a:p>
          <a:p>
            <a:r>
              <a:rPr lang="en-US" b="1" baseline="0" dirty="0"/>
              <a:t>Key points to land</a:t>
            </a:r>
          </a:p>
          <a:p>
            <a:pPr marL="171450" lvl="0" indent="-171450">
              <a:buFont typeface="Arial" panose="020B0604020202020204" pitchFamily="34" charset="0"/>
              <a:buChar char="•"/>
            </a:pPr>
            <a:r>
              <a:rPr lang="en-US" baseline="0" dirty="0"/>
              <a:t>Decades old IT processes need to modernize to reduce costs and increase agility.  With Windows you can leverage the cloud, at your pace, to drive IT transformation.</a:t>
            </a:r>
          </a:p>
          <a:p>
            <a:pPr marL="171450" lvl="0" indent="-171450">
              <a:buFont typeface="Arial" panose="020B0604020202020204" pitchFamily="34" charset="0"/>
              <a:buChar char="•"/>
            </a:pPr>
            <a:r>
              <a:rPr lang="en-US" baseline="0" dirty="0"/>
              <a:t>Windows rollouts shouldn’t be years long projects with large user disruption.</a:t>
            </a:r>
          </a:p>
          <a:p>
            <a:pPr marL="171450" lvl="0" indent="-171450">
              <a:buFont typeface="Arial" panose="020B0604020202020204" pitchFamily="34" charset="0"/>
              <a:buChar char="•"/>
            </a:pPr>
            <a:endParaRPr lang="en-US" baseline="0" dirty="0"/>
          </a:p>
          <a:p>
            <a:endParaRPr lang="en-US" b="1" dirty="0"/>
          </a:p>
          <a:p>
            <a:r>
              <a:rPr lang="en-US" b="1" dirty="0"/>
              <a:t>[Use the Cloud to drive IT transformation]</a:t>
            </a:r>
          </a:p>
          <a:p>
            <a:r>
              <a:rPr lang="en-US" dirty="0"/>
              <a:t>As the management landscape changes, Windows 10 helps you to become more cloud enabled—on your terms.  </a:t>
            </a:r>
          </a:p>
          <a:p>
            <a:endParaRPr lang="en-US" dirty="0"/>
          </a:p>
          <a:p>
            <a:r>
              <a:rPr lang="en-US" dirty="0"/>
              <a:t>We already have support for MDM to help simplify management, as well as Azure Active Directory (AAD) Join to enable you to use the latest in cloud connected security, and the Windows Store for Business for you to be able to create a curated store experience for your employees to quickly get the apps they need in a self-service manner.</a:t>
            </a:r>
          </a:p>
          <a:p>
            <a:endParaRPr lang="en-US" dirty="0"/>
          </a:p>
          <a:p>
            <a:r>
              <a:rPr lang="en-US" dirty="0"/>
              <a:t>But, we heard you, you need more.  You want employees to use their personal devices to access work files, yet you need to manage the app and the data, not the device. So, in 2017 we will introduce Mobile Application Management (MAM) to enable you to define security and policy at the app level, not the device level.  For example, corporate apps can be blocked from being shared on Facebook or only saved to the corporate cloud service like OneDrive for Business while all other personal apps would be unaffected. You secure and manage the apps, not the entire device.</a:t>
            </a:r>
          </a:p>
          <a:p>
            <a:endParaRPr lang="en-US" dirty="0"/>
          </a:p>
          <a:p>
            <a:r>
              <a:rPr lang="en-US" dirty="0"/>
              <a:t>Soon, with Windows, any app will be able to be managed, on both mobile devices AND PCs.  iOS and Android can’t do that—their apps need to be specially designed to be managed or even have two copies installed.</a:t>
            </a:r>
          </a:p>
          <a:p>
            <a:endParaRPr lang="en-US" dirty="0"/>
          </a:p>
          <a:p>
            <a:r>
              <a:rPr lang="en-US" dirty="0"/>
              <a:t>By contrast, MAM doesn’t require your existing apps, both your Win32 (desktop) apps and your Windows Store apps, to change as all types of apps can be managed right out of the box.</a:t>
            </a:r>
          </a:p>
          <a:p>
            <a:endParaRPr lang="en-US" dirty="0"/>
          </a:p>
          <a:p>
            <a:r>
              <a:rPr lang="en-US" b="1" dirty="0"/>
              <a:t>[Reduce disruptive deployments]</a:t>
            </a:r>
          </a:p>
          <a:p>
            <a:r>
              <a:rPr lang="en-US" dirty="0"/>
              <a:t>Most organizations today buy a new computer and then send it off to IT to “flatten” it and reload a new image.  The</a:t>
            </a:r>
            <a:r>
              <a:rPr lang="en-US" baseline="0" dirty="0"/>
              <a:t> process of creating and maintaining those images is expensive.  With Dynamic Provisioning in Windows now you can take a brand new machine, straight out of the box, and when the user logs in for the first time with their Azure AD credentials you can automatically enroll that device in MDM management, push down any policies IT wants to set, change the editions of Windows from Pro to Enterprise, push down corporate apps, and soon even remove preinstalled apps.  All of this can happen without IT involvement for the user and without deleting any of the drivers or critical machine setup parameters.</a:t>
            </a:r>
            <a:endParaRPr lang="en-US" dirty="0"/>
          </a:p>
          <a:p>
            <a:endParaRPr lang="en-US" dirty="0"/>
          </a:p>
          <a:p>
            <a:r>
              <a:rPr lang="en-US" dirty="0"/>
              <a:t>We have heard your feedback around ongoing upgrades. </a:t>
            </a:r>
          </a:p>
          <a:p>
            <a:endParaRPr lang="en-US" dirty="0"/>
          </a:p>
          <a:p>
            <a:pPr lvl="1"/>
            <a:r>
              <a:rPr lang="en-US" sz="800" i="1" dirty="0"/>
              <a:t>[Note to presenter:  It’s important here to be empathic with the customer.  We have heard the feedback on time, package size, etc. and are focused on updates that will make this less impactful for the end user but you most set customer expectations properly that 2016 will not see a “silver bullet” answer to these concerns.  We will make some minor changes in 2016 but this is a long lead item and will show up more noticeably in 2017]</a:t>
            </a:r>
          </a:p>
          <a:p>
            <a:pPr lvl="1"/>
            <a:endParaRPr lang="en-US" dirty="0"/>
          </a:p>
          <a:p>
            <a:r>
              <a:rPr lang="en-US" dirty="0"/>
              <a:t>We are focused on making the process as friction-free as possible and minimizing its impact.  You will see some improvements in the upgrade process in 2016, and even more noticeable improvements coming in 2017. </a:t>
            </a:r>
          </a:p>
          <a:p>
            <a:endParaRPr lang="en-US" dirty="0"/>
          </a:p>
          <a:p>
            <a:r>
              <a:rPr lang="en-US" dirty="0"/>
              <a:t>We continue to address concerns, like package size, in the short term we aim to provide better deployment guidance around network and peer to peer technologies (like BranchCache) - to help you reduce the impact of upgrades immediately.</a:t>
            </a:r>
          </a:p>
          <a:p>
            <a:endParaRPr lang="en-US" dirty="0"/>
          </a:p>
          <a:p>
            <a:r>
              <a:rPr lang="en-US" dirty="0"/>
              <a:t>We will also provide IT increased control over update rollout through deployment rings and ability to control update delivery optimizations to suit the bandwidth needs, through Windows Update for Business.</a:t>
            </a:r>
          </a:p>
          <a:p>
            <a:endParaRPr lang="en-US" dirty="0"/>
          </a:p>
          <a:p>
            <a:r>
              <a:rPr lang="en-US" dirty="0"/>
              <a:t>When we talk about “stay up to date on a proven platform” a big part of that story is Windows as a Service.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15</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323262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b="1" i="1" dirty="0"/>
              <a:t>[This is meant to tee up a discussion on </a:t>
            </a:r>
            <a:r>
              <a:rPr lang="en-US" b="1" i="1" dirty="0" err="1"/>
              <a:t>WaaS</a:t>
            </a:r>
            <a:r>
              <a:rPr lang="en-US" b="1" i="1" dirty="0"/>
              <a:t> and uncover deployment concerns, or blockers, that might exist.  There are deeper dive decks you should use for a more complete conversation.</a:t>
            </a:r>
            <a:r>
              <a:rPr lang="en-US" b="1" i="1" baseline="0" dirty="0"/>
              <a:t>  For more information see the video and deck at https://microsoft.sharepoint.com/sites/infopedia/Media/details/aevd-3-104915.]</a:t>
            </a:r>
          </a:p>
          <a:p>
            <a:endParaRPr lang="en-US" sz="900" b="1" dirty="0"/>
          </a:p>
          <a:p>
            <a:r>
              <a:rPr lang="en-US" sz="900" b="1" dirty="0"/>
              <a:t>[</a:t>
            </a:r>
            <a:r>
              <a:rPr lang="en-US" dirty="0"/>
              <a:t>Complete slide</a:t>
            </a:r>
            <a:r>
              <a:rPr lang="en-US" baseline="0" dirty="0"/>
              <a:t> talk track below.]</a:t>
            </a:r>
          </a:p>
          <a:p>
            <a:endParaRPr lang="en-US" b="1" baseline="0" dirty="0"/>
          </a:p>
          <a:p>
            <a:r>
              <a:rPr lang="en-US" b="1" baseline="0" dirty="0"/>
              <a:t>Key points to land</a:t>
            </a:r>
          </a:p>
          <a:p>
            <a:pPr marL="171450" lvl="0" indent="-171450">
              <a:buFont typeface="Arial" panose="020B0604020202020204" pitchFamily="34" charset="0"/>
              <a:buChar char="•"/>
            </a:pPr>
            <a:r>
              <a:rPr lang="en-US" baseline="0" dirty="0"/>
              <a:t>Not all devices and users are the same.</a:t>
            </a:r>
          </a:p>
          <a:p>
            <a:pPr marL="171450" lvl="0" indent="-171450">
              <a:buFont typeface="Arial" panose="020B0604020202020204" pitchFamily="34" charset="0"/>
              <a:buChar char="•"/>
            </a:pPr>
            <a:r>
              <a:rPr lang="en-US" baseline="0" dirty="0"/>
              <a:t>We have options both for special systems (LTSB) and business users to keep devices current and still maintain stability.</a:t>
            </a:r>
          </a:p>
          <a:p>
            <a:endParaRPr lang="en-US" sz="900" kern="1200" dirty="0">
              <a:solidFill>
                <a:srgbClr val="525252"/>
              </a:solidFill>
              <a:effectLst/>
              <a:latin typeface="Segoe UI" panose="020B0502040204020203" pitchFamily="34" charset="0"/>
              <a:ea typeface="+mn-ea"/>
              <a:cs typeface="Segoe UI" panose="020B0502040204020203" pitchFamily="34" charset="0"/>
            </a:endParaRPr>
          </a:p>
          <a:p>
            <a:r>
              <a:rPr lang="en-US" sz="900" b="1" kern="1200" dirty="0">
                <a:solidFill>
                  <a:srgbClr val="525252"/>
                </a:solidFill>
                <a:effectLst/>
                <a:latin typeface="Segoe UI" panose="020B0502040204020203" pitchFamily="34" charset="0"/>
                <a:ea typeface="+mn-ea"/>
                <a:cs typeface="Segoe UI" panose="020B0502040204020203" pitchFamily="34" charset="0"/>
              </a:rPr>
              <a:t>Talks Track</a:t>
            </a:r>
          </a:p>
          <a:p>
            <a:r>
              <a:rPr lang="en-US" sz="900" kern="1200" dirty="0">
                <a:solidFill>
                  <a:srgbClr val="525252"/>
                </a:solidFill>
                <a:effectLst/>
                <a:latin typeface="Segoe UI" panose="020B0502040204020203" pitchFamily="34" charset="0"/>
                <a:ea typeface="+mn-ea"/>
                <a:cs typeface="Segoe UI" panose="020B0502040204020203" pitchFamily="34" charset="0"/>
              </a:rPr>
              <a:t>Why Windows as a Service?  </a:t>
            </a:r>
          </a:p>
          <a:p>
            <a:endParaRPr lang="en-US" sz="900" kern="1200" dirty="0">
              <a:solidFill>
                <a:srgbClr val="525252"/>
              </a:solidFill>
              <a:effectLst/>
              <a:latin typeface="Segoe UI" panose="020B0502040204020203" pitchFamily="34" charset="0"/>
              <a:ea typeface="+mn-ea"/>
              <a:cs typeface="Segoe UI" panose="020B0502040204020203" pitchFamily="34" charset="0"/>
            </a:endParaRPr>
          </a:p>
          <a:p>
            <a:r>
              <a:rPr lang="en-US" sz="900" kern="1200" dirty="0">
                <a:solidFill>
                  <a:srgbClr val="525252"/>
                </a:solidFill>
                <a:effectLst/>
                <a:latin typeface="Segoe UI" panose="020B0502040204020203" pitchFamily="34" charset="0"/>
                <a:ea typeface="+mn-ea"/>
                <a:cs typeface="Segoe UI" panose="020B0502040204020203" pitchFamily="34" charset="0"/>
              </a:rPr>
              <a:t>We’ve heard from you that now all of your</a:t>
            </a:r>
            <a:r>
              <a:rPr lang="en-US" sz="900" kern="1200" baseline="0" dirty="0">
                <a:solidFill>
                  <a:srgbClr val="525252"/>
                </a:solidFill>
                <a:effectLst/>
                <a:latin typeface="Segoe UI" panose="020B0502040204020203" pitchFamily="34" charset="0"/>
                <a:ea typeface="+mn-ea"/>
                <a:cs typeface="Segoe UI" panose="020B0502040204020203" pitchFamily="34" charset="0"/>
              </a:rPr>
              <a:t> devices are the same.  You have business users that want and need to have the latest features and functionality.  You also have to have devices, like on a factory floor, that run the same OS for years.</a:t>
            </a:r>
            <a:endParaRPr lang="en-US" sz="900" kern="1200" dirty="0">
              <a:solidFill>
                <a:srgbClr val="525252"/>
              </a:solidFill>
              <a:effectLst/>
              <a:latin typeface="Segoe UI" panose="020B0502040204020203" pitchFamily="34" charset="0"/>
              <a:ea typeface="+mn-ea"/>
              <a:cs typeface="Segoe UI" panose="020B0502040204020203" pitchFamily="34" charset="0"/>
            </a:endParaRPr>
          </a:p>
          <a:p>
            <a:endParaRPr lang="en-US" sz="900" kern="1200" dirty="0">
              <a:solidFill>
                <a:srgbClr val="525252"/>
              </a:solidFill>
              <a:effectLst/>
              <a:latin typeface="Segoe UI" panose="020B0502040204020203" pitchFamily="34" charset="0"/>
              <a:ea typeface="+mn-ea"/>
              <a:cs typeface="Segoe UI" panose="020B0502040204020203" pitchFamily="34" charset="0"/>
            </a:endParaRPr>
          </a:p>
          <a:p>
            <a:r>
              <a:rPr lang="en-US" sz="900" kern="1200" dirty="0">
                <a:solidFill>
                  <a:srgbClr val="525252"/>
                </a:solidFill>
                <a:effectLst/>
                <a:latin typeface="Segoe UI" panose="020B0502040204020203" pitchFamily="34" charset="0"/>
                <a:ea typeface="+mn-ea"/>
                <a:cs typeface="Segoe UI" panose="020B0502040204020203" pitchFamily="34" charset="0"/>
              </a:rPr>
              <a:t>When you attempt to consume</a:t>
            </a:r>
            <a:r>
              <a:rPr lang="en-US" sz="900" kern="1200" baseline="0" dirty="0">
                <a:solidFill>
                  <a:srgbClr val="525252"/>
                </a:solidFill>
                <a:effectLst/>
                <a:latin typeface="Segoe UI" panose="020B0502040204020203" pitchFamily="34" charset="0"/>
                <a:ea typeface="+mn-ea"/>
                <a:cs typeface="Segoe UI" panose="020B0502040204020203" pitchFamily="34" charset="0"/>
              </a:rPr>
              <a:t> years of change and new technology with upgrade projects that happen every 3 to 5 years it leads to challenges with capability and complexity integrating it into your environment.  These factors leads to increased cost and delays.</a:t>
            </a:r>
          </a:p>
          <a:p>
            <a:endParaRPr lang="en-US" sz="900" kern="1200" baseline="0" dirty="0">
              <a:solidFill>
                <a:srgbClr val="525252"/>
              </a:solidFill>
              <a:effectLst/>
              <a:latin typeface="Segoe UI" panose="020B0502040204020203" pitchFamily="34" charset="0"/>
              <a:ea typeface="+mn-ea"/>
              <a:cs typeface="Segoe UI" panose="020B0502040204020203" pitchFamily="34" charset="0"/>
            </a:endParaRPr>
          </a:p>
          <a:p>
            <a:r>
              <a:rPr lang="en-US" sz="900" kern="1200" baseline="0" dirty="0">
                <a:solidFill>
                  <a:srgbClr val="525252"/>
                </a:solidFill>
                <a:effectLst/>
                <a:latin typeface="Segoe UI" panose="020B0502040204020203" pitchFamily="34" charset="0"/>
                <a:ea typeface="+mn-ea"/>
                <a:cs typeface="Segoe UI" panose="020B0502040204020203" pitchFamily="34" charset="0"/>
              </a:rPr>
              <a:t>With the modern security landscape its not just about deploying patches, you also often need to deploy new functionality, such as Credential Guard or Project “Barcelona” to stay ahead of the attackers.  The attackers don’t work on 3 to 5 year cycle and neither can your defenses.</a:t>
            </a:r>
          </a:p>
          <a:p>
            <a:endParaRPr lang="en-US" sz="900" kern="1200" baseline="0" dirty="0">
              <a:solidFill>
                <a:srgbClr val="525252"/>
              </a:solidFill>
              <a:effectLst/>
              <a:latin typeface="Segoe UI" panose="020B0502040204020203" pitchFamily="34" charset="0"/>
              <a:ea typeface="+mn-ea"/>
              <a:cs typeface="Segoe UI" panose="020B0502040204020203" pitchFamily="34" charset="0"/>
            </a:endParaRPr>
          </a:p>
          <a:p>
            <a:r>
              <a:rPr lang="en-US" sz="900" kern="1200" baseline="0" dirty="0">
                <a:solidFill>
                  <a:srgbClr val="525252"/>
                </a:solidFill>
                <a:effectLst/>
                <a:latin typeface="Segoe UI" panose="020B0502040204020203" pitchFamily="34" charset="0"/>
                <a:ea typeface="+mn-ea"/>
                <a:cs typeface="Segoe UI" panose="020B0502040204020203" pitchFamily="34" charset="0"/>
              </a:rPr>
              <a:t>There is a tension that must be managed between staying up to date and the historic complexity of migrations.  With Windows as a Service we work to address this.</a:t>
            </a:r>
          </a:p>
          <a:p>
            <a:endParaRPr lang="en-US" sz="900" kern="1200" baseline="0" dirty="0">
              <a:solidFill>
                <a:srgbClr val="525252"/>
              </a:solidFill>
              <a:effectLst/>
              <a:latin typeface="Segoe UI" panose="020B0502040204020203" pitchFamily="34" charset="0"/>
              <a:ea typeface="+mn-ea"/>
              <a:cs typeface="Segoe UI" panose="020B0502040204020203" pitchFamily="34" charset="0"/>
            </a:endParaRPr>
          </a:p>
          <a:p>
            <a:r>
              <a:rPr lang="en-US" sz="900" kern="1200" baseline="0" dirty="0">
                <a:solidFill>
                  <a:srgbClr val="525252"/>
                </a:solidFill>
                <a:effectLst/>
                <a:latin typeface="Segoe UI" panose="020B0502040204020203" pitchFamily="34" charset="0"/>
                <a:ea typeface="+mn-ea"/>
                <a:cs typeface="Segoe UI" panose="020B0502040204020203" pitchFamily="34" charset="0"/>
              </a:rPr>
              <a:t>You have the option to use the Long Term Service Branch (LTSB) for your special systems that need to remain static for specific reasons for years.  For most of your systems and business users we work to balance this tension to help you innovate faster in your organization.  </a:t>
            </a:r>
          </a:p>
        </p:txBody>
      </p:sp>
      <p:sp>
        <p:nvSpPr>
          <p:cNvPr id="4" name="Slide Number Placeholder 3"/>
          <p:cNvSpPr>
            <a:spLocks noGrp="1"/>
          </p:cNvSpPr>
          <p:nvPr>
            <p:ph type="sldNum" sz="quarter" idx="10"/>
          </p:nvPr>
        </p:nvSpPr>
        <p:spPr/>
        <p:txBody>
          <a:bodyPr/>
          <a:lstStyle/>
          <a:p>
            <a:fld id="{949570AB-282D-4F9A-AAF7-479BFA1C3732}" type="slidenum">
              <a:rPr lang="en-US" smtClean="0"/>
              <a:pPr/>
              <a:t>16</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2148958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is meant to tee up a discussion on WaaS and uncover deployment concerns, or blockers, that might exist.  There are deeper dive decks you should use for a more complete conversation.  For more information see the video and deck at https://microsoft.sharepoint.com/sites/infopedia/Media/details/aevd-3-104915.]</a:t>
            </a:r>
          </a:p>
          <a:p>
            <a:endParaRPr lang="en-US"/>
          </a:p>
          <a:p>
            <a:r>
              <a:rPr lang="en-US"/>
              <a:t>[Complete slide talk track below.]</a:t>
            </a:r>
          </a:p>
          <a:p>
            <a:endParaRPr lang="en-US"/>
          </a:p>
          <a:p>
            <a:r>
              <a:rPr lang="en-US"/>
              <a:t>Key points to land</a:t>
            </a:r>
          </a:p>
          <a:p>
            <a:pPr lvl="0"/>
            <a:r>
              <a:rPr lang="en-US"/>
              <a:t>You have on average 4 to 8 months to provide use feedback before release and do early evaluation.</a:t>
            </a:r>
          </a:p>
          <a:p>
            <a:pPr lvl="0"/>
            <a:r>
              <a:rPr lang="en-US"/>
              <a:t>Your pilot phase should be about the first 4 months after release</a:t>
            </a:r>
          </a:p>
          <a:p>
            <a:pPr lvl="0"/>
            <a:r>
              <a:rPr lang="en-US"/>
              <a:t>Broad production and deployment is the next phase and is about 12 to 22 month</a:t>
            </a:r>
          </a:p>
          <a:p>
            <a:endParaRPr lang="en-US"/>
          </a:p>
          <a:p>
            <a:r>
              <a:rPr lang="en-US"/>
              <a:t>Talks Track</a:t>
            </a:r>
          </a:p>
          <a:p>
            <a:r>
              <a:rPr lang="en-US"/>
              <a:t>With Windows as a Service we shorten the timeframe between releases from the historic 3-5 years but work to make it at a pace consumable by your organization.  Let’s start by looking at the lifecycle of a single release.</a:t>
            </a:r>
          </a:p>
          <a:p>
            <a:endParaRPr lang="en-US"/>
          </a:p>
          <a:p>
            <a:r>
              <a:rPr lang="en-US"/>
              <a:t>Each individual release lifecycle starts with a Feedback period. Here you have time to evaluate the product for 4-8 months before release and let us know what you think, what works, and what doesn’t.  You can get early looks at the product to give us this feedback by signing up for the Windows Insider program or the Windows TAP program.  This is your chance to impact and influence the product as well as do some early, preliminary evaluation.</a:t>
            </a:r>
          </a:p>
          <a:p>
            <a:endParaRPr lang="en-US"/>
          </a:p>
          <a:p>
            <a:r>
              <a:rPr lang="en-US"/>
              <a:t>After release, there is a 4 months period for Piloting time for you to run broader pilots in your organization and test on a wider scale than you might have during the Feedback phase.  It’s during this phase you should be reviewing the performance of any mission critical apps you have.</a:t>
            </a:r>
          </a:p>
          <a:p>
            <a:endParaRPr lang="en-US"/>
          </a:p>
          <a:p>
            <a:r>
              <a:rPr lang="en-US"/>
              <a:t>After 4 months we move into broad deployment and the Production phase begins. This is when you should look to start moving beyond your pilot users and scaling across your organization in a phased rollout.</a:t>
            </a:r>
          </a:p>
          <a:p>
            <a:endParaRPr lang="en-US"/>
          </a:p>
          <a:p>
            <a:r>
              <a:rPr lang="en-US"/>
              <a:t>We will support TWO production releases at any time so the end of a production phase is based on that n+2 release date.  This is an important point, and we will talk more about how it works and what it means the next slide. Since we support two releases at a time, there are times you might want to skip a release.  We don’t recommend you skip a release, but there are some cases when this is the right answer.  </a:t>
            </a:r>
          </a:p>
          <a:p>
            <a:endParaRPr lang="en-US"/>
          </a:p>
          <a:p>
            <a:r>
              <a:rPr lang="en-US"/>
              <a:t>We heard feedback about the 4 month pilot phase; many see it as too short to make the jump to the newest release if you opted to skip a release.  As a result, we added 60 days to give you a full 6 months after the new release comes out to complete deployment.</a:t>
            </a:r>
          </a:p>
          <a:p>
            <a:endParaRPr lang="en-US"/>
          </a:p>
          <a:p>
            <a:r>
              <a:rPr lang="en-US"/>
              <a:t>We also heard that the cadence of releases was too fast as we collectively start this new process. So we are adjusting our pace in 2016 and into 2017. Now, there will only be a one release in 2016 and potentially two releases in 2017</a:t>
            </a:r>
          </a:p>
          <a:p>
            <a:endParaRPr lang="en-US"/>
          </a:p>
          <a:p>
            <a:r>
              <a:rPr lang="en-US"/>
              <a:t>That’s the model of an individual release. Let’s look at what this means in the real world….</a:t>
            </a:r>
          </a:p>
          <a:p>
            <a:pPr lvl="0"/>
            <a:endParaRPr lang="en-US"/>
          </a:p>
          <a:p>
            <a:endParaRPr lang="en-US" dirty="0"/>
          </a:p>
        </p:txBody>
      </p:sp>
      <p:sp>
        <p:nvSpPr>
          <p:cNvPr id="6" name="Date Placeholder 5"/>
          <p:cNvSpPr>
            <a:spLocks noGrp="1"/>
          </p:cNvSpPr>
          <p:nvPr>
            <p:ph type="dt" idx="12"/>
          </p:nvPr>
        </p:nvSpPr>
        <p:spPr/>
        <p:txBody>
          <a:bodyPr/>
          <a:lstStyle/>
          <a:p>
            <a:fld id="{21C22FD9-174B-4495-9EEF-D888C109C6BF}" type="datetime1">
              <a:rPr lang="en-US" smtClean="0"/>
              <a:pPr/>
              <a:t>10/24/2016</a:t>
            </a:fld>
            <a:endParaRPr lang="en-US"/>
          </a:p>
        </p:txBody>
      </p:sp>
      <p:sp>
        <p:nvSpPr>
          <p:cNvPr id="7" name="Footer Placeholder 6"/>
          <p:cNvSpPr>
            <a:spLocks noGrp="1"/>
          </p:cNvSpPr>
          <p:nvPr>
            <p:ph type="ftr" sz="quarter" idx="13"/>
          </p:nvPr>
        </p:nvSpPr>
        <p:spPr/>
        <p:txBody>
          <a:bodyPr/>
          <a:lstStyle/>
          <a:p>
            <a:endParaRPr lang="en-US"/>
          </a:p>
          <a:p>
            <a:r>
              <a:rPr lang="en-US"/>
              <a:t>MICROSOFT CONFIDENTIAL</a:t>
            </a:r>
          </a:p>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4"/>
          </p:nvPr>
        </p:nvSpPr>
        <p:spPr/>
        <p:txBody>
          <a:bodyPr/>
          <a:lstStyle/>
          <a:p>
            <a:fld id="{812BDBED-76E0-4365-BB86-F569FE80F259}" type="slidenum">
              <a:rPr lang="en-US" smtClean="0"/>
              <a:pPr/>
              <a:t>17</a:t>
            </a:fld>
            <a:endParaRPr lang="en-US"/>
          </a:p>
        </p:txBody>
      </p:sp>
      <p:sp>
        <p:nvSpPr>
          <p:cNvPr id="10" name="Slide Image Placeholder 9"/>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223960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is meant to tee up a discussion on WaaS and uncover deployment concerns, or blockers, that might exist.  There are deeper dive decks you should use for a more complete conversation.  For more information see the video and deck at https://microsoft.sharepoint.com/sites/infopedia/Media/details/aevd-3-104915.]</a:t>
            </a:r>
          </a:p>
          <a:p>
            <a:endParaRPr lang="en-US"/>
          </a:p>
          <a:p>
            <a:r>
              <a:rPr lang="en-US"/>
              <a:t>[Complete slide talk track below.]</a:t>
            </a:r>
          </a:p>
          <a:p>
            <a:endParaRPr lang="en-US"/>
          </a:p>
          <a:p>
            <a:r>
              <a:rPr lang="en-US"/>
              <a:t>Key points to land</a:t>
            </a:r>
          </a:p>
          <a:p>
            <a:pPr lvl="0"/>
            <a:r>
              <a:rPr lang="en-US"/>
              <a:t>We have adjusted the cadence based on feedback, you don’t have to update three times a year.</a:t>
            </a:r>
          </a:p>
          <a:p>
            <a:endParaRPr lang="en-US"/>
          </a:p>
          <a:p>
            <a:r>
              <a:rPr lang="en-US"/>
              <a:t>Talks Track</a:t>
            </a:r>
          </a:p>
          <a:p>
            <a:r>
              <a:rPr lang="en-US"/>
              <a:t>Here we see:</a:t>
            </a:r>
          </a:p>
          <a:p>
            <a:endParaRPr lang="en-US"/>
          </a:p>
          <a:p>
            <a:r>
              <a:rPr lang="en-US"/>
              <a:t>…the initial release of Windows 10, </a:t>
            </a:r>
          </a:p>
          <a:p>
            <a:r>
              <a:rPr lang="en-US"/>
              <a:t>…the November Update</a:t>
            </a:r>
          </a:p>
          <a:p>
            <a:r>
              <a:rPr lang="en-US"/>
              <a:t>…the coming 2016 release this summer, formally known as the Anniversary Update.</a:t>
            </a:r>
          </a:p>
          <a:p>
            <a:r>
              <a:rPr lang="en-US"/>
              <a:t>…and a hypothetical example of how the first 2017 release might look.</a:t>
            </a:r>
          </a:p>
          <a:p>
            <a:endParaRPr lang="en-US"/>
          </a:p>
          <a:p>
            <a:r>
              <a:rPr lang="en-US"/>
              <a:t>Remember that we now support two production releases in market at a time.  This means that if you have deployed the November Update, you have until late 2017 to move to the 2016 Summer release.  </a:t>
            </a:r>
          </a:p>
          <a:p>
            <a:endParaRPr lang="en-US"/>
          </a:p>
          <a:p>
            <a:r>
              <a:rPr lang="en-US"/>
              <a:t>Some customers have told us that they have concerns about the cadence of releases, because they are worried new releases will arrive before they are able to deploy the last release, they would fall behind.   Now that each release has a longer lifespan, you have more time to deploy, and more time to optimize your processes and infrastructure for this new model.</a:t>
            </a:r>
          </a:p>
          <a:p>
            <a:endParaRPr lang="en-US"/>
          </a:p>
          <a:p>
            <a:r>
              <a:rPr lang="en-US"/>
              <a:t>So far, the response to these changes has been largely positive, but our priority here today is to hear your thoughts.  </a:t>
            </a:r>
          </a:p>
          <a:p>
            <a:endParaRPr lang="en-US" dirty="0"/>
          </a:p>
        </p:txBody>
      </p:sp>
      <p:sp>
        <p:nvSpPr>
          <p:cNvPr id="6" name="Date Placeholder 5"/>
          <p:cNvSpPr>
            <a:spLocks noGrp="1"/>
          </p:cNvSpPr>
          <p:nvPr>
            <p:ph type="dt" idx="12"/>
          </p:nvPr>
        </p:nvSpPr>
        <p:spPr/>
        <p:txBody>
          <a:bodyPr/>
          <a:lstStyle/>
          <a:p>
            <a:fld id="{21C22FD9-174B-4495-9EEF-D888C109C6BF}" type="datetime1">
              <a:rPr lang="en-US" smtClean="0"/>
              <a:pPr/>
              <a:t>10/24/2016</a:t>
            </a:fld>
            <a:endParaRPr lang="en-US"/>
          </a:p>
        </p:txBody>
      </p:sp>
      <p:sp>
        <p:nvSpPr>
          <p:cNvPr id="7" name="Footer Placeholder 6"/>
          <p:cNvSpPr>
            <a:spLocks noGrp="1"/>
          </p:cNvSpPr>
          <p:nvPr>
            <p:ph type="ftr" sz="quarter" idx="13"/>
          </p:nvPr>
        </p:nvSpPr>
        <p:spPr/>
        <p:txBody>
          <a:bodyPr/>
          <a:lstStyle/>
          <a:p>
            <a:endParaRPr lang="en-US"/>
          </a:p>
          <a:p>
            <a:r>
              <a:rPr lang="en-US"/>
              <a:t>MICROSOFT CONFIDENTIAL</a:t>
            </a:r>
          </a:p>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4"/>
          </p:nvPr>
        </p:nvSpPr>
        <p:spPr/>
        <p:txBody>
          <a:bodyPr/>
          <a:lstStyle/>
          <a:p>
            <a:fld id="{812BDBED-76E0-4365-BB86-F569FE80F259}" type="slidenum">
              <a:rPr lang="en-US" smtClean="0"/>
              <a:pPr/>
              <a:t>18</a:t>
            </a:fld>
            <a:endParaRPr lang="en-US"/>
          </a:p>
        </p:txBody>
      </p:sp>
      <p:sp>
        <p:nvSpPr>
          <p:cNvPr id="10" name="Slide Image Placeholder 9"/>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2483368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dirty="0"/>
              <a:t>[Complete slide</a:t>
            </a:r>
            <a:r>
              <a:rPr lang="en-US" baseline="0" dirty="0"/>
              <a:t> talk track below.]</a:t>
            </a:r>
          </a:p>
          <a:p>
            <a:endParaRPr lang="en-US" b="1" baseline="0" dirty="0"/>
          </a:p>
          <a:p>
            <a:r>
              <a:rPr lang="en-US" b="1" baseline="0" dirty="0"/>
              <a:t>TRANSITION: </a:t>
            </a:r>
            <a:r>
              <a:rPr lang="en-US" b="0" baseline="0" dirty="0"/>
              <a:t>That’s a look at how we are making IT more productive, let’s take a look at what we are doing for end users (</a:t>
            </a:r>
            <a:r>
              <a:rPr lang="en-US" b="1" baseline="0" dirty="0"/>
              <a:t>CLICK</a:t>
            </a:r>
            <a:r>
              <a:rPr lang="en-US" b="0" baseline="0" dirty="0"/>
              <a:t> to build slide).</a:t>
            </a:r>
            <a:endParaRPr lang="en-US" b="1" baseline="0" dirty="0"/>
          </a:p>
          <a:p>
            <a:endParaRPr lang="en-US" b="1" baseline="0" dirty="0"/>
          </a:p>
          <a:p>
            <a:r>
              <a:rPr lang="en-US" b="1" baseline="0" dirty="0"/>
              <a:t>Key points to land</a:t>
            </a:r>
            <a:endParaRPr lang="en-US" dirty="0"/>
          </a:p>
          <a:p>
            <a:pPr marL="171450" indent="-171450">
              <a:buFont typeface="Arial" panose="020B0604020202020204" pitchFamily="34" charset="0"/>
              <a:buChar char="•"/>
            </a:pPr>
            <a:r>
              <a:rPr lang="en-US" dirty="0"/>
              <a:t>Employees are on the go and using multiple devices.  </a:t>
            </a:r>
          </a:p>
          <a:p>
            <a:pPr marL="171450" indent="-171450">
              <a:buFont typeface="Arial" panose="020B0604020202020204" pitchFamily="34" charset="0"/>
              <a:buChar char="•"/>
            </a:pPr>
            <a:r>
              <a:rPr lang="en-US" dirty="0"/>
              <a:t>The</a:t>
            </a:r>
            <a:r>
              <a:rPr lang="en-US" baseline="0" dirty="0"/>
              <a:t>y should </a:t>
            </a:r>
            <a:r>
              <a:rPr lang="en-US" dirty="0"/>
              <a:t>expect the best experience no matter what screen they’re using by running in desktop or tablet mode, using typing or touch inputs, or use your phone like a desktop.</a:t>
            </a:r>
          </a:p>
          <a:p>
            <a:pPr marL="171450" indent="-171450">
              <a:buFont typeface="Arial" panose="020B0604020202020204" pitchFamily="34" charset="0"/>
              <a:buChar char="•"/>
            </a:pPr>
            <a:r>
              <a:rPr lang="en-US" dirty="0"/>
              <a:t>With Window</a:t>
            </a:r>
            <a:r>
              <a:rPr lang="en-US" baseline="0" dirty="0"/>
              <a:t> 10’s tight integration with Office 365 and Azure Active Directory your employees always have what they need, on any device</a:t>
            </a:r>
            <a:endParaRPr lang="en-US" dirty="0"/>
          </a:p>
          <a:p>
            <a:pPr marL="171450" indent="-171450">
              <a:buFont typeface="Arial" panose="020B0604020202020204" pitchFamily="34" charset="0"/>
              <a:buChar char="•"/>
            </a:pPr>
            <a:r>
              <a:rPr lang="en-US" dirty="0"/>
              <a:t>Personal assistants and bots will change the way people interact</a:t>
            </a:r>
            <a:r>
              <a:rPr lang="en-US" baseline="0" dirty="0"/>
              <a:t> with technology and the way that business functions.  With Windows 10 we introduced our own digital personal assistant to the PC -  Cortana.  </a:t>
            </a:r>
          </a:p>
          <a:p>
            <a:pPr marL="171450" indent="-171450">
              <a:buFont typeface="Arial" panose="020B0604020202020204" pitchFamily="34" charset="0"/>
              <a:buChar char="•"/>
            </a:pPr>
            <a:r>
              <a:rPr lang="en-US" b="1" baseline="0" dirty="0"/>
              <a:t>Looking ahead, Cortana will become more business friendly….</a:t>
            </a:r>
            <a:r>
              <a:rPr lang="en-US" b="0" baseline="0" dirty="0"/>
              <a:t>we are investing heavily in ensuring she is compliant and manageable in your environment</a:t>
            </a:r>
          </a:p>
          <a:p>
            <a:endParaRPr lang="en-US" dirty="0"/>
          </a:p>
          <a:p>
            <a:pPr marL="0" indent="0">
              <a:buFont typeface="Arial" panose="020B0604020202020204" pitchFamily="34" charset="0"/>
              <a:buNone/>
            </a:pPr>
            <a:endParaRPr lang="en-US" dirty="0"/>
          </a:p>
          <a:p>
            <a:pPr>
              <a:spcAft>
                <a:spcPts val="1200"/>
              </a:spcAft>
            </a:pPr>
            <a:r>
              <a:rPr lang="en-US" sz="900" b="1" dirty="0"/>
              <a:t>[Always have what you need]</a:t>
            </a:r>
          </a:p>
          <a:p>
            <a:pPr>
              <a:spcAft>
                <a:spcPts val="1200"/>
              </a:spcAft>
            </a:pPr>
            <a:r>
              <a:rPr lang="en-US" sz="900" dirty="0"/>
              <a:t>Employees are on the go and use</a:t>
            </a:r>
            <a:r>
              <a:rPr lang="en-US" sz="900" baseline="0" dirty="0"/>
              <a:t> </a:t>
            </a:r>
            <a:r>
              <a:rPr lang="en-US" sz="900" dirty="0"/>
              <a:t>multiple devices,</a:t>
            </a:r>
            <a:r>
              <a:rPr lang="en-US" sz="900" baseline="0" dirty="0"/>
              <a:t> no surprise there</a:t>
            </a:r>
            <a:r>
              <a:rPr lang="en-US" sz="900" dirty="0"/>
              <a:t>.  With Windows we want your work to follow you, right where you left off, as you move.  You can create a document on your PC at work, make some edits on the train home, and</a:t>
            </a:r>
            <a:r>
              <a:rPr lang="en-US" sz="900" baseline="0" dirty="0"/>
              <a:t> </a:t>
            </a:r>
            <a:r>
              <a:rPr lang="en-US" sz="900" dirty="0"/>
              <a:t>make a quick update while on the go with your phone.  Windows will make it all easy and quick thanks to deep and seamless connections with Office 365 and OneDrive for Business.</a:t>
            </a:r>
          </a:p>
          <a:p>
            <a:pPr>
              <a:spcAft>
                <a:spcPts val="1200"/>
              </a:spcAft>
            </a:pPr>
            <a:endParaRPr lang="en-US" dirty="0"/>
          </a:p>
          <a:p>
            <a:pPr>
              <a:spcAft>
                <a:spcPts val="1200"/>
              </a:spcAft>
            </a:pPr>
            <a:r>
              <a:rPr lang="en-US" b="1" dirty="0"/>
              <a:t>[Put your digital assistant to work]</a:t>
            </a:r>
          </a:p>
          <a:p>
            <a:pPr>
              <a:spcAft>
                <a:spcPts val="1200"/>
              </a:spcAft>
            </a:pPr>
            <a:r>
              <a:rPr lang="en-US" dirty="0"/>
              <a:t>Speaking about Cortana, we are moving from a world where you use your device to look up a weather forecast for your city, to one where you simply say “do I need a jacket?”  This level of personalized productivity experience is coming to business users with Cortana for enterprise.</a:t>
            </a:r>
          </a:p>
          <a:p>
            <a:pPr>
              <a:spcAft>
                <a:spcPts val="1200"/>
              </a:spcAft>
            </a:pPr>
            <a:endParaRPr lang="en-US" dirty="0"/>
          </a:p>
          <a:p>
            <a:pPr>
              <a:spcAft>
                <a:spcPts val="1200"/>
              </a:spcAft>
            </a:pPr>
            <a:r>
              <a:rPr lang="en-US" dirty="0"/>
              <a:t>Cortana will also be able to help you control your business schedule in more ways than simply telling you when you have to leave for a meeting.  Wondering what documents you should read to prepare for meeting or other important information?  Cortana has your back.</a:t>
            </a:r>
          </a:p>
          <a:p>
            <a:pPr>
              <a:spcAft>
                <a:spcPts val="1200"/>
              </a:spcAft>
            </a:pPr>
            <a:endParaRPr lang="en-US" dirty="0"/>
          </a:p>
          <a:p>
            <a:pPr>
              <a:spcAft>
                <a:spcPts val="1200"/>
              </a:spcAft>
            </a:pPr>
            <a:r>
              <a:rPr lang="en-US" dirty="0"/>
              <a:t>Control of information is important to businesses and with AAD integration you have the ability to manage what Cortana learns, and have Cortana forget this information when an employee leaves the company.  </a:t>
            </a:r>
          </a:p>
          <a:p>
            <a:pPr>
              <a:spcAft>
                <a:spcPts val="1200"/>
              </a:spcAft>
            </a:pPr>
            <a:endParaRPr lang="en-US" dirty="0"/>
          </a:p>
          <a:p>
            <a:pPr>
              <a:spcAft>
                <a:spcPts val="1200"/>
              </a:spcAft>
            </a:pPr>
            <a:r>
              <a:rPr lang="en-US" dirty="0"/>
              <a:t>You can also give Cortana access to your Cortana Analytics &amp; Power BI data in your Office 365 cloud and she can now provide you rich answers to help you find the next big business opportunity, or alert you to concerning trends.</a:t>
            </a:r>
          </a:p>
          <a:p>
            <a:pPr>
              <a:spcAft>
                <a:spcPts val="1200"/>
              </a:spcAft>
            </a:pPr>
            <a:endParaRPr lang="en-US" dirty="0"/>
          </a:p>
          <a:p>
            <a:pPr>
              <a:spcAft>
                <a:spcPts val="1200"/>
              </a:spcAft>
            </a:pPr>
            <a:endParaRPr lang="en-US" sz="900" dirty="0"/>
          </a:p>
          <a:p>
            <a:pPr>
              <a:spcAft>
                <a:spcPts val="1200"/>
              </a:spcAft>
            </a:pPr>
            <a:endParaRPr lang="en-US" sz="900" dirty="0"/>
          </a:p>
          <a:p>
            <a:endParaRPr lang="en-US" dirty="0"/>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19</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409287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10" name="Slide Number Placeholder 9"/>
          <p:cNvSpPr>
            <a:spLocks noGrp="1"/>
          </p:cNvSpPr>
          <p:nvPr>
            <p:ph type="sldNum" sz="quarter" idx="11"/>
          </p:nvPr>
        </p:nvSpPr>
        <p:spPr/>
        <p:txBody>
          <a:bodyPr/>
          <a:lstStyle/>
          <a:p>
            <a:fld id="{949570AB-282D-4F9A-AAF7-479BFA1C3732}" type="slidenum">
              <a:rPr lang="en-US" smtClean="0"/>
              <a:pPr/>
              <a:t>2</a:t>
            </a:fld>
            <a:endParaRPr lang="en-US"/>
          </a:p>
        </p:txBody>
      </p:sp>
      <p:sp>
        <p:nvSpPr>
          <p:cNvPr id="4" name="Slide Image Placeholder 3"/>
          <p:cNvSpPr>
            <a:spLocks noGrp="1" noRot="1" noChangeAspect="1"/>
          </p:cNvSpPr>
          <p:nvPr>
            <p:ph type="sldImg"/>
          </p:nvPr>
        </p:nvSpPr>
        <p:spPr>
          <a:xfrm>
            <a:off x="741363" y="654050"/>
            <a:ext cx="2660650" cy="1497013"/>
          </a:xfrm>
          <a:ln>
            <a:solidFill>
              <a:schemeClr val="bg1"/>
            </a:solidFill>
          </a:ln>
        </p:spPr>
      </p:sp>
      <p:sp>
        <p:nvSpPr>
          <p:cNvPr id="5" name="Notes Placeholder 4"/>
          <p:cNvSpPr>
            <a:spLocks noGrp="1"/>
          </p:cNvSpPr>
          <p:nvPr>
            <p:ph type="body" idx="1"/>
          </p:nvPr>
        </p:nvSpPr>
        <p:spPr/>
        <p:txBody>
          <a:bodyPr/>
          <a:lstStyle/>
          <a:p>
            <a:r>
              <a:rPr lang="en-US" dirty="0"/>
              <a:t>Hello, I am excited to have the opportunity to speak with you today.</a:t>
            </a:r>
          </a:p>
          <a:p>
            <a:endParaRPr lang="en-US" dirty="0"/>
          </a:p>
          <a:p>
            <a:r>
              <a:rPr lang="en-US" dirty="0"/>
              <a:t>My name is…. </a:t>
            </a:r>
          </a:p>
          <a:p>
            <a:endParaRPr lang="en-US" dirty="0"/>
          </a:p>
          <a:p>
            <a:r>
              <a:rPr lang="en-US" dirty="0"/>
              <a:t>A little about me…</a:t>
            </a:r>
          </a:p>
        </p:txBody>
      </p:sp>
    </p:spTree>
    <p:extLst>
      <p:ext uri="{BB962C8B-B14F-4D97-AF65-F5344CB8AC3E}">
        <p14:creationId xmlns:p14="http://schemas.microsoft.com/office/powerpoint/2010/main" val="582629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 think we all can agree that, as time goes on, we will be asked to do more and more, so we must increase productivity to keep up.  But it’s not just about tools to do things faster, we are now at a point where to become more productive you need tools that learn how you work and adjust to your personal style.</a:t>
            </a:r>
          </a:p>
          <a:p>
            <a:endParaRPr lang="en-US" dirty="0"/>
          </a:p>
          <a:p>
            <a:endParaRPr lang="en-US" dirty="0"/>
          </a:p>
        </p:txBody>
      </p:sp>
      <p:sp>
        <p:nvSpPr>
          <p:cNvPr id="7" name="Footer Placeholder 6"/>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1"/>
          </p:nvPr>
        </p:nvSpPr>
        <p:spPr/>
        <p:txBody>
          <a:bodyPr/>
          <a:lstStyle/>
          <a:p>
            <a:fld id="{949570AB-282D-4F9A-AAF7-479BFA1C3732}" type="slidenum">
              <a:rPr lang="en-US" smtClean="0"/>
              <a:pPr/>
              <a:t>20</a:t>
            </a:fld>
            <a:endParaRPr lang="en-US"/>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3814871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dirty="0"/>
              <a:t>[Complete slide</a:t>
            </a:r>
            <a:r>
              <a:rPr lang="en-US" baseline="0" dirty="0"/>
              <a:t> talk track below.]</a:t>
            </a:r>
          </a:p>
          <a:p>
            <a:endParaRPr lang="en-US" b="1" baseline="0" dirty="0"/>
          </a:p>
          <a:p>
            <a:r>
              <a:rPr lang="en-US" b="1" baseline="0" dirty="0"/>
              <a:t>Key points to land</a:t>
            </a:r>
          </a:p>
          <a:p>
            <a:pPr marL="171450" indent="-171450">
              <a:buFont typeface="Arial" panose="020B0604020202020204" pitchFamily="34" charset="0"/>
              <a:buChar char="•"/>
            </a:pPr>
            <a:r>
              <a:rPr lang="en-US" dirty="0"/>
              <a:t>Windows 10 is familiar, and every user is a first class citizen.  Whether the situation calls for using mouse and keyboard, touch, pen &amp; ink or voice. </a:t>
            </a:r>
          </a:p>
          <a:p>
            <a:pPr marL="171450" indent="-171450">
              <a:buFont typeface="Arial" panose="020B0604020202020204" pitchFamily="34" charset="0"/>
              <a:buChar char="•"/>
            </a:pPr>
            <a:r>
              <a:rPr lang="en-US" dirty="0"/>
              <a:t>One</a:t>
            </a:r>
            <a:r>
              <a:rPr lang="en-US" baseline="0" dirty="0"/>
              <a:t> area we have worked hard to improve is the ink experience with Windows to make it as natural and fluid as pen and paper.</a:t>
            </a:r>
            <a:endParaRPr lang="en-US" dirty="0"/>
          </a:p>
          <a:p>
            <a:pPr marL="171450" indent="-171450">
              <a:buFont typeface="Arial" panose="020B0604020202020204" pitchFamily="34" charset="0"/>
              <a:buChar char="•"/>
            </a:pPr>
            <a:r>
              <a:rPr lang="en-US" dirty="0"/>
              <a:t>Employees are on the go and using multiple devices.  </a:t>
            </a:r>
          </a:p>
          <a:p>
            <a:pPr marL="171450" indent="-171450">
              <a:buFont typeface="Arial" panose="020B0604020202020204" pitchFamily="34" charset="0"/>
              <a:buChar char="•"/>
            </a:pPr>
            <a:r>
              <a:rPr lang="en-US" dirty="0"/>
              <a:t>The</a:t>
            </a:r>
            <a:r>
              <a:rPr lang="en-US" baseline="0" dirty="0"/>
              <a:t>y should </a:t>
            </a:r>
            <a:r>
              <a:rPr lang="en-US" dirty="0"/>
              <a:t>expect the best experience no matter what screen they’re using by running in desktop or tablet mode, using typing or touch inputs, or use your phone like a desktop.</a:t>
            </a:r>
          </a:p>
          <a:p>
            <a:pPr marL="0" indent="0">
              <a:buFont typeface="Arial" panose="020B0604020202020204" pitchFamily="34" charset="0"/>
              <a:buNone/>
            </a:pPr>
            <a:endParaRPr lang="en-US" b="1" dirty="0"/>
          </a:p>
          <a:p>
            <a:r>
              <a:rPr lang="en-US" b="1" dirty="0"/>
              <a:t>[Interact the way you want]</a:t>
            </a:r>
          </a:p>
          <a:p>
            <a:pPr>
              <a:spcAft>
                <a:spcPts val="1200"/>
              </a:spcAft>
            </a:pPr>
            <a:r>
              <a:rPr lang="en-US" dirty="0"/>
              <a:t>Working with Windows 10 feels familiar,</a:t>
            </a:r>
            <a:r>
              <a:rPr lang="en-US" baseline="0" dirty="0"/>
              <a:t> </a:t>
            </a:r>
            <a:r>
              <a:rPr lang="en-US" dirty="0"/>
              <a:t>whether the situation calls for using mouse and keyboard, touch, pen &amp; ink or voice.  Employees are instantly productive without the need for training.</a:t>
            </a:r>
          </a:p>
          <a:p>
            <a:pPr>
              <a:spcAft>
                <a:spcPts val="1200"/>
              </a:spcAft>
            </a:pPr>
            <a:endParaRPr lang="en-US" dirty="0"/>
          </a:p>
          <a:p>
            <a:pPr>
              <a:spcAft>
                <a:spcPts val="1200"/>
              </a:spcAft>
            </a:pPr>
            <a:r>
              <a:rPr lang="en-US" dirty="0"/>
              <a:t>And, more and more people are seeing the benefits to using a pen.  When you use a pen, so many subtle changes happen.  You appear more open and engaged in meetings since you are not separated by a laptop screen, and many people say that using the pen for certain tasks helps them even think differently.</a:t>
            </a:r>
          </a:p>
          <a:p>
            <a:pPr>
              <a:spcAft>
                <a:spcPts val="1200"/>
              </a:spcAft>
            </a:pPr>
            <a:endParaRPr lang="en-US" dirty="0"/>
          </a:p>
          <a:p>
            <a:pPr>
              <a:spcAft>
                <a:spcPts val="1200"/>
              </a:spcAft>
            </a:pPr>
            <a:r>
              <a:rPr lang="en-US" dirty="0"/>
              <a:t>In schools, researchers have found that when trying to solve really challenging science problems, students that started by organizing their ideas using a pen scored 25-36% higher than those who just used a keyboard. So why would we limit ourselves to just one approach?</a:t>
            </a:r>
          </a:p>
          <a:p>
            <a:pPr>
              <a:spcAft>
                <a:spcPts val="1200"/>
              </a:spcAft>
            </a:pPr>
            <a:endParaRPr lang="en-US" dirty="0"/>
          </a:p>
          <a:p>
            <a:pPr>
              <a:spcAft>
                <a:spcPts val="1200"/>
              </a:spcAft>
            </a:pPr>
            <a:r>
              <a:rPr lang="en-US" dirty="0"/>
              <a:t>And in the coming update to Windows 10, it gets even better.</a:t>
            </a:r>
          </a:p>
          <a:p>
            <a:pPr>
              <a:spcAft>
                <a:spcPts val="1200"/>
              </a:spcAft>
            </a:pPr>
            <a:endParaRPr lang="en-US" dirty="0"/>
          </a:p>
          <a:p>
            <a:pPr>
              <a:spcAft>
                <a:spcPts val="1200"/>
              </a:spcAft>
            </a:pPr>
            <a:r>
              <a:rPr lang="en-US" dirty="0"/>
              <a:t>From the moment you touch the pen to the screen to the moment you take it away, it does everything you would expect it to do in Windows—even when you are at the </a:t>
            </a:r>
            <a:r>
              <a:rPr lang="en-US" dirty="0" err="1"/>
              <a:t>lockscreen</a:t>
            </a:r>
            <a:r>
              <a:rPr lang="en-US" dirty="0"/>
              <a:t>.</a:t>
            </a:r>
          </a:p>
          <a:p>
            <a:pPr>
              <a:spcAft>
                <a:spcPts val="1200"/>
              </a:spcAft>
            </a:pPr>
            <a:endParaRPr lang="en-US" dirty="0"/>
          </a:p>
          <a:p>
            <a:pPr>
              <a:spcAft>
                <a:spcPts val="1200"/>
              </a:spcAft>
            </a:pPr>
            <a:r>
              <a:rPr lang="en-US" dirty="0"/>
              <a:t>You can edit and mark up documents in Office 365.  Want to remove a paragraph or block of text?  Simply scribble over it like you would on paper and Office 365 will delete it from your document.  You can even use the pen to draw and sketch your ideas.</a:t>
            </a:r>
          </a:p>
          <a:p>
            <a:pPr>
              <a:spcAft>
                <a:spcPts val="1200"/>
              </a:spcAft>
            </a:pPr>
            <a:endParaRPr lang="en-US" dirty="0"/>
          </a:p>
          <a:p>
            <a:pPr>
              <a:spcAft>
                <a:spcPts val="1200"/>
              </a:spcAft>
            </a:pPr>
            <a:r>
              <a:rPr lang="en-US" dirty="0"/>
              <a:t>Sometimes the free form nature of ink is nice, but at the same time you miss the linear precision of drawing tools.  In those cases, you simply pull up the built in ruler or protractor. You hold the ruler with your fingers, just as you would expect, and you draw crisp lines with the pen. It’s a great example of combing pen and touch input in the same experience to create something natural and powerful.</a:t>
            </a:r>
          </a:p>
          <a:p>
            <a:pPr>
              <a:spcAft>
                <a:spcPts val="1200"/>
              </a:spcAft>
            </a:pPr>
            <a:endParaRPr lang="en-US" dirty="0"/>
          </a:p>
          <a:p>
            <a:pPr>
              <a:spcAft>
                <a:spcPts val="1200"/>
              </a:spcAft>
            </a:pPr>
            <a:r>
              <a:rPr lang="en-US" dirty="0"/>
              <a:t>As you would expect from Windows, you can also use these tools in your own internal apps because Windows ink is not just something that sits on top of an app, it’s part of the app.  Maybe you are looking to plan a quick run after work? With Windows you could draw your (non-linear) route right on the map app and it can tell you the distance of the line you draw.  The ink is also bound to the map, if you rotate the map, look at it in 3D, or zoom in the ink adjusts with you.  What can you do with ink in your business apps?</a:t>
            </a:r>
          </a:p>
          <a:p>
            <a:pPr>
              <a:spcAft>
                <a:spcPts val="1200"/>
              </a:spcAft>
            </a:pPr>
            <a:endParaRPr lang="en-US" dirty="0"/>
          </a:p>
          <a:p>
            <a:pPr>
              <a:spcAft>
                <a:spcPts val="1200"/>
              </a:spcAft>
            </a:pPr>
            <a:r>
              <a:rPr lang="en-US" dirty="0"/>
              <a:t>Of course, there is the to-do list. This is quite possibly the #1 thing people do with pen and paper today.  Cortana can read your sticky notes and take action for you.  Simply right “Call John tomorrow” and Cortana and set a remind for you for tomorrow to call John.  Since Windows is cloud powered you’ll be notified on any device when it’s time to make your call.</a:t>
            </a:r>
          </a:p>
          <a:p>
            <a:pPr>
              <a:spcAft>
                <a:spcPts val="1200"/>
              </a:spcAft>
            </a:pPr>
            <a:endParaRPr lang="en-US" dirty="0"/>
          </a:p>
          <a:p>
            <a:pPr>
              <a:spcAft>
                <a:spcPts val="1200"/>
              </a:spcAft>
            </a:pPr>
            <a:endParaRPr lang="en-US" dirty="0"/>
          </a:p>
          <a:p>
            <a:pPr>
              <a:spcAft>
                <a:spcPts val="1200"/>
              </a:spcAft>
            </a:pPr>
            <a:r>
              <a:rPr lang="en-US" b="1" dirty="0"/>
              <a:t>[Get the best experience] </a:t>
            </a:r>
          </a:p>
          <a:p>
            <a:pPr>
              <a:spcAft>
                <a:spcPts val="1200"/>
              </a:spcAft>
            </a:pPr>
            <a:r>
              <a:rPr lang="en-US" dirty="0"/>
              <a:t>You should never be held back by the form-factor of the device you are on.  In Windows 10, your 2 in 1 device (such as a Surface Pro) adapts so you get a great mouse and keyboard experience when typing, and then can shift into a touch-optimized “tablet mode” when the keyboard is removed thanks to a feature we call Continuum. </a:t>
            </a:r>
          </a:p>
          <a:p>
            <a:pPr>
              <a:spcAft>
                <a:spcPts val="1200"/>
              </a:spcAft>
            </a:pPr>
            <a:endParaRPr lang="en-US" dirty="0"/>
          </a:p>
          <a:p>
            <a:pPr>
              <a:spcAft>
                <a:spcPts val="1200"/>
              </a:spcAft>
            </a:pPr>
            <a:r>
              <a:rPr lang="en-US" dirty="0"/>
              <a:t>But Continuum is not just a PC feature, on many Windows Phones, you can connect a mouse and keyboard as well as a large monitor. In this mode you see what you would expect on a desktop, you get the start menu and can use productivity apps as you would expect. Then when you are done, you disconnect and walk away with your phone.  It’s like having your PC in your pocket when you need it.</a:t>
            </a:r>
          </a:p>
          <a:p>
            <a:pPr>
              <a:spcAft>
                <a:spcPts val="1200"/>
              </a:spcAft>
            </a:pPr>
            <a:endParaRPr lang="en-US" dirty="0"/>
          </a:p>
          <a:p>
            <a:pPr>
              <a:spcAft>
                <a:spcPts val="1200"/>
              </a:spcAft>
            </a:pPr>
            <a:r>
              <a:rPr lang="en-US" dirty="0"/>
              <a:t>The bottom line is, with Windows 10 the best screen to use is the one you are already on.</a:t>
            </a:r>
          </a:p>
          <a:p>
            <a:endParaRPr lang="en-US" dirty="0"/>
          </a:p>
          <a:p>
            <a:endParaRPr lang="en-US" dirty="0"/>
          </a:p>
          <a:p>
            <a:pPr>
              <a:spcAft>
                <a:spcPts val="1200"/>
              </a:spcAft>
            </a:pPr>
            <a:r>
              <a:rPr lang="en-US" sz="900" dirty="0"/>
              <a:t>*****</a:t>
            </a:r>
          </a:p>
          <a:p>
            <a:pPr>
              <a:spcAft>
                <a:spcPts val="1200"/>
              </a:spcAft>
            </a:pPr>
            <a:r>
              <a:rPr lang="en-US" sz="900" u="sng" dirty="0"/>
              <a:t>Sources:</a:t>
            </a:r>
            <a:endParaRPr lang="en-US" sz="900" dirty="0"/>
          </a:p>
          <a:p>
            <a:pPr>
              <a:spcAft>
                <a:spcPts val="1200"/>
              </a:spcAft>
            </a:pPr>
            <a:r>
              <a:rPr lang="en-US" sz="900" u="sng" dirty="0">
                <a:hlinkClick r:id="rId3"/>
              </a:rPr>
              <a:t>Computer interfaces and their impact on learning by Sharon </a:t>
            </a:r>
            <a:r>
              <a:rPr lang="en-US" sz="900" u="sng" dirty="0" err="1">
                <a:hlinkClick r:id="rId3"/>
              </a:rPr>
              <a:t>Oviatt</a:t>
            </a:r>
            <a:r>
              <a:rPr lang="en-US" sz="900" u="sng" dirty="0">
                <a:hlinkClick r:id="rId3"/>
              </a:rPr>
              <a:t> </a:t>
            </a:r>
            <a:r>
              <a:rPr lang="en-US" sz="900" dirty="0"/>
              <a:t>(Infopedia)</a:t>
            </a:r>
          </a:p>
          <a:p>
            <a:endParaRPr lang="en-US" dirty="0"/>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21</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1387796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dirty="0"/>
              <a:t>[Complete slide</a:t>
            </a:r>
            <a:r>
              <a:rPr lang="en-US" baseline="0" dirty="0"/>
              <a:t> talk track below.]</a:t>
            </a:r>
          </a:p>
          <a:p>
            <a:endParaRPr lang="en-US" b="1" baseline="0" dirty="0"/>
          </a:p>
          <a:p>
            <a:r>
              <a:rPr lang="en-US" b="1" baseline="0" dirty="0"/>
              <a:t>Key points to land</a:t>
            </a:r>
          </a:p>
          <a:p>
            <a:pPr marL="171450" indent="-171450">
              <a:buFont typeface="Arial" panose="020B0604020202020204" pitchFamily="34" charset="0"/>
              <a:buChar char="•"/>
            </a:pPr>
            <a:r>
              <a:rPr lang="en-US" dirty="0"/>
              <a:t>Windows 10 is familiar, and every user is a first class citizen.  Whether the situation calls for using mouse and keyboard, touch, pen &amp; ink or voice. </a:t>
            </a:r>
          </a:p>
          <a:p>
            <a:pPr marL="171450" indent="-171450">
              <a:buFont typeface="Arial" panose="020B0604020202020204" pitchFamily="34" charset="0"/>
              <a:buChar char="•"/>
            </a:pPr>
            <a:r>
              <a:rPr lang="en-US" dirty="0"/>
              <a:t>One</a:t>
            </a:r>
            <a:r>
              <a:rPr lang="en-US" baseline="0" dirty="0"/>
              <a:t> area we have worked hard to improve is the ink experience with Windows to make it as natural and fluid as pen and paper.</a:t>
            </a:r>
            <a:endParaRPr lang="en-US" dirty="0"/>
          </a:p>
          <a:p>
            <a:pPr marL="171450" indent="-171450">
              <a:buFont typeface="Arial" panose="020B0604020202020204" pitchFamily="34" charset="0"/>
              <a:buChar char="•"/>
            </a:pPr>
            <a:r>
              <a:rPr lang="en-US" dirty="0"/>
              <a:t>Employees are on the go and using multiple devices.  </a:t>
            </a:r>
          </a:p>
          <a:p>
            <a:pPr marL="171450" indent="-171450">
              <a:buFont typeface="Arial" panose="020B0604020202020204" pitchFamily="34" charset="0"/>
              <a:buChar char="•"/>
            </a:pPr>
            <a:r>
              <a:rPr lang="en-US" dirty="0"/>
              <a:t>The</a:t>
            </a:r>
            <a:r>
              <a:rPr lang="en-US" baseline="0" dirty="0"/>
              <a:t>y should </a:t>
            </a:r>
            <a:r>
              <a:rPr lang="en-US" dirty="0"/>
              <a:t>expect the best experience no matter what screen they’re using by running in desktop or tablet mode, using typing or touch inputs, or use your phone like a desktop.</a:t>
            </a:r>
          </a:p>
          <a:p>
            <a:pPr marL="0" indent="0">
              <a:buFont typeface="Arial" panose="020B0604020202020204" pitchFamily="34" charset="0"/>
              <a:buNone/>
            </a:pPr>
            <a:endParaRPr lang="en-US" b="1" dirty="0"/>
          </a:p>
          <a:p>
            <a:r>
              <a:rPr lang="en-US" b="1" dirty="0"/>
              <a:t>[Interact the way you want]</a:t>
            </a:r>
          </a:p>
          <a:p>
            <a:pPr>
              <a:spcAft>
                <a:spcPts val="1200"/>
              </a:spcAft>
            </a:pPr>
            <a:r>
              <a:rPr lang="en-US" dirty="0"/>
              <a:t>Working with Windows 10 feels familiar,</a:t>
            </a:r>
            <a:r>
              <a:rPr lang="en-US" baseline="0" dirty="0"/>
              <a:t> </a:t>
            </a:r>
            <a:r>
              <a:rPr lang="en-US" dirty="0"/>
              <a:t>whether the situation calls for using mouse and keyboard, touch, pen &amp; ink or voice.  Employees are instantly productive without the need for training.</a:t>
            </a:r>
          </a:p>
          <a:p>
            <a:pPr>
              <a:spcAft>
                <a:spcPts val="1200"/>
              </a:spcAft>
            </a:pPr>
            <a:endParaRPr lang="en-US" dirty="0"/>
          </a:p>
          <a:p>
            <a:pPr>
              <a:spcAft>
                <a:spcPts val="1200"/>
              </a:spcAft>
            </a:pPr>
            <a:r>
              <a:rPr lang="en-US" dirty="0"/>
              <a:t>And, more and more people are seeing the benefits to using a pen.  When you use a pen, so many subtle changes happen.  You appear more open and engaged in meetings since you are not separated by a laptop screen, and many people say that using the pen for certain tasks helps them even think differently.</a:t>
            </a:r>
          </a:p>
          <a:p>
            <a:pPr>
              <a:spcAft>
                <a:spcPts val="1200"/>
              </a:spcAft>
            </a:pPr>
            <a:endParaRPr lang="en-US" dirty="0"/>
          </a:p>
          <a:p>
            <a:pPr>
              <a:spcAft>
                <a:spcPts val="1200"/>
              </a:spcAft>
            </a:pPr>
            <a:r>
              <a:rPr lang="en-US" dirty="0"/>
              <a:t>In schools, researchers have found that when trying to solve really challenging science problems, students that started by organizing their ideas using a pen scored 25-36% higher than those who just used a keyboard. So why would we limit ourselves to just one approach?</a:t>
            </a:r>
          </a:p>
          <a:p>
            <a:pPr>
              <a:spcAft>
                <a:spcPts val="1200"/>
              </a:spcAft>
            </a:pPr>
            <a:endParaRPr lang="en-US" dirty="0"/>
          </a:p>
          <a:p>
            <a:pPr>
              <a:spcAft>
                <a:spcPts val="1200"/>
              </a:spcAft>
            </a:pPr>
            <a:r>
              <a:rPr lang="en-US" dirty="0"/>
              <a:t>And in the coming update to Windows 10, it gets even better.</a:t>
            </a:r>
          </a:p>
          <a:p>
            <a:pPr>
              <a:spcAft>
                <a:spcPts val="1200"/>
              </a:spcAft>
            </a:pPr>
            <a:endParaRPr lang="en-US" dirty="0"/>
          </a:p>
          <a:p>
            <a:pPr>
              <a:spcAft>
                <a:spcPts val="1200"/>
              </a:spcAft>
            </a:pPr>
            <a:r>
              <a:rPr lang="en-US" dirty="0"/>
              <a:t>From the moment you touch the pen to the screen to the moment you take it away, it does everything you would expect it to do in Windows—even when you are at the </a:t>
            </a:r>
            <a:r>
              <a:rPr lang="en-US" dirty="0" err="1"/>
              <a:t>lockscreen</a:t>
            </a:r>
            <a:r>
              <a:rPr lang="en-US" dirty="0"/>
              <a:t>.</a:t>
            </a:r>
          </a:p>
          <a:p>
            <a:pPr>
              <a:spcAft>
                <a:spcPts val="1200"/>
              </a:spcAft>
            </a:pPr>
            <a:endParaRPr lang="en-US" dirty="0"/>
          </a:p>
          <a:p>
            <a:pPr>
              <a:spcAft>
                <a:spcPts val="1200"/>
              </a:spcAft>
            </a:pPr>
            <a:r>
              <a:rPr lang="en-US" dirty="0"/>
              <a:t>You can edit and mark up documents in Office 365.  Want to remove a paragraph or block of text?  Simply scribble over it like you would on paper and Office 365 will delete it from your document.  You can even use the pen to draw and sketch your ideas.</a:t>
            </a:r>
          </a:p>
          <a:p>
            <a:pPr>
              <a:spcAft>
                <a:spcPts val="1200"/>
              </a:spcAft>
            </a:pPr>
            <a:endParaRPr lang="en-US" dirty="0"/>
          </a:p>
          <a:p>
            <a:pPr>
              <a:spcAft>
                <a:spcPts val="1200"/>
              </a:spcAft>
            </a:pPr>
            <a:r>
              <a:rPr lang="en-US" dirty="0"/>
              <a:t>Sometimes the free form nature of ink is nice, but at the same time you miss the linear precision of drawing tools.  In those cases, you simply pull up the built in ruler or protractor. You hold the ruler with your fingers, just as you would expect, and you draw crisp lines with the pen. It’s a great example of combing pen and touch input in the same experience to create something natural and powerful.</a:t>
            </a:r>
          </a:p>
          <a:p>
            <a:pPr>
              <a:spcAft>
                <a:spcPts val="1200"/>
              </a:spcAft>
            </a:pPr>
            <a:endParaRPr lang="en-US" dirty="0"/>
          </a:p>
          <a:p>
            <a:pPr>
              <a:spcAft>
                <a:spcPts val="1200"/>
              </a:spcAft>
            </a:pPr>
            <a:r>
              <a:rPr lang="en-US" dirty="0"/>
              <a:t>As you would expect from Windows, you can also use these tools in your own internal apps because Windows ink is not just something that sits on top of an app, it’s part of the app.  Maybe you are looking to plan a quick run after work? With Windows you could draw your (non-linear) route right on the map app and it can tell you the distance of the line you draw.  The ink is also bound to the map, if you rotate the map, look at it in 3D, or zoom in the ink adjusts with you.  What can you do with ink in your business apps?</a:t>
            </a:r>
          </a:p>
          <a:p>
            <a:pPr>
              <a:spcAft>
                <a:spcPts val="1200"/>
              </a:spcAft>
            </a:pPr>
            <a:endParaRPr lang="en-US" dirty="0"/>
          </a:p>
          <a:p>
            <a:pPr>
              <a:spcAft>
                <a:spcPts val="1200"/>
              </a:spcAft>
            </a:pPr>
            <a:r>
              <a:rPr lang="en-US" dirty="0"/>
              <a:t>Of course, there is the to-do list. This is quite possibly the #1 thing people do with pen and paper today.  Cortana can read your sticky notes and take action for you.  Simply right “Call John tomorrow” and Cortana and set a remind for you for tomorrow to call John.  Since Windows is cloud powered you’ll be notified on any device when it’s time to make your call.</a:t>
            </a:r>
          </a:p>
          <a:p>
            <a:pPr>
              <a:spcAft>
                <a:spcPts val="1200"/>
              </a:spcAft>
            </a:pPr>
            <a:endParaRPr lang="en-US" dirty="0"/>
          </a:p>
          <a:p>
            <a:pPr>
              <a:spcAft>
                <a:spcPts val="1200"/>
              </a:spcAft>
            </a:pPr>
            <a:endParaRPr lang="en-US" dirty="0"/>
          </a:p>
          <a:p>
            <a:pPr>
              <a:spcAft>
                <a:spcPts val="1200"/>
              </a:spcAft>
            </a:pPr>
            <a:r>
              <a:rPr lang="en-US" b="1" dirty="0"/>
              <a:t>[Get the best experience] </a:t>
            </a:r>
          </a:p>
          <a:p>
            <a:pPr>
              <a:spcAft>
                <a:spcPts val="1200"/>
              </a:spcAft>
            </a:pPr>
            <a:r>
              <a:rPr lang="en-US" dirty="0"/>
              <a:t>You should never be held back by the form-factor of the device you are on.  In Windows 10, your 2 in 1 device (such as a Surface Pro) adapts so you get a great mouse and keyboard experience when typing, and then can shift into a touch-optimized “tablet mode” when the keyboard is removed thanks to a feature we call Continuum. </a:t>
            </a:r>
          </a:p>
          <a:p>
            <a:pPr>
              <a:spcAft>
                <a:spcPts val="1200"/>
              </a:spcAft>
            </a:pPr>
            <a:endParaRPr lang="en-US" dirty="0"/>
          </a:p>
          <a:p>
            <a:pPr>
              <a:spcAft>
                <a:spcPts val="1200"/>
              </a:spcAft>
            </a:pPr>
            <a:r>
              <a:rPr lang="en-US" dirty="0"/>
              <a:t>But Continuum is not just a PC feature, on many Windows Phones, you can connect a mouse and keyboard as well as a large monitor. In this mode you see what you would expect on a desktop, you get the start menu and can use productivity apps as you would expect. Then when you are done, you disconnect and walk away with your phone.  It’s like having your PC in your pocket when you need it.</a:t>
            </a:r>
          </a:p>
          <a:p>
            <a:pPr>
              <a:spcAft>
                <a:spcPts val="1200"/>
              </a:spcAft>
            </a:pPr>
            <a:endParaRPr lang="en-US" dirty="0"/>
          </a:p>
          <a:p>
            <a:pPr>
              <a:spcAft>
                <a:spcPts val="1200"/>
              </a:spcAft>
            </a:pPr>
            <a:r>
              <a:rPr lang="en-US" dirty="0"/>
              <a:t>The bottom line is, with Windows 10 the best screen to use is the one you are already on.</a:t>
            </a:r>
          </a:p>
          <a:p>
            <a:endParaRPr lang="en-US" dirty="0"/>
          </a:p>
          <a:p>
            <a:r>
              <a:rPr lang="en-US" b="1" dirty="0"/>
              <a:t>[Choose the devices that are right for you]</a:t>
            </a:r>
          </a:p>
          <a:p>
            <a:r>
              <a:rPr lang="en-US" dirty="0"/>
              <a:t>When you are ready for that hardware refresh, Windows 10 is also ready to light up today’s devices.  In many cases, getting the</a:t>
            </a:r>
            <a:r>
              <a:rPr lang="en-US" baseline="0" dirty="0"/>
              <a:t> most from the latest devices requires </a:t>
            </a:r>
            <a:r>
              <a:rPr lang="en-US" dirty="0"/>
              <a:t>strong connections between the operating system and the hardware.  The two must work in concert to deliver a seamless and powerful experience. Windows 10 lights</a:t>
            </a:r>
            <a:r>
              <a:rPr lang="en-US" baseline="0" dirty="0"/>
              <a:t> up on the latest touch enabled tablets and laptops, phones, and 2 in 1 devices like no other.</a:t>
            </a:r>
            <a:endParaRPr lang="en-US" dirty="0"/>
          </a:p>
          <a:p>
            <a:endParaRPr lang="en-US" dirty="0"/>
          </a:p>
          <a:p>
            <a:endParaRPr lang="en-US" dirty="0"/>
          </a:p>
          <a:p>
            <a:pPr>
              <a:spcAft>
                <a:spcPts val="1200"/>
              </a:spcAft>
            </a:pPr>
            <a:r>
              <a:rPr lang="en-US" sz="900" dirty="0"/>
              <a:t>*****</a:t>
            </a:r>
          </a:p>
          <a:p>
            <a:pPr>
              <a:spcAft>
                <a:spcPts val="1200"/>
              </a:spcAft>
            </a:pPr>
            <a:r>
              <a:rPr lang="en-US" sz="900" u="sng" dirty="0"/>
              <a:t>Sources:</a:t>
            </a:r>
            <a:endParaRPr lang="en-US" sz="900" dirty="0"/>
          </a:p>
          <a:p>
            <a:pPr>
              <a:spcAft>
                <a:spcPts val="1200"/>
              </a:spcAft>
            </a:pPr>
            <a:r>
              <a:rPr lang="en-US" sz="900" u="sng" dirty="0">
                <a:hlinkClick r:id="rId3"/>
              </a:rPr>
              <a:t>Computer interfaces and their impact on learning by Sharon </a:t>
            </a:r>
            <a:r>
              <a:rPr lang="en-US" sz="900" u="sng" dirty="0" err="1">
                <a:hlinkClick r:id="rId3"/>
              </a:rPr>
              <a:t>Oviatt</a:t>
            </a:r>
            <a:r>
              <a:rPr lang="en-US" sz="900" u="sng" dirty="0">
                <a:hlinkClick r:id="rId3"/>
              </a:rPr>
              <a:t> </a:t>
            </a:r>
            <a:r>
              <a:rPr lang="en-US" sz="900" dirty="0"/>
              <a:t>(Infopedia)</a:t>
            </a:r>
          </a:p>
          <a:p>
            <a:endParaRPr lang="en-US" dirty="0"/>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22</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2091717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Of course, it takes great devices to truly deliver the full Windows experience.</a:t>
            </a:r>
          </a:p>
        </p:txBody>
      </p:sp>
      <p:sp>
        <p:nvSpPr>
          <p:cNvPr id="7" name="Footer Placeholder 6"/>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1"/>
          </p:nvPr>
        </p:nvSpPr>
        <p:spPr/>
        <p:txBody>
          <a:bodyPr/>
          <a:lstStyle/>
          <a:p>
            <a:fld id="{949570AB-282D-4F9A-AAF7-479BFA1C3732}" type="slidenum">
              <a:rPr lang="en-US" smtClean="0"/>
              <a:pPr/>
              <a:t>23</a:t>
            </a:fld>
            <a:endParaRPr lang="en-US"/>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1609475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sz="900" b="1" dirty="0"/>
              <a:t>[</a:t>
            </a:r>
            <a:r>
              <a:rPr lang="en-US" dirty="0"/>
              <a:t>Complete slide</a:t>
            </a:r>
            <a:r>
              <a:rPr lang="en-US" baseline="0" dirty="0"/>
              <a:t> talk track below.]</a:t>
            </a:r>
          </a:p>
          <a:p>
            <a:endParaRPr lang="en-US" b="1" baseline="0" dirty="0"/>
          </a:p>
          <a:p>
            <a:r>
              <a:rPr lang="en-US" b="1" baseline="0" dirty="0"/>
              <a:t>Key points to land</a:t>
            </a:r>
          </a:p>
          <a:p>
            <a:pPr marL="171450" lvl="0" indent="-171450">
              <a:buFont typeface="Arial" panose="020B0604020202020204" pitchFamily="34" charset="0"/>
              <a:buChar char="•"/>
            </a:pPr>
            <a:r>
              <a:rPr lang="en-US" baseline="0" dirty="0"/>
              <a:t>Windows 10 works great on your existing machines, and with in-place upgrades it’s easy to get them there</a:t>
            </a:r>
          </a:p>
          <a:p>
            <a:pPr marL="171450" lvl="0" indent="-171450">
              <a:buFont typeface="Arial" panose="020B0604020202020204" pitchFamily="34" charset="0"/>
              <a:buChar char="•"/>
            </a:pPr>
            <a:r>
              <a:rPr lang="en-US" baseline="0" dirty="0"/>
              <a:t>Windows 10 runs on the widest array of hardware to meet your unique business needs</a:t>
            </a:r>
          </a:p>
          <a:p>
            <a:pPr marL="171450" lvl="0" indent="-171450">
              <a:buFont typeface="Arial" panose="020B0604020202020204" pitchFamily="34" charset="0"/>
              <a:buChar char="•"/>
            </a:pPr>
            <a:r>
              <a:rPr lang="en-US" baseline="0" dirty="0"/>
              <a:t>Windows 10 also supports </a:t>
            </a:r>
            <a:r>
              <a:rPr lang="en-US" baseline="0" dirty="0" err="1"/>
              <a:t>IoT</a:t>
            </a:r>
            <a:r>
              <a:rPr lang="en-US" baseline="0" dirty="0"/>
              <a:t> and other vertical industry solutions</a:t>
            </a:r>
          </a:p>
          <a:p>
            <a:pPr marL="171450" lvl="0" indent="-171450">
              <a:buFont typeface="Arial" panose="020B0604020202020204" pitchFamily="34" charset="0"/>
              <a:buChar char="•"/>
            </a:pPr>
            <a:r>
              <a:rPr lang="en-US" baseline="0" dirty="0"/>
              <a:t>Windows 10 enables the next generation of collaboration with devices like Surface Hub and the next generation of devices like HoloLens.</a:t>
            </a:r>
          </a:p>
          <a:p>
            <a:endParaRPr lang="en-US" sz="900" kern="1200" dirty="0">
              <a:solidFill>
                <a:srgbClr val="525252"/>
              </a:solidFill>
              <a:effectLst/>
              <a:latin typeface="Segoe UI" panose="020B0502040204020203" pitchFamily="34" charset="0"/>
              <a:ea typeface="+mn-ea"/>
              <a:cs typeface="Segoe UI" panose="020B0502040204020203" pitchFamily="34" charset="0"/>
            </a:endParaRPr>
          </a:p>
          <a:p>
            <a:r>
              <a:rPr lang="en-US" sz="900" b="1" kern="1200" dirty="0">
                <a:solidFill>
                  <a:srgbClr val="525252"/>
                </a:solidFill>
                <a:effectLst/>
                <a:latin typeface="Segoe UI" panose="020B0502040204020203" pitchFamily="34" charset="0"/>
                <a:ea typeface="+mn-ea"/>
                <a:cs typeface="Segoe UI" panose="020B0502040204020203" pitchFamily="34" charset="0"/>
              </a:rPr>
              <a:t>Talks Track</a:t>
            </a:r>
          </a:p>
          <a:p>
            <a:r>
              <a:rPr lang="en-US" b="1" dirty="0"/>
              <a:t>[Bring innovation to your current PCs]</a:t>
            </a:r>
          </a:p>
          <a:p>
            <a:r>
              <a:rPr lang="en-US" dirty="0"/>
              <a:t>Windows 10 is designed to work great on your existing devices.  It works with what you have and brings the latest features to your existing hardware.  You don’t have to wait until your next hardware refresh to start to take advantage of the value of Windows 10.  </a:t>
            </a:r>
          </a:p>
          <a:p>
            <a:endParaRPr lang="en-US" b="1" dirty="0"/>
          </a:p>
          <a:p>
            <a:r>
              <a:rPr lang="en-US" b="1" dirty="0"/>
              <a:t>[Choose the devices that are right for you]</a:t>
            </a:r>
          </a:p>
          <a:p>
            <a:r>
              <a:rPr lang="en-US" dirty="0"/>
              <a:t>When you are ready for that hardware refresh, Windows 10 is also ready to light up today’s devices.  In many cases, getting the</a:t>
            </a:r>
            <a:r>
              <a:rPr lang="en-US" baseline="0" dirty="0"/>
              <a:t> most from the latest devices requires </a:t>
            </a:r>
            <a:r>
              <a:rPr lang="en-US" dirty="0"/>
              <a:t>strong connections between the operating system and the hardware.  The two must work in concert to deliver a seamless and powerful experience. Windows 10 lights</a:t>
            </a:r>
            <a:r>
              <a:rPr lang="en-US" baseline="0" dirty="0"/>
              <a:t> up on the latest touch enabled tablets and laptops, phones, and 2 in 1 devices like no other.</a:t>
            </a:r>
            <a:endParaRPr lang="en-US" dirty="0"/>
          </a:p>
          <a:p>
            <a:endParaRPr lang="en-US" b="1" dirty="0"/>
          </a:p>
          <a:p>
            <a:r>
              <a:rPr lang="en-US" b="1" dirty="0"/>
              <a:t>[Vertical</a:t>
            </a:r>
            <a:r>
              <a:rPr lang="en-US" b="1" baseline="0" dirty="0"/>
              <a:t> industry </a:t>
            </a:r>
            <a:r>
              <a:rPr lang="en-US" b="1" dirty="0"/>
              <a:t>solutions]</a:t>
            </a:r>
          </a:p>
          <a:p>
            <a:r>
              <a:rPr lang="en-US" dirty="0"/>
              <a:t>Certain industries and scenarios require different types of devices. You might need a rugged device in a manufacturing plant, an embedded scanner in a retail environment, or a device optimized to run in a kiosk and print boarding passes</a:t>
            </a:r>
            <a:r>
              <a:rPr lang="en-US" baseline="0" dirty="0"/>
              <a:t> in an airport</a:t>
            </a:r>
            <a:r>
              <a:rPr lang="en-US" dirty="0"/>
              <a:t> – whatever the need, Windows devices can fill it.</a:t>
            </a:r>
            <a:endParaRPr lang="en-US" b="1" dirty="0"/>
          </a:p>
          <a:p>
            <a:r>
              <a:rPr lang="en-US" dirty="0"/>
              <a:t>From IOT solutions, to kiosks, to POS systems, to most other things you can think of,</a:t>
            </a:r>
            <a:r>
              <a:rPr lang="en-US" baseline="0" dirty="0"/>
              <a:t> </a:t>
            </a:r>
            <a:r>
              <a:rPr lang="en-US" dirty="0"/>
              <a:t>there is a hardware and software solution for you.</a:t>
            </a:r>
          </a:p>
          <a:p>
            <a:endParaRPr lang="en-US" b="1" dirty="0"/>
          </a:p>
          <a:p>
            <a:r>
              <a:rPr lang="en-US" b="1" dirty="0"/>
              <a:t>[Redefine productivity]</a:t>
            </a:r>
          </a:p>
          <a:p>
            <a:r>
              <a:rPr lang="en-US" dirty="0"/>
              <a:t>As we discussed, Windows 10 lights up on devices with touch and pen support. But Windows 10 is also looking forward and powering the next wave of entirely new, revolutionary, business devices.  </a:t>
            </a:r>
          </a:p>
          <a:p>
            <a:endParaRPr lang="en-US" dirty="0"/>
          </a:p>
          <a:p>
            <a:r>
              <a:rPr lang="en-US" dirty="0"/>
              <a:t>Take Surface Hub.  Surface Hub unlocks the power of group collaboration in ways that have never been done before.  It uses the Windows 10 platform to power amazing large screen apps to create more engaging, productive, meetings – whether the team is in one location or many.</a:t>
            </a:r>
          </a:p>
          <a:p>
            <a:endParaRPr lang="en-US" dirty="0"/>
          </a:p>
          <a:p>
            <a:r>
              <a:rPr lang="en-US" dirty="0"/>
              <a:t>Microsoft HoloLens is truly something revolutionary.  By augmenting reality, it opens up ways to create, learn, collaborate, and visualize that we have dreamed up, but was not possible before.  You see your creations come to life in the world around you.  And, it is powered by Windows 10.</a:t>
            </a:r>
          </a:p>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24</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91266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sz="900" b="1" dirty="0"/>
              <a:t>[</a:t>
            </a:r>
            <a:r>
              <a:rPr lang="en-US" dirty="0"/>
              <a:t>Complete slide</a:t>
            </a:r>
            <a:r>
              <a:rPr lang="en-US" baseline="0" dirty="0"/>
              <a:t> talk track below.]</a:t>
            </a:r>
          </a:p>
          <a:p>
            <a:endParaRPr lang="en-US" b="1" baseline="0" dirty="0"/>
          </a:p>
          <a:p>
            <a:r>
              <a:rPr lang="en-US" b="1" baseline="0" dirty="0"/>
              <a:t>Key points to land</a:t>
            </a:r>
          </a:p>
          <a:p>
            <a:pPr marL="171450" lvl="0" indent="-171450">
              <a:buFont typeface="Arial" panose="020B0604020202020204" pitchFamily="34" charset="0"/>
              <a:buChar char="•"/>
            </a:pPr>
            <a:r>
              <a:rPr lang="en-US" baseline="0" dirty="0"/>
              <a:t>Windows 10 works great on your existing machines, and with in-place upgrades it’s easy to get them there</a:t>
            </a:r>
          </a:p>
          <a:p>
            <a:pPr marL="171450" lvl="0" indent="-171450">
              <a:buFont typeface="Arial" panose="020B0604020202020204" pitchFamily="34" charset="0"/>
              <a:buChar char="•"/>
            </a:pPr>
            <a:r>
              <a:rPr lang="en-US" baseline="0" dirty="0"/>
              <a:t>Windows 10 runs on the widest array of hardware to meet your unique business needs</a:t>
            </a:r>
          </a:p>
          <a:p>
            <a:pPr marL="171450" lvl="0" indent="-171450">
              <a:buFont typeface="Arial" panose="020B0604020202020204" pitchFamily="34" charset="0"/>
              <a:buChar char="•"/>
            </a:pPr>
            <a:r>
              <a:rPr lang="en-US" baseline="0" dirty="0"/>
              <a:t>Windows 10 also supports </a:t>
            </a:r>
            <a:r>
              <a:rPr lang="en-US" baseline="0" dirty="0" err="1"/>
              <a:t>IoT</a:t>
            </a:r>
            <a:r>
              <a:rPr lang="en-US" baseline="0" dirty="0"/>
              <a:t> and other vertical industry solutions</a:t>
            </a:r>
          </a:p>
          <a:p>
            <a:pPr marL="171450" lvl="0" indent="-171450">
              <a:buFont typeface="Arial" panose="020B0604020202020204" pitchFamily="34" charset="0"/>
              <a:buChar char="•"/>
            </a:pPr>
            <a:r>
              <a:rPr lang="en-US" baseline="0" dirty="0"/>
              <a:t>Windows 10 enables the next generation of collaboration with devices like Surface Hub and the next generation of devices like HoloLens.</a:t>
            </a:r>
          </a:p>
          <a:p>
            <a:endParaRPr lang="en-US" sz="900" kern="1200" dirty="0">
              <a:solidFill>
                <a:srgbClr val="525252"/>
              </a:solidFill>
              <a:effectLst/>
              <a:latin typeface="Segoe UI" panose="020B0502040204020203" pitchFamily="34" charset="0"/>
              <a:ea typeface="+mn-ea"/>
              <a:cs typeface="Segoe UI" panose="020B0502040204020203" pitchFamily="34" charset="0"/>
            </a:endParaRPr>
          </a:p>
          <a:p>
            <a:r>
              <a:rPr lang="en-US" sz="900" b="1" kern="1200" dirty="0">
                <a:solidFill>
                  <a:srgbClr val="525252"/>
                </a:solidFill>
                <a:effectLst/>
                <a:latin typeface="Segoe UI" panose="020B0502040204020203" pitchFamily="34" charset="0"/>
                <a:ea typeface="+mn-ea"/>
                <a:cs typeface="Segoe UI" panose="020B0502040204020203" pitchFamily="34" charset="0"/>
              </a:rPr>
              <a:t>Talks Track</a:t>
            </a:r>
          </a:p>
          <a:p>
            <a:r>
              <a:rPr lang="en-US" b="1" dirty="0"/>
              <a:t>[Bring innovation to your current PCs]</a:t>
            </a:r>
          </a:p>
          <a:p>
            <a:r>
              <a:rPr lang="en-US" dirty="0"/>
              <a:t>Windows 10 is designed to work great on your existing devices.  It works with what you have and brings the latest features to your existing hardware.  You don’t have to wait until your next hardware refresh to start to take advantage of the value of Windows 10.  </a:t>
            </a:r>
          </a:p>
          <a:p>
            <a:endParaRPr lang="en-US" b="1" dirty="0"/>
          </a:p>
          <a:p>
            <a:r>
              <a:rPr lang="en-US" b="1" dirty="0"/>
              <a:t>[Vertical</a:t>
            </a:r>
            <a:r>
              <a:rPr lang="en-US" b="1" baseline="0" dirty="0"/>
              <a:t> industry </a:t>
            </a:r>
            <a:r>
              <a:rPr lang="en-US" b="1" dirty="0"/>
              <a:t>solutions]</a:t>
            </a:r>
          </a:p>
          <a:p>
            <a:r>
              <a:rPr lang="en-US" dirty="0"/>
              <a:t>Certain industries and scenarios require different types of devices. You might need a rugged device in a manufacturing plant, an embedded scanner in a retail environment, or a device optimized to run in a kiosk and print boarding passes</a:t>
            </a:r>
            <a:r>
              <a:rPr lang="en-US" baseline="0" dirty="0"/>
              <a:t> in an airport</a:t>
            </a:r>
            <a:r>
              <a:rPr lang="en-US" dirty="0"/>
              <a:t> – whatever the need, Windows devices can fill it.</a:t>
            </a:r>
            <a:endParaRPr lang="en-US" b="1" dirty="0"/>
          </a:p>
          <a:p>
            <a:r>
              <a:rPr lang="en-US" dirty="0"/>
              <a:t>From IOT solutions, to kiosks, to POS systems, to most other things you can think of,</a:t>
            </a:r>
            <a:r>
              <a:rPr lang="en-US" baseline="0" dirty="0"/>
              <a:t> </a:t>
            </a:r>
            <a:r>
              <a:rPr lang="en-US" dirty="0"/>
              <a:t>there is a hardware and software solution for you.</a:t>
            </a:r>
          </a:p>
          <a:p>
            <a:endParaRPr lang="en-US" b="1" dirty="0"/>
          </a:p>
          <a:p>
            <a:r>
              <a:rPr lang="en-US" b="1" dirty="0"/>
              <a:t>[Redefine productivity]</a:t>
            </a:r>
          </a:p>
          <a:p>
            <a:r>
              <a:rPr lang="en-US" dirty="0"/>
              <a:t>As we discussed, Windows 10 lights up on devices with touch and pen support. But Windows 10 is also looking forward and powering the next wave of entirely new, revolutionary, business devices.  </a:t>
            </a:r>
          </a:p>
          <a:p>
            <a:endParaRPr lang="en-US" dirty="0"/>
          </a:p>
          <a:p>
            <a:r>
              <a:rPr lang="en-US" dirty="0"/>
              <a:t>Take Surface Hub.  Surface Hub unlocks the power of group collaboration in ways that have never been done before.  It uses the Windows 10 platform to power amazing large screen apps to create more engaging, productive, meetings – whether the team is in one location or many.</a:t>
            </a:r>
          </a:p>
          <a:p>
            <a:endParaRPr lang="en-US" dirty="0"/>
          </a:p>
          <a:p>
            <a:r>
              <a:rPr lang="en-US" dirty="0"/>
              <a:t>Microsoft HoloLens is truly something revolutionary.  By augmenting reality, it opens up ways to create, learn, collaborate, and visualize that we have dreamed up, but was not possible before.  You see your creations come to life in the world around you.  And, it is powered by Windows 10.</a:t>
            </a:r>
          </a:p>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25</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1550878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49570AB-282D-4F9A-AAF7-479BFA1C3732}" type="slidenum">
              <a:rPr lang="en-US" smtClean="0"/>
              <a:pPr/>
              <a:t>26</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Image Placeholder 7"/>
          <p:cNvSpPr>
            <a:spLocks noGrp="1" noRot="1" noChangeAspect="1"/>
          </p:cNvSpPr>
          <p:nvPr>
            <p:ph type="sldImg"/>
          </p:nvPr>
        </p:nvSpPr>
        <p:spPr>
          <a:xfrm>
            <a:off x="687388" y="623888"/>
            <a:ext cx="2768600" cy="1557337"/>
          </a:xfrm>
        </p:spPr>
      </p:sp>
      <p:sp>
        <p:nvSpPr>
          <p:cNvPr id="9" name="Notes Placeholder 8"/>
          <p:cNvSpPr>
            <a:spLocks noGrp="1"/>
          </p:cNvSpPr>
          <p:nvPr>
            <p:ph type="body" idx="1"/>
          </p:nvPr>
        </p:nvSpPr>
        <p:spPr/>
        <p:txBody>
          <a:bodyPr/>
          <a:lstStyle/>
          <a:p>
            <a:pPr marL="0" marR="0" indent="0" algn="l" defTabSz="932742" rtl="0" eaLnBrk="1" fontAlgn="auto" latinLnBrk="0" hangingPunct="1">
              <a:lnSpc>
                <a:spcPct val="100000"/>
              </a:lnSpc>
              <a:spcBef>
                <a:spcPts val="0"/>
              </a:spcBef>
              <a:spcAft>
                <a:spcPts val="600"/>
              </a:spcAft>
              <a:buClrTx/>
              <a:buSzTx/>
              <a:buFontTx/>
              <a:buNone/>
              <a:tabLst/>
              <a:defRPr/>
            </a:pPr>
            <a:r>
              <a:rPr lang="en-US" dirty="0"/>
              <a:t>I have talked about more personal computing, and how it is driving digital transformation in every sector of the economy, and how we’ve made investments in Windows to help you better navigate this digital revolution.</a:t>
            </a:r>
          </a:p>
          <a:p>
            <a:endParaRPr lang="en-US" dirty="0"/>
          </a:p>
        </p:txBody>
      </p:sp>
    </p:spTree>
    <p:extLst>
      <p:ext uri="{BB962C8B-B14F-4D97-AF65-F5344CB8AC3E}">
        <p14:creationId xmlns:p14="http://schemas.microsoft.com/office/powerpoint/2010/main" val="2174490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we saw in every pillar, Windows 10 is cloud powered, on your terms and timelines.  The Microsoft Enterprise cloud enables you to take advantage of these unique capabilities and I encourage you to learn more about Windows 10 and the Microsoft Cloud to get started today.</a:t>
            </a:r>
          </a:p>
          <a:p>
            <a:endParaRPr lang="en-US" dirty="0"/>
          </a:p>
          <a:p>
            <a:endParaRPr lang="en-US" dirty="0"/>
          </a:p>
          <a:p>
            <a:endParaRPr lang="en-US" dirty="0"/>
          </a:p>
          <a:p>
            <a:r>
              <a:rPr lang="en-US" dirty="0"/>
              <a:t> </a:t>
            </a:r>
          </a:p>
          <a:p>
            <a:endParaRPr lang="en-US" dirty="0"/>
          </a:p>
        </p:txBody>
      </p:sp>
      <p:sp>
        <p:nvSpPr>
          <p:cNvPr id="12" name="Footer Placeholder 11"/>
          <p:cNvSpPr>
            <a:spLocks noGrp="1"/>
          </p:cNvSpPr>
          <p:nvPr>
            <p:ph type="ftr" sz="quarter" idx="10"/>
          </p:nvPr>
        </p:nvSpPr>
        <p:spPr/>
        <p:txBody>
          <a:bodyPr/>
          <a:lstStyle/>
          <a:p>
            <a:r>
              <a:rPr lang="en-US" dirty="0"/>
              <a:t>© 2016 Microsoft Corporation. All rights reserved. MICROSOFT MAKES NO WARRANTIES, EXPRESS, IMPLIED OR STATUTORY, AS TO THE INFORMATION IN THIS PRESENTATION</a:t>
            </a:r>
          </a:p>
        </p:txBody>
      </p:sp>
      <p:sp>
        <p:nvSpPr>
          <p:cNvPr id="13" name="Slide Number Placeholder 12"/>
          <p:cNvSpPr>
            <a:spLocks noGrp="1"/>
          </p:cNvSpPr>
          <p:nvPr>
            <p:ph type="sldNum" sz="quarter" idx="11"/>
          </p:nvPr>
        </p:nvSpPr>
        <p:spPr/>
        <p:txBody>
          <a:bodyPr/>
          <a:lstStyle/>
          <a:p>
            <a:fld id="{949570AB-282D-4F9A-AAF7-479BFA1C3732}" type="slidenum">
              <a:rPr lang="en-US" smtClean="0"/>
              <a:pPr/>
              <a:t>27</a:t>
            </a:fld>
            <a:endParaRPr lang="en-US"/>
          </a:p>
        </p:txBody>
      </p:sp>
      <p:sp>
        <p:nvSpPr>
          <p:cNvPr id="6" name="Slide Image Placeholder 5"/>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297445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Accelerate your Windows 10 Deployments</a:t>
            </a:r>
          </a:p>
          <a:p>
            <a:r>
              <a:rPr lang="en-US"/>
              <a:t>Learn more about the Microsoft Enterprise Cloud</a:t>
            </a:r>
          </a:p>
          <a:p>
            <a:r>
              <a:rPr lang="en-US"/>
              <a:t>Join the Windows Insider program to see the latest innovations in Windows</a:t>
            </a:r>
          </a:p>
          <a:p>
            <a:endParaRPr lang="en-US" dirty="0"/>
          </a:p>
        </p:txBody>
      </p:sp>
      <p:sp>
        <p:nvSpPr>
          <p:cNvPr id="4" name="Slide Number Placeholder 3"/>
          <p:cNvSpPr>
            <a:spLocks noGrp="1"/>
          </p:cNvSpPr>
          <p:nvPr>
            <p:ph type="sldNum" sz="quarter" idx="10"/>
          </p:nvPr>
        </p:nvSpPr>
        <p:spPr/>
        <p:txBody>
          <a:bodyPr/>
          <a:lstStyle/>
          <a:p>
            <a:fld id="{9F4970CE-669D-49F7-A4F5-58EEEF29B27F}" type="slidenum">
              <a:rPr lang="en-US" smtClean="0"/>
              <a:pPr/>
              <a:t>28</a:t>
            </a:fld>
            <a:endParaRPr lang="en-US"/>
          </a:p>
        </p:txBody>
      </p:sp>
      <p:sp>
        <p:nvSpPr>
          <p:cNvPr id="5" name="Footer Placeholder 4"/>
          <p:cNvSpPr>
            <a:spLocks noGrp="1"/>
          </p:cNvSpPr>
          <p:nvPr>
            <p:ph type="ftr" sz="quarter" idx="11"/>
          </p:nvPr>
        </p:nvSpPr>
        <p:spPr/>
        <p:txBody>
          <a:bodyPr/>
          <a:lstStyle/>
          <a:p>
            <a:r>
              <a:rPr lang="en-US" dirty="0"/>
              <a:t>© 2016 Microsoft Corporation. All rights reserved. MICROSOFT MAKES NO WARRANTIES, EXPRESS, IMPLIED OR STATUTORY, AS TO THE INFORMATION IN THIS PRESENTATION</a:t>
            </a:r>
          </a:p>
        </p:txBody>
      </p:sp>
      <p:sp>
        <p:nvSpPr>
          <p:cNvPr id="10" name="Slide Image Placeholder 9"/>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4149019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Thank you.</a:t>
            </a:r>
            <a:endParaRPr lang="en-US" dirty="0"/>
          </a:p>
        </p:txBody>
      </p:sp>
      <p:sp>
        <p:nvSpPr>
          <p:cNvPr id="9" name="Slide Image Placeholder 8"/>
          <p:cNvSpPr>
            <a:spLocks noGrp="1" noRot="1" noChangeAspect="1"/>
          </p:cNvSpPr>
          <p:nvPr>
            <p:ph type="sldImg"/>
          </p:nvPr>
        </p:nvSpPr>
        <p:spPr>
          <a:xfrm>
            <a:off x="687388" y="890588"/>
            <a:ext cx="5507037" cy="3098800"/>
          </a:xfrm>
        </p:spPr>
      </p:sp>
      <p:sp>
        <p:nvSpPr>
          <p:cNvPr id="10" name="Footer Placeholder 9"/>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11" name="Slide Number Placeholder 10"/>
          <p:cNvSpPr>
            <a:spLocks noGrp="1"/>
          </p:cNvSpPr>
          <p:nvPr>
            <p:ph type="sldNum" sz="quarter" idx="11"/>
          </p:nvPr>
        </p:nvSpPr>
        <p:spPr/>
        <p:txBody>
          <a:bodyPr/>
          <a:lstStyle/>
          <a:p>
            <a:fld id="{949570AB-282D-4F9A-AAF7-479BFA1C3732}" type="slidenum">
              <a:rPr lang="en-US" smtClean="0"/>
              <a:pPr/>
              <a:t>29</a:t>
            </a:fld>
            <a:endParaRPr lang="en-US"/>
          </a:p>
        </p:txBody>
      </p:sp>
    </p:spTree>
    <p:extLst>
      <p:ext uri="{BB962C8B-B14F-4D97-AF65-F5344CB8AC3E}">
        <p14:creationId xmlns:p14="http://schemas.microsoft.com/office/powerpoint/2010/main" val="2256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dirty="0"/>
              <a:t>Complete slide</a:t>
            </a:r>
            <a:r>
              <a:rPr lang="en-US" baseline="0" dirty="0"/>
              <a:t> talk track below.</a:t>
            </a:r>
          </a:p>
          <a:p>
            <a:endParaRPr lang="en-US" b="1" baseline="0" dirty="0"/>
          </a:p>
          <a:p>
            <a:r>
              <a:rPr lang="en-US" b="1" baseline="0" dirty="0"/>
              <a:t>Key points to land</a:t>
            </a:r>
          </a:p>
          <a:p>
            <a:pPr marL="171450" indent="-171450">
              <a:buFont typeface="Arial" panose="020B0604020202020204" pitchFamily="34" charset="0"/>
              <a:buChar char="•"/>
            </a:pPr>
            <a:r>
              <a:rPr lang="en-US" dirty="0"/>
              <a:t>The transformation cuts across all industries and companies big and small. Even the most entrenched industries are being disrupted by digital transformation.</a:t>
            </a:r>
          </a:p>
          <a:p>
            <a:pPr marL="171450" indent="-171450">
              <a:buFont typeface="Arial" panose="020B0604020202020204" pitchFamily="34" charset="0"/>
              <a:buChar char="•"/>
            </a:pPr>
            <a:r>
              <a:rPr lang="en-US" dirty="0"/>
              <a:t>Some of the most disruptive companies we have seen arise over the last few years have been riding this trend.</a:t>
            </a:r>
          </a:p>
          <a:p>
            <a:pPr marL="171450" indent="-171450">
              <a:buFont typeface="Arial" panose="020B0604020202020204" pitchFamily="34" charset="0"/>
              <a:buChar char="•"/>
            </a:pPr>
            <a:r>
              <a:rPr lang="en-US" dirty="0"/>
              <a:t>These companies are using technology to meet the demand for more personal experiences for customers.</a:t>
            </a:r>
          </a:p>
          <a:p>
            <a:pPr marL="171450" indent="-171450">
              <a:buFont typeface="Arial" panose="020B0604020202020204" pitchFamily="34" charset="0"/>
              <a:buChar char="•"/>
            </a:pPr>
            <a:r>
              <a:rPr lang="en-US" baseline="0" dirty="0"/>
              <a:t>Established companies are creating more personal experiences – leading the charge of their digital transformation, in attempts of beating </a:t>
            </a:r>
            <a:r>
              <a:rPr lang="en-US" dirty="0"/>
              <a:t>digital disruptors</a:t>
            </a:r>
            <a:r>
              <a:rPr lang="en-US" baseline="0" dirty="0"/>
              <a:t> to the punch</a:t>
            </a:r>
            <a:endParaRPr lang="en-US" dirty="0"/>
          </a:p>
          <a:p>
            <a:pPr marL="171450" marR="0" indent="-1714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a:p>
          <a:p>
            <a:r>
              <a:rPr lang="en-US" b="1" dirty="0"/>
              <a:t>Talk track</a:t>
            </a:r>
          </a:p>
          <a:p>
            <a:r>
              <a:rPr lang="en-US" dirty="0"/>
              <a:t>We have seen a wave</a:t>
            </a:r>
            <a:r>
              <a:rPr lang="en-US" baseline="0" dirty="0"/>
              <a:t> of digital transformation happening in business over the last few years.  </a:t>
            </a:r>
            <a:r>
              <a:rPr lang="en-US" dirty="0"/>
              <a:t>This transformation cuts across all industries and companies big and small.</a:t>
            </a:r>
          </a:p>
          <a:p>
            <a:endParaRPr lang="en-US" dirty="0"/>
          </a:p>
          <a:p>
            <a:r>
              <a:rPr lang="en-US" dirty="0"/>
              <a:t>Some of the most disruptive companies we have seen arise over the last few years have been riding this trend. These companies are using technology to meet the demand for more personal experiences for customers.</a:t>
            </a:r>
          </a:p>
          <a:p>
            <a:endParaRPr lang="en-US" dirty="0"/>
          </a:p>
          <a:p>
            <a:r>
              <a:rPr lang="en-US" dirty="0"/>
              <a:t>Companies like: Uber delivering the type of car when and where you need it making it reliable and seamless – and disrupting the 100+ year old taxi industry.</a:t>
            </a:r>
          </a:p>
          <a:p>
            <a:r>
              <a:rPr lang="en-US" dirty="0" err="1"/>
              <a:t>AirBnB</a:t>
            </a:r>
            <a:r>
              <a:rPr lang="en-US" dirty="0"/>
              <a:t>, taking the middle-man out of lodging and really allowing you to find a perfect, and personal location. </a:t>
            </a:r>
          </a:p>
          <a:p>
            <a:endParaRPr lang="en-US" dirty="0"/>
          </a:p>
          <a:p>
            <a:r>
              <a:rPr lang="en-US" dirty="0"/>
              <a:t>Even the most entrenched industries are being disrupted by digital transformation.</a:t>
            </a:r>
          </a:p>
          <a:p>
            <a:r>
              <a:rPr lang="en-US" dirty="0"/>
              <a:t> </a:t>
            </a:r>
          </a:p>
          <a:p>
            <a:r>
              <a:rPr lang="en-US" dirty="0"/>
              <a:t>(Click)</a:t>
            </a:r>
          </a:p>
          <a:p>
            <a:endParaRPr lang="en-US" dirty="0"/>
          </a:p>
          <a:p>
            <a:r>
              <a:rPr lang="en-US" dirty="0"/>
              <a:t>But digital transformation is not just on the minds of startups.</a:t>
            </a:r>
          </a:p>
          <a:p>
            <a:endParaRPr lang="en-US" dirty="0"/>
          </a:p>
          <a:p>
            <a:r>
              <a:rPr lang="en-US" dirty="0"/>
              <a:t>We see companies from established travel, hospitality, banking, healthcare, retail, and a host of others working hard to digitally transform themselves.  They are not just worried about non-traditional competitors or new business models invading their space—they are using these more personal experiences to succeed.</a:t>
            </a:r>
          </a:p>
          <a:p>
            <a:endParaRPr lang="en-US" dirty="0"/>
          </a:p>
          <a:p>
            <a:r>
              <a:rPr lang="en-US" dirty="0"/>
              <a:t>In a world where digital technology is evolving and often disrupting any industry you can think of, building and maintaining personalized customer relationships has become more important than ever. That’s why CMOs and brand leaders need to look beyond the traditional marketing tactics of yesterday and embrace new, immersive and unexpected ways of delivering powerful experiences for their customers.</a:t>
            </a:r>
          </a:p>
          <a:p>
            <a:endParaRPr lang="en-US" dirty="0"/>
          </a:p>
          <a:p>
            <a:r>
              <a:rPr lang="en-US" dirty="0"/>
              <a:t>Virgin Atlantic did just that with the creation of Ida, an immersive digital adventure which features specially created content that takes viewers on a guided tour through a virtual Upper Class experience, from check-in to boarding — all shown on a compact mobile device that can meet the audience where they are.</a:t>
            </a:r>
          </a:p>
          <a:p>
            <a:r>
              <a:rPr lang="en-US" dirty="0"/>
              <a:t>Ida allows Virgin Atlantic to seamlessly and flexibly share this experience across multiple devices, while capturing more insightful intelligence about their customers’ wants and needs. </a:t>
            </a:r>
          </a:p>
          <a:p>
            <a:endParaRPr lang="en-US" dirty="0"/>
          </a:p>
          <a:p>
            <a:r>
              <a:rPr lang="en-US" dirty="0"/>
              <a:t>Whether at large trade events or sending field agents for small-scale client meetings, they have a digital experience to share that isn’t the focal point, but rather a way to create curiosity and spark conversations.</a:t>
            </a:r>
          </a:p>
          <a:p>
            <a:endParaRPr lang="en-US" sz="800" dirty="0"/>
          </a:p>
          <a:p>
            <a:r>
              <a:rPr lang="en-US" sz="800" dirty="0"/>
              <a:t>**************************************************************************************************</a:t>
            </a:r>
          </a:p>
          <a:p>
            <a:r>
              <a:rPr lang="en-US" sz="800" dirty="0"/>
              <a:t>** Talk track from here is based on Virgin Atlantic case study.  Other case study links are at the end of the slide notes.  Feel free to replace with a different case study that is more appropriate for your customer.  **</a:t>
            </a:r>
          </a:p>
          <a:p>
            <a:r>
              <a:rPr lang="en-US" sz="800" dirty="0"/>
              <a:t>**************************************************************************************************</a:t>
            </a:r>
          </a:p>
          <a:p>
            <a:r>
              <a:rPr lang="en-US" sz="700" dirty="0"/>
              <a:t>Virgin Atlantic, source: http://blogs.microsoft.com/business-matters/2015/11/10/virgin-atlantic-brings-its-customer-experience-to-life-using-windows-10/</a:t>
            </a:r>
          </a:p>
          <a:p>
            <a:r>
              <a:rPr lang="en-US" sz="700" dirty="0"/>
              <a:t>TGIF, source: http://news.microsoft.com/2015/01/12/tgi-fridays-partners-with-microsoft-on-tablets-to-streamline-orders-improve-customers-visits/</a:t>
            </a:r>
          </a:p>
          <a:p>
            <a:r>
              <a:rPr lang="en-US" sz="700" dirty="0"/>
              <a:t>SunGard, https://www.sungard.com/company/newsroom/press-releases/2015/investor-financial-planning-apps-2015</a:t>
            </a:r>
          </a:p>
          <a:p>
            <a:r>
              <a:rPr lang="en-US" sz="700" dirty="0"/>
              <a:t>Sheraton Hotels and Resorts, https://customers.microsoft.com/Pages/CustomerStory.aspx?recid=6799 </a:t>
            </a:r>
          </a:p>
          <a:p>
            <a:r>
              <a:rPr lang="en-US" sz="700" dirty="0"/>
              <a:t>University of Pittsburgh Medical Center (UPMC), https://customers.microsoft.com/Pages/CustomerStory.aspx?recid=3094</a:t>
            </a:r>
            <a:endParaRPr lang="en-US" sz="800" dirty="0"/>
          </a:p>
          <a:p>
            <a:r>
              <a:rPr lang="en-US" sz="80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3</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Tree>
    <p:extLst>
      <p:ext uri="{BB962C8B-B14F-4D97-AF65-F5344CB8AC3E}">
        <p14:creationId xmlns:p14="http://schemas.microsoft.com/office/powerpoint/2010/main" val="285113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&lt;insert if you are showing demos&gt;</a:t>
            </a:r>
          </a:p>
        </p:txBody>
      </p:sp>
      <p:sp>
        <p:nvSpPr>
          <p:cNvPr id="7" name="Footer Placeholder 6"/>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1"/>
          </p:nvPr>
        </p:nvSpPr>
        <p:spPr/>
        <p:txBody>
          <a:bodyPr/>
          <a:lstStyle/>
          <a:p>
            <a:fld id="{949570AB-282D-4F9A-AAF7-479BFA1C3732}" type="slidenum">
              <a:rPr lang="en-US" smtClean="0"/>
              <a:pPr/>
              <a:t>30</a:t>
            </a:fld>
            <a:endParaRPr lang="en-US"/>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311780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Complete slide</a:t>
            </a:r>
            <a:r>
              <a:rPr lang="en-US" baseline="0" dirty="0"/>
              <a:t> talk track below.</a:t>
            </a:r>
          </a:p>
          <a:p>
            <a:endParaRPr lang="en-US" b="1" baseline="0" dirty="0"/>
          </a:p>
          <a:p>
            <a:r>
              <a:rPr lang="en-US" b="1" baseline="0" dirty="0"/>
              <a:t>Key points to land</a:t>
            </a:r>
          </a:p>
          <a:p>
            <a:pPr marL="171450" indent="-171450">
              <a:buFont typeface="Arial" panose="020B0604020202020204" pitchFamily="34" charset="0"/>
              <a:buChar char="•"/>
            </a:pPr>
            <a:r>
              <a:rPr lang="en-US" dirty="0"/>
              <a:t>Today, technology</a:t>
            </a:r>
            <a:r>
              <a:rPr lang="en-US" baseline="0" dirty="0"/>
              <a:t> ranks as a priority along side growth, labor, materials and more among business?</a:t>
            </a:r>
            <a:endParaRPr lang="en-US" dirty="0"/>
          </a:p>
          <a:p>
            <a:pPr marL="171450" marR="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Although you have the attention of the CEO to transform </a:t>
            </a:r>
            <a:r>
              <a:rPr lang="en-US" dirty="0"/>
              <a:t>over half of your</a:t>
            </a:r>
            <a:r>
              <a:rPr lang="en-US" baseline="0" dirty="0"/>
              <a:t> </a:t>
            </a:r>
            <a:r>
              <a:rPr lang="en-US" dirty="0"/>
              <a:t>budgets are being spend on keeping</a:t>
            </a:r>
            <a:r>
              <a:rPr lang="en-US" baseline="0" dirty="0"/>
              <a:t> the lights on</a:t>
            </a:r>
            <a:endParaRPr lang="en-US" dirty="0"/>
          </a:p>
          <a:p>
            <a:endParaRPr lang="en-US" b="1" dirty="0"/>
          </a:p>
          <a:p>
            <a:r>
              <a:rPr lang="en-US" b="1" dirty="0"/>
              <a:t>Talk track</a:t>
            </a:r>
          </a:p>
          <a:p>
            <a:r>
              <a:rPr lang="en-US" dirty="0"/>
              <a:t>More than ever, CEOs are looking for ways to digitally transform the companies they run—looking to technology as a way to enable growth and differentiation. </a:t>
            </a:r>
          </a:p>
          <a:p>
            <a:r>
              <a:rPr lang="en-US" dirty="0"/>
              <a:t>And clearly, you understand this too.  71% of you say supporting new business needs is at the top of your list of priorities.</a:t>
            </a:r>
          </a:p>
          <a:p>
            <a:endParaRPr lang="en-US" dirty="0"/>
          </a:p>
          <a:p>
            <a:r>
              <a:rPr lang="en-US" dirty="0"/>
              <a:t>But there is a problem. </a:t>
            </a:r>
          </a:p>
          <a:p>
            <a:endParaRPr lang="en-US" dirty="0"/>
          </a:p>
          <a:p>
            <a:r>
              <a:rPr lang="en-US" dirty="0"/>
              <a:t>Although you have the attention of the CEO and the mandate to transform, </a:t>
            </a:r>
            <a:r>
              <a:rPr lang="en-US" b="1" dirty="0"/>
              <a:t>(Click) </a:t>
            </a:r>
            <a:r>
              <a:rPr lang="en-US" dirty="0"/>
              <a:t>over half of your budgets are being spent on doing what you are doing now.</a:t>
            </a:r>
          </a:p>
          <a:p>
            <a:endParaRPr lang="en-US" dirty="0"/>
          </a:p>
          <a:p>
            <a:r>
              <a:rPr lang="en-US" dirty="0"/>
              <a:t>So what’s holding you back?</a:t>
            </a:r>
          </a:p>
          <a:p>
            <a:endParaRPr lang="en-US" dirty="0"/>
          </a:p>
          <a:p>
            <a:endParaRPr lang="en-US" dirty="0"/>
          </a:p>
          <a:p>
            <a:r>
              <a:rPr lang="en-US" dirty="0"/>
              <a:t>Source:</a:t>
            </a:r>
          </a:p>
          <a:p>
            <a:pPr marL="171450" indent="-171450">
              <a:buFontTx/>
              <a:buChar char="-"/>
            </a:pPr>
            <a:r>
              <a:rPr lang="en-US" baseline="0" dirty="0"/>
              <a:t>Deloitte CIO Survey 2014</a:t>
            </a:r>
          </a:p>
          <a:p>
            <a:pPr marL="171450" indent="-171450">
              <a:buFontTx/>
              <a:buChar char="-"/>
            </a:pPr>
            <a:endParaRPr lang="en-US" dirty="0"/>
          </a:p>
          <a:p>
            <a:endParaRPr lang="en-US" dirty="0"/>
          </a:p>
        </p:txBody>
      </p:sp>
      <p:sp>
        <p:nvSpPr>
          <p:cNvPr id="7" name="Footer Placeholder 6"/>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1"/>
          </p:nvPr>
        </p:nvSpPr>
        <p:spPr/>
        <p:txBody>
          <a:bodyPr/>
          <a:lstStyle/>
          <a:p>
            <a:fld id="{949570AB-282D-4F9A-AAF7-479BFA1C3732}" type="slidenum">
              <a:rPr lang="en-US" smtClean="0"/>
              <a:pPr/>
              <a:t>4</a:t>
            </a:fld>
            <a:endParaRPr lang="en-US"/>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115318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Complete slide</a:t>
            </a:r>
            <a:r>
              <a:rPr lang="en-US" baseline="0" dirty="0"/>
              <a:t> talk track below.</a:t>
            </a:r>
          </a:p>
          <a:p>
            <a:endParaRPr lang="en-US" b="1" baseline="0" dirty="0"/>
          </a:p>
          <a:p>
            <a:r>
              <a:rPr lang="en-US" b="1" baseline="0" dirty="0"/>
              <a:t>Key points to land</a:t>
            </a:r>
          </a:p>
          <a:p>
            <a:pPr marL="171450" indent="-171450">
              <a:buFont typeface="Arial" panose="020B0604020202020204" pitchFamily="34" charset="0"/>
              <a:buChar char="•"/>
            </a:pPr>
            <a:r>
              <a:rPr lang="en-US" sz="900" dirty="0"/>
              <a:t>Security is, of course, another top concern.  The cost of a</a:t>
            </a:r>
            <a:r>
              <a:rPr lang="en-US" sz="900" baseline="0" dirty="0"/>
              <a:t> security breach can have a material impact on your financial performance. </a:t>
            </a:r>
          </a:p>
          <a:p>
            <a:pPr marL="171450" marR="0" indent="-1714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900" dirty="0"/>
              <a:t>Agility is also a top priority. Older</a:t>
            </a:r>
            <a:r>
              <a:rPr lang="en-US" sz="900" baseline="0" dirty="0"/>
              <a:t> methods for d</a:t>
            </a:r>
            <a:r>
              <a:rPr lang="en-US" sz="900" dirty="0"/>
              <a:t>eployment and management are create</a:t>
            </a:r>
            <a:r>
              <a:rPr lang="en-US" sz="900" baseline="0" dirty="0"/>
              <a:t> challenges </a:t>
            </a:r>
            <a:r>
              <a:rPr lang="en-US" sz="900" dirty="0"/>
              <a:t>in the current environment.</a:t>
            </a:r>
            <a:endParaRPr lang="en-US" sz="900" dirty="0">
              <a:latin typeface="Segoe UI Semibold" panose="020B0702040204020203" pitchFamily="34" charset="0"/>
              <a:cs typeface="Segoe UI Semibold" panose="020B0702040204020203" pitchFamily="34" charset="0"/>
            </a:endParaRPr>
          </a:p>
          <a:p>
            <a:pPr marL="171450" indent="-171450">
              <a:buFont typeface="Arial" panose="020B0604020202020204" pitchFamily="34" charset="0"/>
              <a:buChar char="•"/>
            </a:pPr>
            <a:r>
              <a:rPr lang="en-US" sz="900" dirty="0"/>
              <a:t>Millennials</a:t>
            </a:r>
            <a:r>
              <a:rPr lang="en-US" sz="900" baseline="0" dirty="0"/>
              <a:t> have arrived, and they won’t stand for outdated processes that hinder their out of the box thinking </a:t>
            </a:r>
          </a:p>
          <a:p>
            <a:pPr marL="171450" indent="-171450">
              <a:buFont typeface="Arial" panose="020B0604020202020204" pitchFamily="34" charset="0"/>
              <a:buChar char="•"/>
            </a:pPr>
            <a:r>
              <a:rPr lang="en-US" sz="900" dirty="0"/>
              <a:t>There is great business opportunity for companies</a:t>
            </a:r>
            <a:r>
              <a:rPr lang="en-US" sz="900" baseline="0" dirty="0"/>
              <a:t> that transform quickly.</a:t>
            </a:r>
            <a:endParaRPr lang="en-US" sz="900" dirty="0"/>
          </a:p>
          <a:p>
            <a:endParaRPr lang="en-US" b="1" dirty="0"/>
          </a:p>
          <a:p>
            <a:r>
              <a:rPr lang="en-US" b="1" dirty="0"/>
              <a:t>Talk track</a:t>
            </a:r>
          </a:p>
          <a:p>
            <a:r>
              <a:rPr lang="en-US" dirty="0"/>
              <a:t>Security threats are on everyone’s mind. With the sophisticated attacks we are seeing the stakes are very high and a single breach can have a material impact on a company’s success or failure.</a:t>
            </a:r>
          </a:p>
          <a:p>
            <a:endParaRPr lang="en-US" dirty="0"/>
          </a:p>
          <a:p>
            <a:r>
              <a:rPr lang="en-US" dirty="0"/>
              <a:t>Many of you tell us that agility is a top priority for you and your business, but are struggling with infrastructure and processes that are no longer good enough. What worked a decade ago is no longer enough. You need new options.</a:t>
            </a:r>
          </a:p>
          <a:p>
            <a:endParaRPr lang="en-US" dirty="0"/>
          </a:p>
          <a:p>
            <a:r>
              <a:rPr lang="en-US" dirty="0"/>
              <a:t>At the same time, you have employees and internal customers who want/demand the best. They use the latest technology and devices at home, and they expect the things they use at work to deliver just as well and be just as personal.</a:t>
            </a:r>
          </a:p>
          <a:p>
            <a:endParaRPr lang="en-US" dirty="0"/>
          </a:p>
          <a:p>
            <a:r>
              <a:rPr lang="en-US" dirty="0"/>
              <a:t>“Millennials” are starting to make up a greater and greater percentage of the workforce. Giving them the collaboration tools they expect is important to keeping them productive and staying ahead of the competition.</a:t>
            </a:r>
          </a:p>
          <a:p>
            <a:endParaRPr lang="en-US" dirty="0"/>
          </a:p>
          <a:p>
            <a:r>
              <a:rPr lang="en-US" dirty="0"/>
              <a:t>And, you are looking to capitalize on the new business opportunities that digital transformation offers, and you are looking for technology partners that can help.  </a:t>
            </a:r>
          </a:p>
          <a:p>
            <a:endParaRPr lang="en-US" dirty="0"/>
          </a:p>
          <a:p>
            <a:r>
              <a:rPr lang="en-US" sz="800" dirty="0"/>
              <a:t>===</a:t>
            </a:r>
          </a:p>
          <a:p>
            <a:r>
              <a:rPr lang="en-US" sz="700" dirty="0"/>
              <a:t>Sources:</a:t>
            </a:r>
          </a:p>
          <a:p>
            <a:r>
              <a:rPr lang="en-US" sz="700" dirty="0"/>
              <a:t>-243 days for attacker to be present: http://www.fireeye.com/news-events/press-releases/read/fireeye-releases-annual-mandiant-threat-report-on-advanced-targeted-attacks</a:t>
            </a:r>
          </a:p>
          <a:p>
            <a:r>
              <a:rPr lang="en-US" sz="700" dirty="0"/>
              <a:t>-$3.5 million cost: http://www.ponemon.org/blog/ponemon-institute-releases-2014-cost-of-data-breach-global-analysis</a:t>
            </a:r>
            <a:r>
              <a:rPr lang="en-US" sz="700" u="sng" dirty="0"/>
              <a:t>. </a:t>
            </a:r>
            <a:endParaRPr lang="en-US" sz="700" dirty="0"/>
          </a:p>
          <a:p>
            <a:r>
              <a:rPr lang="en-US" sz="700" dirty="0"/>
              <a:t>-Gartner: Use TCO to Assess Choices in Devices, Support Policies and Management Approaches, November 4, 2014. </a:t>
            </a:r>
          </a:p>
          <a:p>
            <a:r>
              <a:rPr lang="en-US" sz="700" dirty="0"/>
              <a:t>-</a:t>
            </a:r>
            <a:r>
              <a:rPr lang="en-US" sz="700" dirty="0" err="1"/>
              <a:t>Ponemon</a:t>
            </a:r>
            <a:r>
              <a:rPr lang="en-US" sz="700" dirty="0"/>
              <a:t> Institute: 2014 Cost of Data Breach Study. </a:t>
            </a:r>
          </a:p>
          <a:p>
            <a:r>
              <a:rPr lang="en-US" sz="700" dirty="0"/>
              <a:t>-EOs see technology-related change as a way to achieve growth in 2015 and 2016… CEOs expect digital revenue to double over 5 years, from 22 to 41%.   Mark </a:t>
            </a:r>
            <a:r>
              <a:rPr lang="en-US" sz="700" dirty="0" err="1"/>
              <a:t>Raskino</a:t>
            </a:r>
            <a:r>
              <a:rPr lang="en-US" sz="700" dirty="0"/>
              <a:t>. 2015 CEO Survey: Committing to Digital. Gartner. April 10, 2015 </a:t>
            </a:r>
          </a:p>
          <a:p>
            <a:pPr marL="171450" indent="-171450">
              <a:buFontTx/>
              <a:buChar char="-"/>
            </a:pPr>
            <a:r>
              <a:rPr lang="en-US" sz="700" dirty="0" err="1"/>
              <a:t>IdeaPaint</a:t>
            </a:r>
            <a:r>
              <a:rPr lang="en-US" sz="700" dirty="0"/>
              <a:t> source: http://d1jbvhpem1c36a.cloudfront.net/wp-content/uploads/IdeaPaint-2013-Millennial-Survey.pdf </a:t>
            </a:r>
          </a:p>
          <a:p>
            <a:pPr marL="171450" indent="-171450">
              <a:buFontTx/>
              <a:buChar char="-"/>
            </a:pPr>
            <a:r>
              <a:rPr lang="en-US" sz="700" dirty="0"/>
              <a:t>MIT Center for IS Research, September 2015</a:t>
            </a:r>
          </a:p>
        </p:txBody>
      </p:sp>
      <p:sp>
        <p:nvSpPr>
          <p:cNvPr id="4" name="Slide Number Placeholder 3"/>
          <p:cNvSpPr>
            <a:spLocks noGrp="1"/>
          </p:cNvSpPr>
          <p:nvPr>
            <p:ph type="sldNum" sz="quarter" idx="10"/>
          </p:nvPr>
        </p:nvSpPr>
        <p:spPr/>
        <p:txBody>
          <a:bodyPr/>
          <a:lstStyle/>
          <a:p>
            <a:fld id="{949570AB-282D-4F9A-AAF7-479BFA1C3732}" type="slidenum">
              <a:rPr lang="en-US" smtClean="0"/>
              <a:pPr/>
              <a:t>5</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403839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49570AB-282D-4F9A-AAF7-479BFA1C3732}" type="slidenum">
              <a:rPr lang="en-US" smtClean="0"/>
              <a:pPr/>
              <a:t>6</a:t>
            </a:fld>
            <a:endParaRPr lang="en-US"/>
          </a:p>
        </p:txBody>
      </p:sp>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Image Placeholder 7"/>
          <p:cNvSpPr>
            <a:spLocks noGrp="1" noRot="1" noChangeAspect="1"/>
          </p:cNvSpPr>
          <p:nvPr>
            <p:ph type="sldImg"/>
          </p:nvPr>
        </p:nvSpPr>
        <p:spPr>
          <a:xfrm>
            <a:off x="687388" y="623888"/>
            <a:ext cx="2768600" cy="1557337"/>
          </a:xfrm>
        </p:spPr>
      </p:sp>
      <p:sp>
        <p:nvSpPr>
          <p:cNvPr id="9" name="Notes Placeholder 8"/>
          <p:cNvSpPr>
            <a:spLocks noGrp="1"/>
          </p:cNvSpPr>
          <p:nvPr>
            <p:ph type="body" idx="1"/>
          </p:nvPr>
        </p:nvSpPr>
        <p:spPr/>
        <p:txBody>
          <a:bodyPr/>
          <a:lstStyle/>
          <a:p>
            <a:r>
              <a:rPr lang="en-US" dirty="0"/>
              <a:t>[Complete slide</a:t>
            </a:r>
            <a:r>
              <a:rPr lang="en-US" baseline="0" dirty="0"/>
              <a:t> talk track below.]</a:t>
            </a:r>
          </a:p>
          <a:p>
            <a:endParaRPr lang="en-US" b="1" baseline="0" dirty="0"/>
          </a:p>
          <a:p>
            <a:r>
              <a:rPr lang="en-US" b="1" baseline="0" dirty="0"/>
              <a:t>Key points to land</a:t>
            </a:r>
          </a:p>
          <a:p>
            <a:pPr marL="171450" marR="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Security is key to a successful</a:t>
            </a:r>
            <a:r>
              <a:rPr lang="en-US" baseline="0" dirty="0"/>
              <a:t> digital transformation.   We’ve made great investments in Security to </a:t>
            </a:r>
            <a:r>
              <a:rPr lang="en-US" dirty="0"/>
              <a:t>protect your company from modern security threats,</a:t>
            </a:r>
            <a:r>
              <a:rPr lang="en-US" baseline="0" dirty="0"/>
              <a:t> </a:t>
            </a:r>
            <a:r>
              <a:rPr lang="en-US" dirty="0"/>
              <a:t>Windows is THE  most  trusted platform for businesses</a:t>
            </a:r>
          </a:p>
          <a:p>
            <a:pPr marL="171450" marR="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have designed Windows to help you lower TCO and get rid of a lot of the costly processes that you were using before.</a:t>
            </a:r>
          </a:p>
          <a:p>
            <a:pPr marL="171450" indent="-171450">
              <a:buFont typeface="Arial" panose="020B0604020202020204" pitchFamily="34" charset="0"/>
              <a:buChar char="•"/>
            </a:pPr>
            <a:r>
              <a:rPr lang="en-US" baseline="0" dirty="0"/>
              <a:t>Windows exceeds</a:t>
            </a:r>
            <a:r>
              <a:rPr lang="en-US" dirty="0"/>
              <a:t> employee expectations for more personal computing and productivity.</a:t>
            </a:r>
          </a:p>
          <a:p>
            <a:pPr marL="171450" indent="-171450">
              <a:buFont typeface="Arial" panose="020B0604020202020204" pitchFamily="34" charset="0"/>
              <a:buChar char="•"/>
            </a:pPr>
            <a:r>
              <a:rPr lang="en-US" dirty="0"/>
              <a:t>That is delivered on with the versatile</a:t>
            </a:r>
            <a:r>
              <a:rPr lang="en-US" baseline="0" dirty="0"/>
              <a:t> </a:t>
            </a:r>
            <a:r>
              <a:rPr lang="en-US" dirty="0"/>
              <a:t>devices you already own, AND lighting up the newest and most innovative devices out there.</a:t>
            </a:r>
          </a:p>
          <a:p>
            <a:pPr marL="0" indent="0">
              <a:buFont typeface="Arial" panose="020B0604020202020204" pitchFamily="34" charset="0"/>
              <a:buNone/>
            </a:pPr>
            <a:endParaRPr lang="en-US" dirty="0"/>
          </a:p>
          <a:p>
            <a:r>
              <a:rPr lang="en-US" b="1" dirty="0"/>
              <a:t>Talk track</a:t>
            </a:r>
          </a:p>
          <a:p>
            <a:r>
              <a:rPr lang="en-US" dirty="0"/>
              <a:t>These needs have guided our investments in Windows 10. </a:t>
            </a:r>
          </a:p>
          <a:p>
            <a:endParaRPr lang="en-US" dirty="0"/>
          </a:p>
          <a:p>
            <a:r>
              <a:rPr lang="en-US" dirty="0"/>
              <a:t>We could talk for hours about security alone, where we are working hard to deliver new ways to protect your company from modern security threats - making Windows THE most trusted platform for businesses.</a:t>
            </a:r>
          </a:p>
          <a:p>
            <a:endParaRPr lang="en-US" dirty="0"/>
          </a:p>
          <a:p>
            <a:r>
              <a:rPr lang="en-US" dirty="0"/>
              <a:t>We have also designed Windows to help you lower TCO by making your IT department more productive. We want to help you reduce the amount you are investing in maintaining the status quo with old infrastructure and processes, so you have more to invest in digital transformation.</a:t>
            </a:r>
          </a:p>
          <a:p>
            <a:endParaRPr lang="en-US" dirty="0"/>
          </a:p>
          <a:p>
            <a:r>
              <a:rPr lang="en-US" dirty="0"/>
              <a:t>And we are focused on the user, meeting and exceeding their productivity needs—and delivering on their expectations for more personal computing. </a:t>
            </a:r>
          </a:p>
          <a:p>
            <a:endParaRPr lang="en-US" dirty="0"/>
          </a:p>
          <a:p>
            <a:r>
              <a:rPr lang="en-US" dirty="0"/>
              <a:t>We are delivering this on with the devices you already own, AND lighting up the newest and most innovative devices out there.</a:t>
            </a:r>
          </a:p>
          <a:p>
            <a:endParaRPr lang="en-US" dirty="0"/>
          </a:p>
          <a:p>
            <a:endParaRPr lang="en-US" dirty="0"/>
          </a:p>
          <a:p>
            <a:r>
              <a:rPr lang="en-US" dirty="0"/>
              <a:t> </a:t>
            </a:r>
          </a:p>
          <a:p>
            <a:endParaRPr lang="en-US" dirty="0"/>
          </a:p>
        </p:txBody>
      </p:sp>
    </p:spTree>
    <p:extLst>
      <p:ext uri="{BB962C8B-B14F-4D97-AF65-F5344CB8AC3E}">
        <p14:creationId xmlns:p14="http://schemas.microsoft.com/office/powerpoint/2010/main" val="263599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Here is the quote you saw a second ago from FBI Directory James Comey.  </a:t>
            </a:r>
          </a:p>
          <a:p>
            <a:endParaRPr lang="en-US"/>
          </a:p>
          <a:p>
            <a:r>
              <a:rPr lang="en-US"/>
              <a:t>This is a scary statement from a man on the front lines in this battle.  </a:t>
            </a:r>
          </a:p>
          <a:p>
            <a:endParaRPr lang="en-US"/>
          </a:p>
          <a:p>
            <a:r>
              <a:rPr lang="en-US"/>
              <a:t>Let’s talk about the implications of these threats, and how Windows 10 can help.</a:t>
            </a:r>
          </a:p>
          <a:p>
            <a:endParaRPr lang="en-US"/>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7</a:t>
            </a:fld>
            <a:endParaRPr lang="en-US"/>
          </a:p>
        </p:txBody>
      </p:sp>
      <p:sp>
        <p:nvSpPr>
          <p:cNvPr id="5" name="Footer Placeholder 4"/>
          <p:cNvSpPr>
            <a:spLocks noGrp="1"/>
          </p:cNvSpPr>
          <p:nvPr>
            <p:ph type="ftr" sz="quarter" idx="11"/>
          </p:nvPr>
        </p:nvSpPr>
        <p:spPr/>
        <p:txBody>
          <a:bodyPr/>
          <a:lstStyle/>
          <a:p>
            <a:r>
              <a:rPr lang="en-US"/>
              <a:t>© 2015 Microsoft Corporation. All rights reserved. MICROSOFT MAKES NO WARRANTIES, EXPRESS, IMPLIED OR STATUTORY, AS TO THE INFORMATION IN THIS PRESENTATION</a:t>
            </a:r>
            <a:endParaRPr lang="en-US" dirty="0"/>
          </a:p>
        </p:txBody>
      </p:sp>
      <p:sp>
        <p:nvSpPr>
          <p:cNvPr id="10" name="Slide Image Placeholder 9"/>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277410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Complete slide talk track below.</a:t>
            </a:r>
          </a:p>
          <a:p>
            <a:endParaRPr lang="en-US"/>
          </a:p>
          <a:p>
            <a:r>
              <a:rPr lang="en-US"/>
              <a:t>Key points to land</a:t>
            </a:r>
          </a:p>
          <a:p>
            <a:pPr lvl="0"/>
            <a:r>
              <a:rPr lang="en-US"/>
              <a:t>Security is no longer the problem of simply the security team, security is a CEO issue</a:t>
            </a:r>
          </a:p>
          <a:p>
            <a:pPr lvl="0"/>
            <a:r>
              <a:rPr lang="en-US"/>
              <a:t>Security issues can have a material risk to business</a:t>
            </a:r>
          </a:p>
          <a:p>
            <a:endParaRPr lang="en-US"/>
          </a:p>
          <a:p>
            <a:r>
              <a:rPr lang="en-US"/>
              <a:t>Talk track</a:t>
            </a:r>
          </a:p>
          <a:p>
            <a:r>
              <a:rPr lang="en-US"/>
              <a:t>The severity and prevalence of these threats means that, today, cyber security has become a CEO issue, it is no longer confined to the halls of the IT department.</a:t>
            </a:r>
          </a:p>
          <a:p>
            <a:endParaRPr lang="en-US"/>
          </a:p>
          <a:p>
            <a:r>
              <a:rPr lang="en-US"/>
              <a:t>When these attackers have compromised your systems, it takes and average of over 200 days before they are discovered.  This is a lot of time to steal information and do damage to your business.</a:t>
            </a:r>
          </a:p>
          <a:p>
            <a:endParaRPr lang="en-US"/>
          </a:p>
          <a:p>
            <a:r>
              <a:rPr lang="en-US"/>
              <a:t>An analyst firm recently calculated that the average cost of a data breach was $3.5 million dollars, and had grown 15% year over year.  This is simply the average cost; some breaches are far more than this.  </a:t>
            </a:r>
          </a:p>
          <a:p>
            <a:endParaRPr lang="en-US"/>
          </a:p>
          <a:p>
            <a:r>
              <a:rPr lang="en-US"/>
              <a:t>One recent study by McKinsey put the global cost of lost productivity from security incidents at $3 trillion dollars.  How does security impact productivity?  Some attackers are not looking to simply steal your data, they are looking to hold it hostage, as we saw with the recent attacks on hospitals in California.  </a:t>
            </a:r>
          </a:p>
          <a:p>
            <a:r>
              <a:rPr lang="en-US"/>
              <a:t>Today’s attacks are not launched by script kiddies.  Attackers are very advanced, and attacks are targeted and persistent.  Modern attackers are well funded, in some cases backed by nation states.  </a:t>
            </a:r>
          </a:p>
          <a:p>
            <a:endParaRPr lang="en-US"/>
          </a:p>
          <a:p>
            <a:r>
              <a:rPr lang="en-US"/>
              <a:t>They will research your employee’s online, looking at sites like LinkedIn and using what they learn to send them very well crafted phishing emails.  These aren’t the emails you might have seen with spelling and grammar errors claiming to be a prince that wants to give you money.  These are tailored based on what they learned about the employee in their research and very well written.  </a:t>
            </a:r>
          </a:p>
          <a:p>
            <a:endParaRPr lang="en-US"/>
          </a:p>
          <a:p>
            <a:r>
              <a:rPr lang="en-US"/>
              <a:t>A study by a security group found that if you send 100 phishing emails to employees, on average 23 of those mails will be opened.  If those emails have an attachment, the attachment will be opened by 11 of those people, and 6 of them will do it in the first hour! You have very little time to respond.</a:t>
            </a:r>
          </a:p>
          <a:p>
            <a:endParaRPr lang="en-US"/>
          </a:p>
          <a:p>
            <a:r>
              <a:rPr lang="en-US"/>
              <a:t>Once those email attachments are opened or links clicked the attacker is in.  Many people feel if they just have an anti-virus or anti-malware program on their computer they are safe but in almost half of the attacks studied there was no malware on the system to be detected by these programs.</a:t>
            </a:r>
          </a:p>
          <a:p>
            <a:endParaRPr lang="en-US"/>
          </a:p>
          <a:p>
            <a:r>
              <a:rPr lang="en-US"/>
              <a:t>This is scary, but Windows 10 was designed to help you defend against these threats.</a:t>
            </a:r>
          </a:p>
          <a:p>
            <a:endParaRPr lang="en-US"/>
          </a:p>
          <a:p>
            <a:r>
              <a:rPr lang="en-US"/>
              <a:t>---</a:t>
            </a:r>
          </a:p>
          <a:p>
            <a:r>
              <a:rPr lang="en-US"/>
              <a:t>Source 1 (HEADING): “Cyber security is a CEO issue”: http://www.mckinsey.com/insights/business_technology/why_senior_leaders_are_the_front_line_against_cyberattacks</a:t>
            </a:r>
          </a:p>
          <a:p>
            <a:r>
              <a:rPr lang="en-US"/>
              <a:t>Source 2: 243 days for attacker to be present: http://www.fireeye.com/news-events/press-releases/read/fireeye-releases-annual-mandiant-threat-report-on-advanced-targeted-attacks</a:t>
            </a:r>
          </a:p>
          <a:p>
            <a:r>
              <a:rPr lang="en-US"/>
              <a:t>Source 3: 140 countries developing cyber weapons: Infosec Institue, “The Rise of Cyber Weapons and Relative Impact on Cyberspace”</a:t>
            </a:r>
          </a:p>
          <a:p>
            <a:r>
              <a:rPr lang="en-US"/>
              <a:t>Source 4: $3 trillion in lost productivity: http://www.mckinsey.com/insights/business_technology/why_senior_leaders_are_the_front_line_against_cyberattacks</a:t>
            </a:r>
          </a:p>
          <a:p>
            <a:r>
              <a:rPr lang="en-US"/>
              <a:t>Source 5: $3.5 million cost: http://www.ponemon.org/blog/ponemon-institute-releases-2014-cost-of-data-breach-global-analysis</a:t>
            </a:r>
          </a:p>
          <a:p>
            <a:r>
              <a:rPr lang="en-US"/>
              <a:t> </a:t>
            </a:r>
          </a:p>
          <a:p>
            <a:endParaRPr lang="en-US"/>
          </a:p>
          <a:p>
            <a:endParaRPr lang="en-US" dirty="0"/>
          </a:p>
        </p:txBody>
      </p:sp>
      <p:sp>
        <p:nvSpPr>
          <p:cNvPr id="4" name="Slide Number Placeholder 3"/>
          <p:cNvSpPr>
            <a:spLocks noGrp="1"/>
          </p:cNvSpPr>
          <p:nvPr>
            <p:ph type="sldNum" sz="quarter" idx="10"/>
          </p:nvPr>
        </p:nvSpPr>
        <p:spPr/>
        <p:txBody>
          <a:bodyPr/>
          <a:lstStyle/>
          <a:p>
            <a:fld id="{949570AB-282D-4F9A-AAF7-479BFA1C3732}" type="slidenum">
              <a:rPr lang="en-US" smtClean="0"/>
              <a:pPr/>
              <a:t>8</a:t>
            </a:fld>
            <a:endParaRPr lang="en-US"/>
          </a:p>
        </p:txBody>
      </p:sp>
      <p:sp>
        <p:nvSpPr>
          <p:cNvPr id="5" name="Footer Placeholder 4"/>
          <p:cNvSpPr>
            <a:spLocks noGrp="1"/>
          </p:cNvSpPr>
          <p:nvPr>
            <p:ph type="ftr" sz="quarter" idx="11"/>
          </p:nvPr>
        </p:nvSpPr>
        <p:spPr/>
        <p:txBody>
          <a:bodyPr/>
          <a:lstStyle/>
          <a:p>
            <a:r>
              <a:rPr lang="en-US"/>
              <a:t>© 2015 Microsoft Corporation. All rights reserved. MICROSOFT MAKES NO WARRANTIES, EXPRESS, IMPLIED OR STATUTORY, AS TO THE INFORMATION IN THIS PRESENTATION</a:t>
            </a:r>
            <a:endParaRPr lang="en-US" dirty="0"/>
          </a:p>
        </p:txBody>
      </p:sp>
      <p:sp>
        <p:nvSpPr>
          <p:cNvPr id="10" name="Slide Image Placeholder 9"/>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1136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Windows has strong defenses to keep your devices and network secure.</a:t>
            </a:r>
          </a:p>
          <a:p>
            <a:r>
              <a:rPr lang="en-US" dirty="0"/>
              <a:t> </a:t>
            </a:r>
          </a:p>
        </p:txBody>
      </p:sp>
      <p:sp>
        <p:nvSpPr>
          <p:cNvPr id="7" name="Footer Placeholder 6"/>
          <p:cNvSpPr>
            <a:spLocks noGrp="1"/>
          </p:cNvSpPr>
          <p:nvPr>
            <p:ph type="ftr" sz="quarter" idx="10"/>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8" name="Slide Number Placeholder 7"/>
          <p:cNvSpPr>
            <a:spLocks noGrp="1"/>
          </p:cNvSpPr>
          <p:nvPr>
            <p:ph type="sldNum" sz="quarter" idx="11"/>
          </p:nvPr>
        </p:nvSpPr>
        <p:spPr/>
        <p:txBody>
          <a:bodyPr/>
          <a:lstStyle/>
          <a:p>
            <a:fld id="{949570AB-282D-4F9A-AAF7-479BFA1C3732}" type="slidenum">
              <a:rPr lang="en-US" smtClean="0"/>
              <a:pPr/>
              <a:t>9</a:t>
            </a:fld>
            <a:endParaRPr lang="en-US"/>
          </a:p>
        </p:txBody>
      </p:sp>
      <p:sp>
        <p:nvSpPr>
          <p:cNvPr id="9" name="Slide Image Placeholder 8"/>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4141783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8" name="Windows 10"/>
          <p:cNvSpPr>
            <a:spLocks noChangeAspect="1" noEditPoints="1"/>
          </p:cNvSpPr>
          <p:nvPr userDrawn="1"/>
        </p:nvSpPr>
        <p:spPr bwMode="auto">
          <a:xfrm>
            <a:off x="457580" y="955791"/>
            <a:ext cx="2936227" cy="548640"/>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91427" tIns="45713" rIns="91427" bIns="45713" numCol="1" anchor="t" anchorCtr="0" compatLnSpc="1">
            <a:prstTxWarp prst="textNoShape">
              <a:avLst/>
            </a:prstTxWarp>
          </a:bodyPr>
          <a:lstStyle/>
          <a:p>
            <a:pPr defTabSz="932563"/>
            <a:endParaRPr lang="en-US" sz="1800">
              <a:solidFill>
                <a:srgbClr val="FFFFFF"/>
              </a:solidFill>
            </a:endParaRPr>
          </a:p>
        </p:txBody>
      </p:sp>
      <p:sp>
        <p:nvSpPr>
          <p:cNvPr id="9" name="Title 1"/>
          <p:cNvSpPr>
            <a:spLocks noGrp="1"/>
          </p:cNvSpPr>
          <p:nvPr>
            <p:ph type="title" hasCustomPrompt="1"/>
          </p:nvPr>
        </p:nvSpPr>
        <p:spPr bwMode="auto">
          <a:xfrm>
            <a:off x="274702" y="2772025"/>
            <a:ext cx="10640948" cy="1828800"/>
          </a:xfrm>
          <a:noFill/>
        </p:spPr>
        <p:txBody>
          <a:bodyPr lIns="146304" tIns="91440" rIns="146304" bIns="91440" anchor="t" anchorCtr="0"/>
          <a:lstStyle>
            <a:lvl1pPr>
              <a:defRPr sz="5400" spc="-150" baseline="0">
                <a:gradFill>
                  <a:gsLst>
                    <a:gs pos="57576">
                      <a:srgbClr val="FFFFFF"/>
                    </a:gs>
                    <a:gs pos="35000">
                      <a:srgbClr val="FFFFFF"/>
                    </a:gs>
                  </a:gsLst>
                  <a:lin ang="5400000" scaled="0"/>
                </a:gradFill>
                <a:latin typeface="+mj-lt"/>
                <a:cs typeface="Segoe UI Semibold" panose="020B0702040204020203" pitchFamily="34" charset="0"/>
              </a:defRPr>
            </a:lvl1pPr>
          </a:lstStyle>
          <a:p>
            <a:r>
              <a:rPr lang="en-US" dirty="0"/>
              <a:t>Presentation title</a:t>
            </a:r>
          </a:p>
        </p:txBody>
      </p:sp>
      <p:sp>
        <p:nvSpPr>
          <p:cNvPr id="3" name="Text Placeholder 2"/>
          <p:cNvSpPr>
            <a:spLocks noGrp="1"/>
          </p:cNvSpPr>
          <p:nvPr>
            <p:ph type="body" sz="quarter" idx="14" hasCustomPrompt="1"/>
          </p:nvPr>
        </p:nvSpPr>
        <p:spPr bwMode="auto">
          <a:xfrm>
            <a:off x="273050" y="4600825"/>
            <a:ext cx="10640948" cy="1609848"/>
          </a:xfrm>
        </p:spPr>
        <p:txBody>
          <a:bodyPr tIns="109728" bIns="109728">
            <a:noAutofit/>
          </a:bodyPr>
          <a:lstStyle>
            <a:lvl1pPr marL="0" indent="0">
              <a:spcBef>
                <a:spcPts val="0"/>
              </a:spcBef>
              <a:buNone/>
              <a:defRPr sz="3200" spc="-50" baseline="0">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7580" y="6243964"/>
            <a:ext cx="1280160" cy="273038"/>
          </a:xfrm>
          <a:prstGeom prst="rect">
            <a:avLst/>
          </a:prstGeom>
        </p:spPr>
      </p:pic>
    </p:spTree>
    <p:extLst>
      <p:ext uri="{BB962C8B-B14F-4D97-AF65-F5344CB8AC3E}">
        <p14:creationId xmlns:p14="http://schemas.microsoft.com/office/powerpoint/2010/main" val="7734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35203"/>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580" y="6243237"/>
            <a:ext cx="1280160" cy="27449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3253854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sz="4400" dirty="0"/>
            </a:lvl1pPr>
          </a:lstStyle>
          <a:p>
            <a:pPr lvl="0"/>
            <a:r>
              <a:rPr lang="en-US" dirty="0"/>
              <a:t>Click to edit Master title style</a:t>
            </a:r>
          </a:p>
        </p:txBody>
      </p:sp>
    </p:spTree>
    <p:extLst>
      <p:ext uri="{BB962C8B-B14F-4D97-AF65-F5344CB8AC3E}">
        <p14:creationId xmlns:p14="http://schemas.microsoft.com/office/powerpoint/2010/main" val="30370668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7732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sp>
        <p:nvSpPr>
          <p:cNvPr id="5" name="Windows 10"/>
          <p:cNvSpPr>
            <a:spLocks noChangeAspect="1" noEditPoints="1"/>
          </p:cNvSpPr>
          <p:nvPr userDrawn="1"/>
        </p:nvSpPr>
        <p:spPr bwMode="auto">
          <a:xfrm>
            <a:off x="3804500" y="3074727"/>
            <a:ext cx="4522675" cy="845071"/>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91427" tIns="45713" rIns="91427" bIns="45713" numCol="1" anchor="t" anchorCtr="0" compatLnSpc="1">
            <a:prstTxWarp prst="textNoShape">
              <a:avLst/>
            </a:prstTxWarp>
          </a:bodyPr>
          <a:lstStyle/>
          <a:p>
            <a:pPr defTabSz="932563"/>
            <a:endParaRPr lang="en-US" sz="1800">
              <a:solidFill>
                <a:srgbClr val="FFFFFF"/>
              </a:solidFill>
            </a:endParaRPr>
          </a:p>
        </p:txBody>
      </p:sp>
    </p:spTree>
    <p:extLst>
      <p:ext uri="{BB962C8B-B14F-4D97-AF65-F5344CB8AC3E}">
        <p14:creationId xmlns:p14="http://schemas.microsoft.com/office/powerpoint/2010/main" val="16524010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7002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grayscl/>
            <a:extLst>
              <a:ext uri="{28A0092B-C50C-407E-A947-70E740481C1C}">
                <a14:useLocalDpi xmlns:a14="http://schemas.microsoft.com/office/drawing/2010/main" val="0"/>
              </a:ext>
            </a:extLst>
          </a:blip>
          <a:srcRect t="2324" b="1341"/>
          <a:stretch/>
        </p:blipFill>
        <p:spPr>
          <a:xfrm>
            <a:off x="-1" y="0"/>
            <a:ext cx="12436476" cy="6994525"/>
          </a:xfrm>
          <a:prstGeom prst="rect">
            <a:avLst/>
          </a:prstGeom>
        </p:spPr>
      </p:pic>
      <p:sp>
        <p:nvSpPr>
          <p:cNvPr id="3" name="Date Placeholder 2"/>
          <p:cNvSpPr>
            <a:spLocks noGrp="1"/>
          </p:cNvSpPr>
          <p:nvPr>
            <p:ph type="dt" sz="half" idx="10"/>
          </p:nvPr>
        </p:nvSpPr>
        <p:spPr>
          <a:xfrm>
            <a:off x="855663" y="6483350"/>
            <a:ext cx="2797175" cy="371475"/>
          </a:xfrm>
          <a:prstGeom prst="rect">
            <a:avLst/>
          </a:prstGeom>
        </p:spPr>
        <p:txBody>
          <a:bodyPr/>
          <a:lstStyle/>
          <a:p>
            <a:endParaRPr lang="en-US">
              <a:solidFill>
                <a:srgbClr val="505050">
                  <a:tint val="75000"/>
                </a:srgbClr>
              </a:solidFill>
            </a:endParaRPr>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US" dirty="0">
              <a:solidFill>
                <a:srgbClr val="505050">
                  <a:tint val="75000"/>
                </a:srgbClr>
              </a:solidFill>
            </a:endParaRPr>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1C325964-BC94-4D52-B890-9BEA0AC00F4F}"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173837091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85730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186820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400000">
            <a:off x="9584879" y="2902196"/>
            <a:ext cx="6627287" cy="727646"/>
          </a:xfrm>
          <a:prstGeom prst="rect">
            <a:avLst/>
          </a:prstGeom>
        </p:spPr>
      </p:pic>
      <p:pic>
        <p:nvPicPr>
          <p:cNvPr id="6" name="Picture 5"/>
          <p:cNvPicPr>
            <a:picLocks noChangeAspect="1"/>
          </p:cNvPicPr>
          <p:nvPr userDrawn="1"/>
        </p:nvPicPr>
        <p:blipFill rotWithShape="1">
          <a:blip r:embed="rId11">
            <a:extLst>
              <a:ext uri="{28A0092B-C50C-407E-A947-70E740481C1C}">
                <a14:useLocalDpi xmlns:a14="http://schemas.microsoft.com/office/drawing/2010/main" val="0"/>
              </a:ext>
            </a:extLst>
          </a:blip>
          <a:srcRect/>
          <a:stretch/>
        </p:blipFill>
        <p:spPr>
          <a:xfrm rot="5400000">
            <a:off x="11190934" y="2023787"/>
            <a:ext cx="4422858" cy="280033"/>
          </a:xfrm>
          <a:prstGeom prst="rect">
            <a:avLst/>
          </a:prstGeom>
        </p:spPr>
      </p:pic>
      <p:grpSp>
        <p:nvGrpSpPr>
          <p:cNvPr id="3" name="Group 2"/>
          <p:cNvGrpSpPr/>
          <p:nvPr userDrawn="1"/>
        </p:nvGrpSpPr>
        <p:grpSpPr>
          <a:xfrm>
            <a:off x="13567780" y="434021"/>
            <a:ext cx="638556" cy="2174929"/>
            <a:chOff x="13542380" y="434021"/>
            <a:chExt cx="275220" cy="4491314"/>
          </a:xfrm>
        </p:grpSpPr>
        <p:sp>
          <p:nvSpPr>
            <p:cNvPr id="7" name="Rectangle 6"/>
            <p:cNvSpPr/>
            <p:nvPr userDrawn="1"/>
          </p:nvSpPr>
          <p:spPr bwMode="auto">
            <a:xfrm rot="5400000">
              <a:off x="13359950" y="616451"/>
              <a:ext cx="640080" cy="275220"/>
            </a:xfrm>
            <a:prstGeom prst="rect">
              <a:avLst/>
            </a:prstGeom>
            <a:solidFill>
              <a:srgbClr val="F5F5F5"/>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400" dirty="0" err="1">
                <a:solidFill>
                  <a:srgbClr val="0078D7"/>
                </a:solidFill>
                <a:ea typeface="Segoe UI" pitchFamily="34" charset="0"/>
                <a:cs typeface="Segoe UI" pitchFamily="34" charset="0"/>
              </a:endParaRPr>
            </a:p>
          </p:txBody>
        </p:sp>
        <p:sp>
          <p:nvSpPr>
            <p:cNvPr id="10" name="Rectangle 9"/>
            <p:cNvSpPr/>
            <p:nvPr userDrawn="1"/>
          </p:nvSpPr>
          <p:spPr bwMode="auto">
            <a:xfrm rot="5400000">
              <a:off x="13359950" y="1256531"/>
              <a:ext cx="640080" cy="275220"/>
            </a:xfrm>
            <a:prstGeom prst="rect">
              <a:avLst/>
            </a:prstGeom>
            <a:solidFill>
              <a:srgbClr val="00204F"/>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400" dirty="0" err="1">
                <a:solidFill>
                  <a:srgbClr val="0078D7"/>
                </a:solidFill>
                <a:ea typeface="Segoe UI" pitchFamily="34" charset="0"/>
                <a:cs typeface="Segoe UI" pitchFamily="34" charset="0"/>
              </a:endParaRPr>
            </a:p>
          </p:txBody>
        </p:sp>
        <p:sp>
          <p:nvSpPr>
            <p:cNvPr id="11" name="Rectangle 10"/>
            <p:cNvSpPr/>
            <p:nvPr userDrawn="1"/>
          </p:nvSpPr>
          <p:spPr bwMode="auto">
            <a:xfrm rot="5400000">
              <a:off x="13359950" y="1896611"/>
              <a:ext cx="640080" cy="275220"/>
            </a:xfrm>
            <a:prstGeom prst="rect">
              <a:avLst/>
            </a:prstGeom>
            <a:solidFill>
              <a:srgbClr val="0060AC"/>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400" dirty="0" err="1">
                <a:solidFill>
                  <a:srgbClr val="0078D7"/>
                </a:solidFill>
                <a:ea typeface="Segoe UI" pitchFamily="34" charset="0"/>
                <a:cs typeface="Segoe UI" pitchFamily="34" charset="0"/>
              </a:endParaRPr>
            </a:p>
          </p:txBody>
        </p:sp>
        <p:sp>
          <p:nvSpPr>
            <p:cNvPr id="12" name="Rectangle 11"/>
            <p:cNvSpPr/>
            <p:nvPr userDrawn="1"/>
          </p:nvSpPr>
          <p:spPr bwMode="auto">
            <a:xfrm rot="5400000">
              <a:off x="13359950" y="2511607"/>
              <a:ext cx="640080" cy="275220"/>
            </a:xfrm>
            <a:prstGeom prst="rect">
              <a:avLst/>
            </a:prstGeom>
            <a:solidFill>
              <a:srgbClr val="0078D7"/>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400" dirty="0" err="1">
                <a:solidFill>
                  <a:srgbClr val="0078D7"/>
                </a:solidFill>
                <a:ea typeface="Segoe UI" pitchFamily="34" charset="0"/>
                <a:cs typeface="Segoe UI" pitchFamily="34" charset="0"/>
              </a:endParaRPr>
            </a:p>
          </p:txBody>
        </p:sp>
        <p:sp>
          <p:nvSpPr>
            <p:cNvPr id="13" name="Rectangle 12"/>
            <p:cNvSpPr/>
            <p:nvPr userDrawn="1"/>
          </p:nvSpPr>
          <p:spPr bwMode="auto">
            <a:xfrm rot="5400000">
              <a:off x="13359950" y="3151687"/>
              <a:ext cx="640080" cy="275220"/>
            </a:xfrm>
            <a:prstGeom prst="rect">
              <a:avLst/>
            </a:prstGeom>
            <a:solidFill>
              <a:srgbClr val="2F2F2F"/>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400" dirty="0" err="1">
                <a:solidFill>
                  <a:srgbClr val="0078D7"/>
                </a:solidFill>
                <a:ea typeface="Segoe UI" pitchFamily="34" charset="0"/>
                <a:cs typeface="Segoe UI" pitchFamily="34" charset="0"/>
              </a:endParaRPr>
            </a:p>
          </p:txBody>
        </p:sp>
        <p:sp>
          <p:nvSpPr>
            <p:cNvPr id="15" name="Rectangle 14"/>
            <p:cNvSpPr/>
            <p:nvPr userDrawn="1"/>
          </p:nvSpPr>
          <p:spPr bwMode="auto">
            <a:xfrm rot="5400000">
              <a:off x="13359950" y="4467685"/>
              <a:ext cx="640080" cy="275220"/>
            </a:xfrm>
            <a:prstGeom prst="rect">
              <a:avLst/>
            </a:prstGeom>
            <a:solidFill>
              <a:srgbClr val="E76D19"/>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400" dirty="0" err="1">
                <a:solidFill>
                  <a:srgbClr val="0078D7"/>
                </a:solidFill>
                <a:ea typeface="Segoe UI" pitchFamily="34" charset="0"/>
                <a:cs typeface="Segoe UI" pitchFamily="34" charset="0"/>
              </a:endParaRPr>
            </a:p>
          </p:txBody>
        </p:sp>
      </p:grpSp>
    </p:spTree>
    <p:extLst>
      <p:ext uri="{BB962C8B-B14F-4D97-AF65-F5344CB8AC3E}">
        <p14:creationId xmlns:p14="http://schemas.microsoft.com/office/powerpoint/2010/main" val="1979676892"/>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Lst>
  <p:transition>
    <p:fade/>
  </p:transition>
  <p:hf sldNum="0" hdr="0" ftr="0" dt="0"/>
  <p:txStyles>
    <p:title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15" pos="7661">
          <p15:clr>
            <a:srgbClr val="5ACBF0"/>
          </p15:clr>
        </p15:guide>
        <p15:guide id="24" orient="horz" pos="4219">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indowsready/"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7.png"/><Relationship Id="rId21" Type="http://schemas.openxmlformats.org/officeDocument/2006/relationships/image" Target="../media/image23.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microsoft.com/office/2007/relationships/hdphoto" Target="../media/hdphoto2.wdp"/><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microsoft.com/office/2007/relationships/hdphoto" Target="../media/hdphoto1.wdp"/><Relationship Id="rId23" Type="http://schemas.microsoft.com/office/2007/relationships/hdphoto" Target="../media/hdphoto3.wdp"/><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0" y="770859"/>
            <a:ext cx="12436475" cy="6223666"/>
          </a:xfrm>
          <a:prstGeom prst="rect">
            <a:avLst/>
          </a:prstGeom>
          <a:solidFill>
            <a:srgbClr val="52525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0" y="0"/>
            <a:ext cx="12436475" cy="1541721"/>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txBox="1">
            <a:spLocks/>
          </p:cNvSpPr>
          <p:nvPr/>
        </p:nvSpPr>
        <p:spPr>
          <a:xfrm>
            <a:off x="594494" y="425301"/>
            <a:ext cx="11052549" cy="1116419"/>
          </a:xfrm>
          <a:prstGeom prst="rect">
            <a:avLst/>
          </a:prstGeom>
        </p:spPr>
        <p:txBody>
          <a:bodyPr vert="horz" lIns="91440" tIns="45720" rIns="91440" bIns="45720" rtlCol="0" anchor="ctr">
            <a:noAutofit/>
          </a:bodyPr>
          <a:lstStyle>
            <a:lvl1pPr algn="l" defTabSz="932597" rtl="0" eaLnBrk="1" latinLnBrk="0" hangingPunct="1">
              <a:lnSpc>
                <a:spcPct val="90000"/>
              </a:lnSpc>
              <a:spcBef>
                <a:spcPct val="0"/>
              </a:spcBef>
              <a:buNone/>
              <a:defRPr sz="4488" kern="1200">
                <a:solidFill>
                  <a:schemeClr val="tx1"/>
                </a:solidFill>
                <a:latin typeface="Segoe UI Light" panose="020B0502040204020203" pitchFamily="34" charset="0"/>
                <a:ea typeface="+mj-ea"/>
                <a:cs typeface="Segoe UI Light" panose="020B0502040204020203" pitchFamily="34" charset="0"/>
              </a:defRPr>
            </a:lvl1pPr>
          </a:lstStyle>
          <a:p>
            <a:pPr marL="0" marR="0" lvl="2"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rPr>
              <a:t>How to use this deck: Overview</a:t>
            </a:r>
            <a:br>
              <a:rPr kumimoji="0" lang="en-US" sz="3600" b="0" i="0" u="none" strike="noStrike" kern="0" cap="none" spc="0" normalizeH="0" baseline="0" noProof="0" dirty="0">
                <a:ln>
                  <a:noFill/>
                </a:ln>
                <a:solidFill>
                  <a:sysClr val="window" lastClr="FFFFFF"/>
                </a:solidFill>
                <a:effectLst/>
                <a:uLnTx/>
                <a:uFillTx/>
              </a:rPr>
            </a:br>
            <a:r>
              <a:rPr kumimoji="0" lang="en-US" b="0" i="0" u="none" strike="noStrike" kern="0" cap="none" spc="0" normalizeH="0" baseline="0" noProof="0" dirty="0">
                <a:ln>
                  <a:noFill/>
                </a:ln>
                <a:solidFill>
                  <a:srgbClr val="D7D7D7"/>
                </a:solidFill>
                <a:effectLst/>
                <a:uLnTx/>
                <a:uFillTx/>
              </a:rPr>
              <a:t>Published: </a:t>
            </a:r>
            <a:r>
              <a:rPr lang="en-US" kern="0" noProof="0" dirty="0">
                <a:solidFill>
                  <a:srgbClr val="D7D7D7"/>
                </a:solidFill>
              </a:rPr>
              <a:t>July</a:t>
            </a:r>
            <a:r>
              <a:rPr lang="en-US" kern="0" dirty="0">
                <a:solidFill>
                  <a:srgbClr val="D7D7D7"/>
                </a:solidFill>
              </a:rPr>
              <a:t> </a:t>
            </a:r>
            <a:r>
              <a:rPr kumimoji="0" lang="en-US" b="0" i="0" u="none" strike="noStrike" kern="0" cap="none" spc="0" normalizeH="0" baseline="0" noProof="0" dirty="0">
                <a:ln>
                  <a:noFill/>
                </a:ln>
                <a:solidFill>
                  <a:srgbClr val="D7D7D7"/>
                </a:solidFill>
                <a:effectLst/>
                <a:uLnTx/>
                <a:uFillTx/>
              </a:rPr>
              <a:t>2016</a:t>
            </a:r>
            <a:br>
              <a:rPr kumimoji="0" lang="en-US" sz="2800" b="1" i="0" u="none" strike="noStrike" kern="0" cap="none" spc="0" normalizeH="0" baseline="0" noProof="0" dirty="0">
                <a:ln>
                  <a:noFill/>
                </a:ln>
                <a:solidFill>
                  <a:srgbClr val="D7D7D7"/>
                </a:solidFill>
                <a:effectLst/>
                <a:uLnTx/>
                <a:uFillTx/>
              </a:rPr>
            </a:br>
            <a:br>
              <a:rPr kumimoji="0" lang="en-US" b="0" i="0" u="none" strike="noStrike" kern="0" cap="none" spc="0" normalizeH="0" baseline="0" noProof="0" dirty="0">
                <a:ln>
                  <a:noFill/>
                </a:ln>
                <a:solidFill>
                  <a:srgbClr val="FF0000"/>
                </a:solidFill>
                <a:effectLst/>
                <a:uLnTx/>
                <a:uFillTx/>
              </a:rPr>
            </a:br>
            <a:endParaRPr kumimoji="0" lang="en-US" b="0" i="0" u="none" strike="noStrike" kern="0" cap="none" spc="0" normalizeH="0" baseline="0" noProof="0" dirty="0">
              <a:ln>
                <a:noFill/>
              </a:ln>
              <a:solidFill>
                <a:srgbClr val="FF0000"/>
              </a:solidFill>
              <a:effectLst/>
              <a:uLnTx/>
              <a:uFillTx/>
            </a:endParaRPr>
          </a:p>
        </p:txBody>
      </p:sp>
      <p:sp>
        <p:nvSpPr>
          <p:cNvPr id="3" name="Footer Placeholder 6"/>
          <p:cNvSpPr txBox="1">
            <a:spLocks/>
          </p:cNvSpPr>
          <p:nvPr/>
        </p:nvSpPr>
        <p:spPr>
          <a:xfrm>
            <a:off x="525307" y="6482888"/>
            <a:ext cx="2797810" cy="372394"/>
          </a:xfrm>
          <a:prstGeom prst="rect">
            <a:avLst/>
          </a:prstGeom>
        </p:spPr>
        <p:txBody>
          <a:bodyPr vert="horz" lIns="91440" tIns="45720" rIns="91440" bIns="45720" rtlCol="0" anchor="ctr"/>
          <a:lstStyle>
            <a:defPPr>
              <a:defRPr lang="en-US"/>
            </a:defPPr>
            <a:lvl1pPr marL="0" algn="l" defTabSz="932742" rtl="0" eaLnBrk="1" latinLnBrk="0" hangingPunct="1">
              <a:defRPr sz="1224" kern="1200">
                <a:solidFill>
                  <a:schemeClr val="tx1">
                    <a:tint val="75000"/>
                  </a:schemeClr>
                </a:solidFill>
                <a:latin typeface="Segoe UI" panose="020B0502040204020203" pitchFamily="34" charset="0"/>
                <a:ea typeface="+mn-ea"/>
                <a:cs typeface="Segoe UI" panose="020B0502040204020203" pitchFamily="34" charset="0"/>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dirty="0">
                <a:ln>
                  <a:noFill/>
                </a:ln>
                <a:gradFill>
                  <a:gsLst>
                    <a:gs pos="0">
                      <a:srgbClr val="FFFFFF"/>
                    </a:gs>
                    <a:gs pos="100000">
                      <a:srgbClr val="FFFFFF">
                        <a:alpha val="99000"/>
                      </a:srgbClr>
                    </a:gs>
                  </a:gsLst>
                  <a:lin ang="5400000" scaled="1"/>
                </a:gradFill>
                <a:effectLst/>
                <a:uLnTx/>
                <a:uFillTx/>
                <a:latin typeface="Segoe UI" panose="020B0502040204020203" pitchFamily="34" charset="0"/>
                <a:ea typeface="+mn-ea"/>
                <a:cs typeface="Segoe UI" panose="020B0502040204020203" pitchFamily="34" charset="0"/>
              </a:rPr>
              <a:t>© 2016 Microsoft Corp.</a:t>
            </a:r>
          </a:p>
        </p:txBody>
      </p:sp>
      <p:sp>
        <p:nvSpPr>
          <p:cNvPr id="4" name="Content Placeholder 2"/>
          <p:cNvSpPr txBox="1">
            <a:spLocks/>
          </p:cNvSpPr>
          <p:nvPr/>
        </p:nvSpPr>
        <p:spPr>
          <a:xfrm>
            <a:off x="525307" y="3827564"/>
            <a:ext cx="11190922" cy="2210380"/>
          </a:xfrm>
          <a:prstGeom prst="rect">
            <a:avLst/>
          </a:prstGeom>
        </p:spPr>
        <p:txBody>
          <a:bodyPr vert="horz" lIns="91440" tIns="45720" rIns="91440" bIns="45720" rtlCol="0">
            <a:noAutofit/>
          </a:bodyPr>
          <a:lst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Segoe UI" panose="020B0502040204020203" pitchFamily="34" charset="0"/>
                <a:ea typeface="+mn-ea"/>
                <a:cs typeface="Segoe UI"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Segoe UI" panose="020B0502040204020203" pitchFamily="34" charset="0"/>
                <a:ea typeface="+mn-ea"/>
                <a:cs typeface="Segoe UI"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Segoe UI" panose="020B0502040204020203" pitchFamily="34" charset="0"/>
                <a:ea typeface="+mn-ea"/>
                <a:cs typeface="Segoe UI"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Segoe UI" panose="020B0502040204020203" pitchFamily="34" charset="0"/>
                <a:ea typeface="+mn-ea"/>
                <a:cs typeface="Segoe UI"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Segoe UI" panose="020B0502040204020203" pitchFamily="34" charset="0"/>
                <a:ea typeface="+mn-ea"/>
                <a:cs typeface="Segoe UI"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233149" marR="0" lvl="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rPr>
              <a:t>This deck is intended as a high level business overview of Windows 10,</a:t>
            </a:r>
            <a:r>
              <a:rPr kumimoji="0" lang="en-US" sz="2000" b="0" i="0" u="none" strike="noStrike" kern="1200" cap="none" spc="0" normalizeH="0" noProof="0" dirty="0">
                <a:ln>
                  <a:noFill/>
                </a:ln>
                <a:solidFill>
                  <a:sysClr val="window" lastClr="FFFFFF"/>
                </a:solidFill>
                <a:effectLst/>
                <a:uLnTx/>
                <a:uFillTx/>
              </a:rPr>
              <a:t> both shipping features as well as future looking features.</a:t>
            </a:r>
            <a:endParaRPr kumimoji="0" lang="en-US" sz="2000" b="0" i="0" u="none" strike="noStrike" kern="1200" cap="none" spc="0" normalizeH="0" baseline="0" noProof="0" dirty="0">
              <a:ln>
                <a:noFill/>
              </a:ln>
              <a:solidFill>
                <a:sysClr val="windowText" lastClr="000000"/>
              </a:solidFill>
              <a:effectLst/>
              <a:uLnTx/>
              <a:uFillTx/>
            </a:endParaRPr>
          </a:p>
          <a:p>
            <a:pPr marL="233149" marR="0" lvl="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Segoe UI Semibold" panose="020B0702040204020203" pitchFamily="34" charset="0"/>
                <a:cs typeface="Segoe UI Semibold" panose="020B0702040204020203" pitchFamily="34" charset="0"/>
              </a:rPr>
              <a:t>You can find more information on Windows 10 </a:t>
            </a:r>
            <a:r>
              <a:rPr kumimoji="0" lang="en-US" sz="2000" b="0" i="0" u="none" strike="noStrike" kern="1200" cap="none" spc="0" normalizeH="0" baseline="0" noProof="0" dirty="0">
                <a:ln>
                  <a:noFill/>
                </a:ln>
                <a:solidFill>
                  <a:sysClr val="window" lastClr="FFFFFF"/>
                </a:solidFill>
                <a:effectLst/>
                <a:uLnTx/>
                <a:uFillTx/>
                <a:latin typeface="Segoe UI Semibold" panose="020B0702040204020203" pitchFamily="34" charset="0"/>
                <a:cs typeface="Segoe UI Semibold" panose="020B0702040204020203" pitchFamily="34" charset="0"/>
                <a:hlinkClick r:id="rId3"/>
              </a:rPr>
              <a:t>http://windowsready</a:t>
            </a:r>
            <a:r>
              <a:rPr kumimoji="0" lang="en-US" sz="2000" b="0" i="0" u="none" strike="noStrike" kern="1200" cap="none" spc="0" normalizeH="0" baseline="0" noProof="0" dirty="0">
                <a:ln>
                  <a:noFill/>
                </a:ln>
                <a:solidFill>
                  <a:sysClr val="window" lastClr="FFFFFF"/>
                </a:solidFill>
                <a:effectLst/>
                <a:uLnTx/>
                <a:uFillTx/>
                <a:latin typeface="Segoe UI Semibold" panose="020B0702040204020203" pitchFamily="34" charset="0"/>
                <a:cs typeface="Segoe UI Semibold" panose="020B0702040204020203" pitchFamily="34" charset="0"/>
              </a:rPr>
              <a:t> </a:t>
            </a:r>
          </a:p>
          <a:p>
            <a:pPr marL="233149" marR="0" lvl="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rPr>
              <a:t>Please </a:t>
            </a:r>
            <a:r>
              <a:rPr kumimoji="0" lang="en-US" sz="2000" b="1" i="0" u="none" strike="noStrike" kern="1200" cap="none" spc="0" normalizeH="0" baseline="0" noProof="0" dirty="0">
                <a:ln>
                  <a:noFill/>
                </a:ln>
                <a:solidFill>
                  <a:sysClr val="window" lastClr="FFFFFF"/>
                </a:solidFill>
                <a:effectLst/>
                <a:uLnTx/>
                <a:uFillTx/>
              </a:rPr>
              <a:t>do not</a:t>
            </a:r>
            <a:r>
              <a:rPr kumimoji="0" lang="en-US" sz="2000" b="0" i="0" u="none" strike="noStrike" kern="1200" cap="none" spc="0" normalizeH="0" baseline="0" noProof="0" dirty="0">
                <a:ln>
                  <a:noFill/>
                </a:ln>
                <a:solidFill>
                  <a:sysClr val="window" lastClr="FFFFFF"/>
                </a:solidFill>
                <a:effectLst/>
                <a:uLnTx/>
                <a:uFillTx/>
              </a:rPr>
              <a:t> make changes to this presentation. However, feedback is very welcome. Please send feedback to Microsoft</a:t>
            </a:r>
            <a:r>
              <a:rPr kumimoji="0" lang="en-US" sz="2000" b="0" i="0" u="none" strike="noStrike" kern="1200" cap="none" spc="0" normalizeH="0" noProof="0" dirty="0">
                <a:ln>
                  <a:noFill/>
                </a:ln>
                <a:solidFill>
                  <a:sysClr val="window" lastClr="FFFFFF"/>
                </a:solidFill>
                <a:effectLst/>
                <a:uLnTx/>
                <a:uFillTx/>
              </a:rPr>
              <a:t> through your Microsoft Partner Sales Executive.</a:t>
            </a:r>
            <a:endParaRPr kumimoji="0" lang="en-US" sz="2000" b="0" i="0" u="none" strike="noStrike" kern="1200" cap="none" spc="0" normalizeH="0" baseline="0" noProof="0" dirty="0">
              <a:ln>
                <a:noFill/>
              </a:ln>
              <a:solidFill>
                <a:sysClr val="windowText" lastClr="000000"/>
              </a:solidFill>
              <a:effectLst/>
              <a:uLnTx/>
              <a:uFillTx/>
            </a:endParaRPr>
          </a:p>
          <a:p>
            <a:pPr marL="233149" marR="0" lvl="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rPr>
              <a:t>Please make sure you </a:t>
            </a:r>
            <a:r>
              <a:rPr kumimoji="0" lang="en-US" sz="2000" b="1" i="0" u="none" strike="noStrike" kern="1200" cap="none" spc="0" normalizeH="0" baseline="0" noProof="0" dirty="0">
                <a:ln>
                  <a:noFill/>
                </a:ln>
                <a:solidFill>
                  <a:sysClr val="window" lastClr="FFFFFF"/>
                </a:solidFill>
                <a:effectLst/>
                <a:uLnTx/>
                <a:uFillTx/>
              </a:rPr>
              <a:t>review all notes</a:t>
            </a:r>
            <a:r>
              <a:rPr kumimoji="0" lang="en-US" sz="2000" b="0" i="0" u="none" strike="noStrike" kern="1200" cap="none" spc="0" normalizeH="0" baseline="0" noProof="0" dirty="0">
                <a:ln>
                  <a:noFill/>
                </a:ln>
                <a:solidFill>
                  <a:sysClr val="window" lastClr="FFFFFF"/>
                </a:solidFill>
                <a:effectLst/>
                <a:uLnTx/>
                <a:uFillTx/>
              </a:rPr>
              <a:t> prior to presenting this deck.</a:t>
            </a:r>
            <a:endParaRPr kumimoji="0" lang="en-US" sz="2000" b="0" i="0" u="none" strike="noStrike" kern="1200" cap="none" spc="0" normalizeH="0" baseline="0" noProof="0" dirty="0">
              <a:ln>
                <a:noFill/>
              </a:ln>
              <a:solidFill>
                <a:sysClr val="windowText" lastClr="000000"/>
              </a:solidFill>
              <a:effectLst/>
              <a:uLnTx/>
              <a:uFillTx/>
            </a:endParaRPr>
          </a:p>
        </p:txBody>
      </p:sp>
      <p:sp>
        <p:nvSpPr>
          <p:cNvPr id="6" name="Title 1"/>
          <p:cNvSpPr txBox="1">
            <a:spLocks/>
          </p:cNvSpPr>
          <p:nvPr/>
        </p:nvSpPr>
        <p:spPr>
          <a:xfrm>
            <a:off x="594494" y="2069339"/>
            <a:ext cx="11052549" cy="2266422"/>
          </a:xfrm>
          <a:prstGeom prst="rect">
            <a:avLst/>
          </a:prstGeom>
        </p:spPr>
        <p:txBody>
          <a:bodyPr vert="horz" lIns="91440" tIns="45720" rIns="91440" bIns="45720" rtlCol="0" anchor="t">
            <a:normAutofit fontScale="97500"/>
          </a:bodyPr>
          <a:lstStyle>
            <a:lvl1pPr algn="l" defTabSz="932597" rtl="0" eaLnBrk="1" latinLnBrk="0" hangingPunct="1">
              <a:lnSpc>
                <a:spcPct val="90000"/>
              </a:lnSpc>
              <a:spcBef>
                <a:spcPct val="0"/>
              </a:spcBef>
              <a:buNone/>
              <a:defRPr sz="4488" kern="1200">
                <a:solidFill>
                  <a:schemeClr val="tx1"/>
                </a:solidFill>
                <a:latin typeface="Segoe UI Light" panose="020B0502040204020203" pitchFamily="34" charset="0"/>
                <a:ea typeface="+mj-ea"/>
                <a:cs typeface="Segoe UI Light" panose="020B0502040204020203" pitchFamily="34" charset="0"/>
              </a:defRPr>
            </a:lvl1pPr>
          </a:lstStyle>
          <a:p>
            <a:pPr marL="0" marR="0" lvl="2"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FFB900"/>
                </a:solidFill>
                <a:effectLst/>
                <a:uLnTx/>
                <a:uFillTx/>
              </a:rPr>
              <a:t>NO EXTERNAL ONE TO MANY PRESENTATIONS OF THIS CONTENT IS PERMITTED.  THIS DECK IS FOR 1 TO 1 DIRECT CUSTOMER CONVERSATIONS ONLY.</a:t>
            </a:r>
            <a:br>
              <a:rPr kumimoji="0" lang="en-US" sz="2000" b="1" i="0" u="none" strike="noStrike" kern="0" cap="none" spc="0" normalizeH="0" baseline="0" noProof="0" dirty="0">
                <a:ln>
                  <a:noFill/>
                </a:ln>
                <a:solidFill>
                  <a:srgbClr val="FFB900"/>
                </a:solidFill>
                <a:effectLst/>
                <a:uLnTx/>
                <a:uFillTx/>
              </a:rPr>
            </a:br>
            <a:br>
              <a:rPr kumimoji="0" lang="en-US" sz="2000" b="1" i="0" u="none" strike="noStrike" kern="0" cap="none" spc="0" normalizeH="0" baseline="0" noProof="0" dirty="0">
                <a:ln>
                  <a:noFill/>
                </a:ln>
                <a:solidFill>
                  <a:srgbClr val="FFB900"/>
                </a:solidFill>
                <a:effectLst/>
                <a:uLnTx/>
                <a:uFillTx/>
              </a:rPr>
            </a:br>
            <a:r>
              <a:rPr kumimoji="0" lang="en-US" sz="2000" b="1" i="0" u="none" strike="noStrike" kern="0" cap="none" spc="0" normalizeH="0" baseline="0" noProof="0" dirty="0">
                <a:ln>
                  <a:noFill/>
                </a:ln>
                <a:solidFill>
                  <a:srgbClr val="FFB900"/>
                </a:solidFill>
                <a:effectLst/>
                <a:uLnTx/>
                <a:uFillTx/>
              </a:rPr>
              <a:t>YOU SHOULD NOT BLOG OR PUBLICLY SHARE THIS CONTENT BROADLY</a:t>
            </a:r>
            <a:br>
              <a:rPr kumimoji="0" lang="en-US" sz="2448" b="1" i="0" u="none" strike="noStrike" kern="0" cap="none" spc="0" normalizeH="0" baseline="0" noProof="0" dirty="0">
                <a:ln>
                  <a:noFill/>
                </a:ln>
                <a:solidFill>
                  <a:srgbClr val="FFB900"/>
                </a:solidFill>
                <a:effectLst/>
                <a:uLnTx/>
                <a:uFillTx/>
              </a:rPr>
            </a:br>
            <a:endParaRPr kumimoji="0" lang="en-US" sz="1800" b="0" i="0" u="none" strike="noStrike" kern="0" cap="none" spc="0" normalizeH="0" baseline="0" noProof="0" dirty="0">
              <a:ln>
                <a:noFill/>
              </a:ln>
              <a:solidFill>
                <a:srgbClr val="FFB900"/>
              </a:solidFill>
              <a:effectLst/>
              <a:uLnTx/>
              <a:uFillTx/>
            </a:endParaRPr>
          </a:p>
        </p:txBody>
      </p:sp>
    </p:spTree>
    <p:extLst>
      <p:ext uri="{BB962C8B-B14F-4D97-AF65-F5344CB8AC3E}">
        <p14:creationId xmlns:p14="http://schemas.microsoft.com/office/powerpoint/2010/main" val="36170586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bwMode="auto">
          <a:xfrm>
            <a:off x="0" y="18285"/>
            <a:ext cx="380923"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12055552" y="18285"/>
            <a:ext cx="380923"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883" y="697624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0" y="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itle 974"/>
          <p:cNvSpPr txBox="1">
            <a:spLocks/>
          </p:cNvSpPr>
          <p:nvPr/>
        </p:nvSpPr>
        <p:spPr>
          <a:xfrm>
            <a:off x="633999" y="437971"/>
            <a:ext cx="1116847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THE MOST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TRUSTED </a:t>
            </a:r>
            <a:r>
              <a:rPr lang="en-US" sz="3000" cap="all" spc="300" dirty="0">
                <a:solidFill>
                  <a:schemeClr val="tx2"/>
                </a:solidFill>
                <a:latin typeface="Segoe UI Light" panose="020B0502040204020203" pitchFamily="34" charset="0"/>
                <a:cs typeface="Arial" panose="020B0604020202020204" pitchFamily="34" charset="0"/>
              </a:rPr>
              <a:t>PLATFORM</a:t>
            </a:r>
          </a:p>
        </p:txBody>
      </p:sp>
      <p:grpSp>
        <p:nvGrpSpPr>
          <p:cNvPr id="29" name="Group 28"/>
          <p:cNvGrpSpPr/>
          <p:nvPr/>
        </p:nvGrpSpPr>
        <p:grpSpPr>
          <a:xfrm>
            <a:off x="653750" y="1486327"/>
            <a:ext cx="11128974" cy="5003372"/>
            <a:chOff x="935953" y="1664127"/>
            <a:chExt cx="11128974" cy="5003372"/>
          </a:xfrm>
        </p:grpSpPr>
        <p:grpSp>
          <p:nvGrpSpPr>
            <p:cNvPr id="22" name="Group 21"/>
            <p:cNvGrpSpPr/>
            <p:nvPr/>
          </p:nvGrpSpPr>
          <p:grpSpPr>
            <a:xfrm>
              <a:off x="935953" y="1664127"/>
              <a:ext cx="2411937" cy="5003372"/>
              <a:chOff x="-222763" y="1664127"/>
              <a:chExt cx="2411937" cy="5003372"/>
            </a:xfrm>
          </p:grpSpPr>
          <p:sp>
            <p:nvSpPr>
              <p:cNvPr id="226" name="Rectangle 225"/>
              <p:cNvSpPr/>
              <p:nvPr/>
            </p:nvSpPr>
            <p:spPr bwMode="auto">
              <a:xfrm>
                <a:off x="-120889" y="49041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Hello</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Microsoft Passport</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Companion Device Framework</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Credential Guard</a:t>
                </a:r>
              </a:p>
            </p:txBody>
          </p:sp>
          <p:sp>
            <p:nvSpPr>
              <p:cNvPr id="157" name="Oval 156"/>
              <p:cNvSpPr/>
              <p:nvPr/>
            </p:nvSpPr>
            <p:spPr bwMode="auto">
              <a:xfrm>
                <a:off x="68805"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Freeform 165"/>
              <p:cNvSpPr/>
              <p:nvPr/>
            </p:nvSpPr>
            <p:spPr bwMode="auto">
              <a:xfrm>
                <a:off x="-159795"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7" name="Freeform 166"/>
              <p:cNvSpPr/>
              <p:nvPr/>
            </p:nvSpPr>
            <p:spPr bwMode="auto">
              <a:xfrm rot="10800000">
                <a:off x="-159795"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6" name="TextBox 125"/>
              <p:cNvSpPr txBox="1"/>
              <p:nvPr/>
            </p:nvSpPr>
            <p:spPr>
              <a:xfrm>
                <a:off x="23085" y="2704943"/>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p>
                <a:pPr algn="ctr" defTabSz="950661">
                  <a:lnSpc>
                    <a:spcPct val="90000"/>
                  </a:lnSpc>
                </a:pPr>
                <a:r>
                  <a:rPr lang="en-US" sz="140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Replace passwords, protect     identities</a:t>
                </a:r>
              </a:p>
            </p:txBody>
          </p:sp>
          <p:sp>
            <p:nvSpPr>
              <p:cNvPr id="202" name="Block Arc 201"/>
              <p:cNvSpPr/>
              <p:nvPr/>
            </p:nvSpPr>
            <p:spPr bwMode="auto">
              <a:xfrm rot="20514936">
                <a:off x="668625" y="2174618"/>
                <a:ext cx="629160" cy="622931"/>
              </a:xfrm>
              <a:prstGeom prst="blockArc">
                <a:avLst>
                  <a:gd name="adj1" fmla="val 12940382"/>
                  <a:gd name="adj2" fmla="val 57427"/>
                  <a:gd name="adj3" fmla="val 1047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solidFill>
                    <a:srgbClr val="FFFFFF"/>
                  </a:solidFill>
                  <a:ea typeface="Segoe UI" pitchFamily="34" charset="0"/>
                  <a:cs typeface="Segoe UI" pitchFamily="34" charset="0"/>
                </a:endParaRPr>
              </a:p>
            </p:txBody>
          </p:sp>
          <p:sp>
            <p:nvSpPr>
              <p:cNvPr id="203" name="Oval 202"/>
              <p:cNvSpPr/>
              <p:nvPr/>
            </p:nvSpPr>
            <p:spPr bwMode="auto">
              <a:xfrm>
                <a:off x="859521" y="2359317"/>
                <a:ext cx="247368" cy="244921"/>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solidFill>
                    <a:srgbClr val="FFFFFF"/>
                  </a:solidFill>
                  <a:ea typeface="Segoe UI" pitchFamily="34" charset="0"/>
                  <a:cs typeface="Segoe UI" pitchFamily="34" charset="0"/>
                </a:endParaRPr>
              </a:p>
            </p:txBody>
          </p:sp>
          <p:sp>
            <p:nvSpPr>
              <p:cNvPr id="217" name="TextBox 216"/>
              <p:cNvSpPr txBox="1"/>
              <p:nvPr/>
            </p:nvSpPr>
            <p:spPr>
              <a:xfrm>
                <a:off x="-222763" y="4048943"/>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Strengthen auth. with biometrics and hardware-based multi-factor</a:t>
                </a:r>
              </a:p>
            </p:txBody>
          </p:sp>
          <p:cxnSp>
            <p:nvCxnSpPr>
              <p:cNvPr id="10" name="Straight Connector 9"/>
              <p:cNvCxnSpPr/>
              <p:nvPr/>
            </p:nvCxnSpPr>
            <p:spPr>
              <a:xfrm>
                <a:off x="-22635" y="5228348"/>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115212" y="1664127"/>
              <a:ext cx="2411937" cy="5003372"/>
              <a:chOff x="2240800" y="1664127"/>
              <a:chExt cx="2411937" cy="5003372"/>
            </a:xfrm>
          </p:grpSpPr>
          <p:sp>
            <p:nvSpPr>
              <p:cNvPr id="234" name="Rectangle 233"/>
              <p:cNvSpPr/>
              <p:nvPr/>
            </p:nvSpPr>
            <p:spPr bwMode="auto">
              <a:xfrm>
                <a:off x="2342674" y="49041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Secure Boot</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Device Guard</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Defender</a:t>
                </a:r>
              </a:p>
            </p:txBody>
          </p:sp>
          <p:sp>
            <p:nvSpPr>
              <p:cNvPr id="177" name="Oval 176"/>
              <p:cNvSpPr/>
              <p:nvPr/>
            </p:nvSpPr>
            <p:spPr bwMode="auto">
              <a:xfrm>
                <a:off x="2532368"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 name="TextBox 126"/>
              <p:cNvSpPr txBox="1"/>
              <p:nvPr/>
            </p:nvSpPr>
            <p:spPr>
              <a:xfrm>
                <a:off x="2486648" y="27049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Only run software </a:t>
                </a:r>
              </a:p>
              <a:p>
                <a:r>
                  <a:rPr lang="en-US" sz="1400" dirty="0">
                    <a:solidFill>
                      <a:srgbClr val="FFFFFF"/>
                    </a:solidFill>
                  </a:rPr>
                  <a:t>you trust</a:t>
                </a:r>
              </a:p>
            </p:txBody>
          </p:sp>
          <p:sp>
            <p:nvSpPr>
              <p:cNvPr id="205" name="Freeform 89"/>
              <p:cNvSpPr>
                <a:spLocks/>
              </p:cNvSpPr>
              <p:nvPr/>
            </p:nvSpPr>
            <p:spPr bwMode="auto">
              <a:xfrm>
                <a:off x="3091774" y="2186351"/>
                <a:ext cx="325362" cy="357298"/>
              </a:xfrm>
              <a:custGeom>
                <a:avLst/>
                <a:gdLst>
                  <a:gd name="T0" fmla="*/ 0 w 69"/>
                  <a:gd name="T1" fmla="*/ 71 h 76"/>
                  <a:gd name="T2" fmla="*/ 38 w 69"/>
                  <a:gd name="T3" fmla="*/ 76 h 76"/>
                  <a:gd name="T4" fmla="*/ 50 w 69"/>
                  <a:gd name="T5" fmla="*/ 76 h 76"/>
                  <a:gd name="T6" fmla="*/ 60 w 69"/>
                  <a:gd name="T7" fmla="*/ 71 h 76"/>
                  <a:gd name="T8" fmla="*/ 69 w 69"/>
                  <a:gd name="T9" fmla="*/ 33 h 76"/>
                  <a:gd name="T10" fmla="*/ 65 w 69"/>
                  <a:gd name="T11" fmla="*/ 29 h 76"/>
                  <a:gd name="T12" fmla="*/ 59 w 69"/>
                  <a:gd name="T13" fmla="*/ 29 h 76"/>
                  <a:gd name="T14" fmla="*/ 46 w 69"/>
                  <a:gd name="T15" fmla="*/ 30 h 76"/>
                  <a:gd name="T16" fmla="*/ 55 w 69"/>
                  <a:gd name="T17" fmla="*/ 9 h 76"/>
                  <a:gd name="T18" fmla="*/ 47 w 69"/>
                  <a:gd name="T19" fmla="*/ 0 h 76"/>
                  <a:gd name="T20" fmla="*/ 46 w 69"/>
                  <a:gd name="T21" fmla="*/ 0 h 76"/>
                  <a:gd name="T22" fmla="*/ 45 w 69"/>
                  <a:gd name="T23" fmla="*/ 4 h 76"/>
                  <a:gd name="T24" fmla="*/ 31 w 69"/>
                  <a:gd name="T25" fmla="*/ 21 h 76"/>
                  <a:gd name="T26" fmla="*/ 0 w 69"/>
                  <a:gd name="T27" fmla="*/ 36 h 76"/>
                  <a:gd name="T28" fmla="*/ 0 w 69"/>
                  <a:gd name="T2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71"/>
                    </a:moveTo>
                    <a:cubicBezTo>
                      <a:pt x="15" y="71"/>
                      <a:pt x="25" y="76"/>
                      <a:pt x="38" y="76"/>
                    </a:cubicBezTo>
                    <a:cubicBezTo>
                      <a:pt x="50" y="76"/>
                      <a:pt x="50" y="76"/>
                      <a:pt x="50" y="76"/>
                    </a:cubicBezTo>
                    <a:cubicBezTo>
                      <a:pt x="57" y="76"/>
                      <a:pt x="58" y="74"/>
                      <a:pt x="60" y="71"/>
                    </a:cubicBezTo>
                    <a:cubicBezTo>
                      <a:pt x="65" y="64"/>
                      <a:pt x="69" y="43"/>
                      <a:pt x="69" y="33"/>
                    </a:cubicBezTo>
                    <a:cubicBezTo>
                      <a:pt x="69" y="30"/>
                      <a:pt x="66" y="29"/>
                      <a:pt x="65" y="29"/>
                    </a:cubicBezTo>
                    <a:cubicBezTo>
                      <a:pt x="65" y="29"/>
                      <a:pt x="64" y="29"/>
                      <a:pt x="59" y="29"/>
                    </a:cubicBezTo>
                    <a:cubicBezTo>
                      <a:pt x="52" y="29"/>
                      <a:pt x="46" y="30"/>
                      <a:pt x="46" y="30"/>
                    </a:cubicBezTo>
                    <a:cubicBezTo>
                      <a:pt x="47" y="20"/>
                      <a:pt x="55" y="23"/>
                      <a:pt x="55" y="9"/>
                    </a:cubicBezTo>
                    <a:cubicBezTo>
                      <a:pt x="55" y="4"/>
                      <a:pt x="53" y="0"/>
                      <a:pt x="47" y="0"/>
                    </a:cubicBezTo>
                    <a:cubicBezTo>
                      <a:pt x="46" y="0"/>
                      <a:pt x="46" y="0"/>
                      <a:pt x="46" y="0"/>
                    </a:cubicBezTo>
                    <a:cubicBezTo>
                      <a:pt x="45" y="0"/>
                      <a:pt x="45" y="2"/>
                      <a:pt x="45" y="4"/>
                    </a:cubicBezTo>
                    <a:cubicBezTo>
                      <a:pt x="45" y="12"/>
                      <a:pt x="37" y="16"/>
                      <a:pt x="31" y="21"/>
                    </a:cubicBezTo>
                    <a:cubicBezTo>
                      <a:pt x="27" y="25"/>
                      <a:pt x="16" y="36"/>
                      <a:pt x="0" y="36"/>
                    </a:cubicBezTo>
                    <a:cubicBezTo>
                      <a:pt x="0" y="36"/>
                      <a:pt x="0" y="36"/>
                      <a:pt x="0" y="36"/>
                    </a:cubicBezTo>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06" name="Freeform 90"/>
              <p:cNvSpPr>
                <a:spLocks/>
              </p:cNvSpPr>
              <p:nvPr/>
            </p:nvSpPr>
            <p:spPr bwMode="auto">
              <a:xfrm flipH="1">
                <a:off x="3476400" y="2282269"/>
                <a:ext cx="325362" cy="359293"/>
              </a:xfrm>
              <a:custGeom>
                <a:avLst/>
                <a:gdLst>
                  <a:gd name="T0" fmla="*/ 0 w 69"/>
                  <a:gd name="T1" fmla="*/ 5 h 76"/>
                  <a:gd name="T2" fmla="*/ 38 w 69"/>
                  <a:gd name="T3" fmla="*/ 0 h 76"/>
                  <a:gd name="T4" fmla="*/ 50 w 69"/>
                  <a:gd name="T5" fmla="*/ 0 h 76"/>
                  <a:gd name="T6" fmla="*/ 60 w 69"/>
                  <a:gd name="T7" fmla="*/ 5 h 76"/>
                  <a:gd name="T8" fmla="*/ 69 w 69"/>
                  <a:gd name="T9" fmla="*/ 43 h 76"/>
                  <a:gd name="T10" fmla="*/ 65 w 69"/>
                  <a:gd name="T11" fmla="*/ 48 h 76"/>
                  <a:gd name="T12" fmla="*/ 59 w 69"/>
                  <a:gd name="T13" fmla="*/ 48 h 76"/>
                  <a:gd name="T14" fmla="*/ 46 w 69"/>
                  <a:gd name="T15" fmla="*/ 46 h 76"/>
                  <a:gd name="T16" fmla="*/ 55 w 69"/>
                  <a:gd name="T17" fmla="*/ 67 h 76"/>
                  <a:gd name="T18" fmla="*/ 47 w 69"/>
                  <a:gd name="T19" fmla="*/ 76 h 76"/>
                  <a:gd name="T20" fmla="*/ 46 w 69"/>
                  <a:gd name="T21" fmla="*/ 76 h 76"/>
                  <a:gd name="T22" fmla="*/ 45 w 69"/>
                  <a:gd name="T23" fmla="*/ 72 h 76"/>
                  <a:gd name="T24" fmla="*/ 31 w 69"/>
                  <a:gd name="T25" fmla="*/ 55 h 76"/>
                  <a:gd name="T26" fmla="*/ 0 w 69"/>
                  <a:gd name="T27" fmla="*/ 40 h 76"/>
                  <a:gd name="T28" fmla="*/ 0 w 69"/>
                  <a:gd name="T29" fmla="*/ 4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5"/>
                    </a:moveTo>
                    <a:cubicBezTo>
                      <a:pt x="15" y="5"/>
                      <a:pt x="25" y="0"/>
                      <a:pt x="38" y="0"/>
                    </a:cubicBezTo>
                    <a:cubicBezTo>
                      <a:pt x="50" y="0"/>
                      <a:pt x="50" y="0"/>
                      <a:pt x="50" y="0"/>
                    </a:cubicBezTo>
                    <a:cubicBezTo>
                      <a:pt x="57" y="0"/>
                      <a:pt x="58" y="2"/>
                      <a:pt x="60" y="5"/>
                    </a:cubicBezTo>
                    <a:cubicBezTo>
                      <a:pt x="65" y="12"/>
                      <a:pt x="69" y="33"/>
                      <a:pt x="69" y="43"/>
                    </a:cubicBezTo>
                    <a:cubicBezTo>
                      <a:pt x="69" y="46"/>
                      <a:pt x="66" y="48"/>
                      <a:pt x="65" y="48"/>
                    </a:cubicBezTo>
                    <a:cubicBezTo>
                      <a:pt x="65" y="48"/>
                      <a:pt x="64" y="48"/>
                      <a:pt x="59" y="48"/>
                    </a:cubicBezTo>
                    <a:cubicBezTo>
                      <a:pt x="52" y="48"/>
                      <a:pt x="46" y="46"/>
                      <a:pt x="46" y="46"/>
                    </a:cubicBezTo>
                    <a:cubicBezTo>
                      <a:pt x="47" y="56"/>
                      <a:pt x="55" y="53"/>
                      <a:pt x="55" y="67"/>
                    </a:cubicBezTo>
                    <a:cubicBezTo>
                      <a:pt x="55" y="72"/>
                      <a:pt x="53" y="76"/>
                      <a:pt x="47" y="76"/>
                    </a:cubicBezTo>
                    <a:cubicBezTo>
                      <a:pt x="46" y="76"/>
                      <a:pt x="46" y="76"/>
                      <a:pt x="46" y="76"/>
                    </a:cubicBezTo>
                    <a:cubicBezTo>
                      <a:pt x="45" y="76"/>
                      <a:pt x="45" y="74"/>
                      <a:pt x="45" y="72"/>
                    </a:cubicBezTo>
                    <a:cubicBezTo>
                      <a:pt x="45" y="64"/>
                      <a:pt x="37" y="60"/>
                      <a:pt x="31" y="55"/>
                    </a:cubicBezTo>
                    <a:cubicBezTo>
                      <a:pt x="27" y="51"/>
                      <a:pt x="16" y="40"/>
                      <a:pt x="0" y="40"/>
                    </a:cubicBezTo>
                    <a:cubicBezTo>
                      <a:pt x="0" y="40"/>
                      <a:pt x="0" y="40"/>
                      <a:pt x="0" y="40"/>
                    </a:cubicBezTo>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20" name="TextBox 219"/>
              <p:cNvSpPr txBox="1"/>
              <p:nvPr/>
            </p:nvSpPr>
            <p:spPr>
              <a:xfrm>
                <a:off x="2240800" y="40489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Eliminate Malware on corporate devices</a:t>
                </a:r>
              </a:p>
            </p:txBody>
          </p:sp>
          <p:cxnSp>
            <p:nvCxnSpPr>
              <p:cNvPr id="86" name="Straight Connector 85"/>
              <p:cNvCxnSpPr/>
              <p:nvPr/>
            </p:nvCxnSpPr>
            <p:spPr>
              <a:xfrm>
                <a:off x="2440928"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bwMode="auto">
              <a:xfrm>
                <a:off x="2303768"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Freeform 83"/>
              <p:cNvSpPr/>
              <p:nvPr/>
            </p:nvSpPr>
            <p:spPr bwMode="auto">
              <a:xfrm rot="10800000">
                <a:off x="2303768"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4" name="Group 23"/>
            <p:cNvGrpSpPr/>
            <p:nvPr/>
          </p:nvGrpSpPr>
          <p:grpSpPr>
            <a:xfrm>
              <a:off x="5294471" y="1664127"/>
              <a:ext cx="2411937" cy="5003372"/>
              <a:chOff x="4704363" y="1664127"/>
              <a:chExt cx="2411937" cy="5003372"/>
            </a:xfrm>
          </p:grpSpPr>
          <p:sp>
            <p:nvSpPr>
              <p:cNvPr id="237" name="Rectangle 236"/>
              <p:cNvSpPr/>
              <p:nvPr/>
            </p:nvSpPr>
            <p:spPr bwMode="auto">
              <a:xfrm>
                <a:off x="4806237" y="49041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Enterprise Data Protection</a:t>
                </a:r>
              </a:p>
            </p:txBody>
          </p:sp>
          <p:sp>
            <p:nvSpPr>
              <p:cNvPr id="183" name="Oval 182"/>
              <p:cNvSpPr/>
              <p:nvPr/>
            </p:nvSpPr>
            <p:spPr bwMode="auto">
              <a:xfrm>
                <a:off x="4995931"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TextBox 127"/>
              <p:cNvSpPr txBox="1"/>
              <p:nvPr/>
            </p:nvSpPr>
            <p:spPr>
              <a:xfrm>
                <a:off x="4950211" y="27049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Protect sensitive corporate</a:t>
                </a:r>
              </a:p>
              <a:p>
                <a:r>
                  <a:rPr lang="en-US" sz="1400" dirty="0">
                    <a:solidFill>
                      <a:srgbClr val="FFFFFF"/>
                    </a:solidFill>
                  </a:rPr>
                  <a:t>data</a:t>
                </a:r>
              </a:p>
            </p:txBody>
          </p:sp>
          <p:sp>
            <p:nvSpPr>
              <p:cNvPr id="209" name="Oval 340"/>
              <p:cNvSpPr>
                <a:spLocks noChangeArrowheads="1"/>
              </p:cNvSpPr>
              <p:nvPr/>
            </p:nvSpPr>
            <p:spPr bwMode="auto">
              <a:xfrm>
                <a:off x="5863125" y="2312756"/>
                <a:ext cx="94412" cy="94055"/>
              </a:xfrm>
              <a:prstGeom prst="ellipse">
                <a:avLst/>
              </a:pr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10" name="Oval 341"/>
              <p:cNvSpPr>
                <a:spLocks noChangeArrowheads="1"/>
              </p:cNvSpPr>
              <p:nvPr/>
            </p:nvSpPr>
            <p:spPr bwMode="auto">
              <a:xfrm>
                <a:off x="5896111" y="2485614"/>
                <a:ext cx="28440" cy="30504"/>
              </a:xfrm>
              <a:prstGeom prst="ellipse">
                <a:avLst/>
              </a:pr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11" name="Line 342"/>
              <p:cNvSpPr>
                <a:spLocks noChangeShapeType="1"/>
              </p:cNvSpPr>
              <p:nvPr/>
            </p:nvSpPr>
            <p:spPr bwMode="auto">
              <a:xfrm>
                <a:off x="5946356" y="2335633"/>
                <a:ext cx="116773" cy="0"/>
              </a:xfrm>
              <a:prstGeom prst="line">
                <a:avLst/>
              </a:pr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12" name="Line 343"/>
              <p:cNvSpPr>
                <a:spLocks noChangeShapeType="1"/>
              </p:cNvSpPr>
              <p:nvPr/>
            </p:nvSpPr>
            <p:spPr bwMode="auto">
              <a:xfrm>
                <a:off x="5946356" y="2383933"/>
                <a:ext cx="116773" cy="0"/>
              </a:xfrm>
              <a:prstGeom prst="line">
                <a:avLst/>
              </a:pr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13" name="Freeform 512"/>
              <p:cNvSpPr>
                <a:spLocks/>
              </p:cNvSpPr>
              <p:nvPr/>
            </p:nvSpPr>
            <p:spPr bwMode="auto">
              <a:xfrm>
                <a:off x="5699147" y="2167860"/>
                <a:ext cx="422368" cy="45756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14" name="Freeform 513"/>
              <p:cNvSpPr>
                <a:spLocks/>
              </p:cNvSpPr>
              <p:nvPr/>
            </p:nvSpPr>
            <p:spPr bwMode="auto">
              <a:xfrm>
                <a:off x="5757533" y="2216158"/>
                <a:ext cx="305596" cy="360967"/>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22" name="TextBox 221"/>
              <p:cNvSpPr txBox="1"/>
              <p:nvPr/>
            </p:nvSpPr>
            <p:spPr>
              <a:xfrm>
                <a:off x="4704363" y="40489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Automatic encryption with persistent protection</a:t>
                </a:r>
              </a:p>
            </p:txBody>
          </p:sp>
          <p:cxnSp>
            <p:nvCxnSpPr>
              <p:cNvPr id="87" name="Straight Connector 86"/>
              <p:cNvCxnSpPr/>
              <p:nvPr/>
            </p:nvCxnSpPr>
            <p:spPr>
              <a:xfrm>
                <a:off x="4904491"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bwMode="auto">
              <a:xfrm>
                <a:off x="4767331"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p:nvPr/>
            </p:nvSpPr>
            <p:spPr bwMode="auto">
              <a:xfrm rot="10800000">
                <a:off x="4767331"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5" name="Group 24"/>
            <p:cNvGrpSpPr/>
            <p:nvPr/>
          </p:nvGrpSpPr>
          <p:grpSpPr>
            <a:xfrm>
              <a:off x="7473730" y="1664127"/>
              <a:ext cx="2411937" cy="5003372"/>
              <a:chOff x="7167926" y="1664127"/>
              <a:chExt cx="2411937" cy="5003372"/>
            </a:xfrm>
          </p:grpSpPr>
          <p:sp>
            <p:nvSpPr>
              <p:cNvPr id="240" name="Rectangle 239"/>
              <p:cNvSpPr/>
              <p:nvPr/>
            </p:nvSpPr>
            <p:spPr bwMode="auto">
              <a:xfrm>
                <a:off x="7269800" y="49041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Project “Barcelona” *</a:t>
                </a:r>
              </a:p>
            </p:txBody>
          </p:sp>
          <p:sp>
            <p:nvSpPr>
              <p:cNvPr id="189" name="Oval 188"/>
              <p:cNvSpPr/>
              <p:nvPr/>
            </p:nvSpPr>
            <p:spPr bwMode="auto">
              <a:xfrm>
                <a:off x="7459494"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TextBox 128"/>
              <p:cNvSpPr txBox="1"/>
              <p:nvPr/>
            </p:nvSpPr>
            <p:spPr>
              <a:xfrm>
                <a:off x="7413774" y="27049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Browse securely</a:t>
                </a:r>
              </a:p>
              <a:p>
                <a:r>
                  <a:rPr lang="en-US" sz="1400" dirty="0">
                    <a:solidFill>
                      <a:srgbClr val="FFFFFF"/>
                    </a:solidFill>
                  </a:rPr>
                  <a:t>and with confidence</a:t>
                </a:r>
              </a:p>
            </p:txBody>
          </p:sp>
          <p:sp>
            <p:nvSpPr>
              <p:cNvPr id="215" name="Freeform 97"/>
              <p:cNvSpPr>
                <a:spLocks/>
              </p:cNvSpPr>
              <p:nvPr/>
            </p:nvSpPr>
            <p:spPr bwMode="auto">
              <a:xfrm>
                <a:off x="8185482" y="2152211"/>
                <a:ext cx="376825" cy="497060"/>
              </a:xfrm>
              <a:custGeom>
                <a:avLst/>
                <a:gdLst>
                  <a:gd name="T0" fmla="*/ 56 w 60"/>
                  <a:gd name="T1" fmla="*/ 76 h 76"/>
                  <a:gd name="T2" fmla="*/ 60 w 60"/>
                  <a:gd name="T3" fmla="*/ 51 h 76"/>
                  <a:gd name="T4" fmla="*/ 60 w 60"/>
                  <a:gd name="T5" fmla="*/ 44 h 76"/>
                  <a:gd name="T6" fmla="*/ 56 w 60"/>
                  <a:gd name="T7" fmla="*/ 35 h 76"/>
                  <a:gd name="T8" fmla="*/ 30 w 60"/>
                  <a:gd name="T9" fmla="*/ 28 h 76"/>
                  <a:gd name="T10" fmla="*/ 28 w 60"/>
                  <a:gd name="T11" fmla="*/ 27 h 76"/>
                  <a:gd name="T12" fmla="*/ 25 w 60"/>
                  <a:gd name="T13" fmla="*/ 1 h 76"/>
                  <a:gd name="T14" fmla="*/ 18 w 60"/>
                  <a:gd name="T15" fmla="*/ 1 h 76"/>
                  <a:gd name="T16" fmla="*/ 16 w 60"/>
                  <a:gd name="T17" fmla="*/ 26 h 76"/>
                  <a:gd name="T18" fmla="*/ 16 w 60"/>
                  <a:gd name="T19" fmla="*/ 31 h 76"/>
                  <a:gd name="T20" fmla="*/ 17 w 60"/>
                  <a:gd name="T21" fmla="*/ 39 h 76"/>
                  <a:gd name="T22" fmla="*/ 11 w 60"/>
                  <a:gd name="T23" fmla="*/ 32 h 76"/>
                  <a:gd name="T24" fmla="*/ 1 w 60"/>
                  <a:gd name="T25" fmla="*/ 33 h 76"/>
                  <a:gd name="T26" fmla="*/ 0 w 60"/>
                  <a:gd name="T27" fmla="*/ 34 h 76"/>
                  <a:gd name="T28" fmla="*/ 2 w 60"/>
                  <a:gd name="T29" fmla="*/ 37 h 76"/>
                  <a:gd name="T30" fmla="*/ 14 w 60"/>
                  <a:gd name="T31" fmla="*/ 57 h 76"/>
                  <a:gd name="T32" fmla="*/ 20 w 60"/>
                  <a:gd name="T33" fmla="*/ 76 h 76"/>
                  <a:gd name="T34" fmla="*/ 20 w 60"/>
                  <a:gd name="T3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76">
                    <a:moveTo>
                      <a:pt x="56" y="76"/>
                    </a:moveTo>
                    <a:cubicBezTo>
                      <a:pt x="56" y="62"/>
                      <a:pt x="60" y="62"/>
                      <a:pt x="60" y="51"/>
                    </a:cubicBezTo>
                    <a:cubicBezTo>
                      <a:pt x="60" y="44"/>
                      <a:pt x="60" y="44"/>
                      <a:pt x="60" y="44"/>
                    </a:cubicBezTo>
                    <a:cubicBezTo>
                      <a:pt x="60" y="38"/>
                      <a:pt x="58" y="37"/>
                      <a:pt x="56" y="35"/>
                    </a:cubicBezTo>
                    <a:cubicBezTo>
                      <a:pt x="51" y="32"/>
                      <a:pt x="39" y="29"/>
                      <a:pt x="30" y="28"/>
                    </a:cubicBezTo>
                    <a:cubicBezTo>
                      <a:pt x="29" y="27"/>
                      <a:pt x="28" y="29"/>
                      <a:pt x="28" y="27"/>
                    </a:cubicBezTo>
                    <a:cubicBezTo>
                      <a:pt x="28" y="25"/>
                      <a:pt x="26" y="2"/>
                      <a:pt x="25" y="1"/>
                    </a:cubicBezTo>
                    <a:cubicBezTo>
                      <a:pt x="24" y="0"/>
                      <a:pt x="19" y="0"/>
                      <a:pt x="18" y="1"/>
                    </a:cubicBezTo>
                    <a:cubicBezTo>
                      <a:pt x="15" y="3"/>
                      <a:pt x="16" y="25"/>
                      <a:pt x="16" y="26"/>
                    </a:cubicBezTo>
                    <a:cubicBezTo>
                      <a:pt x="16" y="26"/>
                      <a:pt x="16" y="27"/>
                      <a:pt x="16" y="31"/>
                    </a:cubicBezTo>
                    <a:cubicBezTo>
                      <a:pt x="16" y="37"/>
                      <a:pt x="17" y="39"/>
                      <a:pt x="17" y="39"/>
                    </a:cubicBezTo>
                    <a:cubicBezTo>
                      <a:pt x="16" y="38"/>
                      <a:pt x="15" y="34"/>
                      <a:pt x="11" y="32"/>
                    </a:cubicBezTo>
                    <a:cubicBezTo>
                      <a:pt x="8" y="30"/>
                      <a:pt x="5" y="29"/>
                      <a:pt x="1" y="33"/>
                    </a:cubicBezTo>
                    <a:cubicBezTo>
                      <a:pt x="0" y="34"/>
                      <a:pt x="0" y="34"/>
                      <a:pt x="0" y="34"/>
                    </a:cubicBezTo>
                    <a:cubicBezTo>
                      <a:pt x="0" y="35"/>
                      <a:pt x="1" y="36"/>
                      <a:pt x="2" y="37"/>
                    </a:cubicBezTo>
                    <a:cubicBezTo>
                      <a:pt x="9" y="42"/>
                      <a:pt x="11" y="51"/>
                      <a:pt x="14" y="57"/>
                    </a:cubicBezTo>
                    <a:cubicBezTo>
                      <a:pt x="16" y="62"/>
                      <a:pt x="16" y="64"/>
                      <a:pt x="20" y="76"/>
                    </a:cubicBezTo>
                    <a:cubicBezTo>
                      <a:pt x="20" y="76"/>
                      <a:pt x="20" y="76"/>
                      <a:pt x="20" y="76"/>
                    </a:cubicBezTo>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24" name="TextBox 223"/>
              <p:cNvSpPr txBox="1"/>
              <p:nvPr/>
            </p:nvSpPr>
            <p:spPr>
              <a:xfrm>
                <a:off x="7167926" y="40489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Move browser sessions to an isolated micro-virtualized environment</a:t>
                </a:r>
              </a:p>
            </p:txBody>
          </p:sp>
          <p:cxnSp>
            <p:nvCxnSpPr>
              <p:cNvPr id="88" name="Straight Connector 87"/>
              <p:cNvCxnSpPr/>
              <p:nvPr/>
            </p:nvCxnSpPr>
            <p:spPr>
              <a:xfrm>
                <a:off x="7368054"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7230894"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p:nvPr/>
            </p:nvSpPr>
            <p:spPr bwMode="auto">
              <a:xfrm rot="10800000">
                <a:off x="7230894"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6" name="Group 25"/>
            <p:cNvGrpSpPr/>
            <p:nvPr/>
          </p:nvGrpSpPr>
          <p:grpSpPr>
            <a:xfrm>
              <a:off x="9652990" y="1664127"/>
              <a:ext cx="2411937" cy="5003372"/>
              <a:chOff x="9631489" y="1664127"/>
              <a:chExt cx="2411937" cy="5003372"/>
            </a:xfrm>
          </p:grpSpPr>
          <p:sp>
            <p:nvSpPr>
              <p:cNvPr id="243" name="Rectangle 242"/>
              <p:cNvSpPr/>
              <p:nvPr/>
            </p:nvSpPr>
            <p:spPr bwMode="auto">
              <a:xfrm>
                <a:off x="9733363" y="49041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195" name="Oval 194"/>
              <p:cNvSpPr/>
              <p:nvPr/>
            </p:nvSpPr>
            <p:spPr bwMode="auto">
              <a:xfrm>
                <a:off x="9923057"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3" name="TextBox 152"/>
              <p:cNvSpPr txBox="1"/>
              <p:nvPr/>
            </p:nvSpPr>
            <p:spPr>
              <a:xfrm>
                <a:off x="9840104" y="2704945"/>
                <a:ext cx="1994706"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Detect compromised devices quickly</a:t>
                </a:r>
              </a:p>
            </p:txBody>
          </p:sp>
          <p:sp>
            <p:nvSpPr>
              <p:cNvPr id="216" name="Freeform 177"/>
              <p:cNvSpPr>
                <a:spLocks/>
              </p:cNvSpPr>
              <p:nvPr/>
            </p:nvSpPr>
            <p:spPr bwMode="auto">
              <a:xfrm>
                <a:off x="10668060" y="2154028"/>
                <a:ext cx="338795" cy="530578"/>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250" name="Rectangle 249"/>
              <p:cNvSpPr/>
              <p:nvPr/>
            </p:nvSpPr>
            <p:spPr>
              <a:xfrm>
                <a:off x="9631489" y="4048941"/>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Use behavioral detection, cloud, and human threat intelligence to quickly identify compromised devices</a:t>
                </a:r>
              </a:p>
            </p:txBody>
          </p:sp>
          <p:cxnSp>
            <p:nvCxnSpPr>
              <p:cNvPr id="89" name="Straight Connector 88"/>
              <p:cNvCxnSpPr/>
              <p:nvPr/>
            </p:nvCxnSpPr>
            <p:spPr>
              <a:xfrm>
                <a:off x="9831617"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bwMode="auto">
              <a:xfrm>
                <a:off x="9694457"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96"/>
              <p:cNvSpPr/>
              <p:nvPr/>
            </p:nvSpPr>
            <p:spPr bwMode="auto">
              <a:xfrm rot="10800000">
                <a:off x="9694457"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60" name="TextBox 59"/>
          <p:cNvSpPr txBox="1"/>
          <p:nvPr/>
        </p:nvSpPr>
        <p:spPr>
          <a:xfrm>
            <a:off x="10544969" y="6643926"/>
            <a:ext cx="1509067" cy="406265"/>
          </a:xfrm>
          <a:prstGeom prst="rect">
            <a:avLst/>
          </a:prstGeom>
          <a:noFill/>
        </p:spPr>
        <p:txBody>
          <a:bodyPr wrap="none" lIns="182880" tIns="146304" rIns="182880" bIns="146304" rtlCol="0">
            <a:spAutoFit/>
          </a:bodyPr>
          <a:lstStyle/>
          <a:p>
            <a:pPr>
              <a:lnSpc>
                <a:spcPct val="90000"/>
              </a:lnSpc>
              <a:spcAft>
                <a:spcPts val="600"/>
              </a:spcAft>
            </a:pPr>
            <a:r>
              <a:rPr lang="en-US" sz="800" dirty="0">
                <a:gradFill>
                  <a:gsLst>
                    <a:gs pos="2917">
                      <a:schemeClr val="tx1"/>
                    </a:gs>
                    <a:gs pos="30000">
                      <a:schemeClr val="tx1"/>
                    </a:gs>
                  </a:gsLst>
                  <a:lin ang="5400000" scaled="0"/>
                </a:gradFill>
              </a:rPr>
              <a:t>* 2017 projected delivery</a:t>
            </a:r>
          </a:p>
        </p:txBody>
      </p:sp>
    </p:spTree>
    <p:extLst>
      <p:ext uri="{BB962C8B-B14F-4D97-AF65-F5344CB8AC3E}">
        <p14:creationId xmlns:p14="http://schemas.microsoft.com/office/powerpoint/2010/main" val="2537047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250" fill="hold"/>
                                        <p:tgtEl>
                                          <p:spTgt spid="115"/>
                                        </p:tgtEl>
                                        <p:attrNameLst>
                                          <p:attrName>ppt_x</p:attrName>
                                        </p:attrNameLst>
                                      </p:cBhvr>
                                      <p:tavLst>
                                        <p:tav tm="0">
                                          <p:val>
                                            <p:strVal val="0-#ppt_w/2"/>
                                          </p:val>
                                        </p:tav>
                                        <p:tav tm="100000">
                                          <p:val>
                                            <p:strVal val="#ppt_x"/>
                                          </p:val>
                                        </p:tav>
                                      </p:tavLst>
                                    </p:anim>
                                    <p:anim calcmode="lin" valueType="num">
                                      <p:cBhvr additive="base">
                                        <p:cTn id="8" dur="250" fill="hold"/>
                                        <p:tgtEl>
                                          <p:spTgt spid="1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anim calcmode="lin" valueType="num">
                                      <p:cBhvr additive="base">
                                        <p:cTn id="11" dur="250" fill="hold"/>
                                        <p:tgtEl>
                                          <p:spTgt spid="117"/>
                                        </p:tgtEl>
                                        <p:attrNameLst>
                                          <p:attrName>ppt_x</p:attrName>
                                        </p:attrNameLst>
                                      </p:cBhvr>
                                      <p:tavLst>
                                        <p:tav tm="0">
                                          <p:val>
                                            <p:strVal val="1+#ppt_w/2"/>
                                          </p:val>
                                        </p:tav>
                                        <p:tav tm="100000">
                                          <p:val>
                                            <p:strVal val="#ppt_x"/>
                                          </p:val>
                                        </p:tav>
                                      </p:tavLst>
                                    </p:anim>
                                    <p:anim calcmode="lin" valueType="num">
                                      <p:cBhvr additive="base">
                                        <p:cTn id="12" dur="250" fill="hold"/>
                                        <p:tgtEl>
                                          <p:spTgt spid="117"/>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64" y="2564368"/>
            <a:ext cx="12432948" cy="4430158"/>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0" y="6976237"/>
            <a:ext cx="12432948" cy="1828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p:cNvGrpSpPr/>
          <p:nvPr/>
        </p:nvGrpSpPr>
        <p:grpSpPr>
          <a:xfrm>
            <a:off x="1925137" y="475822"/>
            <a:ext cx="8586201" cy="1712353"/>
            <a:chOff x="633999" y="475822"/>
            <a:chExt cx="8586201" cy="1712353"/>
          </a:xfrm>
        </p:grpSpPr>
        <p:sp>
          <p:nvSpPr>
            <p:cNvPr id="6" name="Title 974"/>
            <p:cNvSpPr txBox="1">
              <a:spLocks/>
            </p:cNvSpPr>
            <p:nvPr/>
          </p:nvSpPr>
          <p:spPr>
            <a:xfrm>
              <a:off x="633999" y="475822"/>
              <a:ext cx="8586201"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600" cap="all" spc="300" dirty="0">
                  <a:solidFill>
                    <a:srgbClr val="0078D7"/>
                  </a:solidFill>
                  <a:latin typeface="Segoe UI Light" panose="020B0502040204020203" pitchFamily="34" charset="0"/>
                  <a:cs typeface="Arial" panose="020B0604020202020204" pitchFamily="34" charset="0"/>
                </a:rPr>
                <a:t>WINDOWS DEFENDER </a:t>
              </a:r>
            </a:p>
            <a:p>
              <a:pPr algn="ctr">
                <a:spcAft>
                  <a:spcPts val="600"/>
                </a:spcAft>
              </a:pPr>
              <a:r>
                <a:rPr lang="en-US" sz="32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ADVANCED THREAT PROTECTION</a:t>
              </a:r>
              <a:endParaRPr lang="en-US" sz="3200" cap="all" spc="300" dirty="0">
                <a:solidFill>
                  <a:schemeClr val="tx2"/>
                </a:solidFill>
                <a:latin typeface="Segoe UI Light" panose="020B0502040204020203" pitchFamily="34" charset="0"/>
                <a:cs typeface="Arial" panose="020B0604020202020204" pitchFamily="34" charset="0"/>
              </a:endParaRPr>
            </a:p>
          </p:txBody>
        </p:sp>
        <p:sp>
          <p:nvSpPr>
            <p:cNvPr id="7" name="Rectangle 6"/>
            <p:cNvSpPr/>
            <p:nvPr/>
          </p:nvSpPr>
          <p:spPr>
            <a:xfrm>
              <a:off x="1522706" y="1818843"/>
              <a:ext cx="6808787" cy="369332"/>
            </a:xfrm>
            <a:prstGeom prst="rect">
              <a:avLst/>
            </a:prstGeom>
          </p:spPr>
          <p:txBody>
            <a:bodyPr wrap="square">
              <a:spAutoFit/>
            </a:bodyPr>
            <a:lstStyle/>
            <a:p>
              <a:pPr algn="ctr" defTabSz="699117">
                <a:defRPr/>
              </a:pPr>
              <a:r>
                <a:rPr lang="en-US" kern="0" dirty="0">
                  <a:solidFill>
                    <a:srgbClr val="0078D7"/>
                  </a:solidFill>
                  <a:latin typeface="+mj-lt"/>
                  <a:ea typeface="Segoe UI" pitchFamily="34" charset="0"/>
                  <a:cs typeface="Segoe UI Semibold" panose="020B0702040204020203" pitchFamily="34" charset="0"/>
                </a:rPr>
                <a:t>DETECT ADVANCED ATTACKS AND REMEDIATE BREACHES</a:t>
              </a:r>
            </a:p>
          </p:txBody>
        </p:sp>
      </p:grpSp>
      <p:sp>
        <p:nvSpPr>
          <p:cNvPr id="8" name="Rectangle 7"/>
          <p:cNvSpPr/>
          <p:nvPr/>
        </p:nvSpPr>
        <p:spPr>
          <a:xfrm>
            <a:off x="1475387" y="5767248"/>
            <a:ext cx="5267854" cy="777392"/>
          </a:xfrm>
          <a:prstGeom prst="rect">
            <a:avLst/>
          </a:prstGeom>
        </p:spPr>
        <p:txBody>
          <a:bodyPr wrap="square">
            <a:spAutoFit/>
          </a:bodyPr>
          <a:lstStyle/>
          <a:p>
            <a:pPr defTabSz="932563">
              <a:defRPr/>
            </a:pPr>
            <a:r>
              <a:rPr lang="en-US"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Unique threat intelligence knowledge base </a:t>
            </a:r>
            <a:br>
              <a:rPr lang="en-US"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br>
            <a:r>
              <a:rPr lang="en-US" sz="1326" kern="0" dirty="0">
                <a:solidFill>
                  <a:srgbClr val="525252"/>
                </a:solidFill>
                <a:ea typeface="Segoe UI" pitchFamily="34" charset="0"/>
                <a:cs typeface="Segoe UI Semibold" panose="020B0702040204020203" pitchFamily="34" charset="0"/>
              </a:rPr>
              <a:t>Unparalleled threat optics </a:t>
            </a:r>
            <a:r>
              <a:rPr lang="en-US" sz="1326" dirty="0">
                <a:solidFill>
                  <a:srgbClr val="525252"/>
                </a:solidFill>
                <a:ea typeface="Segoe UI" pitchFamily="34" charset="0"/>
                <a:cs typeface="Segoe UI Semibold" panose="020B0702040204020203" pitchFamily="34" charset="0"/>
              </a:rPr>
              <a:t>provide detailed actor profiles</a:t>
            </a:r>
          </a:p>
          <a:p>
            <a:pPr defTabSz="932563">
              <a:defRPr/>
            </a:pPr>
            <a:r>
              <a:rPr lang="en-US" sz="1326" kern="0" dirty="0">
                <a:solidFill>
                  <a:srgbClr val="525252"/>
                </a:solidFill>
                <a:ea typeface="Segoe UI" pitchFamily="34" charset="0"/>
                <a:cs typeface="Segoe UI Semibold" panose="020B0702040204020203" pitchFamily="34" charset="0"/>
              </a:rPr>
              <a:t>1st and 3rd party threat intelligence data.</a:t>
            </a:r>
          </a:p>
        </p:txBody>
      </p:sp>
      <p:sp>
        <p:nvSpPr>
          <p:cNvPr id="9" name="Rectangle 8"/>
          <p:cNvSpPr/>
          <p:nvPr/>
        </p:nvSpPr>
        <p:spPr>
          <a:xfrm>
            <a:off x="1475387" y="4843913"/>
            <a:ext cx="4169543" cy="777392"/>
          </a:xfrm>
          <a:prstGeom prst="rect">
            <a:avLst/>
          </a:prstGeom>
        </p:spPr>
        <p:txBody>
          <a:bodyPr wrap="square">
            <a:spAutoFit/>
          </a:bodyPr>
          <a:lstStyle/>
          <a:p>
            <a:pPr defTabSz="932563">
              <a:defRPr/>
            </a:pPr>
            <a:r>
              <a:rPr lang="en-US"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Rich timeline for investigation</a:t>
            </a:r>
          </a:p>
          <a:p>
            <a:pPr defTabSz="932563">
              <a:defRPr/>
            </a:pPr>
            <a:r>
              <a:rPr lang="en-US" sz="1326" kern="0" dirty="0">
                <a:solidFill>
                  <a:srgbClr val="525252"/>
                </a:solidFill>
                <a:ea typeface="Segoe UI" pitchFamily="34" charset="0"/>
                <a:cs typeface="Segoe UI Semibold" panose="020B0702040204020203" pitchFamily="34" charset="0"/>
              </a:rPr>
              <a:t>Easily understand scope of breach. Data pivoting across endpoints. Deep file and URL analysis.</a:t>
            </a:r>
          </a:p>
        </p:txBody>
      </p:sp>
      <p:sp>
        <p:nvSpPr>
          <p:cNvPr id="10" name="Rectangle 9"/>
          <p:cNvSpPr/>
          <p:nvPr/>
        </p:nvSpPr>
        <p:spPr>
          <a:xfrm>
            <a:off x="1475386" y="3920577"/>
            <a:ext cx="5398483" cy="777392"/>
          </a:xfrm>
          <a:prstGeom prst="rect">
            <a:avLst/>
          </a:prstGeom>
        </p:spPr>
        <p:txBody>
          <a:bodyPr wrap="square">
            <a:spAutoFit/>
          </a:bodyPr>
          <a:lstStyle/>
          <a:p>
            <a:pPr defTabSz="932563">
              <a:defRPr/>
            </a:pPr>
            <a:r>
              <a:rPr lang="en-US"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Behavior-based, cloud-powered breach detection</a:t>
            </a:r>
            <a:br>
              <a:rPr lang="en-US"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br>
            <a:r>
              <a:rPr lang="en-US" sz="1326" kern="0" dirty="0">
                <a:solidFill>
                  <a:srgbClr val="525252"/>
                </a:solidFill>
                <a:ea typeface="Segoe UI" pitchFamily="34" charset="0"/>
                <a:cs typeface="Segoe UI Semibold" panose="020B0702040204020203" pitchFamily="34" charset="0"/>
              </a:rPr>
              <a:t>Actionable, correlated alerts for known and unknown adversaries. </a:t>
            </a:r>
            <a:br>
              <a:rPr lang="en-US" sz="1326" kern="0" dirty="0">
                <a:solidFill>
                  <a:srgbClr val="525252"/>
                </a:solidFill>
                <a:ea typeface="Segoe UI" pitchFamily="34" charset="0"/>
                <a:cs typeface="Segoe UI Semibold" panose="020B0702040204020203" pitchFamily="34" charset="0"/>
              </a:rPr>
            </a:br>
            <a:r>
              <a:rPr lang="en-US" sz="1326" kern="0" dirty="0">
                <a:solidFill>
                  <a:srgbClr val="525252"/>
                </a:solidFill>
                <a:ea typeface="Segoe UI" pitchFamily="34" charset="0"/>
                <a:cs typeface="Segoe UI Semibold" panose="020B0702040204020203" pitchFamily="34" charset="0"/>
              </a:rPr>
              <a:t>Real-time and historical data.</a:t>
            </a:r>
          </a:p>
        </p:txBody>
      </p:sp>
      <p:sp>
        <p:nvSpPr>
          <p:cNvPr id="11" name="Rectangle 10"/>
          <p:cNvSpPr/>
          <p:nvPr/>
        </p:nvSpPr>
        <p:spPr>
          <a:xfrm>
            <a:off x="1475387" y="2997241"/>
            <a:ext cx="5267854" cy="981423"/>
          </a:xfrm>
          <a:prstGeom prst="rect">
            <a:avLst/>
          </a:prstGeom>
        </p:spPr>
        <p:txBody>
          <a:bodyPr wrap="square">
            <a:spAutoFit/>
          </a:bodyPr>
          <a:lstStyle/>
          <a:p>
            <a:pPr defTabSz="932563">
              <a:defRPr/>
            </a:pPr>
            <a:r>
              <a:rPr lang="en-US"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Built in to Windows</a:t>
            </a:r>
            <a:endParaRPr lang="en-US" sz="1326" kern="0" dirty="0">
              <a:solidFill>
                <a:srgbClr val="525252"/>
              </a:solidFill>
              <a:ea typeface="Segoe UI" pitchFamily="34" charset="0"/>
              <a:cs typeface="Segoe UI Semibold" panose="020B0702040204020203" pitchFamily="34" charset="0"/>
            </a:endParaRPr>
          </a:p>
          <a:p>
            <a:pPr defTabSz="932563">
              <a:defRPr/>
            </a:pPr>
            <a:r>
              <a:rPr lang="en-US" sz="1326" kern="0" dirty="0">
                <a:solidFill>
                  <a:srgbClr val="525252"/>
                </a:solidFill>
                <a:ea typeface="Segoe UI" pitchFamily="34" charset="0"/>
                <a:cs typeface="Segoe UI Semibold" panose="020B0702040204020203" pitchFamily="34" charset="0"/>
              </a:rPr>
              <a:t>No additional deployment &amp; infrastructure. Continuously </a:t>
            </a:r>
          </a:p>
          <a:p>
            <a:pPr defTabSz="932563">
              <a:defRPr/>
            </a:pPr>
            <a:r>
              <a:rPr lang="en-US" sz="1326" kern="0" dirty="0">
                <a:solidFill>
                  <a:srgbClr val="525252"/>
                </a:solidFill>
                <a:ea typeface="Segoe UI" pitchFamily="34" charset="0"/>
                <a:cs typeface="Segoe UI Semibold" panose="020B0702040204020203" pitchFamily="34" charset="0"/>
              </a:rPr>
              <a:t>up-to-date, lower costs. </a:t>
            </a:r>
          </a:p>
          <a:p>
            <a:pPr defTabSz="932563">
              <a:defRPr/>
            </a:pPr>
            <a:endParaRPr lang="en-US" sz="1326" kern="0" dirty="0">
              <a:solidFill>
                <a:srgbClr val="525252"/>
              </a:solidFill>
              <a:ea typeface="Segoe UI" pitchFamily="34" charset="0"/>
              <a:cs typeface="Segoe UI Semibold" panose="020B0702040204020203" pitchFamily="34" charset="0"/>
            </a:endParaRPr>
          </a:p>
        </p:txBody>
      </p:sp>
      <p:sp>
        <p:nvSpPr>
          <p:cNvPr id="25" name="Freeform 177"/>
          <p:cNvSpPr>
            <a:spLocks noChangeAspect="1"/>
          </p:cNvSpPr>
          <p:nvPr/>
        </p:nvSpPr>
        <p:spPr bwMode="auto">
          <a:xfrm>
            <a:off x="784473" y="4007116"/>
            <a:ext cx="274320" cy="48409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solidFill>
            <a:srgbClr val="E9E9E9"/>
          </a:solidFill>
          <a:ln w="11113" cap="rnd">
            <a:solidFill>
              <a:srgbClr val="0078D7"/>
            </a:solidFill>
            <a:prstDash val="solid"/>
            <a:round/>
            <a:headEnd/>
            <a:tailEnd/>
          </a:ln>
          <a:extLst/>
        </p:spPr>
        <p:txBody>
          <a:bodyPr vert="horz" wrap="square" lIns="93207" tIns="46604" rIns="93207" bIns="46604" numCol="1" anchor="t" anchorCtr="0" compatLnSpc="1">
            <a:prstTxWarp prst="textNoShape">
              <a:avLst/>
            </a:prstTxWarp>
          </a:bodyPr>
          <a:lstStyle/>
          <a:p>
            <a:pPr defTabSz="932563"/>
            <a:endParaRPr lang="en-US" sz="1836" dirty="0">
              <a:solidFill>
                <a:srgbClr val="505050"/>
              </a:solidFill>
            </a:endParaRPr>
          </a:p>
        </p:txBody>
      </p:sp>
      <p:grpSp>
        <p:nvGrpSpPr>
          <p:cNvPr id="48" name="Group 47"/>
          <p:cNvGrpSpPr/>
          <p:nvPr/>
        </p:nvGrpSpPr>
        <p:grpSpPr>
          <a:xfrm>
            <a:off x="693033" y="5002134"/>
            <a:ext cx="457200" cy="457200"/>
            <a:chOff x="613458" y="5208377"/>
            <a:chExt cx="365760" cy="457200"/>
          </a:xfrm>
        </p:grpSpPr>
        <p:sp>
          <p:nvSpPr>
            <p:cNvPr id="27" name="Oval 371"/>
            <p:cNvSpPr>
              <a:spLocks noChangeArrowheads="1"/>
            </p:cNvSpPr>
            <p:nvPr/>
          </p:nvSpPr>
          <p:spPr bwMode="auto">
            <a:xfrm>
              <a:off x="690674" y="5591916"/>
              <a:ext cx="193041" cy="73661"/>
            </a:xfrm>
            <a:prstGeom prst="ellipse">
              <a:avLst/>
            </a:prstGeom>
            <a:solidFill>
              <a:srgbClr val="E9E9E9"/>
            </a:solidFill>
            <a:ln w="11113" cap="rnd">
              <a:solidFill>
                <a:srgbClr val="0078D7"/>
              </a:solidFill>
              <a:prstDash val="solid"/>
              <a:round/>
              <a:headEnd/>
              <a:tailEnd/>
            </a:ln>
            <a:extLst/>
          </p:spPr>
          <p:txBody>
            <a:bodyPr vert="horz" wrap="square" lIns="93207" tIns="46604" rIns="93207" bIns="46604" numCol="1" anchor="t" anchorCtr="0" compatLnSpc="1">
              <a:prstTxWarp prst="textNoShape">
                <a:avLst/>
              </a:prstTxWarp>
            </a:bodyPr>
            <a:lstStyle/>
            <a:p>
              <a:pPr defTabSz="932563"/>
              <a:endParaRPr lang="en-US" sz="1836">
                <a:solidFill>
                  <a:srgbClr val="505050"/>
                </a:solidFill>
              </a:endParaRPr>
            </a:p>
          </p:txBody>
        </p:sp>
        <p:sp>
          <p:nvSpPr>
            <p:cNvPr id="28" name="Rectangle 372"/>
            <p:cNvSpPr>
              <a:spLocks noChangeArrowheads="1"/>
            </p:cNvSpPr>
            <p:nvPr/>
          </p:nvSpPr>
          <p:spPr bwMode="auto">
            <a:xfrm>
              <a:off x="613458" y="5208377"/>
              <a:ext cx="365760" cy="312421"/>
            </a:xfrm>
            <a:prstGeom prst="rect">
              <a:avLst/>
            </a:prstGeom>
            <a:solidFill>
              <a:srgbClr val="E9E9E9"/>
            </a:solidFill>
            <a:ln w="11113" cap="rnd">
              <a:solidFill>
                <a:srgbClr val="0078D7"/>
              </a:solidFill>
              <a:prstDash val="solid"/>
              <a:round/>
              <a:headEnd/>
              <a:tailEnd/>
            </a:ln>
            <a:extLst/>
          </p:spPr>
          <p:txBody>
            <a:bodyPr vert="horz" wrap="square" lIns="93207" tIns="46604" rIns="93207" bIns="46604" numCol="1" anchor="t" anchorCtr="0" compatLnSpc="1">
              <a:prstTxWarp prst="textNoShape">
                <a:avLst/>
              </a:prstTxWarp>
            </a:bodyPr>
            <a:lstStyle/>
            <a:p>
              <a:pPr defTabSz="932563"/>
              <a:endParaRPr lang="en-US" sz="1836">
                <a:solidFill>
                  <a:srgbClr val="505050"/>
                </a:solidFill>
              </a:endParaRPr>
            </a:p>
          </p:txBody>
        </p:sp>
        <p:sp>
          <p:nvSpPr>
            <p:cNvPr id="29" name="Line 373"/>
            <p:cNvSpPr>
              <a:spLocks noChangeShapeType="1"/>
            </p:cNvSpPr>
            <p:nvPr/>
          </p:nvSpPr>
          <p:spPr bwMode="auto">
            <a:xfrm>
              <a:off x="662226" y="5256636"/>
              <a:ext cx="268224" cy="0"/>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0" name="Line 374"/>
            <p:cNvSpPr>
              <a:spLocks noChangeShapeType="1"/>
            </p:cNvSpPr>
            <p:nvPr/>
          </p:nvSpPr>
          <p:spPr bwMode="auto">
            <a:xfrm>
              <a:off x="814625" y="5353156"/>
              <a:ext cx="115825" cy="0"/>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1" name="Line 375"/>
            <p:cNvSpPr>
              <a:spLocks noChangeShapeType="1"/>
            </p:cNvSpPr>
            <p:nvPr/>
          </p:nvSpPr>
          <p:spPr bwMode="auto">
            <a:xfrm>
              <a:off x="814625" y="5401417"/>
              <a:ext cx="115825" cy="0"/>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2" name="Line 376"/>
            <p:cNvSpPr>
              <a:spLocks noChangeShapeType="1"/>
            </p:cNvSpPr>
            <p:nvPr/>
          </p:nvSpPr>
          <p:spPr bwMode="auto">
            <a:xfrm>
              <a:off x="814625" y="5449676"/>
              <a:ext cx="115825" cy="0"/>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3" name="Line 377"/>
            <p:cNvSpPr>
              <a:spLocks noChangeShapeType="1"/>
            </p:cNvSpPr>
            <p:nvPr/>
          </p:nvSpPr>
          <p:spPr bwMode="auto">
            <a:xfrm flipV="1">
              <a:off x="652065" y="5411577"/>
              <a:ext cx="0" cy="48261"/>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4" name="Line 378"/>
            <p:cNvSpPr>
              <a:spLocks noChangeShapeType="1"/>
            </p:cNvSpPr>
            <p:nvPr/>
          </p:nvSpPr>
          <p:spPr bwMode="auto">
            <a:xfrm flipV="1">
              <a:off x="690674" y="5363316"/>
              <a:ext cx="0" cy="96520"/>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5" name="Line 379"/>
            <p:cNvSpPr>
              <a:spLocks noChangeShapeType="1"/>
            </p:cNvSpPr>
            <p:nvPr/>
          </p:nvSpPr>
          <p:spPr bwMode="auto">
            <a:xfrm flipV="1">
              <a:off x="729281" y="5315057"/>
              <a:ext cx="0" cy="144781"/>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6" name="Line 380"/>
            <p:cNvSpPr>
              <a:spLocks noChangeShapeType="1"/>
            </p:cNvSpPr>
            <p:nvPr/>
          </p:nvSpPr>
          <p:spPr bwMode="auto">
            <a:xfrm flipV="1">
              <a:off x="767890" y="5363316"/>
              <a:ext cx="0" cy="96520"/>
            </a:xfrm>
            <a:prstGeom prst="line">
              <a:avLst/>
            </a:prstGeom>
            <a:noFill/>
            <a:ln w="9525" cap="rnd">
              <a:solidFill>
                <a:srgbClr val="0078D7"/>
              </a:solidFill>
              <a:prstDash val="solid"/>
              <a:round/>
              <a:headEnd/>
              <a:tailEnd/>
            </a:ln>
            <a:extLst/>
          </p:spPr>
          <p:txBody>
            <a:bodyPr vert="horz" wrap="square" lIns="91376" tIns="45688" rIns="91376" bIns="45688" numCol="1" anchor="t" anchorCtr="0" compatLnSpc="1">
              <a:prstTxWarp prst="textNoShape">
                <a:avLst/>
              </a:prstTxWarp>
            </a:bodyPr>
            <a:lstStyle/>
            <a:p>
              <a:pPr defTabSz="932418">
                <a:defRPr/>
              </a:pPr>
              <a:endParaRPr lang="en-US" sz="1799" kern="0">
                <a:solidFill>
                  <a:srgbClr val="505050"/>
                </a:solidFill>
              </a:endParaRPr>
            </a:p>
          </p:txBody>
        </p:sp>
        <p:sp>
          <p:nvSpPr>
            <p:cNvPr id="37" name="Line 381"/>
            <p:cNvSpPr>
              <a:spLocks noChangeShapeType="1"/>
            </p:cNvSpPr>
            <p:nvPr/>
          </p:nvSpPr>
          <p:spPr bwMode="auto">
            <a:xfrm flipV="1">
              <a:off x="786177" y="5533497"/>
              <a:ext cx="0" cy="96520"/>
            </a:xfrm>
            <a:prstGeom prst="line">
              <a:avLst/>
            </a:prstGeom>
            <a:solidFill>
              <a:srgbClr val="E9E9E9"/>
            </a:solidFill>
            <a:ln w="11113" cap="rnd">
              <a:solidFill>
                <a:srgbClr val="0078D7"/>
              </a:solidFill>
              <a:prstDash val="solid"/>
              <a:round/>
              <a:headEnd/>
              <a:tailEnd/>
            </a:ln>
            <a:extLst/>
          </p:spPr>
          <p:txBody>
            <a:bodyPr vert="horz" wrap="square" lIns="93207" tIns="46604" rIns="93207" bIns="46604" numCol="1" anchor="t" anchorCtr="0" compatLnSpc="1">
              <a:prstTxWarp prst="textNoShape">
                <a:avLst/>
              </a:prstTxWarp>
            </a:bodyPr>
            <a:lstStyle/>
            <a:p>
              <a:pPr defTabSz="932563"/>
              <a:endParaRPr lang="en-US" sz="1836">
                <a:solidFill>
                  <a:srgbClr val="505050"/>
                </a:solidFill>
              </a:endParaRPr>
            </a:p>
          </p:txBody>
        </p:sp>
      </p:grpSp>
      <p:grpSp>
        <p:nvGrpSpPr>
          <p:cNvPr id="49" name="Group 48"/>
          <p:cNvGrpSpPr/>
          <p:nvPr/>
        </p:nvGrpSpPr>
        <p:grpSpPr>
          <a:xfrm>
            <a:off x="754519" y="5963928"/>
            <a:ext cx="365760" cy="365760"/>
            <a:chOff x="1731963" y="1843088"/>
            <a:chExt cx="285750" cy="285750"/>
          </a:xfrm>
        </p:grpSpPr>
        <p:sp>
          <p:nvSpPr>
            <p:cNvPr id="50" name="Freeform 453"/>
            <p:cNvSpPr>
              <a:spLocks/>
            </p:cNvSpPr>
            <p:nvPr/>
          </p:nvSpPr>
          <p:spPr bwMode="auto">
            <a:xfrm>
              <a:off x="1731963" y="1843088"/>
              <a:ext cx="285750" cy="285750"/>
            </a:xfrm>
            <a:custGeom>
              <a:avLst/>
              <a:gdLst>
                <a:gd name="T0" fmla="*/ 76 w 76"/>
                <a:gd name="T1" fmla="*/ 4 h 76"/>
                <a:gd name="T2" fmla="*/ 72 w 76"/>
                <a:gd name="T3" fmla="*/ 0 h 76"/>
                <a:gd name="T4" fmla="*/ 4 w 76"/>
                <a:gd name="T5" fmla="*/ 0 h 76"/>
                <a:gd name="T6" fmla="*/ 0 w 76"/>
                <a:gd name="T7" fmla="*/ 4 h 76"/>
                <a:gd name="T8" fmla="*/ 0 w 76"/>
                <a:gd name="T9" fmla="*/ 72 h 76"/>
                <a:gd name="T10" fmla="*/ 4 w 76"/>
                <a:gd name="T11" fmla="*/ 76 h 76"/>
                <a:gd name="T12" fmla="*/ 72 w 76"/>
                <a:gd name="T13" fmla="*/ 76 h 76"/>
                <a:gd name="T14" fmla="*/ 76 w 76"/>
                <a:gd name="T15" fmla="*/ 72 h 76"/>
                <a:gd name="T16" fmla="*/ 76 w 76"/>
                <a:gd name="T1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76" y="4"/>
                  </a:moveTo>
                  <a:cubicBezTo>
                    <a:pt x="76" y="2"/>
                    <a:pt x="74" y="0"/>
                    <a:pt x="72" y="0"/>
                  </a:cubicBezTo>
                  <a:cubicBezTo>
                    <a:pt x="4" y="0"/>
                    <a:pt x="4" y="0"/>
                    <a:pt x="4" y="0"/>
                  </a:cubicBezTo>
                  <a:cubicBezTo>
                    <a:pt x="2" y="0"/>
                    <a:pt x="0" y="2"/>
                    <a:pt x="0" y="4"/>
                  </a:cubicBezTo>
                  <a:cubicBezTo>
                    <a:pt x="0" y="72"/>
                    <a:pt x="0" y="72"/>
                    <a:pt x="0" y="72"/>
                  </a:cubicBezTo>
                  <a:cubicBezTo>
                    <a:pt x="0" y="74"/>
                    <a:pt x="2" y="76"/>
                    <a:pt x="4" y="76"/>
                  </a:cubicBezTo>
                  <a:cubicBezTo>
                    <a:pt x="72" y="76"/>
                    <a:pt x="72" y="76"/>
                    <a:pt x="72" y="76"/>
                  </a:cubicBezTo>
                  <a:cubicBezTo>
                    <a:pt x="74" y="76"/>
                    <a:pt x="76" y="74"/>
                    <a:pt x="76" y="72"/>
                  </a:cubicBezTo>
                  <a:lnTo>
                    <a:pt x="76" y="4"/>
                  </a:lnTo>
                  <a:close/>
                </a:path>
              </a:pathLst>
            </a:custGeom>
            <a:noFill/>
            <a:ln w="11113"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69"/>
            <p:cNvSpPr>
              <a:spLocks noChangeShapeType="1"/>
            </p:cNvSpPr>
            <p:nvPr/>
          </p:nvSpPr>
          <p:spPr bwMode="auto">
            <a:xfrm flipV="1">
              <a:off x="1776413" y="2062163"/>
              <a:ext cx="0" cy="30163"/>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70"/>
            <p:cNvSpPr>
              <a:spLocks noChangeShapeType="1"/>
            </p:cNvSpPr>
            <p:nvPr/>
          </p:nvSpPr>
          <p:spPr bwMode="auto">
            <a:xfrm flipV="1">
              <a:off x="1806576" y="2032001"/>
              <a:ext cx="0" cy="60325"/>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471"/>
            <p:cNvSpPr>
              <a:spLocks noChangeShapeType="1"/>
            </p:cNvSpPr>
            <p:nvPr/>
          </p:nvSpPr>
          <p:spPr bwMode="auto">
            <a:xfrm flipV="1">
              <a:off x="1836738" y="2001838"/>
              <a:ext cx="0" cy="90488"/>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472"/>
            <p:cNvSpPr>
              <a:spLocks noChangeShapeType="1"/>
            </p:cNvSpPr>
            <p:nvPr/>
          </p:nvSpPr>
          <p:spPr bwMode="auto">
            <a:xfrm flipV="1">
              <a:off x="1866901" y="2032001"/>
              <a:ext cx="0" cy="60325"/>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473"/>
            <p:cNvSpPr>
              <a:spLocks noChangeShapeType="1"/>
            </p:cNvSpPr>
            <p:nvPr/>
          </p:nvSpPr>
          <p:spPr bwMode="auto">
            <a:xfrm flipV="1">
              <a:off x="1897063" y="2024063"/>
              <a:ext cx="0" cy="68263"/>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474"/>
            <p:cNvSpPr>
              <a:spLocks noChangeShapeType="1"/>
            </p:cNvSpPr>
            <p:nvPr/>
          </p:nvSpPr>
          <p:spPr bwMode="auto">
            <a:xfrm flipV="1">
              <a:off x="1927226" y="1955801"/>
              <a:ext cx="0" cy="136525"/>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475"/>
            <p:cNvSpPr>
              <a:spLocks noChangeShapeType="1"/>
            </p:cNvSpPr>
            <p:nvPr/>
          </p:nvSpPr>
          <p:spPr bwMode="auto">
            <a:xfrm flipV="1">
              <a:off x="1957388" y="1889126"/>
              <a:ext cx="0" cy="203200"/>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476"/>
            <p:cNvSpPr>
              <a:spLocks noChangeShapeType="1"/>
            </p:cNvSpPr>
            <p:nvPr/>
          </p:nvSpPr>
          <p:spPr bwMode="auto">
            <a:xfrm flipV="1">
              <a:off x="1987551" y="1955801"/>
              <a:ext cx="0" cy="136525"/>
            </a:xfrm>
            <a:prstGeom prst="line">
              <a:avLst/>
            </a:prstGeom>
            <a:noFill/>
            <a:ln w="11113"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Rectangle 2"/>
          <p:cNvSpPr/>
          <p:nvPr/>
        </p:nvSpPr>
        <p:spPr bwMode="auto">
          <a:xfrm>
            <a:off x="3527" y="2564368"/>
            <a:ext cx="12432948"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86" y="1885076"/>
            <a:ext cx="6906544" cy="4988059"/>
          </a:xfrm>
          <a:prstGeom prst="rect">
            <a:avLst/>
          </a:prstGeom>
        </p:spPr>
      </p:pic>
      <p:grpSp>
        <p:nvGrpSpPr>
          <p:cNvPr id="67" name="Group 66"/>
          <p:cNvGrpSpPr/>
          <p:nvPr/>
        </p:nvGrpSpPr>
        <p:grpSpPr>
          <a:xfrm>
            <a:off x="738754" y="3130434"/>
            <a:ext cx="365759" cy="365760"/>
            <a:chOff x="1140186" y="3067370"/>
            <a:chExt cx="302761" cy="365760"/>
          </a:xfrm>
        </p:grpSpPr>
        <p:sp>
          <p:nvSpPr>
            <p:cNvPr id="68" name="Freeform 172"/>
            <p:cNvSpPr>
              <a:spLocks/>
            </p:cNvSpPr>
            <p:nvPr/>
          </p:nvSpPr>
          <p:spPr bwMode="auto">
            <a:xfrm>
              <a:off x="1140186" y="3317305"/>
              <a:ext cx="302761" cy="115825"/>
            </a:xfrm>
            <a:custGeom>
              <a:avLst/>
              <a:gdLst>
                <a:gd name="T0" fmla="*/ 60 w 60"/>
                <a:gd name="T1" fmla="*/ 2 h 60"/>
                <a:gd name="T2" fmla="*/ 58 w 60"/>
                <a:gd name="T3" fmla="*/ 0 h 60"/>
                <a:gd name="T4" fmla="*/ 2 w 60"/>
                <a:gd name="T5" fmla="*/ 0 h 60"/>
                <a:gd name="T6" fmla="*/ 0 w 60"/>
                <a:gd name="T7" fmla="*/ 2 h 60"/>
                <a:gd name="T8" fmla="*/ 0 w 60"/>
                <a:gd name="T9" fmla="*/ 58 h 60"/>
                <a:gd name="T10" fmla="*/ 2 w 60"/>
                <a:gd name="T11" fmla="*/ 60 h 60"/>
                <a:gd name="T12" fmla="*/ 58 w 60"/>
                <a:gd name="T13" fmla="*/ 60 h 60"/>
                <a:gd name="T14" fmla="*/ 60 w 60"/>
                <a:gd name="T15" fmla="*/ 58 h 60"/>
                <a:gd name="T16" fmla="*/ 60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60" y="2"/>
                  </a:moveTo>
                  <a:cubicBezTo>
                    <a:pt x="60" y="1"/>
                    <a:pt x="59" y="0"/>
                    <a:pt x="58" y="0"/>
                  </a:cubicBezTo>
                  <a:cubicBezTo>
                    <a:pt x="2" y="0"/>
                    <a:pt x="2" y="0"/>
                    <a:pt x="2" y="0"/>
                  </a:cubicBezTo>
                  <a:cubicBezTo>
                    <a:pt x="1" y="0"/>
                    <a:pt x="0" y="1"/>
                    <a:pt x="0" y="2"/>
                  </a:cubicBezTo>
                  <a:cubicBezTo>
                    <a:pt x="0" y="58"/>
                    <a:pt x="0" y="58"/>
                    <a:pt x="0" y="58"/>
                  </a:cubicBezTo>
                  <a:cubicBezTo>
                    <a:pt x="0" y="59"/>
                    <a:pt x="1" y="60"/>
                    <a:pt x="2" y="60"/>
                  </a:cubicBezTo>
                  <a:cubicBezTo>
                    <a:pt x="58" y="60"/>
                    <a:pt x="58" y="60"/>
                    <a:pt x="58" y="60"/>
                  </a:cubicBezTo>
                  <a:cubicBezTo>
                    <a:pt x="59" y="60"/>
                    <a:pt x="60" y="59"/>
                    <a:pt x="60" y="58"/>
                  </a:cubicBezTo>
                  <a:lnTo>
                    <a:pt x="60" y="2"/>
                  </a:ln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9" name="Group 68"/>
            <p:cNvGrpSpPr/>
            <p:nvPr/>
          </p:nvGrpSpPr>
          <p:grpSpPr>
            <a:xfrm>
              <a:off x="1249095" y="3067370"/>
              <a:ext cx="193850" cy="230632"/>
              <a:chOff x="1249095" y="3046347"/>
              <a:chExt cx="193850" cy="251655"/>
            </a:xfrm>
          </p:grpSpPr>
          <p:grpSp>
            <p:nvGrpSpPr>
              <p:cNvPr id="70" name="Group 69"/>
              <p:cNvGrpSpPr/>
              <p:nvPr/>
            </p:nvGrpSpPr>
            <p:grpSpPr>
              <a:xfrm>
                <a:off x="1249095" y="3182177"/>
                <a:ext cx="193850" cy="115825"/>
                <a:chOff x="1277224" y="3182177"/>
                <a:chExt cx="245068" cy="115825"/>
              </a:xfrm>
            </p:grpSpPr>
            <p:sp>
              <p:nvSpPr>
                <p:cNvPr id="75" name="Freeform 172"/>
                <p:cNvSpPr>
                  <a:spLocks/>
                </p:cNvSpPr>
                <p:nvPr/>
              </p:nvSpPr>
              <p:spPr bwMode="auto">
                <a:xfrm>
                  <a:off x="1277224" y="3182177"/>
                  <a:ext cx="110485" cy="115825"/>
                </a:xfrm>
                <a:custGeom>
                  <a:avLst/>
                  <a:gdLst>
                    <a:gd name="T0" fmla="*/ 60 w 60"/>
                    <a:gd name="T1" fmla="*/ 2 h 60"/>
                    <a:gd name="T2" fmla="*/ 58 w 60"/>
                    <a:gd name="T3" fmla="*/ 0 h 60"/>
                    <a:gd name="T4" fmla="*/ 2 w 60"/>
                    <a:gd name="T5" fmla="*/ 0 h 60"/>
                    <a:gd name="T6" fmla="*/ 0 w 60"/>
                    <a:gd name="T7" fmla="*/ 2 h 60"/>
                    <a:gd name="T8" fmla="*/ 0 w 60"/>
                    <a:gd name="T9" fmla="*/ 58 h 60"/>
                    <a:gd name="T10" fmla="*/ 2 w 60"/>
                    <a:gd name="T11" fmla="*/ 60 h 60"/>
                    <a:gd name="T12" fmla="*/ 58 w 60"/>
                    <a:gd name="T13" fmla="*/ 60 h 60"/>
                    <a:gd name="T14" fmla="*/ 60 w 60"/>
                    <a:gd name="T15" fmla="*/ 58 h 60"/>
                    <a:gd name="T16" fmla="*/ 60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60" y="2"/>
                      </a:moveTo>
                      <a:cubicBezTo>
                        <a:pt x="60" y="1"/>
                        <a:pt x="59" y="0"/>
                        <a:pt x="58" y="0"/>
                      </a:cubicBezTo>
                      <a:cubicBezTo>
                        <a:pt x="2" y="0"/>
                        <a:pt x="2" y="0"/>
                        <a:pt x="2" y="0"/>
                      </a:cubicBezTo>
                      <a:cubicBezTo>
                        <a:pt x="1" y="0"/>
                        <a:pt x="0" y="1"/>
                        <a:pt x="0" y="2"/>
                      </a:cubicBezTo>
                      <a:cubicBezTo>
                        <a:pt x="0" y="58"/>
                        <a:pt x="0" y="58"/>
                        <a:pt x="0" y="58"/>
                      </a:cubicBezTo>
                      <a:cubicBezTo>
                        <a:pt x="0" y="59"/>
                        <a:pt x="1" y="60"/>
                        <a:pt x="2" y="60"/>
                      </a:cubicBezTo>
                      <a:cubicBezTo>
                        <a:pt x="58" y="60"/>
                        <a:pt x="58" y="60"/>
                        <a:pt x="58" y="60"/>
                      </a:cubicBezTo>
                      <a:cubicBezTo>
                        <a:pt x="59" y="60"/>
                        <a:pt x="60" y="59"/>
                        <a:pt x="60" y="58"/>
                      </a:cubicBezTo>
                      <a:lnTo>
                        <a:pt x="60" y="2"/>
                      </a:ln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72"/>
                <p:cNvSpPr>
                  <a:spLocks/>
                </p:cNvSpPr>
                <p:nvPr/>
              </p:nvSpPr>
              <p:spPr bwMode="auto">
                <a:xfrm>
                  <a:off x="1411807" y="3182177"/>
                  <a:ext cx="110485" cy="115825"/>
                </a:xfrm>
                <a:custGeom>
                  <a:avLst/>
                  <a:gdLst>
                    <a:gd name="T0" fmla="*/ 60 w 60"/>
                    <a:gd name="T1" fmla="*/ 2 h 60"/>
                    <a:gd name="T2" fmla="*/ 58 w 60"/>
                    <a:gd name="T3" fmla="*/ 0 h 60"/>
                    <a:gd name="T4" fmla="*/ 2 w 60"/>
                    <a:gd name="T5" fmla="*/ 0 h 60"/>
                    <a:gd name="T6" fmla="*/ 0 w 60"/>
                    <a:gd name="T7" fmla="*/ 2 h 60"/>
                    <a:gd name="T8" fmla="*/ 0 w 60"/>
                    <a:gd name="T9" fmla="*/ 58 h 60"/>
                    <a:gd name="T10" fmla="*/ 2 w 60"/>
                    <a:gd name="T11" fmla="*/ 60 h 60"/>
                    <a:gd name="T12" fmla="*/ 58 w 60"/>
                    <a:gd name="T13" fmla="*/ 60 h 60"/>
                    <a:gd name="T14" fmla="*/ 60 w 60"/>
                    <a:gd name="T15" fmla="*/ 58 h 60"/>
                    <a:gd name="T16" fmla="*/ 60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60" y="2"/>
                      </a:moveTo>
                      <a:cubicBezTo>
                        <a:pt x="60" y="1"/>
                        <a:pt x="59" y="0"/>
                        <a:pt x="58" y="0"/>
                      </a:cubicBezTo>
                      <a:cubicBezTo>
                        <a:pt x="2" y="0"/>
                        <a:pt x="2" y="0"/>
                        <a:pt x="2" y="0"/>
                      </a:cubicBezTo>
                      <a:cubicBezTo>
                        <a:pt x="1" y="0"/>
                        <a:pt x="0" y="1"/>
                        <a:pt x="0" y="2"/>
                      </a:cubicBezTo>
                      <a:cubicBezTo>
                        <a:pt x="0" y="58"/>
                        <a:pt x="0" y="58"/>
                        <a:pt x="0" y="58"/>
                      </a:cubicBezTo>
                      <a:cubicBezTo>
                        <a:pt x="0" y="59"/>
                        <a:pt x="1" y="60"/>
                        <a:pt x="2" y="60"/>
                      </a:cubicBezTo>
                      <a:cubicBezTo>
                        <a:pt x="58" y="60"/>
                        <a:pt x="58" y="60"/>
                        <a:pt x="58" y="60"/>
                      </a:cubicBezTo>
                      <a:cubicBezTo>
                        <a:pt x="59" y="60"/>
                        <a:pt x="60" y="59"/>
                        <a:pt x="60" y="58"/>
                      </a:cubicBezTo>
                      <a:lnTo>
                        <a:pt x="60" y="2"/>
                      </a:lnTo>
                      <a:close/>
                    </a:path>
                  </a:pathLst>
                </a:custGeom>
                <a:noFill/>
                <a:ln w="11113"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4" name="Freeform 172"/>
              <p:cNvSpPr>
                <a:spLocks/>
              </p:cNvSpPr>
              <p:nvPr/>
            </p:nvSpPr>
            <p:spPr bwMode="auto">
              <a:xfrm>
                <a:off x="1355549" y="3046347"/>
                <a:ext cx="87394" cy="115825"/>
              </a:xfrm>
              <a:custGeom>
                <a:avLst/>
                <a:gdLst>
                  <a:gd name="T0" fmla="*/ 60 w 60"/>
                  <a:gd name="T1" fmla="*/ 2 h 60"/>
                  <a:gd name="T2" fmla="*/ 58 w 60"/>
                  <a:gd name="T3" fmla="*/ 0 h 60"/>
                  <a:gd name="T4" fmla="*/ 2 w 60"/>
                  <a:gd name="T5" fmla="*/ 0 h 60"/>
                  <a:gd name="T6" fmla="*/ 0 w 60"/>
                  <a:gd name="T7" fmla="*/ 2 h 60"/>
                  <a:gd name="T8" fmla="*/ 0 w 60"/>
                  <a:gd name="T9" fmla="*/ 58 h 60"/>
                  <a:gd name="T10" fmla="*/ 2 w 60"/>
                  <a:gd name="T11" fmla="*/ 60 h 60"/>
                  <a:gd name="T12" fmla="*/ 58 w 60"/>
                  <a:gd name="T13" fmla="*/ 60 h 60"/>
                  <a:gd name="T14" fmla="*/ 60 w 60"/>
                  <a:gd name="T15" fmla="*/ 58 h 60"/>
                  <a:gd name="T16" fmla="*/ 60 w 60"/>
                  <a:gd name="T1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60" y="2"/>
                    </a:moveTo>
                    <a:cubicBezTo>
                      <a:pt x="60" y="1"/>
                      <a:pt x="59" y="0"/>
                      <a:pt x="58" y="0"/>
                    </a:cubicBezTo>
                    <a:cubicBezTo>
                      <a:pt x="2" y="0"/>
                      <a:pt x="2" y="0"/>
                      <a:pt x="2" y="0"/>
                    </a:cubicBezTo>
                    <a:cubicBezTo>
                      <a:pt x="1" y="0"/>
                      <a:pt x="0" y="1"/>
                      <a:pt x="0" y="2"/>
                    </a:cubicBezTo>
                    <a:cubicBezTo>
                      <a:pt x="0" y="58"/>
                      <a:pt x="0" y="58"/>
                      <a:pt x="0" y="58"/>
                    </a:cubicBezTo>
                    <a:cubicBezTo>
                      <a:pt x="0" y="59"/>
                      <a:pt x="1" y="60"/>
                      <a:pt x="2" y="60"/>
                    </a:cubicBezTo>
                    <a:cubicBezTo>
                      <a:pt x="58" y="60"/>
                      <a:pt x="58" y="60"/>
                      <a:pt x="58" y="60"/>
                    </a:cubicBezTo>
                    <a:cubicBezTo>
                      <a:pt x="59" y="60"/>
                      <a:pt x="60" y="59"/>
                      <a:pt x="60" y="58"/>
                    </a:cubicBezTo>
                    <a:lnTo>
                      <a:pt x="60" y="2"/>
                    </a:lnTo>
                    <a:close/>
                  </a:path>
                </a:pathLst>
              </a:custGeom>
              <a:noFill/>
              <a:ln w="11113"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6804822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bwMode="auto">
          <a:xfrm>
            <a:off x="1764" y="1103218"/>
            <a:ext cx="12432948" cy="5891308"/>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grpSp>
        <p:nvGrpSpPr>
          <p:cNvPr id="14" name="Group 13"/>
          <p:cNvGrpSpPr/>
          <p:nvPr/>
        </p:nvGrpSpPr>
        <p:grpSpPr>
          <a:xfrm>
            <a:off x="8480647" y="2221517"/>
            <a:ext cx="3535992" cy="424129"/>
            <a:chOff x="8480647" y="2221517"/>
            <a:chExt cx="3535992" cy="424129"/>
          </a:xfrm>
        </p:grpSpPr>
        <p:sp>
          <p:nvSpPr>
            <p:cNvPr id="13" name="Rounded Rectangle 12"/>
            <p:cNvSpPr/>
            <p:nvPr/>
          </p:nvSpPr>
          <p:spPr bwMode="auto">
            <a:xfrm>
              <a:off x="8480647" y="2221517"/>
              <a:ext cx="3488367" cy="424129"/>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165" name="TextBox 164"/>
            <p:cNvSpPr txBox="1"/>
            <p:nvPr/>
          </p:nvSpPr>
          <p:spPr>
            <a:xfrm>
              <a:off x="9058369" y="2308931"/>
              <a:ext cx="2958270" cy="249299"/>
            </a:xfrm>
            <a:prstGeom prst="rect">
              <a:avLst/>
            </a:prstGeom>
            <a:noFill/>
          </p:spPr>
          <p:txBody>
            <a:bodyPr wrap="square" lIns="0" tIns="0" rIns="0" bIns="0" rtlCol="0" anchor="ctr">
              <a:spAutoFit/>
            </a:bodyPr>
            <a:lstStyle/>
            <a:p>
              <a:pPr defTabSz="913665">
                <a:lnSpc>
                  <a:spcPct val="90000"/>
                </a:lnSpc>
                <a:spcAft>
                  <a:spcPts val="585"/>
                </a:spcAft>
              </a:pPr>
              <a:r>
                <a:rPr lang="en-US" kern="0" dirty="0">
                  <a:solidFill>
                    <a:schemeClr val="bg1"/>
                  </a:solidFill>
                  <a:latin typeface="Segoe UI Semibold" panose="020B0702040204020203" pitchFamily="34" charset="0"/>
                  <a:cs typeface="Segoe UI Semibold" panose="020B0702040204020203" pitchFamily="34" charset="0"/>
                </a:rPr>
                <a:t>Windows Trusted Boot</a:t>
              </a:r>
            </a:p>
          </p:txBody>
        </p:sp>
      </p:grpSp>
      <p:grpSp>
        <p:nvGrpSpPr>
          <p:cNvPr id="15" name="Group 14"/>
          <p:cNvGrpSpPr/>
          <p:nvPr/>
        </p:nvGrpSpPr>
        <p:grpSpPr>
          <a:xfrm>
            <a:off x="8480647" y="3003259"/>
            <a:ext cx="3535992" cy="424129"/>
            <a:chOff x="8480647" y="3003259"/>
            <a:chExt cx="3535992" cy="424129"/>
          </a:xfrm>
        </p:grpSpPr>
        <p:sp>
          <p:nvSpPr>
            <p:cNvPr id="200" name="Rounded Rectangle 199"/>
            <p:cNvSpPr/>
            <p:nvPr/>
          </p:nvSpPr>
          <p:spPr bwMode="auto">
            <a:xfrm>
              <a:off x="8480647" y="3003259"/>
              <a:ext cx="3488367" cy="424129"/>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171" name="TextBox 170"/>
            <p:cNvSpPr txBox="1"/>
            <p:nvPr/>
          </p:nvSpPr>
          <p:spPr>
            <a:xfrm>
              <a:off x="9058369" y="3091274"/>
              <a:ext cx="2958270" cy="249299"/>
            </a:xfrm>
            <a:prstGeom prst="rect">
              <a:avLst/>
            </a:prstGeom>
            <a:noFill/>
          </p:spPr>
          <p:txBody>
            <a:bodyPr wrap="square" lIns="0" tIns="0" rIns="0" bIns="0" rtlCol="0" anchor="ctr">
              <a:spAutoFit/>
            </a:bodyPr>
            <a:lstStyle/>
            <a:p>
              <a:pPr defTabSz="913665">
                <a:lnSpc>
                  <a:spcPct val="90000"/>
                </a:lnSpc>
                <a:spcAft>
                  <a:spcPts val="585"/>
                </a:spcAft>
              </a:pPr>
              <a:r>
                <a:rPr lang="en-US" kern="0" dirty="0">
                  <a:solidFill>
                    <a:schemeClr val="bg1"/>
                  </a:solidFill>
                  <a:latin typeface="Segoe UI Semibold" panose="020B0702040204020203" pitchFamily="34" charset="0"/>
                  <a:cs typeface="Segoe UI Semibold" panose="020B0702040204020203" pitchFamily="34" charset="0"/>
                </a:rPr>
                <a:t>Windows Hello</a:t>
              </a:r>
            </a:p>
          </p:txBody>
        </p:sp>
      </p:grpSp>
      <p:grpSp>
        <p:nvGrpSpPr>
          <p:cNvPr id="16" name="Group 15"/>
          <p:cNvGrpSpPr/>
          <p:nvPr/>
        </p:nvGrpSpPr>
        <p:grpSpPr>
          <a:xfrm>
            <a:off x="8480647" y="3785001"/>
            <a:ext cx="3535992" cy="424129"/>
            <a:chOff x="8480647" y="3785001"/>
            <a:chExt cx="3535992" cy="424129"/>
          </a:xfrm>
        </p:grpSpPr>
        <p:sp>
          <p:nvSpPr>
            <p:cNvPr id="199" name="Rounded Rectangle 198"/>
            <p:cNvSpPr/>
            <p:nvPr/>
          </p:nvSpPr>
          <p:spPr bwMode="auto">
            <a:xfrm>
              <a:off x="8480647" y="3785001"/>
              <a:ext cx="3488367" cy="424129"/>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177" name="TextBox 176"/>
            <p:cNvSpPr txBox="1"/>
            <p:nvPr/>
          </p:nvSpPr>
          <p:spPr>
            <a:xfrm>
              <a:off x="9058369" y="3873617"/>
              <a:ext cx="2958270" cy="249299"/>
            </a:xfrm>
            <a:prstGeom prst="rect">
              <a:avLst/>
            </a:prstGeom>
            <a:noFill/>
          </p:spPr>
          <p:txBody>
            <a:bodyPr wrap="square" lIns="0" tIns="0" rIns="0" bIns="0" rtlCol="0" anchor="ctr">
              <a:spAutoFit/>
            </a:bodyPr>
            <a:lstStyle/>
            <a:p>
              <a:pPr defTabSz="913665">
                <a:lnSpc>
                  <a:spcPct val="90000"/>
                </a:lnSpc>
                <a:spcAft>
                  <a:spcPts val="585"/>
                </a:spcAft>
              </a:pPr>
              <a:r>
                <a:rPr lang="en-US" kern="0" dirty="0">
                  <a:solidFill>
                    <a:schemeClr val="bg1"/>
                  </a:solidFill>
                  <a:latin typeface="Segoe UI Semibold" panose="020B0702040204020203" pitchFamily="34" charset="0"/>
                  <a:cs typeface="Segoe UI Semibold" panose="020B0702040204020203" pitchFamily="34" charset="0"/>
                </a:rPr>
                <a:t>Credential Guard</a:t>
              </a:r>
            </a:p>
          </p:txBody>
        </p:sp>
      </p:grpSp>
      <p:grpSp>
        <p:nvGrpSpPr>
          <p:cNvPr id="17" name="Group 16"/>
          <p:cNvGrpSpPr/>
          <p:nvPr/>
        </p:nvGrpSpPr>
        <p:grpSpPr>
          <a:xfrm>
            <a:off x="8480647" y="4566743"/>
            <a:ext cx="3535992" cy="424129"/>
            <a:chOff x="8480647" y="4566743"/>
            <a:chExt cx="3535992" cy="424129"/>
          </a:xfrm>
        </p:grpSpPr>
        <p:sp>
          <p:nvSpPr>
            <p:cNvPr id="198" name="Rounded Rectangle 197"/>
            <p:cNvSpPr/>
            <p:nvPr/>
          </p:nvSpPr>
          <p:spPr bwMode="auto">
            <a:xfrm>
              <a:off x="8480647" y="4566743"/>
              <a:ext cx="3488367" cy="424129"/>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183" name="TextBox 182"/>
            <p:cNvSpPr txBox="1"/>
            <p:nvPr/>
          </p:nvSpPr>
          <p:spPr>
            <a:xfrm>
              <a:off x="9058369" y="4655960"/>
              <a:ext cx="2958270" cy="249299"/>
            </a:xfrm>
            <a:prstGeom prst="rect">
              <a:avLst/>
            </a:prstGeom>
            <a:noFill/>
          </p:spPr>
          <p:txBody>
            <a:bodyPr wrap="square" lIns="0" tIns="0" rIns="0" bIns="0" rtlCol="0" anchor="ctr">
              <a:spAutoFit/>
            </a:bodyPr>
            <a:lstStyle/>
            <a:p>
              <a:pPr defTabSz="913665">
                <a:lnSpc>
                  <a:spcPct val="90000"/>
                </a:lnSpc>
                <a:spcAft>
                  <a:spcPts val="585"/>
                </a:spcAft>
              </a:pPr>
              <a:r>
                <a:rPr lang="en-US" kern="0" dirty="0">
                  <a:solidFill>
                    <a:schemeClr val="bg1"/>
                  </a:solidFill>
                  <a:latin typeface="Segoe UI Semibold" panose="020B0702040204020203" pitchFamily="34" charset="0"/>
                  <a:cs typeface="Segoe UI Semibold" panose="020B0702040204020203" pitchFamily="34" charset="0"/>
                </a:rPr>
                <a:t>Device Guard</a:t>
              </a:r>
            </a:p>
          </p:txBody>
        </p:sp>
      </p:grpSp>
      <p:grpSp>
        <p:nvGrpSpPr>
          <p:cNvPr id="18" name="Group 17"/>
          <p:cNvGrpSpPr/>
          <p:nvPr/>
        </p:nvGrpSpPr>
        <p:grpSpPr>
          <a:xfrm>
            <a:off x="8480647" y="5348485"/>
            <a:ext cx="3535992" cy="424129"/>
            <a:chOff x="8480647" y="5348485"/>
            <a:chExt cx="3535992" cy="424129"/>
          </a:xfrm>
        </p:grpSpPr>
        <p:sp>
          <p:nvSpPr>
            <p:cNvPr id="197" name="Rounded Rectangle 196"/>
            <p:cNvSpPr/>
            <p:nvPr/>
          </p:nvSpPr>
          <p:spPr bwMode="auto">
            <a:xfrm>
              <a:off x="8480647" y="5348485"/>
              <a:ext cx="3488367" cy="424129"/>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189" name="TextBox 188"/>
            <p:cNvSpPr txBox="1"/>
            <p:nvPr/>
          </p:nvSpPr>
          <p:spPr>
            <a:xfrm>
              <a:off x="9058369" y="5438303"/>
              <a:ext cx="2958270" cy="249299"/>
            </a:xfrm>
            <a:prstGeom prst="rect">
              <a:avLst/>
            </a:prstGeom>
            <a:noFill/>
          </p:spPr>
          <p:txBody>
            <a:bodyPr wrap="square" lIns="0" tIns="0" rIns="0" bIns="0" rtlCol="0" anchor="ctr">
              <a:spAutoFit/>
            </a:bodyPr>
            <a:lstStyle/>
            <a:p>
              <a:pPr defTabSz="913665">
                <a:lnSpc>
                  <a:spcPct val="90000"/>
                </a:lnSpc>
                <a:spcAft>
                  <a:spcPts val="585"/>
                </a:spcAft>
              </a:pPr>
              <a:r>
                <a:rPr lang="en-US" kern="0" dirty="0">
                  <a:solidFill>
                    <a:schemeClr val="bg1"/>
                  </a:solidFill>
                  <a:latin typeface="Segoe UI Semibold" panose="020B0702040204020203" pitchFamily="34" charset="0"/>
                  <a:cs typeface="Segoe UI Semibold" panose="020B0702040204020203" pitchFamily="34" charset="0"/>
                </a:rPr>
                <a:t>Enterprise Data Protection</a:t>
              </a:r>
            </a:p>
          </p:txBody>
        </p:sp>
      </p:grpSp>
      <p:grpSp>
        <p:nvGrpSpPr>
          <p:cNvPr id="19" name="Group 18"/>
          <p:cNvGrpSpPr/>
          <p:nvPr/>
        </p:nvGrpSpPr>
        <p:grpSpPr>
          <a:xfrm>
            <a:off x="8480647" y="6130229"/>
            <a:ext cx="3535992" cy="424129"/>
            <a:chOff x="8480647" y="6130229"/>
            <a:chExt cx="3535992" cy="424129"/>
          </a:xfrm>
        </p:grpSpPr>
        <p:sp>
          <p:nvSpPr>
            <p:cNvPr id="201" name="Rounded Rectangle 200"/>
            <p:cNvSpPr/>
            <p:nvPr/>
          </p:nvSpPr>
          <p:spPr bwMode="auto">
            <a:xfrm>
              <a:off x="8480647" y="6130229"/>
              <a:ext cx="3488367" cy="424129"/>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195" name="TextBox 194"/>
            <p:cNvSpPr txBox="1"/>
            <p:nvPr/>
          </p:nvSpPr>
          <p:spPr>
            <a:xfrm>
              <a:off x="9058369" y="6220647"/>
              <a:ext cx="2958270" cy="249299"/>
            </a:xfrm>
            <a:prstGeom prst="rect">
              <a:avLst/>
            </a:prstGeom>
            <a:noFill/>
          </p:spPr>
          <p:txBody>
            <a:bodyPr wrap="square" lIns="0" tIns="0" rIns="0" bIns="0" rtlCol="0" anchor="ctr">
              <a:spAutoFit/>
            </a:bodyPr>
            <a:lstStyle/>
            <a:p>
              <a:pPr defTabSz="913665">
                <a:lnSpc>
                  <a:spcPct val="90000"/>
                </a:lnSpc>
                <a:spcAft>
                  <a:spcPts val="585"/>
                </a:spcAft>
              </a:pPr>
              <a:r>
                <a:rPr lang="en-US" kern="0" dirty="0">
                  <a:solidFill>
                    <a:schemeClr val="bg1"/>
                  </a:solidFill>
                  <a:latin typeface="Segoe UI Semibold" panose="020B0702040204020203" pitchFamily="34" charset="0"/>
                  <a:cs typeface="Segoe UI Semibold" panose="020B0702040204020203" pitchFamily="34" charset="0"/>
                </a:rPr>
                <a:t>Windows Defender ATP</a:t>
              </a:r>
            </a:p>
          </p:txBody>
        </p:sp>
      </p:grpSp>
      <p:sp>
        <p:nvSpPr>
          <p:cNvPr id="70" name="Rectangle 69"/>
          <p:cNvSpPr/>
          <p:nvPr/>
        </p:nvSpPr>
        <p:spPr bwMode="auto">
          <a:xfrm>
            <a:off x="4408886" y="1324049"/>
            <a:ext cx="4436000" cy="541524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19"/>
          <p:cNvGrpSpPr/>
          <p:nvPr/>
        </p:nvGrpSpPr>
        <p:grpSpPr>
          <a:xfrm>
            <a:off x="475325" y="2048259"/>
            <a:ext cx="4415496" cy="4691043"/>
            <a:chOff x="820568" y="2048258"/>
            <a:chExt cx="4298249" cy="4353813"/>
          </a:xfrm>
        </p:grpSpPr>
        <p:sp>
          <p:nvSpPr>
            <p:cNvPr id="203" name="Pentagon 202"/>
            <p:cNvSpPr/>
            <p:nvPr/>
          </p:nvSpPr>
          <p:spPr bwMode="auto">
            <a:xfrm>
              <a:off x="820568" y="2048258"/>
              <a:ext cx="4298249" cy="725639"/>
            </a:xfrm>
            <a:prstGeom prst="homePlate">
              <a:avLst>
                <a:gd name="adj" fmla="val 44306"/>
              </a:avLst>
            </a:prstGeom>
            <a:solidFill>
              <a:srgbClr val="FCFCFC"/>
            </a:solidFill>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4" name="Pentagon 203"/>
            <p:cNvSpPr/>
            <p:nvPr/>
          </p:nvSpPr>
          <p:spPr bwMode="auto">
            <a:xfrm>
              <a:off x="820568" y="2773893"/>
              <a:ext cx="4298249" cy="725639"/>
            </a:xfrm>
            <a:prstGeom prst="homePlate">
              <a:avLst>
                <a:gd name="adj" fmla="val 44306"/>
              </a:avLst>
            </a:prstGeom>
            <a:solidFill>
              <a:srgbClr val="FCFCFC"/>
            </a:solidFill>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5" name="Pentagon 204"/>
            <p:cNvSpPr/>
            <p:nvPr/>
          </p:nvSpPr>
          <p:spPr bwMode="auto">
            <a:xfrm>
              <a:off x="820568" y="3499528"/>
              <a:ext cx="4298249" cy="725639"/>
            </a:xfrm>
            <a:prstGeom prst="homePlate">
              <a:avLst>
                <a:gd name="adj" fmla="val 44306"/>
              </a:avLst>
            </a:prstGeom>
            <a:solidFill>
              <a:srgbClr val="FCFCFC"/>
            </a:solidFill>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6" name="Pentagon 205"/>
            <p:cNvSpPr/>
            <p:nvPr/>
          </p:nvSpPr>
          <p:spPr bwMode="auto">
            <a:xfrm>
              <a:off x="820568" y="4225163"/>
              <a:ext cx="4298249" cy="725639"/>
            </a:xfrm>
            <a:prstGeom prst="homePlate">
              <a:avLst>
                <a:gd name="adj" fmla="val 44306"/>
              </a:avLst>
            </a:prstGeom>
            <a:solidFill>
              <a:srgbClr val="FCFCFC"/>
            </a:solidFill>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7" name="Pentagon 206"/>
            <p:cNvSpPr/>
            <p:nvPr/>
          </p:nvSpPr>
          <p:spPr bwMode="auto">
            <a:xfrm>
              <a:off x="820568" y="4950798"/>
              <a:ext cx="4298249" cy="725639"/>
            </a:xfrm>
            <a:prstGeom prst="homePlate">
              <a:avLst>
                <a:gd name="adj" fmla="val 44306"/>
              </a:avLst>
            </a:prstGeom>
            <a:solidFill>
              <a:srgbClr val="FCFCFC"/>
            </a:solidFill>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8" name="Pentagon 207"/>
            <p:cNvSpPr/>
            <p:nvPr/>
          </p:nvSpPr>
          <p:spPr bwMode="auto">
            <a:xfrm>
              <a:off x="820568" y="5676432"/>
              <a:ext cx="4298249" cy="725639"/>
            </a:xfrm>
            <a:prstGeom prst="homePlate">
              <a:avLst>
                <a:gd name="adj" fmla="val 44306"/>
              </a:avLst>
            </a:prstGeom>
            <a:solidFill>
              <a:srgbClr val="FCFCFC"/>
            </a:solidFill>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67" name="Rectangle 66"/>
          <p:cNvSpPr/>
          <p:nvPr/>
        </p:nvSpPr>
        <p:spPr bwMode="auto">
          <a:xfrm>
            <a:off x="3527" y="1084930"/>
            <a:ext cx="12432948"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3455" y="295274"/>
            <a:ext cx="11889564" cy="724097"/>
          </a:xfrm>
        </p:spPr>
        <p:txBody>
          <a:bodyPr/>
          <a:lstStyle/>
          <a:p>
            <a:pPr algn="ctr"/>
            <a:r>
              <a:rPr lang="en-US" sz="3200" cap="all" spc="300" dirty="0">
                <a:solidFill>
                  <a:srgbClr val="0078D7"/>
                </a:solidFill>
                <a:cs typeface="Arial" panose="020B0604020202020204" pitchFamily="34" charset="0"/>
              </a:rPr>
              <a:t>New challenges </a:t>
            </a:r>
            <a:r>
              <a:rPr lang="en-US" sz="32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require</a:t>
            </a:r>
            <a:r>
              <a:rPr lang="en-US" sz="3200" cap="all" spc="300" dirty="0">
                <a:solidFill>
                  <a:srgbClr val="0078D7"/>
                </a:solidFill>
                <a:cs typeface="Arial" panose="020B0604020202020204" pitchFamily="34" charset="0"/>
              </a:rPr>
              <a:t> a new platform</a:t>
            </a:r>
          </a:p>
        </p:txBody>
      </p:sp>
      <p:grpSp>
        <p:nvGrpSpPr>
          <p:cNvPr id="63" name="Group 62" hidden="1"/>
          <p:cNvGrpSpPr/>
          <p:nvPr/>
        </p:nvGrpSpPr>
        <p:grpSpPr>
          <a:xfrm>
            <a:off x="2903041" y="1435778"/>
            <a:ext cx="9113598" cy="5385779"/>
            <a:chOff x="3098800" y="1393244"/>
            <a:chExt cx="8575040" cy="5496892"/>
          </a:xfrm>
        </p:grpSpPr>
        <p:sp>
          <p:nvSpPr>
            <p:cNvPr id="52" name="Rectangle 51"/>
            <p:cNvSpPr/>
            <p:nvPr/>
          </p:nvSpPr>
          <p:spPr bwMode="auto">
            <a:xfrm>
              <a:off x="3098800" y="1393244"/>
              <a:ext cx="4287520" cy="5496892"/>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3" name="Rectangle 52"/>
            <p:cNvSpPr/>
            <p:nvPr/>
          </p:nvSpPr>
          <p:spPr bwMode="auto">
            <a:xfrm>
              <a:off x="7386320" y="1393244"/>
              <a:ext cx="4287520" cy="5496892"/>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78" name="Rectangle 77"/>
          <p:cNvSpPr/>
          <p:nvPr/>
        </p:nvSpPr>
        <p:spPr bwMode="auto">
          <a:xfrm>
            <a:off x="480235" y="1441482"/>
            <a:ext cx="3981871" cy="5303519"/>
          </a:xfrm>
          <a:prstGeom prst="rect">
            <a:avLst/>
          </a:prstGeom>
          <a:solidFill>
            <a:srgbClr val="FCFC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79" name="Straight Connector 78"/>
          <p:cNvCxnSpPr/>
          <p:nvPr/>
        </p:nvCxnSpPr>
        <p:spPr>
          <a:xfrm>
            <a:off x="480235" y="1435778"/>
            <a:ext cx="0" cy="5303520"/>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79510" y="6745001"/>
            <a:ext cx="8321040" cy="0"/>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79510" y="5175616"/>
            <a:ext cx="8365376" cy="3208"/>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9510" y="3612648"/>
            <a:ext cx="8321040" cy="0"/>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79510" y="4395736"/>
            <a:ext cx="8321040" cy="0"/>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9510" y="2829560"/>
            <a:ext cx="8321040" cy="0"/>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79510" y="5961912"/>
            <a:ext cx="8321040" cy="0"/>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986443" y="2239682"/>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Prevents malware from compromising system before OS and defenses can start</a:t>
            </a:r>
          </a:p>
        </p:txBody>
      </p:sp>
      <p:cxnSp>
        <p:nvCxnSpPr>
          <p:cNvPr id="119" name="Straight Connector 118"/>
          <p:cNvCxnSpPr/>
          <p:nvPr/>
        </p:nvCxnSpPr>
        <p:spPr>
          <a:xfrm>
            <a:off x="8844886" y="1324050"/>
            <a:ext cx="0" cy="5415248"/>
          </a:xfrm>
          <a:prstGeom prst="line">
            <a:avLst/>
          </a:prstGeom>
          <a:ln w="6350">
            <a:solidFill>
              <a:srgbClr val="96969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480088" y="1324051"/>
            <a:ext cx="8363037" cy="725640"/>
            <a:chOff x="480087" y="1324051"/>
            <a:chExt cx="5668259" cy="725640"/>
          </a:xfrm>
        </p:grpSpPr>
        <p:sp>
          <p:nvSpPr>
            <p:cNvPr id="120" name="Pentagon 119"/>
            <p:cNvSpPr/>
            <p:nvPr/>
          </p:nvSpPr>
          <p:spPr bwMode="auto">
            <a:xfrm>
              <a:off x="3134592" y="1324051"/>
              <a:ext cx="3013754" cy="725640"/>
            </a:xfrm>
            <a:prstGeom prst="homePlate">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2" name="Pentagon 121"/>
            <p:cNvSpPr/>
            <p:nvPr/>
          </p:nvSpPr>
          <p:spPr bwMode="auto">
            <a:xfrm>
              <a:off x="480087" y="1324051"/>
              <a:ext cx="2989486" cy="725640"/>
            </a:xfrm>
            <a:prstGeom prst="homePlate">
              <a:avLst>
                <a:gd name="adj" fmla="val 46980"/>
              </a:avLst>
            </a:prstGeom>
            <a:solidFill>
              <a:srgbClr val="0020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21" name="TextBox 120"/>
          <p:cNvSpPr txBox="1"/>
          <p:nvPr/>
        </p:nvSpPr>
        <p:spPr>
          <a:xfrm>
            <a:off x="985106" y="1442411"/>
            <a:ext cx="3181134" cy="627865"/>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mj-lt"/>
              </a:rPr>
              <a:t>WINDOWS </a:t>
            </a:r>
            <a:r>
              <a:rPr lang="en-US" sz="2400" dirty="0">
                <a:solidFill>
                  <a:schemeClr val="bg1"/>
                </a:solidFill>
                <a:latin typeface="Segoe UI Semibold" panose="020B0702040204020203" pitchFamily="34" charset="0"/>
                <a:cs typeface="Segoe UI Semibold" panose="020B0702040204020203" pitchFamily="34" charset="0"/>
              </a:rPr>
              <a:t>7</a:t>
            </a:r>
          </a:p>
        </p:txBody>
      </p:sp>
      <p:sp>
        <p:nvSpPr>
          <p:cNvPr id="147" name="TextBox 146"/>
          <p:cNvSpPr txBox="1"/>
          <p:nvPr/>
        </p:nvSpPr>
        <p:spPr>
          <a:xfrm>
            <a:off x="5506949" y="1449623"/>
            <a:ext cx="2490078" cy="627866"/>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bg1"/>
                </a:solidFill>
                <a:latin typeface="+mj-lt"/>
              </a:rPr>
              <a:t>WINDOWS </a:t>
            </a:r>
            <a:r>
              <a:rPr lang="en-US" sz="2400" dirty="0">
                <a:solidFill>
                  <a:schemeClr val="bg1"/>
                </a:solidFill>
                <a:latin typeface="Segoe UI Semibold" panose="020B0702040204020203" pitchFamily="34" charset="0"/>
                <a:cs typeface="Segoe UI Semibold" panose="020B0702040204020203" pitchFamily="34" charset="0"/>
              </a:rPr>
              <a:t>10</a:t>
            </a:r>
          </a:p>
        </p:txBody>
      </p:sp>
      <p:sp>
        <p:nvSpPr>
          <p:cNvPr id="149" name="TextBox 148"/>
          <p:cNvSpPr txBox="1"/>
          <p:nvPr/>
        </p:nvSpPr>
        <p:spPr>
          <a:xfrm>
            <a:off x="4986443" y="3025890"/>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Passwords can be replaced with biometrics and easy to use multi-factor authentication </a:t>
            </a:r>
          </a:p>
        </p:txBody>
      </p:sp>
      <p:sp>
        <p:nvSpPr>
          <p:cNvPr id="150" name="TextBox 149"/>
          <p:cNvSpPr txBox="1"/>
          <p:nvPr/>
        </p:nvSpPr>
        <p:spPr>
          <a:xfrm>
            <a:off x="4986443" y="3812098"/>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User credentials are protected using hardware based virtualization/isolation</a:t>
            </a:r>
          </a:p>
        </p:txBody>
      </p:sp>
      <p:sp>
        <p:nvSpPr>
          <p:cNvPr id="151" name="TextBox 150"/>
          <p:cNvSpPr txBox="1"/>
          <p:nvPr/>
        </p:nvSpPr>
        <p:spPr>
          <a:xfrm>
            <a:off x="4986443" y="4501356"/>
            <a:ext cx="3628099" cy="5816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Next Gen app control and OS hardening gives IT complete control of what runs in their environment</a:t>
            </a:r>
          </a:p>
        </p:txBody>
      </p:sp>
      <p:sp>
        <p:nvSpPr>
          <p:cNvPr id="152" name="TextBox 151"/>
          <p:cNvSpPr txBox="1"/>
          <p:nvPr/>
        </p:nvSpPr>
        <p:spPr>
          <a:xfrm>
            <a:off x="4986443" y="5384514"/>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Data separation and containment capabilities help prevent accidental data leaks</a:t>
            </a:r>
          </a:p>
        </p:txBody>
      </p:sp>
      <p:sp>
        <p:nvSpPr>
          <p:cNvPr id="153" name="TextBox 152"/>
          <p:cNvSpPr txBox="1"/>
          <p:nvPr/>
        </p:nvSpPr>
        <p:spPr>
          <a:xfrm>
            <a:off x="4986443" y="6170722"/>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Detect and respond to breaches with built in behavioral sensors and cloud based analytics</a:t>
            </a:r>
          </a:p>
        </p:txBody>
      </p:sp>
      <p:sp>
        <p:nvSpPr>
          <p:cNvPr id="154" name="TextBox 153"/>
          <p:cNvSpPr txBox="1"/>
          <p:nvPr/>
        </p:nvSpPr>
        <p:spPr>
          <a:xfrm>
            <a:off x="659988" y="2239682"/>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Malware starts before Windows, takes control, and evades detection</a:t>
            </a:r>
          </a:p>
        </p:txBody>
      </p:sp>
      <p:sp>
        <p:nvSpPr>
          <p:cNvPr id="155" name="TextBox 154"/>
          <p:cNvSpPr txBox="1"/>
          <p:nvPr/>
        </p:nvSpPr>
        <p:spPr>
          <a:xfrm>
            <a:off x="659988" y="3025890"/>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Passwords are easily stolen, multi-factor authentication hard and complex</a:t>
            </a:r>
          </a:p>
        </p:txBody>
      </p:sp>
      <p:sp>
        <p:nvSpPr>
          <p:cNvPr id="156" name="TextBox 155"/>
          <p:cNvSpPr txBox="1"/>
          <p:nvPr/>
        </p:nvSpPr>
        <p:spPr>
          <a:xfrm>
            <a:off x="659988" y="3812098"/>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User credentials are easily stolen</a:t>
            </a:r>
            <a:br>
              <a:rPr lang="en-US" sz="1400" kern="0" dirty="0">
                <a:gradFill>
                  <a:gsLst>
                    <a:gs pos="2917">
                      <a:srgbClr val="505050"/>
                    </a:gs>
                    <a:gs pos="30000">
                      <a:srgbClr val="505050"/>
                    </a:gs>
                  </a:gsLst>
                  <a:lin ang="5400000" scaled="0"/>
                </a:gradFill>
              </a:rPr>
            </a:br>
            <a:r>
              <a:rPr lang="en-US" sz="1400" kern="0" dirty="0">
                <a:gradFill>
                  <a:gsLst>
                    <a:gs pos="2917">
                      <a:srgbClr val="505050"/>
                    </a:gs>
                    <a:gs pos="30000">
                      <a:srgbClr val="505050"/>
                    </a:gs>
                  </a:gsLst>
                  <a:lin ang="5400000" scaled="0"/>
                </a:gradFill>
              </a:rPr>
              <a:t>on companies networks</a:t>
            </a:r>
          </a:p>
        </p:txBody>
      </p:sp>
      <p:sp>
        <p:nvSpPr>
          <p:cNvPr id="157" name="TextBox 156"/>
          <p:cNvSpPr txBox="1"/>
          <p:nvPr/>
        </p:nvSpPr>
        <p:spPr>
          <a:xfrm>
            <a:off x="659988" y="4598306"/>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Malware can bypass anti-virus and app control solutions</a:t>
            </a:r>
          </a:p>
        </p:txBody>
      </p:sp>
      <p:sp>
        <p:nvSpPr>
          <p:cNvPr id="158" name="TextBox 157"/>
          <p:cNvSpPr txBox="1"/>
          <p:nvPr/>
        </p:nvSpPr>
        <p:spPr>
          <a:xfrm>
            <a:off x="659988" y="5384514"/>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Users and apps can leak business data without restriction</a:t>
            </a:r>
          </a:p>
        </p:txBody>
      </p:sp>
      <p:sp>
        <p:nvSpPr>
          <p:cNvPr id="159" name="TextBox 158"/>
          <p:cNvSpPr txBox="1"/>
          <p:nvPr/>
        </p:nvSpPr>
        <p:spPr>
          <a:xfrm>
            <a:off x="659988" y="6170722"/>
            <a:ext cx="3628099" cy="387798"/>
          </a:xfrm>
          <a:prstGeom prst="rect">
            <a:avLst/>
          </a:prstGeom>
          <a:noFill/>
        </p:spPr>
        <p:txBody>
          <a:bodyPr wrap="square" lIns="0" tIns="0" rIns="0" bIns="0" rtlCol="0" anchor="ctr">
            <a:spAutoFit/>
          </a:bodyPr>
          <a:lstStyle/>
          <a:p>
            <a:pPr defTabSz="913665">
              <a:lnSpc>
                <a:spcPct val="90000"/>
              </a:lnSpc>
              <a:spcAft>
                <a:spcPts val="585"/>
              </a:spcAft>
            </a:pPr>
            <a:r>
              <a:rPr lang="en-US" sz="1400" kern="0" dirty="0">
                <a:gradFill>
                  <a:gsLst>
                    <a:gs pos="2917">
                      <a:srgbClr val="505050"/>
                    </a:gs>
                    <a:gs pos="30000">
                      <a:srgbClr val="505050"/>
                    </a:gs>
                  </a:gsLst>
                  <a:lin ang="5400000" scaled="0"/>
                </a:gradFill>
              </a:rPr>
              <a:t>3rd party solutions required to detect targeted attacks on devices</a:t>
            </a:r>
          </a:p>
        </p:txBody>
      </p:sp>
    </p:spTree>
    <p:extLst>
      <p:ext uri="{BB962C8B-B14F-4D97-AF65-F5344CB8AC3E}">
        <p14:creationId xmlns:p14="http://schemas.microsoft.com/office/powerpoint/2010/main" val="21041332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0" y="0"/>
            <a:ext cx="12436474" cy="6995160"/>
            <a:chOff x="317" y="-635"/>
            <a:chExt cx="12436474" cy="6995160"/>
          </a:xfrm>
        </p:grpSpPr>
        <p:pic>
          <p:nvPicPr>
            <p:cNvPr id="74" name="Picture 73"/>
            <p:cNvPicPr>
              <a:picLocks noChangeAspect="1"/>
            </p:cNvPicPr>
            <p:nvPr/>
          </p:nvPicPr>
          <p:blipFill>
            <a:blip r:embed="rId3"/>
            <a:stretch>
              <a:fillRect/>
            </a:stretch>
          </p:blipFill>
          <p:spPr>
            <a:xfrm>
              <a:off x="317" y="-635"/>
              <a:ext cx="12435840" cy="6995160"/>
            </a:xfrm>
            <a:prstGeom prst="rect">
              <a:avLst/>
            </a:prstGeom>
          </p:spPr>
        </p:pic>
        <p:sp>
          <p:nvSpPr>
            <p:cNvPr id="75" name="Rectangle 74"/>
            <p:cNvSpPr/>
            <p:nvPr/>
          </p:nvSpPr>
          <p:spPr bwMode="auto">
            <a:xfrm>
              <a:off x="317" y="-635"/>
              <a:ext cx="12436474" cy="6994524"/>
            </a:xfrm>
            <a:prstGeom prst="rect">
              <a:avLst/>
            </a:prstGeom>
            <a:solidFill>
              <a:srgbClr val="0078D7">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2" name="Rectangle 41"/>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Title 974"/>
          <p:cNvSpPr txBox="1">
            <a:spLocks/>
          </p:cNvSpPr>
          <p:nvPr/>
        </p:nvSpPr>
        <p:spPr>
          <a:xfrm>
            <a:off x="633999" y="437971"/>
            <a:ext cx="1116847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ctr" defTabSz="932742" rtl="0" eaLnBrk="1" fontAlgn="auto" latinLnBrk="0" hangingPunct="1">
              <a:lnSpc>
                <a:spcPct val="90000"/>
              </a:lnSpc>
              <a:spcBef>
                <a:spcPct val="0"/>
              </a:spcBef>
              <a:spcAft>
                <a:spcPts val="600"/>
              </a:spcAft>
              <a:buClrTx/>
              <a:buSzTx/>
              <a:buFontTx/>
              <a:buNone/>
              <a:tabLst/>
              <a:defRPr/>
            </a:pPr>
            <a:r>
              <a:rPr kumimoji="0" lang="en-US" sz="3000" b="0" i="0" u="none" strike="noStrike" kern="1200" cap="all" spc="300" normalizeH="0" baseline="0" noProof="0" dirty="0">
                <a:ln w="3175">
                  <a:noFill/>
                </a:ln>
                <a:solidFill>
                  <a:schemeClr val="tx2"/>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US </a:t>
            </a:r>
            <a:r>
              <a:rPr kumimoji="0" lang="en-US" sz="3000" b="0" i="0" u="none" strike="noStrike" kern="1200" cap="all" spc="300" normalizeH="0" baseline="0" noProof="0" dirty="0">
                <a:ln w="3175">
                  <a:noFill/>
                </a:ln>
                <a:solidFill>
                  <a:schemeClr val="tx2"/>
                </a:solidFill>
                <a:effectLst/>
                <a:uLnTx/>
                <a:uFillTx/>
                <a:latin typeface="Segoe UI Light" panose="020B0502040204020203" pitchFamily="34" charset="0"/>
                <a:ea typeface="+mn-ea"/>
                <a:cs typeface="Arial" panose="020B0604020202020204" pitchFamily="34" charset="0"/>
              </a:rPr>
              <a:t>DEPARTMENT OF DEFENSE</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50683" y="4085357"/>
            <a:ext cx="2690269" cy="1491673"/>
          </a:xfrm>
          <a:prstGeom prst="rect">
            <a:avLst/>
          </a:prstGeom>
        </p:spPr>
      </p:pic>
      <p:sp>
        <p:nvSpPr>
          <p:cNvPr id="68" name="TextBox 67"/>
          <p:cNvSpPr txBox="1"/>
          <p:nvPr/>
        </p:nvSpPr>
        <p:spPr>
          <a:xfrm>
            <a:off x="3795290" y="4238627"/>
            <a:ext cx="7580922" cy="1207522"/>
          </a:xfrm>
          <a:prstGeom prst="rect">
            <a:avLst/>
          </a:prstGeom>
          <a:noFill/>
        </p:spPr>
        <p:txBody>
          <a:bodyPr wrap="square" lIns="0" rIns="0" rtlCol="0" anchor="ctr">
            <a:noAutofit/>
          </a:bodyPr>
          <a:lstStyle/>
          <a:p>
            <a:pPr lvl="0" defTabSz="896031">
              <a:lnSpc>
                <a:spcPct val="80000"/>
              </a:lnSpc>
              <a:spcBef>
                <a:spcPct val="0"/>
              </a:spcBef>
              <a:defRPr/>
            </a:pPr>
            <a:r>
              <a:rPr lang="en-US" sz="3000" cap="all" spc="300" dirty="0">
                <a:ln w="3175">
                  <a:noFill/>
                </a:ln>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Pentagon orders Windows 10 to be installed on all            4 million of its PCs</a:t>
            </a:r>
          </a:p>
        </p:txBody>
      </p:sp>
      <p:sp>
        <p:nvSpPr>
          <p:cNvPr id="63" name="TextBox 62"/>
          <p:cNvSpPr txBox="1"/>
          <p:nvPr/>
        </p:nvSpPr>
        <p:spPr>
          <a:xfrm>
            <a:off x="3795290" y="2125898"/>
            <a:ext cx="7161822" cy="1594966"/>
          </a:xfrm>
          <a:prstGeom prst="rect">
            <a:avLst/>
          </a:prstGeom>
          <a:noFill/>
        </p:spPr>
        <p:txBody>
          <a:bodyPr wrap="square" lIns="0" rIns="0" rtlCol="0" anchor="ctr">
            <a:noAutofit/>
          </a:bodyPr>
          <a:lstStyle/>
          <a:p>
            <a:pPr lvl="0" defTabSz="896031">
              <a:lnSpc>
                <a:spcPct val="80000"/>
              </a:lnSpc>
              <a:spcBef>
                <a:spcPct val="0"/>
              </a:spcBef>
              <a:defRPr/>
            </a:pPr>
            <a:r>
              <a:rPr lang="en-US" sz="3000" cap="all" spc="300" dirty="0">
                <a:ln w="3175">
                  <a:noFill/>
                </a:ln>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Microsoft Receives The Ultimate Windows 10 Security Proof Point from US Department of Defense</a:t>
            </a: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644573" y="2741405"/>
            <a:ext cx="1343978" cy="341562"/>
          </a:xfrm>
          <a:prstGeom prst="rect">
            <a:avLst/>
          </a:prstGeom>
        </p:spPr>
      </p:pic>
      <p:sp>
        <p:nvSpPr>
          <p:cNvPr id="44" name="Rectangle 43"/>
          <p:cNvSpPr/>
          <p:nvPr/>
        </p:nvSpPr>
        <p:spPr bwMode="auto">
          <a:xfrm>
            <a:off x="0" y="1468620"/>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 name="Rectangle 8"/>
          <p:cNvSpPr/>
          <p:nvPr/>
        </p:nvSpPr>
        <p:spPr bwMode="auto">
          <a:xfrm>
            <a:off x="3208489" y="2148681"/>
            <a:ext cx="63500" cy="15494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p:nvSpPr>
        <p:spPr bwMode="auto">
          <a:xfrm>
            <a:off x="3208489" y="4156588"/>
            <a:ext cx="62871" cy="1371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356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750" fill="hold"/>
                                        <p:tgtEl>
                                          <p:spTgt spid="61"/>
                                        </p:tgtEl>
                                        <p:attrNameLst>
                                          <p:attrName>ppt_x</p:attrName>
                                        </p:attrNameLst>
                                      </p:cBhvr>
                                      <p:tavLst>
                                        <p:tav tm="0">
                                          <p:val>
                                            <p:strVal val="1+#ppt_w/2"/>
                                          </p:val>
                                        </p:tav>
                                        <p:tav tm="100000">
                                          <p:val>
                                            <p:strVal val="#ppt_x"/>
                                          </p:val>
                                        </p:tav>
                                      </p:tavLst>
                                    </p:anim>
                                    <p:anim calcmode="lin" valueType="num">
                                      <p:cBhvr additive="base">
                                        <p:cTn id="16" dur="750" fill="hold"/>
                                        <p:tgtEl>
                                          <p:spTgt spid="6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50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750" fill="hold"/>
                                        <p:tgtEl>
                                          <p:spTgt spid="63"/>
                                        </p:tgtEl>
                                        <p:attrNameLst>
                                          <p:attrName>ppt_x</p:attrName>
                                        </p:attrNameLst>
                                      </p:cBhvr>
                                      <p:tavLst>
                                        <p:tav tm="0">
                                          <p:val>
                                            <p:strVal val="1+#ppt_w/2"/>
                                          </p:val>
                                        </p:tav>
                                        <p:tav tm="100000">
                                          <p:val>
                                            <p:strVal val="#ppt_x"/>
                                          </p:val>
                                        </p:tav>
                                      </p:tavLst>
                                    </p:anim>
                                    <p:anim calcmode="lin" valueType="num">
                                      <p:cBhvr additive="base">
                                        <p:cTn id="24" dur="750" fill="hold"/>
                                        <p:tgtEl>
                                          <p:spTgt spid="6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750" fill="hold"/>
                                        <p:tgtEl>
                                          <p:spTgt spid="68"/>
                                        </p:tgtEl>
                                        <p:attrNameLst>
                                          <p:attrName>ppt_x</p:attrName>
                                        </p:attrNameLst>
                                      </p:cBhvr>
                                      <p:tavLst>
                                        <p:tav tm="0">
                                          <p:val>
                                            <p:strVal val="1+#ppt_w/2"/>
                                          </p:val>
                                        </p:tav>
                                        <p:tav tm="100000">
                                          <p:val>
                                            <p:strVal val="#ppt_x"/>
                                          </p:val>
                                        </p:tav>
                                      </p:tavLst>
                                    </p:anim>
                                    <p:anim calcmode="lin" valueType="num">
                                      <p:cBhvr additive="base">
                                        <p:cTn id="28" dur="75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3" grpId="0"/>
      <p:bldP spid="9"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3" y="-318"/>
            <a:ext cx="12443460" cy="6995160"/>
          </a:xfrm>
          <a:prstGeom prst="rect">
            <a:avLst/>
          </a:prstGeom>
        </p:spPr>
      </p:pic>
      <p:sp>
        <p:nvSpPr>
          <p:cNvPr id="60" name="Rectangle 59"/>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itle 974"/>
          <p:cNvSpPr txBox="1">
            <a:spLocks/>
          </p:cNvSpPr>
          <p:nvPr/>
        </p:nvSpPr>
        <p:spPr>
          <a:xfrm>
            <a:off x="633999" y="437971"/>
            <a:ext cx="1116847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MORE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PRODUCTIVE</a:t>
            </a:r>
          </a:p>
        </p:txBody>
      </p:sp>
      <p:sp>
        <p:nvSpPr>
          <p:cNvPr id="27" name="Rectangle 26"/>
          <p:cNvSpPr/>
          <p:nvPr/>
        </p:nvSpPr>
        <p:spPr bwMode="auto">
          <a:xfrm>
            <a:off x="0" y="1468620"/>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079836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bwMode="auto">
          <a:xfrm>
            <a:off x="0" y="18285"/>
            <a:ext cx="919055"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5" name="Rectangle 124"/>
          <p:cNvSpPr/>
          <p:nvPr/>
        </p:nvSpPr>
        <p:spPr bwMode="auto">
          <a:xfrm>
            <a:off x="11517420" y="18285"/>
            <a:ext cx="919055"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883" y="697624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0" y="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itle 974"/>
          <p:cNvSpPr txBox="1">
            <a:spLocks/>
          </p:cNvSpPr>
          <p:nvPr/>
        </p:nvSpPr>
        <p:spPr>
          <a:xfrm>
            <a:off x="633999" y="437971"/>
            <a:ext cx="11168476" cy="56181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MORE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PRODUCTIVE</a:t>
            </a:r>
            <a:endParaRPr lang="en-US" sz="3000" cap="all" spc="300" dirty="0">
              <a:solidFill>
                <a:schemeClr val="tx2"/>
              </a:solidFill>
              <a:latin typeface="Segoe UI Light" panose="020B0502040204020203" pitchFamily="34" charset="0"/>
              <a:cs typeface="Arial" panose="020B0604020202020204" pitchFamily="34" charset="0"/>
            </a:endParaRPr>
          </a:p>
        </p:txBody>
      </p:sp>
      <p:grpSp>
        <p:nvGrpSpPr>
          <p:cNvPr id="4" name="Group 3"/>
          <p:cNvGrpSpPr/>
          <p:nvPr/>
        </p:nvGrpSpPr>
        <p:grpSpPr>
          <a:xfrm>
            <a:off x="1360544" y="1353625"/>
            <a:ext cx="9772082" cy="5466274"/>
            <a:chOff x="1360544" y="1353625"/>
            <a:chExt cx="9772082" cy="5466274"/>
          </a:xfrm>
        </p:grpSpPr>
        <p:sp>
          <p:nvSpPr>
            <p:cNvPr id="234" name="Rectangle 233"/>
            <p:cNvSpPr/>
            <p:nvPr/>
          </p:nvSpPr>
          <p:spPr bwMode="auto">
            <a:xfrm>
              <a:off x="1360544" y="5056587"/>
              <a:ext cx="243827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Cross device MDM support</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Azure Active Directory</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Store for Business</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Mobile App Management * (MAM)</a:t>
              </a:r>
            </a:p>
          </p:txBody>
        </p:sp>
        <p:sp>
          <p:nvSpPr>
            <p:cNvPr id="177" name="Oval 176"/>
            <p:cNvSpPr/>
            <p:nvPr/>
          </p:nvSpPr>
          <p:spPr bwMode="auto">
            <a:xfrm>
              <a:off x="1665283" y="20340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 name="TextBox 126"/>
            <p:cNvSpPr txBox="1"/>
            <p:nvPr/>
          </p:nvSpPr>
          <p:spPr>
            <a:xfrm>
              <a:off x="1619563" y="28573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Use the cloud to drive IT transformation</a:t>
              </a:r>
            </a:p>
          </p:txBody>
        </p:sp>
        <p:sp>
          <p:nvSpPr>
            <p:cNvPr id="220" name="TextBox 219"/>
            <p:cNvSpPr txBox="1"/>
            <p:nvPr/>
          </p:nvSpPr>
          <p:spPr>
            <a:xfrm>
              <a:off x="1373715" y="42013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Streamline IT process by harnessing the power of the cloud on your terms</a:t>
              </a:r>
            </a:p>
          </p:txBody>
        </p:sp>
        <p:cxnSp>
          <p:nvCxnSpPr>
            <p:cNvPr id="86" name="Straight Connector 85"/>
            <p:cNvCxnSpPr/>
            <p:nvPr/>
          </p:nvCxnSpPr>
          <p:spPr>
            <a:xfrm>
              <a:off x="1573843" y="53807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bwMode="auto">
            <a:xfrm>
              <a:off x="1436683" y="18165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Freeform 83"/>
            <p:cNvSpPr/>
            <p:nvPr/>
          </p:nvSpPr>
          <p:spPr bwMode="auto">
            <a:xfrm rot="10800000">
              <a:off x="1436683" y="29595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7" name="Rectangle 236"/>
            <p:cNvSpPr/>
            <p:nvPr/>
          </p:nvSpPr>
          <p:spPr bwMode="auto">
            <a:xfrm>
              <a:off x="3654848" y="50565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Dynamic provisioning</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In-place upgrades</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Application compatibility</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as a Service</a:t>
              </a:r>
            </a:p>
          </p:txBody>
        </p:sp>
        <p:sp>
          <p:nvSpPr>
            <p:cNvPr id="183" name="Oval 182"/>
            <p:cNvSpPr/>
            <p:nvPr/>
          </p:nvSpPr>
          <p:spPr bwMode="auto">
            <a:xfrm>
              <a:off x="3844542" y="20340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TextBox 127"/>
            <p:cNvSpPr txBox="1"/>
            <p:nvPr/>
          </p:nvSpPr>
          <p:spPr>
            <a:xfrm>
              <a:off x="3798822" y="28573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Reduce disruptive deployments</a:t>
              </a:r>
            </a:p>
          </p:txBody>
        </p:sp>
        <p:sp>
          <p:nvSpPr>
            <p:cNvPr id="222" name="TextBox 221"/>
            <p:cNvSpPr txBox="1"/>
            <p:nvPr/>
          </p:nvSpPr>
          <p:spPr>
            <a:xfrm>
              <a:off x="3552974" y="42013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End wipe-and-reload deployments, enable managed, phased rollouts</a:t>
              </a:r>
            </a:p>
          </p:txBody>
        </p:sp>
        <p:cxnSp>
          <p:nvCxnSpPr>
            <p:cNvPr id="87" name="Straight Connector 86"/>
            <p:cNvCxnSpPr/>
            <p:nvPr/>
          </p:nvCxnSpPr>
          <p:spPr>
            <a:xfrm>
              <a:off x="3753102" y="53807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bwMode="auto">
            <a:xfrm>
              <a:off x="3615942" y="18165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p:nvPr/>
          </p:nvSpPr>
          <p:spPr bwMode="auto">
            <a:xfrm rot="10800000">
              <a:off x="3615942" y="29595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5" name="Group 24"/>
            <p:cNvGrpSpPr/>
            <p:nvPr/>
          </p:nvGrpSpPr>
          <p:grpSpPr>
            <a:xfrm>
              <a:off x="6471561" y="1816527"/>
              <a:ext cx="2411938" cy="5003372"/>
              <a:chOff x="7167925" y="1664127"/>
              <a:chExt cx="2411938" cy="5003372"/>
            </a:xfrm>
          </p:grpSpPr>
          <p:sp>
            <p:nvSpPr>
              <p:cNvPr id="240" name="Rectangle 239"/>
              <p:cNvSpPr/>
              <p:nvPr/>
            </p:nvSpPr>
            <p:spPr bwMode="auto">
              <a:xfrm>
                <a:off x="7167925" y="4904187"/>
                <a:ext cx="241193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Azure AD user state roaming </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OneDrive for Business and Office 365</a:t>
                </a:r>
              </a:p>
            </p:txBody>
          </p:sp>
          <p:sp>
            <p:nvSpPr>
              <p:cNvPr id="189" name="Oval 188"/>
              <p:cNvSpPr/>
              <p:nvPr/>
            </p:nvSpPr>
            <p:spPr bwMode="auto">
              <a:xfrm>
                <a:off x="7459494"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TextBox 128"/>
              <p:cNvSpPr txBox="1"/>
              <p:nvPr/>
            </p:nvSpPr>
            <p:spPr>
              <a:xfrm>
                <a:off x="7413774" y="27049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Always have what you need</a:t>
                </a:r>
              </a:p>
            </p:txBody>
          </p:sp>
          <p:sp>
            <p:nvSpPr>
              <p:cNvPr id="224" name="TextBox 223"/>
              <p:cNvSpPr txBox="1"/>
              <p:nvPr/>
            </p:nvSpPr>
            <p:spPr>
              <a:xfrm>
                <a:off x="7167926" y="40489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Access your apps and data from any Windows device</a:t>
                </a:r>
              </a:p>
            </p:txBody>
          </p:sp>
          <p:cxnSp>
            <p:nvCxnSpPr>
              <p:cNvPr id="88" name="Straight Connector 87"/>
              <p:cNvCxnSpPr/>
              <p:nvPr/>
            </p:nvCxnSpPr>
            <p:spPr>
              <a:xfrm>
                <a:off x="7368054"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7230894"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p:nvPr/>
            </p:nvSpPr>
            <p:spPr bwMode="auto">
              <a:xfrm rot="10800000">
                <a:off x="7230894"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6" name="Group 25"/>
            <p:cNvGrpSpPr/>
            <p:nvPr/>
          </p:nvGrpSpPr>
          <p:grpSpPr>
            <a:xfrm>
              <a:off x="8650822" y="1816527"/>
              <a:ext cx="2411937" cy="5003372"/>
              <a:chOff x="9631489" y="1664127"/>
              <a:chExt cx="2411937" cy="5003372"/>
            </a:xfrm>
          </p:grpSpPr>
          <p:sp>
            <p:nvSpPr>
              <p:cNvPr id="243" name="Rectangle 242"/>
              <p:cNvSpPr/>
              <p:nvPr/>
            </p:nvSpPr>
            <p:spPr bwMode="auto">
              <a:xfrm>
                <a:off x="9733363" y="49041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Cortana, with Azure AD</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Cortana Analytics and Power BI</a:t>
                </a:r>
              </a:p>
            </p:txBody>
          </p:sp>
          <p:sp>
            <p:nvSpPr>
              <p:cNvPr id="195" name="Oval 194"/>
              <p:cNvSpPr/>
              <p:nvPr/>
            </p:nvSpPr>
            <p:spPr bwMode="auto">
              <a:xfrm>
                <a:off x="9923057"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3" name="TextBox 152"/>
              <p:cNvSpPr txBox="1"/>
              <p:nvPr/>
            </p:nvSpPr>
            <p:spPr>
              <a:xfrm>
                <a:off x="9840104" y="2704945"/>
                <a:ext cx="1994706"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Put your digital assistant to work</a:t>
                </a:r>
              </a:p>
            </p:txBody>
          </p:sp>
          <p:sp>
            <p:nvSpPr>
              <p:cNvPr id="250" name="Rectangle 249"/>
              <p:cNvSpPr/>
              <p:nvPr/>
            </p:nvSpPr>
            <p:spPr>
              <a:xfrm>
                <a:off x="9631489" y="4048941"/>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Get proactive help and business intelligence from a true assistant</a:t>
                </a:r>
              </a:p>
            </p:txBody>
          </p:sp>
          <p:cxnSp>
            <p:nvCxnSpPr>
              <p:cNvPr id="89" name="Straight Connector 88"/>
              <p:cNvCxnSpPr/>
              <p:nvPr/>
            </p:nvCxnSpPr>
            <p:spPr>
              <a:xfrm>
                <a:off x="9831617"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bwMode="auto">
              <a:xfrm>
                <a:off x="9694457"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96"/>
              <p:cNvSpPr/>
              <p:nvPr/>
            </p:nvSpPr>
            <p:spPr bwMode="auto">
              <a:xfrm rot="10800000">
                <a:off x="9694457"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9" name="Rectangle 48"/>
            <p:cNvSpPr/>
            <p:nvPr/>
          </p:nvSpPr>
          <p:spPr bwMode="auto">
            <a:xfrm>
              <a:off x="3180376" y="1353625"/>
              <a:ext cx="1128210" cy="2928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384">
                <a:lnSpc>
                  <a:spcPct val="90000"/>
                </a:lnSpc>
                <a:spcAft>
                  <a:spcPts val="300"/>
                </a:spcAft>
              </a:pPr>
              <a:r>
                <a:rPr lang="en-US" sz="1600" cap="all" dirty="0">
                  <a:ln w="3175">
                    <a:noFill/>
                  </a:ln>
                  <a:solidFill>
                    <a:srgbClr val="525252"/>
                  </a:solidFill>
                  <a:latin typeface="Segoe UI Semibold" panose="020B0702040204020203" pitchFamily="34" charset="0"/>
                  <a:ea typeface="Segoe UI Black" panose="020B0A02040204020203" pitchFamily="34" charset="0"/>
                  <a:cs typeface="Segoe UI Semibold" panose="020B0702040204020203" pitchFamily="34" charset="0"/>
                </a:rPr>
                <a:t>FOR IT</a:t>
              </a:r>
            </a:p>
          </p:txBody>
        </p:sp>
        <p:cxnSp>
          <p:nvCxnSpPr>
            <p:cNvPr id="50" name="Straight Connector 49"/>
            <p:cNvCxnSpPr/>
            <p:nvPr/>
          </p:nvCxnSpPr>
          <p:spPr>
            <a:xfrm>
              <a:off x="1499836" y="1646483"/>
              <a:ext cx="4489290" cy="0"/>
            </a:xfrm>
            <a:prstGeom prst="line">
              <a:avLst/>
            </a:prstGeom>
            <a:ln w="127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bwMode="auto">
            <a:xfrm>
              <a:off x="7338943" y="1353625"/>
              <a:ext cx="3098076" cy="2928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384">
                <a:lnSpc>
                  <a:spcPct val="90000"/>
                </a:lnSpc>
                <a:spcAft>
                  <a:spcPts val="300"/>
                </a:spcAft>
              </a:pPr>
              <a:r>
                <a:rPr lang="en-US" sz="1600" cap="all" dirty="0">
                  <a:ln w="3175">
                    <a:noFill/>
                  </a:ln>
                  <a:solidFill>
                    <a:srgbClr val="525252"/>
                  </a:solidFill>
                  <a:latin typeface="Segoe UI Semibold" panose="020B0702040204020203" pitchFamily="34" charset="0"/>
                  <a:ea typeface="Segoe UI Black" panose="020B0A02040204020203" pitchFamily="34" charset="0"/>
                  <a:cs typeface="Segoe UI Semibold" panose="020B0702040204020203" pitchFamily="34" charset="0"/>
                </a:rPr>
                <a:t>FOR END USERS</a:t>
              </a:r>
            </a:p>
          </p:txBody>
        </p:sp>
        <p:cxnSp>
          <p:nvCxnSpPr>
            <p:cNvPr id="52" name="Straight Connector 51"/>
            <p:cNvCxnSpPr/>
            <p:nvPr/>
          </p:nvCxnSpPr>
          <p:spPr>
            <a:xfrm>
              <a:off x="6643336" y="1646483"/>
              <a:ext cx="4489290" cy="0"/>
            </a:xfrm>
            <a:prstGeom prst="line">
              <a:avLst/>
            </a:prstGeom>
            <a:ln w="127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7" name="Freeform 154"/>
            <p:cNvSpPr>
              <a:spLocks/>
            </p:cNvSpPr>
            <p:nvPr/>
          </p:nvSpPr>
          <p:spPr bwMode="auto">
            <a:xfrm>
              <a:off x="2291628" y="2379712"/>
              <a:ext cx="547667" cy="346856"/>
            </a:xfrm>
            <a:custGeom>
              <a:avLst/>
              <a:gdLst>
                <a:gd name="T0" fmla="*/ 61 w 76"/>
                <a:gd name="T1" fmla="*/ 14 h 48"/>
                <a:gd name="T2" fmla="*/ 43 w 76"/>
                <a:gd name="T3" fmla="*/ 0 h 48"/>
                <a:gd name="T4" fmla="*/ 25 w 76"/>
                <a:gd name="T5" fmla="*/ 12 h 48"/>
                <a:gd name="T6" fmla="*/ 19 w 76"/>
                <a:gd name="T7" fmla="*/ 9 h 48"/>
                <a:gd name="T8" fmla="*/ 10 w 76"/>
                <a:gd name="T9" fmla="*/ 19 h 48"/>
                <a:gd name="T10" fmla="*/ 10 w 76"/>
                <a:gd name="T11" fmla="*/ 20 h 48"/>
                <a:gd name="T12" fmla="*/ 0 w 76"/>
                <a:gd name="T13" fmla="*/ 33 h 48"/>
                <a:gd name="T14" fmla="*/ 14 w 76"/>
                <a:gd name="T15" fmla="*/ 48 h 48"/>
                <a:gd name="T16" fmla="*/ 59 w 76"/>
                <a:gd name="T17" fmla="*/ 48 h 48"/>
                <a:gd name="T18" fmla="*/ 76 w 76"/>
                <a:gd name="T19" fmla="*/ 31 h 48"/>
                <a:gd name="T20" fmla="*/ 61 w 76"/>
                <a:gd name="T21"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48">
                  <a:moveTo>
                    <a:pt x="61" y="14"/>
                  </a:moveTo>
                  <a:cubicBezTo>
                    <a:pt x="59" y="6"/>
                    <a:pt x="52" y="0"/>
                    <a:pt x="43" y="0"/>
                  </a:cubicBezTo>
                  <a:cubicBezTo>
                    <a:pt x="35" y="0"/>
                    <a:pt x="28" y="5"/>
                    <a:pt x="25" y="12"/>
                  </a:cubicBezTo>
                  <a:cubicBezTo>
                    <a:pt x="24" y="10"/>
                    <a:pt x="21" y="9"/>
                    <a:pt x="19" y="9"/>
                  </a:cubicBezTo>
                  <a:cubicBezTo>
                    <a:pt x="14" y="9"/>
                    <a:pt x="10" y="13"/>
                    <a:pt x="10" y="19"/>
                  </a:cubicBezTo>
                  <a:cubicBezTo>
                    <a:pt x="10" y="19"/>
                    <a:pt x="10" y="19"/>
                    <a:pt x="10" y="20"/>
                  </a:cubicBezTo>
                  <a:cubicBezTo>
                    <a:pt x="4" y="21"/>
                    <a:pt x="0" y="27"/>
                    <a:pt x="0" y="33"/>
                  </a:cubicBezTo>
                  <a:cubicBezTo>
                    <a:pt x="0" y="41"/>
                    <a:pt x="6" y="48"/>
                    <a:pt x="14" y="48"/>
                  </a:cubicBezTo>
                  <a:cubicBezTo>
                    <a:pt x="59" y="48"/>
                    <a:pt x="59" y="48"/>
                    <a:pt x="59" y="48"/>
                  </a:cubicBezTo>
                  <a:cubicBezTo>
                    <a:pt x="69" y="48"/>
                    <a:pt x="76" y="40"/>
                    <a:pt x="76" y="31"/>
                  </a:cubicBezTo>
                  <a:cubicBezTo>
                    <a:pt x="76" y="22"/>
                    <a:pt x="69" y="15"/>
                    <a:pt x="61" y="14"/>
                  </a:cubicBezTo>
                  <a:close/>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77" name="&quot;No&quot; Symbol 76"/>
            <p:cNvSpPr/>
            <p:nvPr/>
          </p:nvSpPr>
          <p:spPr bwMode="auto">
            <a:xfrm>
              <a:off x="4530341" y="2342386"/>
              <a:ext cx="457200" cy="457200"/>
            </a:xfrm>
            <a:prstGeom prst="noSmoking">
              <a:avLst>
                <a:gd name="adj" fmla="val 12186"/>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2" name="Freeform 365"/>
            <p:cNvSpPr>
              <a:spLocks/>
            </p:cNvSpPr>
            <p:nvPr/>
          </p:nvSpPr>
          <p:spPr bwMode="auto">
            <a:xfrm>
              <a:off x="7445782" y="2284631"/>
              <a:ext cx="459501" cy="487898"/>
            </a:xfrm>
            <a:custGeom>
              <a:avLst/>
              <a:gdLst>
                <a:gd name="T0" fmla="*/ 68 w 75"/>
                <a:gd name="T1" fmla="*/ 4 h 80"/>
                <a:gd name="T2" fmla="*/ 74 w 75"/>
                <a:gd name="T3" fmla="*/ 8 h 80"/>
                <a:gd name="T4" fmla="*/ 72 w 75"/>
                <a:gd name="T5" fmla="*/ 14 h 80"/>
                <a:gd name="T6" fmla="*/ 59 w 75"/>
                <a:gd name="T7" fmla="*/ 28 h 80"/>
                <a:gd name="T8" fmla="*/ 57 w 75"/>
                <a:gd name="T9" fmla="*/ 35 h 80"/>
                <a:gd name="T10" fmla="*/ 66 w 75"/>
                <a:gd name="T11" fmla="*/ 70 h 80"/>
                <a:gd name="T12" fmla="*/ 64 w 75"/>
                <a:gd name="T13" fmla="*/ 77 h 80"/>
                <a:gd name="T14" fmla="*/ 62 w 75"/>
                <a:gd name="T15" fmla="*/ 78 h 80"/>
                <a:gd name="T16" fmla="*/ 58 w 75"/>
                <a:gd name="T17" fmla="*/ 77 h 80"/>
                <a:gd name="T18" fmla="*/ 43 w 75"/>
                <a:gd name="T19" fmla="*/ 49 h 80"/>
                <a:gd name="T20" fmla="*/ 39 w 75"/>
                <a:gd name="T21" fmla="*/ 48 h 80"/>
                <a:gd name="T22" fmla="*/ 30 w 75"/>
                <a:gd name="T23" fmla="*/ 57 h 80"/>
                <a:gd name="T24" fmla="*/ 28 w 75"/>
                <a:gd name="T25" fmla="*/ 64 h 80"/>
                <a:gd name="T26" fmla="*/ 28 w 75"/>
                <a:gd name="T27" fmla="*/ 67 h 80"/>
                <a:gd name="T28" fmla="*/ 26 w 75"/>
                <a:gd name="T29" fmla="*/ 73 h 80"/>
                <a:gd name="T30" fmla="*/ 24 w 75"/>
                <a:gd name="T31" fmla="*/ 75 h 80"/>
                <a:gd name="T32" fmla="*/ 21 w 75"/>
                <a:gd name="T33" fmla="*/ 73 h 80"/>
                <a:gd name="T34" fmla="*/ 19 w 75"/>
                <a:gd name="T35" fmla="*/ 68 h 80"/>
                <a:gd name="T36" fmla="*/ 17 w 75"/>
                <a:gd name="T37" fmla="*/ 64 h 80"/>
                <a:gd name="T38" fmla="*/ 16 w 75"/>
                <a:gd name="T39" fmla="*/ 63 h 80"/>
                <a:gd name="T40" fmla="*/ 12 w 75"/>
                <a:gd name="T41" fmla="*/ 61 h 80"/>
                <a:gd name="T42" fmla="*/ 7 w 75"/>
                <a:gd name="T43" fmla="*/ 59 h 80"/>
                <a:gd name="T44" fmla="*/ 4 w 75"/>
                <a:gd name="T45" fmla="*/ 57 h 80"/>
                <a:gd name="T46" fmla="*/ 7 w 75"/>
                <a:gd name="T47" fmla="*/ 54 h 80"/>
                <a:gd name="T48" fmla="*/ 13 w 75"/>
                <a:gd name="T49" fmla="*/ 52 h 80"/>
                <a:gd name="T50" fmla="*/ 16 w 75"/>
                <a:gd name="T51" fmla="*/ 52 h 80"/>
                <a:gd name="T52" fmla="*/ 23 w 75"/>
                <a:gd name="T53" fmla="*/ 50 h 80"/>
                <a:gd name="T54" fmla="*/ 32 w 75"/>
                <a:gd name="T55" fmla="*/ 41 h 80"/>
                <a:gd name="T56" fmla="*/ 31 w 75"/>
                <a:gd name="T57" fmla="*/ 37 h 80"/>
                <a:gd name="T58" fmla="*/ 3 w 75"/>
                <a:gd name="T59" fmla="*/ 22 h 80"/>
                <a:gd name="T60" fmla="*/ 2 w 75"/>
                <a:gd name="T61" fmla="*/ 18 h 80"/>
                <a:gd name="T62" fmla="*/ 3 w 75"/>
                <a:gd name="T63" fmla="*/ 16 h 80"/>
                <a:gd name="T64" fmla="*/ 10 w 75"/>
                <a:gd name="T65" fmla="*/ 14 h 80"/>
                <a:gd name="T66" fmla="*/ 45 w 75"/>
                <a:gd name="T67" fmla="*/ 23 h 80"/>
                <a:gd name="T68" fmla="*/ 52 w 75"/>
                <a:gd name="T69" fmla="*/ 21 h 80"/>
                <a:gd name="T70" fmla="*/ 68 w 75"/>
                <a:gd name="T7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80">
                  <a:moveTo>
                    <a:pt x="68" y="4"/>
                  </a:moveTo>
                  <a:cubicBezTo>
                    <a:pt x="73" y="0"/>
                    <a:pt x="74" y="8"/>
                    <a:pt x="74" y="8"/>
                  </a:cubicBezTo>
                  <a:cubicBezTo>
                    <a:pt x="75" y="10"/>
                    <a:pt x="74" y="13"/>
                    <a:pt x="72" y="14"/>
                  </a:cubicBezTo>
                  <a:cubicBezTo>
                    <a:pt x="59" y="28"/>
                    <a:pt x="59" y="28"/>
                    <a:pt x="59" y="28"/>
                  </a:cubicBezTo>
                  <a:cubicBezTo>
                    <a:pt x="57" y="29"/>
                    <a:pt x="56" y="32"/>
                    <a:pt x="57" y="35"/>
                  </a:cubicBezTo>
                  <a:cubicBezTo>
                    <a:pt x="66" y="70"/>
                    <a:pt x="66" y="70"/>
                    <a:pt x="66" y="70"/>
                  </a:cubicBezTo>
                  <a:cubicBezTo>
                    <a:pt x="66" y="72"/>
                    <a:pt x="65" y="75"/>
                    <a:pt x="64" y="77"/>
                  </a:cubicBezTo>
                  <a:cubicBezTo>
                    <a:pt x="62" y="78"/>
                    <a:pt x="62" y="78"/>
                    <a:pt x="62" y="78"/>
                  </a:cubicBezTo>
                  <a:cubicBezTo>
                    <a:pt x="61" y="80"/>
                    <a:pt x="59" y="79"/>
                    <a:pt x="58" y="77"/>
                  </a:cubicBezTo>
                  <a:cubicBezTo>
                    <a:pt x="43" y="49"/>
                    <a:pt x="43" y="49"/>
                    <a:pt x="43" y="49"/>
                  </a:cubicBezTo>
                  <a:cubicBezTo>
                    <a:pt x="42" y="47"/>
                    <a:pt x="40" y="47"/>
                    <a:pt x="39" y="48"/>
                  </a:cubicBezTo>
                  <a:cubicBezTo>
                    <a:pt x="30" y="57"/>
                    <a:pt x="30" y="57"/>
                    <a:pt x="30" y="57"/>
                  </a:cubicBezTo>
                  <a:cubicBezTo>
                    <a:pt x="28" y="58"/>
                    <a:pt x="27" y="61"/>
                    <a:pt x="28" y="64"/>
                  </a:cubicBezTo>
                  <a:cubicBezTo>
                    <a:pt x="28" y="67"/>
                    <a:pt x="28" y="67"/>
                    <a:pt x="28" y="67"/>
                  </a:cubicBezTo>
                  <a:cubicBezTo>
                    <a:pt x="28" y="69"/>
                    <a:pt x="28" y="72"/>
                    <a:pt x="26" y="73"/>
                  </a:cubicBezTo>
                  <a:cubicBezTo>
                    <a:pt x="25" y="74"/>
                    <a:pt x="24" y="75"/>
                    <a:pt x="24" y="75"/>
                  </a:cubicBezTo>
                  <a:cubicBezTo>
                    <a:pt x="23" y="76"/>
                    <a:pt x="22" y="75"/>
                    <a:pt x="21" y="73"/>
                  </a:cubicBezTo>
                  <a:cubicBezTo>
                    <a:pt x="19" y="68"/>
                    <a:pt x="19" y="68"/>
                    <a:pt x="19" y="68"/>
                  </a:cubicBezTo>
                  <a:cubicBezTo>
                    <a:pt x="18" y="67"/>
                    <a:pt x="17" y="65"/>
                    <a:pt x="17" y="64"/>
                  </a:cubicBezTo>
                  <a:cubicBezTo>
                    <a:pt x="16" y="64"/>
                    <a:pt x="16" y="64"/>
                    <a:pt x="16" y="63"/>
                  </a:cubicBezTo>
                  <a:cubicBezTo>
                    <a:pt x="15" y="63"/>
                    <a:pt x="14" y="62"/>
                    <a:pt x="12" y="61"/>
                  </a:cubicBezTo>
                  <a:cubicBezTo>
                    <a:pt x="7" y="59"/>
                    <a:pt x="7" y="59"/>
                    <a:pt x="7" y="59"/>
                  </a:cubicBezTo>
                  <a:cubicBezTo>
                    <a:pt x="5" y="58"/>
                    <a:pt x="4" y="57"/>
                    <a:pt x="4" y="57"/>
                  </a:cubicBezTo>
                  <a:cubicBezTo>
                    <a:pt x="5" y="56"/>
                    <a:pt x="6" y="55"/>
                    <a:pt x="7" y="54"/>
                  </a:cubicBezTo>
                  <a:cubicBezTo>
                    <a:pt x="8" y="53"/>
                    <a:pt x="11" y="52"/>
                    <a:pt x="13" y="52"/>
                  </a:cubicBezTo>
                  <a:cubicBezTo>
                    <a:pt x="16" y="52"/>
                    <a:pt x="16" y="52"/>
                    <a:pt x="16" y="52"/>
                  </a:cubicBezTo>
                  <a:cubicBezTo>
                    <a:pt x="19" y="53"/>
                    <a:pt x="22" y="52"/>
                    <a:pt x="23" y="50"/>
                  </a:cubicBezTo>
                  <a:cubicBezTo>
                    <a:pt x="32" y="41"/>
                    <a:pt x="32" y="41"/>
                    <a:pt x="32" y="41"/>
                  </a:cubicBezTo>
                  <a:cubicBezTo>
                    <a:pt x="33" y="40"/>
                    <a:pt x="33" y="38"/>
                    <a:pt x="31" y="37"/>
                  </a:cubicBezTo>
                  <a:cubicBezTo>
                    <a:pt x="3" y="22"/>
                    <a:pt x="3" y="22"/>
                    <a:pt x="3" y="22"/>
                  </a:cubicBezTo>
                  <a:cubicBezTo>
                    <a:pt x="1" y="21"/>
                    <a:pt x="0" y="19"/>
                    <a:pt x="2" y="18"/>
                  </a:cubicBezTo>
                  <a:cubicBezTo>
                    <a:pt x="3" y="16"/>
                    <a:pt x="3" y="16"/>
                    <a:pt x="3" y="16"/>
                  </a:cubicBezTo>
                  <a:cubicBezTo>
                    <a:pt x="5" y="15"/>
                    <a:pt x="8" y="14"/>
                    <a:pt x="10" y="14"/>
                  </a:cubicBezTo>
                  <a:cubicBezTo>
                    <a:pt x="45" y="23"/>
                    <a:pt x="45" y="23"/>
                    <a:pt x="45" y="23"/>
                  </a:cubicBezTo>
                  <a:cubicBezTo>
                    <a:pt x="47" y="23"/>
                    <a:pt x="50" y="23"/>
                    <a:pt x="52" y="21"/>
                  </a:cubicBezTo>
                  <a:lnTo>
                    <a:pt x="68" y="4"/>
                  </a:lnTo>
                  <a:close/>
                </a:path>
              </a:pathLst>
            </a:custGeom>
            <a:noFill/>
            <a:ln w="19050">
              <a:solidFill>
                <a:schemeClr val="bg1"/>
              </a:solidFill>
              <a:headEnd type="none" w="med" len="med"/>
              <a:tailEnd type="none" w="med" len="med"/>
            </a:ln>
            <a:effectLs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grpSp>
          <p:nvGrpSpPr>
            <p:cNvPr id="115" name="Group 114"/>
            <p:cNvGrpSpPr/>
            <p:nvPr/>
          </p:nvGrpSpPr>
          <p:grpSpPr>
            <a:xfrm>
              <a:off x="9611709" y="2312828"/>
              <a:ext cx="472834" cy="472835"/>
              <a:chOff x="7863166" y="2259433"/>
              <a:chExt cx="497024" cy="497024"/>
            </a:xfrm>
          </p:grpSpPr>
          <p:sp>
            <p:nvSpPr>
              <p:cNvPr id="116" name="Oval 99"/>
              <p:cNvSpPr>
                <a:spLocks noChangeArrowheads="1"/>
              </p:cNvSpPr>
              <p:nvPr/>
            </p:nvSpPr>
            <p:spPr bwMode="auto">
              <a:xfrm>
                <a:off x="7863166" y="2259433"/>
                <a:ext cx="497024" cy="497024"/>
              </a:xfrm>
              <a:prstGeom prst="ellipse">
                <a:avLst/>
              </a:prstGeom>
              <a:noFill/>
              <a:ln w="19050">
                <a:solidFill>
                  <a:schemeClr val="bg1"/>
                </a:solidFill>
                <a:headEnd type="none" w="med" len="med"/>
                <a:tailEnd type="none" w="med" len="med"/>
              </a:ln>
              <a:effectLs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117" name="Oval 99"/>
              <p:cNvSpPr>
                <a:spLocks noChangeArrowheads="1"/>
              </p:cNvSpPr>
              <p:nvPr/>
            </p:nvSpPr>
            <p:spPr bwMode="auto">
              <a:xfrm>
                <a:off x="7910952" y="2307220"/>
                <a:ext cx="401452" cy="401452"/>
              </a:xfrm>
              <a:prstGeom prst="ellipse">
                <a:avLst/>
              </a:prstGeom>
              <a:noFill/>
              <a:ln w="19050">
                <a:solidFill>
                  <a:schemeClr val="bg1"/>
                </a:solidFill>
                <a:headEnd type="none" w="med" len="med"/>
                <a:tailEnd type="none" w="med" len="med"/>
              </a:ln>
              <a:effectLs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grpSp>
      </p:grpSp>
      <p:sp>
        <p:nvSpPr>
          <p:cNvPr id="123" name="Rectangle 122"/>
          <p:cNvSpPr/>
          <p:nvPr/>
        </p:nvSpPr>
        <p:spPr bwMode="auto">
          <a:xfrm>
            <a:off x="6275598" y="1178180"/>
            <a:ext cx="4842495" cy="5369421"/>
          </a:xfrm>
          <a:prstGeom prst="rect">
            <a:avLst/>
          </a:prstGeom>
          <a:solidFill>
            <a:srgbClr val="FFFFFF">
              <a:alpha val="6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0108096" y="6646415"/>
            <a:ext cx="1509067" cy="406265"/>
          </a:xfrm>
          <a:prstGeom prst="rect">
            <a:avLst/>
          </a:prstGeom>
          <a:noFill/>
        </p:spPr>
        <p:txBody>
          <a:bodyPr wrap="none" lIns="182880" tIns="146304" rIns="182880" bIns="146304" rtlCol="0">
            <a:spAutoFit/>
          </a:bodyPr>
          <a:lstStyle/>
          <a:p>
            <a:pPr>
              <a:lnSpc>
                <a:spcPct val="90000"/>
              </a:lnSpc>
              <a:spcAft>
                <a:spcPts val="600"/>
              </a:spcAft>
            </a:pPr>
            <a:r>
              <a:rPr lang="en-US" sz="800" dirty="0">
                <a:gradFill>
                  <a:gsLst>
                    <a:gs pos="2917">
                      <a:schemeClr val="tx1"/>
                    </a:gs>
                    <a:gs pos="30000">
                      <a:schemeClr val="tx1"/>
                    </a:gs>
                  </a:gsLst>
                  <a:lin ang="5400000" scaled="0"/>
                </a:gradFill>
              </a:rPr>
              <a:t>* 2017 projected delivery</a:t>
            </a:r>
          </a:p>
        </p:txBody>
      </p:sp>
    </p:spTree>
    <p:extLst>
      <p:ext uri="{BB962C8B-B14F-4D97-AF65-F5344CB8AC3E}">
        <p14:creationId xmlns:p14="http://schemas.microsoft.com/office/powerpoint/2010/main" val="17258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0-#ppt_w/2"/>
                                          </p:val>
                                        </p:tav>
                                        <p:tav tm="100000">
                                          <p:val>
                                            <p:strVal val="#ppt_x"/>
                                          </p:val>
                                        </p:tav>
                                      </p:tavLst>
                                    </p:anim>
                                    <p:anim calcmode="lin" valueType="num">
                                      <p:cBhvr additive="base">
                                        <p:cTn id="8" dur="500" fill="hold"/>
                                        <p:tgtEl>
                                          <p:spTgt spid="12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anim calcmode="lin" valueType="num">
                                      <p:cBhvr additive="base">
                                        <p:cTn id="11" dur="500" fill="hold"/>
                                        <p:tgtEl>
                                          <p:spTgt spid="125"/>
                                        </p:tgtEl>
                                        <p:attrNameLst>
                                          <p:attrName>ppt_x</p:attrName>
                                        </p:attrNameLst>
                                      </p:cBhvr>
                                      <p:tavLst>
                                        <p:tav tm="0">
                                          <p:val>
                                            <p:strVal val="1+#ppt_w/2"/>
                                          </p:val>
                                        </p:tav>
                                        <p:tav tm="100000">
                                          <p:val>
                                            <p:strVal val="#ppt_x"/>
                                          </p:val>
                                        </p:tav>
                                      </p:tavLst>
                                    </p:anim>
                                    <p:anim calcmode="lin" valueType="num">
                                      <p:cBhvr additive="base">
                                        <p:cTn id="12" dur="500" fill="hold"/>
                                        <p:tgtEl>
                                          <p:spTgt spid="1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3"/>
                                        </p:tgtEl>
                                        <p:attrNameLst>
                                          <p:attrName>style.visibility</p:attrName>
                                        </p:attrNameLst>
                                      </p:cBhvr>
                                      <p:to>
                                        <p:strVal val="visible"/>
                                      </p:to>
                                    </p:set>
                                    <p:animEffect transition="in" filter="fade">
                                      <p:cBhvr>
                                        <p:cTn id="21" dur="7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0" y="1532628"/>
            <a:ext cx="12435840" cy="5461897"/>
          </a:xfrm>
          <a:prstGeom prst="rect">
            <a:avLst/>
          </a:prstGeom>
          <a:solidFill>
            <a:srgbClr val="F5F5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itle 974"/>
          <p:cNvSpPr txBox="1">
            <a:spLocks/>
          </p:cNvSpPr>
          <p:nvPr/>
        </p:nvSpPr>
        <p:spPr>
          <a:xfrm>
            <a:off x="3180522" y="437972"/>
            <a:ext cx="6075430" cy="548562"/>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Managing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innovation</a:t>
            </a:r>
            <a:endParaRPr lang="en-US" sz="3000" cap="all" spc="300" dirty="0">
              <a:solidFill>
                <a:schemeClr val="tx2"/>
              </a:solidFill>
              <a:latin typeface="Segoe UI Light" panose="020B0502040204020203" pitchFamily="34" charset="0"/>
              <a:cs typeface="Arial" panose="020B0604020202020204" pitchFamily="34" charset="0"/>
            </a:endParaRPr>
          </a:p>
        </p:txBody>
      </p:sp>
      <p:cxnSp>
        <p:nvCxnSpPr>
          <p:cNvPr id="17" name="Straight Connector 16"/>
          <p:cNvCxnSpPr/>
          <p:nvPr/>
        </p:nvCxnSpPr>
        <p:spPr>
          <a:xfrm flipH="1" flipV="1">
            <a:off x="3669500" y="3507530"/>
            <a:ext cx="1183085" cy="267483"/>
          </a:xfrm>
          <a:prstGeom prst="line">
            <a:avLst/>
          </a:prstGeom>
          <a:ln>
            <a:solidFill>
              <a:schemeClr val="bg1">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669500" y="5303779"/>
            <a:ext cx="1183085" cy="267483"/>
          </a:xfrm>
          <a:prstGeom prst="line">
            <a:avLst/>
          </a:prstGeom>
          <a:ln>
            <a:solidFill>
              <a:schemeClr val="bg1">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509148" y="3507530"/>
            <a:ext cx="1183085" cy="267483"/>
          </a:xfrm>
          <a:prstGeom prst="line">
            <a:avLst/>
          </a:prstGeom>
          <a:ln>
            <a:solidFill>
              <a:schemeClr val="bg1">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09148" y="5303779"/>
            <a:ext cx="1183085" cy="267483"/>
          </a:xfrm>
          <a:prstGeom prst="line">
            <a:avLst/>
          </a:prstGeom>
          <a:ln>
            <a:solidFill>
              <a:schemeClr val="bg1">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22" name="Title 974"/>
          <p:cNvSpPr txBox="1">
            <a:spLocks/>
          </p:cNvSpPr>
          <p:nvPr/>
        </p:nvSpPr>
        <p:spPr>
          <a:xfrm>
            <a:off x="991684" y="2912438"/>
            <a:ext cx="2755010" cy="548562"/>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1600" spc="0" dirty="0">
                <a:solidFill>
                  <a:srgbClr val="0078D7"/>
                </a:solidFill>
              </a:rPr>
              <a:t>Not all users and devices are the same</a:t>
            </a:r>
            <a:r>
              <a:rPr lang="en-US" sz="1600" spc="0" dirty="0">
                <a:solidFill>
                  <a:srgbClr val="525252"/>
                </a:solidFill>
                <a:latin typeface="+mn-lt"/>
                <a:cs typeface="Arial" panose="020B0604020202020204" pitchFamily="34" charset="0"/>
              </a:rPr>
              <a:t>.  Some need to be current and up to date, others need to stay static, sometimes for years. </a:t>
            </a:r>
          </a:p>
        </p:txBody>
      </p:sp>
      <p:sp>
        <p:nvSpPr>
          <p:cNvPr id="23" name="Title 974"/>
          <p:cNvSpPr txBox="1">
            <a:spLocks/>
          </p:cNvSpPr>
          <p:nvPr/>
        </p:nvSpPr>
        <p:spPr>
          <a:xfrm>
            <a:off x="991684" y="5163239"/>
            <a:ext cx="2755010" cy="548562"/>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1600" spc="0" dirty="0">
                <a:solidFill>
                  <a:srgbClr val="525252"/>
                </a:solidFill>
                <a:latin typeface="+mn-lt"/>
                <a:cs typeface="Arial" panose="020B0604020202020204" pitchFamily="34" charset="0"/>
              </a:rPr>
              <a:t>Historically, technology adoption is dragged down by </a:t>
            </a:r>
            <a:r>
              <a:rPr lang="en-US" sz="1600" spc="0" dirty="0">
                <a:solidFill>
                  <a:srgbClr val="0078D7"/>
                </a:solidFill>
              </a:rPr>
              <a:t>compatibility, complexity and cost. </a:t>
            </a:r>
          </a:p>
        </p:txBody>
      </p:sp>
      <p:sp>
        <p:nvSpPr>
          <p:cNvPr id="24" name="Title 974"/>
          <p:cNvSpPr txBox="1">
            <a:spLocks/>
          </p:cNvSpPr>
          <p:nvPr/>
        </p:nvSpPr>
        <p:spPr>
          <a:xfrm>
            <a:off x="8689781" y="2958968"/>
            <a:ext cx="2755010" cy="548562"/>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1600" spc="0" dirty="0">
                <a:solidFill>
                  <a:srgbClr val="525252"/>
                </a:solidFill>
                <a:latin typeface="+mn-lt"/>
                <a:cs typeface="Arial" panose="020B0604020202020204" pitchFamily="34" charset="0"/>
              </a:rPr>
              <a:t>Addressing modern security threats requires </a:t>
            </a:r>
            <a:r>
              <a:rPr lang="en-US" sz="1600" spc="0" dirty="0">
                <a:solidFill>
                  <a:srgbClr val="0078D7"/>
                </a:solidFill>
              </a:rPr>
              <a:t>rapidly deploying updates and new functionality.</a:t>
            </a:r>
          </a:p>
        </p:txBody>
      </p:sp>
      <p:sp>
        <p:nvSpPr>
          <p:cNvPr id="25" name="Title 974"/>
          <p:cNvSpPr txBox="1">
            <a:spLocks/>
          </p:cNvSpPr>
          <p:nvPr/>
        </p:nvSpPr>
        <p:spPr>
          <a:xfrm>
            <a:off x="8689781" y="5209769"/>
            <a:ext cx="2755010" cy="548562"/>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1600" spc="0" dirty="0">
                <a:solidFill>
                  <a:srgbClr val="0078D7"/>
                </a:solidFill>
              </a:rPr>
              <a:t>Managing the tension </a:t>
            </a:r>
            <a:r>
              <a:rPr lang="en-US" sz="1600" spc="0" dirty="0">
                <a:solidFill>
                  <a:srgbClr val="525252"/>
                </a:solidFill>
                <a:latin typeface="+mn-lt"/>
                <a:cs typeface="Arial" panose="020B0604020202020204" pitchFamily="34" charset="0"/>
              </a:rPr>
              <a:t>between staying up to date and the historic complexity of migration.</a:t>
            </a:r>
          </a:p>
          <a:p>
            <a:pPr algn="ctr">
              <a:spcAft>
                <a:spcPts val="600"/>
              </a:spcAft>
            </a:pPr>
            <a:endParaRPr lang="en-US" sz="1600" spc="0" dirty="0">
              <a:solidFill>
                <a:srgbClr val="525252"/>
              </a:solidFill>
              <a:latin typeface="+mn-lt"/>
              <a:cs typeface="Arial" panose="020B0604020202020204" pitchFamily="34" charset="0"/>
            </a:endParaRPr>
          </a:p>
        </p:txBody>
      </p:sp>
      <p:sp>
        <p:nvSpPr>
          <p:cNvPr id="28" name="Rectangle 27"/>
          <p:cNvSpPr/>
          <p:nvPr/>
        </p:nvSpPr>
        <p:spPr bwMode="auto">
          <a:xfrm>
            <a:off x="0" y="1514340"/>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Oval 25"/>
          <p:cNvSpPr/>
          <p:nvPr/>
        </p:nvSpPr>
        <p:spPr bwMode="auto">
          <a:xfrm>
            <a:off x="4626867" y="2912383"/>
            <a:ext cx="3120286" cy="3120286"/>
          </a:xfrm>
          <a:prstGeom prst="ellipse">
            <a:avLst/>
          </a:prstGeom>
          <a:solidFill>
            <a:srgbClr val="D7D7D7"/>
          </a:solidFill>
          <a:ln>
            <a:solidFill>
              <a:srgbClr val="D7D7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p:cNvSpPr/>
          <p:nvPr/>
        </p:nvSpPr>
        <p:spPr bwMode="auto">
          <a:xfrm>
            <a:off x="4754146" y="3040028"/>
            <a:ext cx="2864995" cy="2864995"/>
          </a:xfrm>
          <a:prstGeom prst="ellipse">
            <a:avLst/>
          </a:prstGeom>
          <a:solidFill>
            <a:srgbClr val="0060AC"/>
          </a:solidFill>
          <a:ln>
            <a:solidFill>
              <a:srgbClr val="0060A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Oval 2"/>
          <p:cNvSpPr/>
          <p:nvPr/>
        </p:nvSpPr>
        <p:spPr bwMode="auto">
          <a:xfrm>
            <a:off x="4900837" y="3186719"/>
            <a:ext cx="2571612" cy="2571612"/>
          </a:xfrm>
          <a:prstGeom prst="ellipse">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5590447" y="3371221"/>
            <a:ext cx="1192392" cy="2028441"/>
            <a:chOff x="4239047" y="900763"/>
            <a:chExt cx="3986418" cy="6781503"/>
          </a:xfrm>
        </p:grpSpPr>
        <p:sp>
          <p:nvSpPr>
            <p:cNvPr id="5" name="Freeform 4"/>
            <p:cNvSpPr>
              <a:spLocks noChangeAspect="1"/>
            </p:cNvSpPr>
            <p:nvPr/>
          </p:nvSpPr>
          <p:spPr bwMode="black">
            <a:xfrm>
              <a:off x="4239047" y="1723250"/>
              <a:ext cx="2015702" cy="2296105"/>
            </a:xfrm>
            <a:custGeom>
              <a:avLst/>
              <a:gdLst>
                <a:gd name="connsiteX0" fmla="*/ 673753 w 2015702"/>
                <a:gd name="connsiteY0" fmla="*/ 128 h 2296105"/>
                <a:gd name="connsiteX1" fmla="*/ 714205 w 2015702"/>
                <a:gd name="connsiteY1" fmla="*/ 2534 h 2296105"/>
                <a:gd name="connsiteX2" fmla="*/ 1006190 w 2015702"/>
                <a:gd name="connsiteY2" fmla="*/ 284885 h 2296105"/>
                <a:gd name="connsiteX3" fmla="*/ 961409 w 2015702"/>
                <a:gd name="connsiteY3" fmla="*/ 514998 h 2296105"/>
                <a:gd name="connsiteX4" fmla="*/ 969968 w 2015702"/>
                <a:gd name="connsiteY4" fmla="*/ 556153 h 2296105"/>
                <a:gd name="connsiteX5" fmla="*/ 969967 w 2015702"/>
                <a:gd name="connsiteY5" fmla="*/ 556153 h 2296105"/>
                <a:gd name="connsiteX6" fmla="*/ 970603 w 2015702"/>
                <a:gd name="connsiteY6" fmla="*/ 559215 h 2296105"/>
                <a:gd name="connsiteX7" fmla="*/ 978305 w 2015702"/>
                <a:gd name="connsiteY7" fmla="*/ 575313 h 2296105"/>
                <a:gd name="connsiteX8" fmla="*/ 2015702 w 2015702"/>
                <a:gd name="connsiteY8" fmla="*/ 575313 h 2296105"/>
                <a:gd name="connsiteX9" fmla="*/ 2015702 w 2015702"/>
                <a:gd name="connsiteY9" fmla="*/ 1276812 h 2296105"/>
                <a:gd name="connsiteX10" fmla="*/ 2003078 w 2015702"/>
                <a:gd name="connsiteY10" fmla="*/ 1287380 h 2296105"/>
                <a:gd name="connsiteX11" fmla="*/ 1795675 w 2015702"/>
                <a:gd name="connsiteY11" fmla="*/ 1240312 h 2296105"/>
                <a:gd name="connsiteX12" fmla="*/ 1582209 w 2015702"/>
                <a:gd name="connsiteY12" fmla="*/ 1626519 h 2296105"/>
                <a:gd name="connsiteX13" fmla="*/ 1580390 w 2015702"/>
                <a:gd name="connsiteY13" fmla="*/ 1680025 h 2296105"/>
                <a:gd name="connsiteX14" fmla="*/ 1580620 w 2015702"/>
                <a:gd name="connsiteY14" fmla="*/ 1683056 h 2296105"/>
                <a:gd name="connsiteX15" fmla="*/ 1580391 w 2015702"/>
                <a:gd name="connsiteY15" fmla="*/ 1695914 h 2296105"/>
                <a:gd name="connsiteX16" fmla="*/ 1815082 w 2015702"/>
                <a:gd name="connsiteY16" fmla="*/ 1822637 h 2296105"/>
                <a:gd name="connsiteX17" fmla="*/ 2002662 w 2015702"/>
                <a:gd name="connsiteY17" fmla="*/ 1775821 h 2296105"/>
                <a:gd name="connsiteX18" fmla="*/ 2015702 w 2015702"/>
                <a:gd name="connsiteY18" fmla="*/ 1786434 h 2296105"/>
                <a:gd name="connsiteX19" fmla="*/ 2015702 w 2015702"/>
                <a:gd name="connsiteY19" fmla="*/ 2296105 h 2296105"/>
                <a:gd name="connsiteX20" fmla="*/ 1222882 w 2015702"/>
                <a:gd name="connsiteY20" fmla="*/ 2296105 h 2296105"/>
                <a:gd name="connsiteX21" fmla="*/ 1216627 w 2015702"/>
                <a:gd name="connsiteY21" fmla="*/ 2283033 h 2296105"/>
                <a:gd name="connsiteX22" fmla="*/ 1252212 w 2015702"/>
                <a:gd name="connsiteY22" fmla="*/ 2008703 h 2296105"/>
                <a:gd name="connsiteX23" fmla="*/ 960227 w 2015702"/>
                <a:gd name="connsiteY23" fmla="*/ 1726351 h 2296105"/>
                <a:gd name="connsiteX24" fmla="*/ 919775 w 2015702"/>
                <a:gd name="connsiteY24" fmla="*/ 1723945 h 2296105"/>
                <a:gd name="connsiteX25" fmla="*/ 823967 w 2015702"/>
                <a:gd name="connsiteY25" fmla="*/ 2034372 h 2296105"/>
                <a:gd name="connsiteX26" fmla="*/ 859364 w 2015702"/>
                <a:gd name="connsiteY26" fmla="*/ 2282482 h 2296105"/>
                <a:gd name="connsiteX27" fmla="*/ 853025 w 2015702"/>
                <a:gd name="connsiteY27" fmla="*/ 2296105 h 2296105"/>
                <a:gd name="connsiteX28" fmla="*/ 346110 w 2015702"/>
                <a:gd name="connsiteY28" fmla="*/ 2296105 h 2296105"/>
                <a:gd name="connsiteX29" fmla="*/ 321896 w 2015702"/>
                <a:gd name="connsiteY29" fmla="*/ 2261340 h 2296105"/>
                <a:gd name="connsiteX30" fmla="*/ 225513 w 2015702"/>
                <a:gd name="connsiteY30" fmla="*/ 2101822 h 2296105"/>
                <a:gd name="connsiteX31" fmla="*/ 225513 w 2015702"/>
                <a:gd name="connsiteY31" fmla="*/ 2094528 h 2296105"/>
                <a:gd name="connsiteX32" fmla="*/ 0 w 2015702"/>
                <a:gd name="connsiteY32" fmla="*/ 1175668 h 2296105"/>
                <a:gd name="connsiteX33" fmla="*/ 89814 w 2015702"/>
                <a:gd name="connsiteY33" fmla="*/ 582360 h 2296105"/>
                <a:gd name="connsiteX34" fmla="*/ 92394 w 2015702"/>
                <a:gd name="connsiteY34" fmla="*/ 575313 h 2296105"/>
                <a:gd name="connsiteX35" fmla="*/ 605594 w 2015702"/>
                <a:gd name="connsiteY35" fmla="*/ 575313 h 2296105"/>
                <a:gd name="connsiteX36" fmla="*/ 613339 w 2015702"/>
                <a:gd name="connsiteY36" fmla="*/ 558664 h 2296105"/>
                <a:gd name="connsiteX37" fmla="*/ 613710 w 2015702"/>
                <a:gd name="connsiteY37" fmla="*/ 556153 h 2296105"/>
                <a:gd name="connsiteX38" fmla="*/ 613711 w 2015702"/>
                <a:gd name="connsiteY38" fmla="*/ 556153 h 2296105"/>
                <a:gd name="connsiteX39" fmla="*/ 618773 w 2015702"/>
                <a:gd name="connsiteY39" fmla="*/ 521907 h 2296105"/>
                <a:gd name="connsiteX40" fmla="*/ 577944 w 2015702"/>
                <a:gd name="connsiteY40" fmla="*/ 310553 h 2296105"/>
                <a:gd name="connsiteX41" fmla="*/ 673753 w 2015702"/>
                <a:gd name="connsiteY41" fmla="*/ 128 h 229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15702" h="2296105">
                  <a:moveTo>
                    <a:pt x="673753" y="128"/>
                  </a:moveTo>
                  <a:cubicBezTo>
                    <a:pt x="697173" y="-674"/>
                    <a:pt x="714205" y="2534"/>
                    <a:pt x="714205" y="2534"/>
                  </a:cubicBezTo>
                  <a:cubicBezTo>
                    <a:pt x="870601" y="6163"/>
                    <a:pt x="1122984" y="2534"/>
                    <a:pt x="1006190" y="284885"/>
                  </a:cubicBezTo>
                  <a:cubicBezTo>
                    <a:pt x="962392" y="385954"/>
                    <a:pt x="955549" y="462659"/>
                    <a:pt x="961409" y="514998"/>
                  </a:cubicBezTo>
                  <a:lnTo>
                    <a:pt x="969968" y="556153"/>
                  </a:lnTo>
                  <a:lnTo>
                    <a:pt x="969967" y="556153"/>
                  </a:lnTo>
                  <a:lnTo>
                    <a:pt x="970603" y="559215"/>
                  </a:lnTo>
                  <a:lnTo>
                    <a:pt x="978305" y="575313"/>
                  </a:lnTo>
                  <a:lnTo>
                    <a:pt x="2015702" y="575313"/>
                  </a:lnTo>
                  <a:lnTo>
                    <a:pt x="2015702" y="1276812"/>
                  </a:lnTo>
                  <a:lnTo>
                    <a:pt x="2003078" y="1287380"/>
                  </a:lnTo>
                  <a:cubicBezTo>
                    <a:pt x="1966691" y="1307896"/>
                    <a:pt x="1897557" y="1317552"/>
                    <a:pt x="1795675" y="1240312"/>
                  </a:cubicBezTo>
                  <a:cubicBezTo>
                    <a:pt x="1582209" y="1085829"/>
                    <a:pt x="1584952" y="1419654"/>
                    <a:pt x="1582209" y="1626519"/>
                  </a:cubicBezTo>
                  <a:cubicBezTo>
                    <a:pt x="1582209" y="1626519"/>
                    <a:pt x="1579783" y="1649048"/>
                    <a:pt x="1580390" y="1680025"/>
                  </a:cubicBezTo>
                  <a:lnTo>
                    <a:pt x="1580620" y="1683056"/>
                  </a:lnTo>
                  <a:lnTo>
                    <a:pt x="1580391" y="1695914"/>
                  </a:lnTo>
                  <a:cubicBezTo>
                    <a:pt x="1582210" y="1788845"/>
                    <a:pt x="1611318" y="1957810"/>
                    <a:pt x="1815082" y="1822637"/>
                  </a:cubicBezTo>
                  <a:cubicBezTo>
                    <a:pt x="1815082" y="1822637"/>
                    <a:pt x="1933945" y="1743787"/>
                    <a:pt x="2002662" y="1775821"/>
                  </a:cubicBezTo>
                  <a:lnTo>
                    <a:pt x="2015702" y="1786434"/>
                  </a:lnTo>
                  <a:lnTo>
                    <a:pt x="2015702" y="2296105"/>
                  </a:lnTo>
                  <a:lnTo>
                    <a:pt x="1222882" y="2296105"/>
                  </a:lnTo>
                  <a:lnTo>
                    <a:pt x="1216627" y="2283033"/>
                  </a:lnTo>
                  <a:cubicBezTo>
                    <a:pt x="1201115" y="2234906"/>
                    <a:pt x="1193816" y="2143461"/>
                    <a:pt x="1252212" y="2008703"/>
                  </a:cubicBezTo>
                  <a:cubicBezTo>
                    <a:pt x="1369006" y="1726351"/>
                    <a:pt x="1116624" y="1729982"/>
                    <a:pt x="960227" y="1726351"/>
                  </a:cubicBezTo>
                  <a:cubicBezTo>
                    <a:pt x="960227" y="1726351"/>
                    <a:pt x="943195" y="1723144"/>
                    <a:pt x="919775" y="1723945"/>
                  </a:cubicBezTo>
                  <a:cubicBezTo>
                    <a:pt x="849516" y="1726351"/>
                    <a:pt x="721773" y="1764855"/>
                    <a:pt x="823967" y="2034372"/>
                  </a:cubicBezTo>
                  <a:cubicBezTo>
                    <a:pt x="823967" y="2034372"/>
                    <a:pt x="883582" y="2191589"/>
                    <a:pt x="859364" y="2282482"/>
                  </a:cubicBezTo>
                  <a:lnTo>
                    <a:pt x="853025" y="2296105"/>
                  </a:lnTo>
                  <a:lnTo>
                    <a:pt x="346110" y="2296105"/>
                  </a:lnTo>
                  <a:lnTo>
                    <a:pt x="321896" y="2261340"/>
                  </a:lnTo>
                  <a:cubicBezTo>
                    <a:pt x="287342" y="2209380"/>
                    <a:pt x="254607" y="2156511"/>
                    <a:pt x="225513" y="2101822"/>
                  </a:cubicBezTo>
                  <a:cubicBezTo>
                    <a:pt x="225513" y="2101822"/>
                    <a:pt x="225513" y="2094528"/>
                    <a:pt x="225513" y="2094528"/>
                  </a:cubicBezTo>
                  <a:cubicBezTo>
                    <a:pt x="80018" y="1824701"/>
                    <a:pt x="0" y="1511125"/>
                    <a:pt x="0" y="1175668"/>
                  </a:cubicBezTo>
                  <a:cubicBezTo>
                    <a:pt x="0" y="969198"/>
                    <a:pt x="31457" y="769906"/>
                    <a:pt x="89814" y="582360"/>
                  </a:cubicBezTo>
                  <a:lnTo>
                    <a:pt x="92394" y="575313"/>
                  </a:lnTo>
                  <a:lnTo>
                    <a:pt x="605594" y="575313"/>
                  </a:lnTo>
                  <a:lnTo>
                    <a:pt x="613339" y="558664"/>
                  </a:lnTo>
                  <a:lnTo>
                    <a:pt x="613710" y="556153"/>
                  </a:lnTo>
                  <a:lnTo>
                    <a:pt x="613711" y="556153"/>
                  </a:lnTo>
                  <a:lnTo>
                    <a:pt x="618773" y="521907"/>
                  </a:lnTo>
                  <a:cubicBezTo>
                    <a:pt x="623587" y="430923"/>
                    <a:pt x="577944" y="310553"/>
                    <a:pt x="577944" y="310553"/>
                  </a:cubicBezTo>
                  <a:cubicBezTo>
                    <a:pt x="475750" y="41036"/>
                    <a:pt x="603493" y="2533"/>
                    <a:pt x="673753" y="128"/>
                  </a:cubicBezTo>
                  <a:close/>
                </a:path>
              </a:pathLst>
            </a:custGeom>
            <a:noFill/>
            <a:ln w="9525">
              <a:solidFill>
                <a:srgbClr val="FFFFFF"/>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Freeform 5"/>
            <p:cNvSpPr>
              <a:spLocks noChangeAspect="1"/>
            </p:cNvSpPr>
            <p:nvPr/>
          </p:nvSpPr>
          <p:spPr bwMode="black">
            <a:xfrm>
              <a:off x="4334021" y="900763"/>
              <a:ext cx="3793909" cy="1879738"/>
            </a:xfrm>
            <a:custGeom>
              <a:avLst/>
              <a:gdLst>
                <a:gd name="connsiteX0" fmla="*/ 3129075 w 3793909"/>
                <a:gd name="connsiteY0" fmla="*/ 1378640 h 1879738"/>
                <a:gd name="connsiteX1" fmla="*/ 3792719 w 3793909"/>
                <a:gd name="connsiteY1" fmla="*/ 1378640 h 1879738"/>
                <a:gd name="connsiteX2" fmla="*/ 3793909 w 3793909"/>
                <a:gd name="connsiteY2" fmla="*/ 1381910 h 1879738"/>
                <a:gd name="connsiteX3" fmla="*/ 3127326 w 3793909"/>
                <a:gd name="connsiteY3" fmla="*/ 1381910 h 1879738"/>
                <a:gd name="connsiteX4" fmla="*/ 1898228 w 3793909"/>
                <a:gd name="connsiteY4" fmla="*/ 0 h 1879738"/>
                <a:gd name="connsiteX5" fmla="*/ 3735498 w 3793909"/>
                <a:gd name="connsiteY5" fmla="*/ 1221384 h 1879738"/>
                <a:gd name="connsiteX6" fmla="*/ 3792718 w 3793909"/>
                <a:gd name="connsiteY6" fmla="*/ 1378639 h 1879738"/>
                <a:gd name="connsiteX7" fmla="*/ 3129074 w 3793909"/>
                <a:gd name="connsiteY7" fmla="*/ 1378639 h 1879738"/>
                <a:gd name="connsiteX8" fmla="*/ 3127325 w 3793909"/>
                <a:gd name="connsiteY8" fmla="*/ 1381909 h 1879738"/>
                <a:gd name="connsiteX9" fmla="*/ 3121016 w 3793909"/>
                <a:gd name="connsiteY9" fmla="*/ 1393706 h 1879738"/>
                <a:gd name="connsiteX10" fmla="*/ 3156412 w 3793909"/>
                <a:gd name="connsiteY10" fmla="*/ 1609560 h 1879738"/>
                <a:gd name="connsiteX11" fmla="*/ 3020152 w 3793909"/>
                <a:gd name="connsiteY11" fmla="*/ 1877533 h 1879738"/>
                <a:gd name="connsiteX12" fmla="*/ 2728167 w 3793909"/>
                <a:gd name="connsiteY12" fmla="*/ 1631892 h 1879738"/>
                <a:gd name="connsiteX13" fmla="*/ 2763752 w 3793909"/>
                <a:gd name="connsiteY13" fmla="*/ 1393227 h 1879738"/>
                <a:gd name="connsiteX14" fmla="*/ 2757528 w 3793909"/>
                <a:gd name="connsiteY14" fmla="*/ 1381909 h 1879738"/>
                <a:gd name="connsiteX15" fmla="*/ 1920728 w 3793909"/>
                <a:gd name="connsiteY15" fmla="*/ 1381909 h 1879738"/>
                <a:gd name="connsiteX16" fmla="*/ 1920728 w 3793909"/>
                <a:gd name="connsiteY16" fmla="*/ 1397799 h 1879738"/>
                <a:gd name="connsiteX17" fmla="*/ 883331 w 3793909"/>
                <a:gd name="connsiteY17" fmla="*/ 1397799 h 1879738"/>
                <a:gd name="connsiteX18" fmla="*/ 875629 w 3793909"/>
                <a:gd name="connsiteY18" fmla="*/ 1381701 h 1879738"/>
                <a:gd name="connsiteX19" fmla="*/ 874993 w 3793909"/>
                <a:gd name="connsiteY19" fmla="*/ 1378639 h 1879738"/>
                <a:gd name="connsiteX20" fmla="*/ 866434 w 3793909"/>
                <a:gd name="connsiteY20" fmla="*/ 1337484 h 1879738"/>
                <a:gd name="connsiteX21" fmla="*/ 911215 w 3793909"/>
                <a:gd name="connsiteY21" fmla="*/ 1107371 h 1879738"/>
                <a:gd name="connsiteX22" fmla="*/ 619230 w 3793909"/>
                <a:gd name="connsiteY22" fmla="*/ 825020 h 1879738"/>
                <a:gd name="connsiteX23" fmla="*/ 578778 w 3793909"/>
                <a:gd name="connsiteY23" fmla="*/ 822614 h 1879738"/>
                <a:gd name="connsiteX24" fmla="*/ 482969 w 3793909"/>
                <a:gd name="connsiteY24" fmla="*/ 1133039 h 1879738"/>
                <a:gd name="connsiteX25" fmla="*/ 523798 w 3793909"/>
                <a:gd name="connsiteY25" fmla="*/ 1344393 h 1879738"/>
                <a:gd name="connsiteX26" fmla="*/ 518736 w 3793909"/>
                <a:gd name="connsiteY26" fmla="*/ 1378639 h 1879738"/>
                <a:gd name="connsiteX27" fmla="*/ 515816 w 3793909"/>
                <a:gd name="connsiteY27" fmla="*/ 1378639 h 1879738"/>
                <a:gd name="connsiteX28" fmla="*/ 515786 w 3793909"/>
                <a:gd name="connsiteY28" fmla="*/ 1378839 h 1879738"/>
                <a:gd name="connsiteX29" fmla="*/ 508118 w 3793909"/>
                <a:gd name="connsiteY29" fmla="*/ 1395324 h 1879738"/>
                <a:gd name="connsiteX30" fmla="*/ 0 w 3793909"/>
                <a:gd name="connsiteY30" fmla="*/ 1395324 h 1879738"/>
                <a:gd name="connsiteX31" fmla="*/ 6107 w 3793909"/>
                <a:gd name="connsiteY31" fmla="*/ 1378639 h 1879738"/>
                <a:gd name="connsiteX32" fmla="*/ 4433 w 3793909"/>
                <a:gd name="connsiteY32" fmla="*/ 1378639 h 1879738"/>
                <a:gd name="connsiteX33" fmla="*/ 61995 w 3793909"/>
                <a:gd name="connsiteY33" fmla="*/ 1221384 h 1879738"/>
                <a:gd name="connsiteX34" fmla="*/ 1898228 w 3793909"/>
                <a:gd name="connsiteY34" fmla="*/ 0 h 187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93909" h="1879738">
                  <a:moveTo>
                    <a:pt x="3129075" y="1378640"/>
                  </a:moveTo>
                  <a:lnTo>
                    <a:pt x="3792719" y="1378640"/>
                  </a:lnTo>
                  <a:lnTo>
                    <a:pt x="3793909" y="1381910"/>
                  </a:lnTo>
                  <a:lnTo>
                    <a:pt x="3127326" y="1381910"/>
                  </a:lnTo>
                  <a:close/>
                  <a:moveTo>
                    <a:pt x="1898228" y="0"/>
                  </a:moveTo>
                  <a:cubicBezTo>
                    <a:pt x="2727528" y="0"/>
                    <a:pt x="3434062" y="504550"/>
                    <a:pt x="3735498" y="1221384"/>
                  </a:cubicBezTo>
                  <a:lnTo>
                    <a:pt x="3792718" y="1378639"/>
                  </a:lnTo>
                  <a:lnTo>
                    <a:pt x="3129074" y="1378639"/>
                  </a:lnTo>
                  <a:lnTo>
                    <a:pt x="3127325" y="1381909"/>
                  </a:lnTo>
                  <a:lnTo>
                    <a:pt x="3121016" y="1393706"/>
                  </a:lnTo>
                  <a:cubicBezTo>
                    <a:pt x="3096798" y="1472782"/>
                    <a:pt x="3156412" y="1609560"/>
                    <a:pt x="3156412" y="1609560"/>
                  </a:cubicBezTo>
                  <a:cubicBezTo>
                    <a:pt x="3292672" y="1922196"/>
                    <a:pt x="3020152" y="1877533"/>
                    <a:pt x="3020152" y="1877533"/>
                  </a:cubicBezTo>
                  <a:cubicBezTo>
                    <a:pt x="2863756" y="1874375"/>
                    <a:pt x="2611373" y="1877533"/>
                    <a:pt x="2728167" y="1631892"/>
                  </a:cubicBezTo>
                  <a:cubicBezTo>
                    <a:pt x="2786563" y="1514653"/>
                    <a:pt x="2779264" y="1435098"/>
                    <a:pt x="2763752" y="1393227"/>
                  </a:cubicBezTo>
                  <a:lnTo>
                    <a:pt x="2757528" y="1381909"/>
                  </a:lnTo>
                  <a:lnTo>
                    <a:pt x="1920728" y="1381909"/>
                  </a:lnTo>
                  <a:lnTo>
                    <a:pt x="1920728" y="1397799"/>
                  </a:lnTo>
                  <a:lnTo>
                    <a:pt x="883331" y="1397799"/>
                  </a:lnTo>
                  <a:lnTo>
                    <a:pt x="875629" y="1381701"/>
                  </a:lnTo>
                  <a:lnTo>
                    <a:pt x="874993" y="1378639"/>
                  </a:lnTo>
                  <a:lnTo>
                    <a:pt x="866434" y="1337484"/>
                  </a:lnTo>
                  <a:cubicBezTo>
                    <a:pt x="860574" y="1285145"/>
                    <a:pt x="867417" y="1208440"/>
                    <a:pt x="911215" y="1107371"/>
                  </a:cubicBezTo>
                  <a:cubicBezTo>
                    <a:pt x="1028009" y="825020"/>
                    <a:pt x="775626" y="828649"/>
                    <a:pt x="619230" y="825020"/>
                  </a:cubicBezTo>
                  <a:cubicBezTo>
                    <a:pt x="619230" y="825020"/>
                    <a:pt x="602198" y="821812"/>
                    <a:pt x="578778" y="822614"/>
                  </a:cubicBezTo>
                  <a:cubicBezTo>
                    <a:pt x="508518" y="825019"/>
                    <a:pt x="380775" y="863522"/>
                    <a:pt x="482969" y="1133039"/>
                  </a:cubicBezTo>
                  <a:cubicBezTo>
                    <a:pt x="482969" y="1133039"/>
                    <a:pt x="528612" y="1253409"/>
                    <a:pt x="523798" y="1344393"/>
                  </a:cubicBezTo>
                  <a:lnTo>
                    <a:pt x="518736" y="1378639"/>
                  </a:lnTo>
                  <a:lnTo>
                    <a:pt x="515816" y="1378639"/>
                  </a:lnTo>
                  <a:lnTo>
                    <a:pt x="515786" y="1378839"/>
                  </a:lnTo>
                  <a:lnTo>
                    <a:pt x="508118" y="1395324"/>
                  </a:lnTo>
                  <a:lnTo>
                    <a:pt x="0" y="1395324"/>
                  </a:lnTo>
                  <a:lnTo>
                    <a:pt x="6107" y="1378639"/>
                  </a:lnTo>
                  <a:lnTo>
                    <a:pt x="4433" y="1378639"/>
                  </a:lnTo>
                  <a:lnTo>
                    <a:pt x="61995" y="1221384"/>
                  </a:lnTo>
                  <a:cubicBezTo>
                    <a:pt x="365136" y="504550"/>
                    <a:pt x="1074397" y="0"/>
                    <a:pt x="1898228" y="0"/>
                  </a:cubicBezTo>
                  <a:close/>
                </a:path>
              </a:pathLst>
            </a:custGeom>
            <a:noFill/>
            <a:ln w="9525">
              <a:solidFill>
                <a:srgbClr val="FFFFFF"/>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Freeform 6"/>
            <p:cNvSpPr>
              <a:spLocks noChangeAspect="1"/>
            </p:cNvSpPr>
            <p:nvPr/>
          </p:nvSpPr>
          <p:spPr bwMode="black">
            <a:xfrm>
              <a:off x="5819341" y="2282671"/>
              <a:ext cx="2406124" cy="1720876"/>
            </a:xfrm>
            <a:custGeom>
              <a:avLst/>
              <a:gdLst>
                <a:gd name="connsiteX0" fmla="*/ 394579 w 2406125"/>
                <a:gd name="connsiteY0" fmla="*/ 1193323 h 1720876"/>
                <a:gd name="connsiteX1" fmla="*/ 394579 w 2406125"/>
                <a:gd name="connsiteY1" fmla="*/ 1193323 h 1720876"/>
                <a:gd name="connsiteX2" fmla="*/ 364070 w 2406125"/>
                <a:gd name="connsiteY2" fmla="*/ 1194309 h 1720876"/>
                <a:gd name="connsiteX3" fmla="*/ 348978 w 2406125"/>
                <a:gd name="connsiteY3" fmla="*/ 1198181 h 1720876"/>
                <a:gd name="connsiteX4" fmla="*/ 340592 w 2406125"/>
                <a:gd name="connsiteY4" fmla="*/ 1199074 h 1720876"/>
                <a:gd name="connsiteX5" fmla="*/ 328972 w 2406125"/>
                <a:gd name="connsiteY5" fmla="*/ 1203314 h 1720876"/>
                <a:gd name="connsiteX6" fmla="*/ 317536 w 2406125"/>
                <a:gd name="connsiteY6" fmla="*/ 1206248 h 1720876"/>
                <a:gd name="connsiteX7" fmla="*/ 298314 w 2406125"/>
                <a:gd name="connsiteY7" fmla="*/ 1214498 h 1720876"/>
                <a:gd name="connsiteX8" fmla="*/ 288889 w 2406125"/>
                <a:gd name="connsiteY8" fmla="*/ 1217937 h 1720876"/>
                <a:gd name="connsiteX9" fmla="*/ 281960 w 2406125"/>
                <a:gd name="connsiteY9" fmla="*/ 1221517 h 1720876"/>
                <a:gd name="connsiteX10" fmla="*/ 276022 w 2406125"/>
                <a:gd name="connsiteY10" fmla="*/ 1224066 h 1720876"/>
                <a:gd name="connsiteX11" fmla="*/ 256326 w 2406125"/>
                <a:gd name="connsiteY11" fmla="*/ 1234766 h 1720876"/>
                <a:gd name="connsiteX12" fmla="*/ 250083 w 2406125"/>
                <a:gd name="connsiteY12" fmla="*/ 1237993 h 1720876"/>
                <a:gd name="connsiteX13" fmla="*/ 247622 w 2406125"/>
                <a:gd name="connsiteY13" fmla="*/ 1239494 h 1720876"/>
                <a:gd name="connsiteX14" fmla="*/ 246212 w 2406125"/>
                <a:gd name="connsiteY14" fmla="*/ 1240260 h 1720876"/>
                <a:gd name="connsiteX15" fmla="*/ 234863 w 2406125"/>
                <a:gd name="connsiteY15" fmla="*/ 1247281 h 1720876"/>
                <a:gd name="connsiteX16" fmla="*/ 234788 w 2406125"/>
                <a:gd name="connsiteY16" fmla="*/ 1247326 h 1720876"/>
                <a:gd name="connsiteX17" fmla="*/ 182162 w 2406125"/>
                <a:gd name="connsiteY17" fmla="*/ 1276981 h 1720876"/>
                <a:gd name="connsiteX18" fmla="*/ 168275 w 2406125"/>
                <a:gd name="connsiteY18" fmla="*/ 1282816 h 1720876"/>
                <a:gd name="connsiteX19" fmla="*/ 136420 w 2406125"/>
                <a:gd name="connsiteY19" fmla="*/ 1293181 h 1720876"/>
                <a:gd name="connsiteX20" fmla="*/ 124780 w 2406125"/>
                <a:gd name="connsiteY20" fmla="*/ 1295742 h 1720876"/>
                <a:gd name="connsiteX21" fmla="*/ 90432 w 2406125"/>
                <a:gd name="connsiteY21" fmla="*/ 1296550 h 1720876"/>
                <a:gd name="connsiteX22" fmla="*/ 118403 w 2406125"/>
                <a:gd name="connsiteY22" fmla="*/ 1297144 h 1720876"/>
                <a:gd name="connsiteX23" fmla="*/ 124780 w 2406125"/>
                <a:gd name="connsiteY23" fmla="*/ 1295742 h 1720876"/>
                <a:gd name="connsiteX24" fmla="*/ 128845 w 2406125"/>
                <a:gd name="connsiteY24" fmla="*/ 1295646 h 1720876"/>
                <a:gd name="connsiteX25" fmla="*/ 136420 w 2406125"/>
                <a:gd name="connsiteY25" fmla="*/ 1293181 h 1720876"/>
                <a:gd name="connsiteX26" fmla="*/ 151505 w 2406125"/>
                <a:gd name="connsiteY26" fmla="*/ 1289863 h 1720876"/>
                <a:gd name="connsiteX27" fmla="*/ 168275 w 2406125"/>
                <a:gd name="connsiteY27" fmla="*/ 1282816 h 1720876"/>
                <a:gd name="connsiteX28" fmla="*/ 176631 w 2406125"/>
                <a:gd name="connsiteY28" fmla="*/ 1280097 h 1720876"/>
                <a:gd name="connsiteX29" fmla="*/ 182162 w 2406125"/>
                <a:gd name="connsiteY29" fmla="*/ 1276981 h 1720876"/>
                <a:gd name="connsiteX30" fmla="*/ 190160 w 2406125"/>
                <a:gd name="connsiteY30" fmla="*/ 1273620 h 1720876"/>
                <a:gd name="connsiteX31" fmla="*/ 234789 w 2406125"/>
                <a:gd name="connsiteY31" fmla="*/ 1247326 h 1720876"/>
                <a:gd name="connsiteX32" fmla="*/ 234863 w 2406125"/>
                <a:gd name="connsiteY32" fmla="*/ 1247281 h 1720876"/>
                <a:gd name="connsiteX33" fmla="*/ 247622 w 2406125"/>
                <a:gd name="connsiteY33" fmla="*/ 1239494 h 1720876"/>
                <a:gd name="connsiteX34" fmla="*/ 256326 w 2406125"/>
                <a:gd name="connsiteY34" fmla="*/ 1234766 h 1720876"/>
                <a:gd name="connsiteX35" fmla="*/ 281960 w 2406125"/>
                <a:gd name="connsiteY35" fmla="*/ 1221517 h 1720876"/>
                <a:gd name="connsiteX36" fmla="*/ 298314 w 2406125"/>
                <a:gd name="connsiteY36" fmla="*/ 1214498 h 1720876"/>
                <a:gd name="connsiteX37" fmla="*/ 328972 w 2406125"/>
                <a:gd name="connsiteY37" fmla="*/ 1203314 h 1720876"/>
                <a:gd name="connsiteX38" fmla="*/ 348978 w 2406125"/>
                <a:gd name="connsiteY38" fmla="*/ 1198181 h 1720876"/>
                <a:gd name="connsiteX39" fmla="*/ 394579 w 2406125"/>
                <a:gd name="connsiteY39" fmla="*/ 1193323 h 1720876"/>
                <a:gd name="connsiteX40" fmla="*/ 394579 w 2406125"/>
                <a:gd name="connsiteY40" fmla="*/ 1193323 h 1720876"/>
                <a:gd name="connsiteX41" fmla="*/ 435409 w 2406125"/>
                <a:gd name="connsiteY41" fmla="*/ 0 h 1720876"/>
                <a:gd name="connsiteX42" fmla="*/ 1272209 w 2406125"/>
                <a:gd name="connsiteY42" fmla="*/ 0 h 1720876"/>
                <a:gd name="connsiteX43" fmla="*/ 1278433 w 2406125"/>
                <a:gd name="connsiteY43" fmla="*/ 11318 h 1720876"/>
                <a:gd name="connsiteX44" fmla="*/ 1242848 w 2406125"/>
                <a:gd name="connsiteY44" fmla="*/ 249983 h 1720876"/>
                <a:gd name="connsiteX45" fmla="*/ 1534833 w 2406125"/>
                <a:gd name="connsiteY45" fmla="*/ 495624 h 1720876"/>
                <a:gd name="connsiteX46" fmla="*/ 1671093 w 2406125"/>
                <a:gd name="connsiteY46" fmla="*/ 227651 h 1720876"/>
                <a:gd name="connsiteX47" fmla="*/ 1635697 w 2406125"/>
                <a:gd name="connsiteY47" fmla="*/ 11797 h 1720876"/>
                <a:gd name="connsiteX48" fmla="*/ 1642006 w 2406125"/>
                <a:gd name="connsiteY48" fmla="*/ 0 h 1720876"/>
                <a:gd name="connsiteX49" fmla="*/ 2308589 w 2406125"/>
                <a:gd name="connsiteY49" fmla="*/ 0 h 1720876"/>
                <a:gd name="connsiteX50" fmla="*/ 2316935 w 2406125"/>
                <a:gd name="connsiteY50" fmla="*/ 22937 h 1720876"/>
                <a:gd name="connsiteX51" fmla="*/ 2406125 w 2406125"/>
                <a:gd name="connsiteY51" fmla="*/ 616245 h 1720876"/>
                <a:gd name="connsiteX52" fmla="*/ 2180612 w 2406125"/>
                <a:gd name="connsiteY52" fmla="*/ 1542399 h 1720876"/>
                <a:gd name="connsiteX53" fmla="*/ 2202443 w 2406125"/>
                <a:gd name="connsiteY53" fmla="*/ 1535105 h 1720876"/>
                <a:gd name="connsiteX54" fmla="*/ 2080729 w 2406125"/>
                <a:gd name="connsiteY54" fmla="*/ 1720876 h 1720876"/>
                <a:gd name="connsiteX55" fmla="*/ 435411 w 2406125"/>
                <a:gd name="connsiteY55" fmla="*/ 1720876 h 1720876"/>
                <a:gd name="connsiteX56" fmla="*/ 435411 w 2406125"/>
                <a:gd name="connsiteY56" fmla="*/ 1227013 h 1720876"/>
                <a:gd name="connsiteX57" fmla="*/ 435409 w 2406125"/>
                <a:gd name="connsiteY57" fmla="*/ 1227011 h 1720876"/>
                <a:gd name="connsiteX58" fmla="*/ 435409 w 2406125"/>
                <a:gd name="connsiteY58" fmla="*/ 1227010 h 1720876"/>
                <a:gd name="connsiteX59" fmla="*/ 422370 w 2406125"/>
                <a:gd name="connsiteY59" fmla="*/ 1216398 h 1720876"/>
                <a:gd name="connsiteX60" fmla="*/ 234790 w 2406125"/>
                <a:gd name="connsiteY60" fmla="*/ 1263214 h 1720876"/>
                <a:gd name="connsiteX61" fmla="*/ 8883 w 2406125"/>
                <a:gd name="connsiteY61" fmla="*/ 1214506 h 1720876"/>
                <a:gd name="connsiteX62" fmla="*/ 4127 w 2406125"/>
                <a:gd name="connsiteY62" fmla="*/ 1172260 h 1720876"/>
                <a:gd name="connsiteX63" fmla="*/ 3962 w 2406125"/>
                <a:gd name="connsiteY63" fmla="*/ 1171644 h 1720876"/>
                <a:gd name="connsiteX64" fmla="*/ 3768 w 2406125"/>
                <a:gd name="connsiteY64" fmla="*/ 1169072 h 1720876"/>
                <a:gd name="connsiteX65" fmla="*/ 99 w 2406125"/>
                <a:gd name="connsiteY65" fmla="*/ 1136491 h 1720876"/>
                <a:gd name="connsiteX66" fmla="*/ 328 w 2406125"/>
                <a:gd name="connsiteY66" fmla="*/ 1123644 h 1720876"/>
                <a:gd name="connsiteX67" fmla="*/ 327 w 2406125"/>
                <a:gd name="connsiteY67" fmla="*/ 1123633 h 1720876"/>
                <a:gd name="connsiteX68" fmla="*/ 97 w 2406125"/>
                <a:gd name="connsiteY68" fmla="*/ 1120602 h 1720876"/>
                <a:gd name="connsiteX69" fmla="*/ 1916 w 2406125"/>
                <a:gd name="connsiteY69" fmla="*/ 1067096 h 1720876"/>
                <a:gd name="connsiteX70" fmla="*/ 215382 w 2406125"/>
                <a:gd name="connsiteY70" fmla="*/ 680889 h 1720876"/>
                <a:gd name="connsiteX71" fmla="*/ 422785 w 2406125"/>
                <a:gd name="connsiteY71" fmla="*/ 727957 h 1720876"/>
                <a:gd name="connsiteX72" fmla="*/ 435409 w 2406125"/>
                <a:gd name="connsiteY72" fmla="*/ 717389 h 1720876"/>
                <a:gd name="connsiteX73" fmla="*/ 435409 w 2406125"/>
                <a:gd name="connsiteY73" fmla="*/ 15890 h 172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406125" h="1720876">
                  <a:moveTo>
                    <a:pt x="394579" y="1193323"/>
                  </a:moveTo>
                  <a:lnTo>
                    <a:pt x="394579" y="1193323"/>
                  </a:lnTo>
                  <a:lnTo>
                    <a:pt x="364070" y="1194309"/>
                  </a:lnTo>
                  <a:lnTo>
                    <a:pt x="348978" y="1198181"/>
                  </a:lnTo>
                  <a:lnTo>
                    <a:pt x="340592" y="1199074"/>
                  </a:lnTo>
                  <a:lnTo>
                    <a:pt x="328972" y="1203314"/>
                  </a:lnTo>
                  <a:lnTo>
                    <a:pt x="317536" y="1206248"/>
                  </a:lnTo>
                  <a:lnTo>
                    <a:pt x="298314" y="1214498"/>
                  </a:lnTo>
                  <a:lnTo>
                    <a:pt x="288889" y="1217937"/>
                  </a:lnTo>
                  <a:lnTo>
                    <a:pt x="281960" y="1221517"/>
                  </a:lnTo>
                  <a:lnTo>
                    <a:pt x="276022" y="1224066"/>
                  </a:lnTo>
                  <a:lnTo>
                    <a:pt x="256326" y="1234766"/>
                  </a:lnTo>
                  <a:lnTo>
                    <a:pt x="250083" y="1237993"/>
                  </a:lnTo>
                  <a:lnTo>
                    <a:pt x="247622" y="1239494"/>
                  </a:lnTo>
                  <a:lnTo>
                    <a:pt x="246212" y="1240260"/>
                  </a:lnTo>
                  <a:lnTo>
                    <a:pt x="234863" y="1247281"/>
                  </a:lnTo>
                  <a:lnTo>
                    <a:pt x="234788" y="1247326"/>
                  </a:lnTo>
                  <a:lnTo>
                    <a:pt x="182162" y="1276981"/>
                  </a:lnTo>
                  <a:lnTo>
                    <a:pt x="168275" y="1282816"/>
                  </a:lnTo>
                  <a:lnTo>
                    <a:pt x="136420" y="1293181"/>
                  </a:lnTo>
                  <a:lnTo>
                    <a:pt x="124780" y="1295742"/>
                  </a:lnTo>
                  <a:lnTo>
                    <a:pt x="90432" y="1296550"/>
                  </a:lnTo>
                  <a:cubicBezTo>
                    <a:pt x="98948" y="1297940"/>
                    <a:pt x="108248" y="1298198"/>
                    <a:pt x="118403" y="1297144"/>
                  </a:cubicBezTo>
                  <a:lnTo>
                    <a:pt x="124780" y="1295742"/>
                  </a:lnTo>
                  <a:lnTo>
                    <a:pt x="128845" y="1295646"/>
                  </a:lnTo>
                  <a:lnTo>
                    <a:pt x="136420" y="1293181"/>
                  </a:lnTo>
                  <a:lnTo>
                    <a:pt x="151505" y="1289863"/>
                  </a:lnTo>
                  <a:lnTo>
                    <a:pt x="168275" y="1282816"/>
                  </a:lnTo>
                  <a:lnTo>
                    <a:pt x="176631" y="1280097"/>
                  </a:lnTo>
                  <a:lnTo>
                    <a:pt x="182162" y="1276981"/>
                  </a:lnTo>
                  <a:lnTo>
                    <a:pt x="190160" y="1273620"/>
                  </a:lnTo>
                  <a:cubicBezTo>
                    <a:pt x="204017" y="1266591"/>
                    <a:pt x="218870" y="1257887"/>
                    <a:pt x="234789" y="1247326"/>
                  </a:cubicBezTo>
                  <a:lnTo>
                    <a:pt x="234863" y="1247281"/>
                  </a:lnTo>
                  <a:lnTo>
                    <a:pt x="247622" y="1239494"/>
                  </a:lnTo>
                  <a:lnTo>
                    <a:pt x="256326" y="1234766"/>
                  </a:lnTo>
                  <a:lnTo>
                    <a:pt x="281960" y="1221517"/>
                  </a:lnTo>
                  <a:lnTo>
                    <a:pt x="298314" y="1214498"/>
                  </a:lnTo>
                  <a:lnTo>
                    <a:pt x="328972" y="1203314"/>
                  </a:lnTo>
                  <a:lnTo>
                    <a:pt x="348978" y="1198181"/>
                  </a:lnTo>
                  <a:lnTo>
                    <a:pt x="394579" y="1193323"/>
                  </a:lnTo>
                  <a:lnTo>
                    <a:pt x="394579" y="1193323"/>
                  </a:lnTo>
                  <a:close/>
                  <a:moveTo>
                    <a:pt x="435409" y="0"/>
                  </a:moveTo>
                  <a:lnTo>
                    <a:pt x="1272209" y="0"/>
                  </a:lnTo>
                  <a:lnTo>
                    <a:pt x="1278433" y="11318"/>
                  </a:lnTo>
                  <a:cubicBezTo>
                    <a:pt x="1293945" y="53189"/>
                    <a:pt x="1301244" y="132744"/>
                    <a:pt x="1242848" y="249983"/>
                  </a:cubicBezTo>
                  <a:cubicBezTo>
                    <a:pt x="1126054" y="495624"/>
                    <a:pt x="1378437" y="492466"/>
                    <a:pt x="1534833" y="495624"/>
                  </a:cubicBezTo>
                  <a:cubicBezTo>
                    <a:pt x="1534833" y="495624"/>
                    <a:pt x="1807353" y="540287"/>
                    <a:pt x="1671093" y="227651"/>
                  </a:cubicBezTo>
                  <a:cubicBezTo>
                    <a:pt x="1671093" y="227651"/>
                    <a:pt x="1611479" y="90873"/>
                    <a:pt x="1635697" y="11797"/>
                  </a:cubicBezTo>
                  <a:lnTo>
                    <a:pt x="1642006" y="0"/>
                  </a:lnTo>
                  <a:lnTo>
                    <a:pt x="2308589" y="0"/>
                  </a:lnTo>
                  <a:lnTo>
                    <a:pt x="2316935" y="22937"/>
                  </a:lnTo>
                  <a:cubicBezTo>
                    <a:pt x="2374925" y="210483"/>
                    <a:pt x="2406125" y="409775"/>
                    <a:pt x="2406125" y="616245"/>
                  </a:cubicBezTo>
                  <a:cubicBezTo>
                    <a:pt x="2406125" y="951702"/>
                    <a:pt x="2326108" y="1265278"/>
                    <a:pt x="2180612" y="1542399"/>
                  </a:cubicBezTo>
                  <a:cubicBezTo>
                    <a:pt x="2180612" y="1542399"/>
                    <a:pt x="2180612" y="1542399"/>
                    <a:pt x="2202443" y="1535105"/>
                  </a:cubicBezTo>
                  <a:lnTo>
                    <a:pt x="2080729" y="1720876"/>
                  </a:lnTo>
                  <a:lnTo>
                    <a:pt x="435411" y="1720876"/>
                  </a:lnTo>
                  <a:lnTo>
                    <a:pt x="435411" y="1227013"/>
                  </a:lnTo>
                  <a:lnTo>
                    <a:pt x="435409" y="1227011"/>
                  </a:lnTo>
                  <a:lnTo>
                    <a:pt x="435409" y="1227010"/>
                  </a:lnTo>
                  <a:lnTo>
                    <a:pt x="422370" y="1216398"/>
                  </a:lnTo>
                  <a:cubicBezTo>
                    <a:pt x="353653" y="1184364"/>
                    <a:pt x="234790" y="1263214"/>
                    <a:pt x="234790" y="1263214"/>
                  </a:cubicBezTo>
                  <a:cubicBezTo>
                    <a:pt x="81967" y="1364594"/>
                    <a:pt x="27388" y="1294896"/>
                    <a:pt x="8883" y="1214506"/>
                  </a:cubicBezTo>
                  <a:lnTo>
                    <a:pt x="4127" y="1172260"/>
                  </a:lnTo>
                  <a:lnTo>
                    <a:pt x="3962" y="1171644"/>
                  </a:lnTo>
                  <a:lnTo>
                    <a:pt x="3768" y="1169072"/>
                  </a:lnTo>
                  <a:lnTo>
                    <a:pt x="99" y="1136491"/>
                  </a:lnTo>
                  <a:lnTo>
                    <a:pt x="328" y="1123644"/>
                  </a:lnTo>
                  <a:lnTo>
                    <a:pt x="327" y="1123633"/>
                  </a:lnTo>
                  <a:lnTo>
                    <a:pt x="97" y="1120602"/>
                  </a:lnTo>
                  <a:cubicBezTo>
                    <a:pt x="-510" y="1089625"/>
                    <a:pt x="1916" y="1067096"/>
                    <a:pt x="1916" y="1067096"/>
                  </a:cubicBezTo>
                  <a:cubicBezTo>
                    <a:pt x="4659" y="860231"/>
                    <a:pt x="1916" y="526406"/>
                    <a:pt x="215382" y="680889"/>
                  </a:cubicBezTo>
                  <a:cubicBezTo>
                    <a:pt x="317264" y="758129"/>
                    <a:pt x="386398" y="748473"/>
                    <a:pt x="422785" y="727957"/>
                  </a:cubicBezTo>
                  <a:lnTo>
                    <a:pt x="435409" y="717389"/>
                  </a:lnTo>
                  <a:lnTo>
                    <a:pt x="435409" y="15890"/>
                  </a:lnTo>
                  <a:close/>
                </a:path>
              </a:pathLst>
            </a:custGeom>
            <a:noFill/>
            <a:ln w="9525">
              <a:solidFill>
                <a:srgbClr val="FFFFFF"/>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Freeform 7"/>
            <p:cNvSpPr>
              <a:spLocks noChangeAspect="1"/>
            </p:cNvSpPr>
            <p:nvPr/>
          </p:nvSpPr>
          <p:spPr bwMode="black">
            <a:xfrm>
              <a:off x="4585157" y="3447066"/>
              <a:ext cx="2108444" cy="2339690"/>
            </a:xfrm>
            <a:custGeom>
              <a:avLst/>
              <a:gdLst>
                <a:gd name="connsiteX0" fmla="*/ 573665 w 2108444"/>
                <a:gd name="connsiteY0" fmla="*/ 128 h 2339690"/>
                <a:gd name="connsiteX1" fmla="*/ 614117 w 2108444"/>
                <a:gd name="connsiteY1" fmla="*/ 2534 h 2339690"/>
                <a:gd name="connsiteX2" fmla="*/ 906102 w 2108444"/>
                <a:gd name="connsiteY2" fmla="*/ 284886 h 2339690"/>
                <a:gd name="connsiteX3" fmla="*/ 870517 w 2108444"/>
                <a:gd name="connsiteY3" fmla="*/ 559216 h 2339690"/>
                <a:gd name="connsiteX4" fmla="*/ 876772 w 2108444"/>
                <a:gd name="connsiteY4" fmla="*/ 572288 h 2339690"/>
                <a:gd name="connsiteX5" fmla="*/ 1669592 w 2108444"/>
                <a:gd name="connsiteY5" fmla="*/ 572288 h 2339690"/>
                <a:gd name="connsiteX6" fmla="*/ 1669592 w 2108444"/>
                <a:gd name="connsiteY6" fmla="*/ 608966 h 2339690"/>
                <a:gd name="connsiteX7" fmla="*/ 1669593 w 2108444"/>
                <a:gd name="connsiteY7" fmla="*/ 608966 h 2339690"/>
                <a:gd name="connsiteX8" fmla="*/ 1669593 w 2108444"/>
                <a:gd name="connsiteY8" fmla="*/ 624854 h 2339690"/>
                <a:gd name="connsiteX9" fmla="*/ 1669594 w 2108444"/>
                <a:gd name="connsiteY9" fmla="*/ 624854 h 2339690"/>
                <a:gd name="connsiteX10" fmla="*/ 1669594 w 2108444"/>
                <a:gd name="connsiteY10" fmla="*/ 1247900 h 2339690"/>
                <a:gd name="connsiteX11" fmla="*/ 1686077 w 2108444"/>
                <a:gd name="connsiteY11" fmla="*/ 1261315 h 2339690"/>
                <a:gd name="connsiteX12" fmla="*/ 1873656 w 2108444"/>
                <a:gd name="connsiteY12" fmla="*/ 1214498 h 2339690"/>
                <a:gd name="connsiteX13" fmla="*/ 2106528 w 2108444"/>
                <a:gd name="connsiteY13" fmla="*/ 1394728 h 2339690"/>
                <a:gd name="connsiteX14" fmla="*/ 1893062 w 2108444"/>
                <a:gd name="connsiteY14" fmla="*/ 1780935 h 2339690"/>
                <a:gd name="connsiteX15" fmla="*/ 1685659 w 2108444"/>
                <a:gd name="connsiteY15" fmla="*/ 1733866 h 2339690"/>
                <a:gd name="connsiteX16" fmla="*/ 1669594 w 2108444"/>
                <a:gd name="connsiteY16" fmla="*/ 1747314 h 2339690"/>
                <a:gd name="connsiteX17" fmla="*/ 1669594 w 2108444"/>
                <a:gd name="connsiteY17" fmla="*/ 2329841 h 2339690"/>
                <a:gd name="connsiteX18" fmla="*/ 1669594 w 2108444"/>
                <a:gd name="connsiteY18" fmla="*/ 2339690 h 2339690"/>
                <a:gd name="connsiteX19" fmla="*/ 1591065 w 2108444"/>
                <a:gd name="connsiteY19" fmla="*/ 2339690 h 2339690"/>
                <a:gd name="connsiteX20" fmla="*/ 737793 w 2108444"/>
                <a:gd name="connsiteY20" fmla="*/ 2339690 h 2339690"/>
                <a:gd name="connsiteX21" fmla="*/ 83085 w 2108444"/>
                <a:gd name="connsiteY21" fmla="*/ 691580 h 2339690"/>
                <a:gd name="connsiteX22" fmla="*/ 36611 w 2108444"/>
                <a:gd name="connsiteY22" fmla="*/ 624854 h 2339690"/>
                <a:gd name="connsiteX23" fmla="*/ 0 w 2108444"/>
                <a:gd name="connsiteY23" fmla="*/ 572288 h 2339690"/>
                <a:gd name="connsiteX24" fmla="*/ 506915 w 2108444"/>
                <a:gd name="connsiteY24" fmla="*/ 572288 h 2339690"/>
                <a:gd name="connsiteX25" fmla="*/ 513254 w 2108444"/>
                <a:gd name="connsiteY25" fmla="*/ 558665 h 2339690"/>
                <a:gd name="connsiteX26" fmla="*/ 477857 w 2108444"/>
                <a:gd name="connsiteY26" fmla="*/ 310555 h 2339690"/>
                <a:gd name="connsiteX27" fmla="*/ 573665 w 2108444"/>
                <a:gd name="connsiteY27" fmla="*/ 128 h 233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8444" h="2339690">
                  <a:moveTo>
                    <a:pt x="573665" y="128"/>
                  </a:moveTo>
                  <a:cubicBezTo>
                    <a:pt x="597085" y="-673"/>
                    <a:pt x="614117" y="2534"/>
                    <a:pt x="614117" y="2534"/>
                  </a:cubicBezTo>
                  <a:cubicBezTo>
                    <a:pt x="770514" y="6165"/>
                    <a:pt x="1022896" y="2534"/>
                    <a:pt x="906102" y="284886"/>
                  </a:cubicBezTo>
                  <a:cubicBezTo>
                    <a:pt x="847706" y="419644"/>
                    <a:pt x="855005" y="511089"/>
                    <a:pt x="870517" y="559216"/>
                  </a:cubicBezTo>
                  <a:lnTo>
                    <a:pt x="876772" y="572288"/>
                  </a:lnTo>
                  <a:lnTo>
                    <a:pt x="1669592" y="572288"/>
                  </a:lnTo>
                  <a:lnTo>
                    <a:pt x="1669592" y="608966"/>
                  </a:lnTo>
                  <a:lnTo>
                    <a:pt x="1669593" y="608966"/>
                  </a:lnTo>
                  <a:lnTo>
                    <a:pt x="1669593" y="624854"/>
                  </a:lnTo>
                  <a:lnTo>
                    <a:pt x="1669594" y="624854"/>
                  </a:lnTo>
                  <a:lnTo>
                    <a:pt x="1669594" y="1247900"/>
                  </a:lnTo>
                  <a:lnTo>
                    <a:pt x="1686077" y="1261315"/>
                  </a:lnTo>
                  <a:cubicBezTo>
                    <a:pt x="1754794" y="1293349"/>
                    <a:pt x="1873656" y="1214498"/>
                    <a:pt x="1873656" y="1214498"/>
                  </a:cubicBezTo>
                  <a:cubicBezTo>
                    <a:pt x="2145341" y="1034267"/>
                    <a:pt x="2106528" y="1394728"/>
                    <a:pt x="2106528" y="1394728"/>
                  </a:cubicBezTo>
                  <a:cubicBezTo>
                    <a:pt x="2103784" y="1601592"/>
                    <a:pt x="2106528" y="1935418"/>
                    <a:pt x="1893062" y="1780935"/>
                  </a:cubicBezTo>
                  <a:cubicBezTo>
                    <a:pt x="1791180" y="1703694"/>
                    <a:pt x="1722046" y="1713349"/>
                    <a:pt x="1685659" y="1733866"/>
                  </a:cubicBezTo>
                  <a:lnTo>
                    <a:pt x="1669594" y="1747314"/>
                  </a:lnTo>
                  <a:lnTo>
                    <a:pt x="1669594" y="2329841"/>
                  </a:lnTo>
                  <a:lnTo>
                    <a:pt x="1669594" y="2339690"/>
                  </a:lnTo>
                  <a:lnTo>
                    <a:pt x="1591065" y="2339690"/>
                  </a:lnTo>
                  <a:cubicBezTo>
                    <a:pt x="1363256" y="2339690"/>
                    <a:pt x="1082876" y="2339690"/>
                    <a:pt x="737793" y="2339690"/>
                  </a:cubicBezTo>
                  <a:cubicBezTo>
                    <a:pt x="737793" y="2237591"/>
                    <a:pt x="715962" y="1719832"/>
                    <a:pt x="83085" y="691580"/>
                  </a:cubicBezTo>
                  <a:lnTo>
                    <a:pt x="36611" y="624854"/>
                  </a:lnTo>
                  <a:lnTo>
                    <a:pt x="0" y="572288"/>
                  </a:lnTo>
                  <a:lnTo>
                    <a:pt x="506915" y="572288"/>
                  </a:lnTo>
                  <a:lnTo>
                    <a:pt x="513254" y="558665"/>
                  </a:lnTo>
                  <a:cubicBezTo>
                    <a:pt x="537472" y="467772"/>
                    <a:pt x="477857" y="310555"/>
                    <a:pt x="477857" y="310555"/>
                  </a:cubicBezTo>
                  <a:cubicBezTo>
                    <a:pt x="375663" y="41038"/>
                    <a:pt x="503406" y="2534"/>
                    <a:pt x="573665" y="128"/>
                  </a:cubicBezTo>
                  <a:close/>
                </a:path>
              </a:pathLst>
            </a:custGeom>
            <a:noFill/>
            <a:ln w="9525">
              <a:solidFill>
                <a:srgbClr val="FFFFFF"/>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Freeform 8"/>
            <p:cNvSpPr>
              <a:spLocks noChangeAspect="1"/>
            </p:cNvSpPr>
            <p:nvPr/>
          </p:nvSpPr>
          <p:spPr bwMode="black">
            <a:xfrm>
              <a:off x="6254751" y="4003548"/>
              <a:ext cx="1645319" cy="1783208"/>
            </a:xfrm>
            <a:custGeom>
              <a:avLst/>
              <a:gdLst>
                <a:gd name="connsiteX0" fmla="*/ 1 w 1645319"/>
                <a:gd name="connsiteY0" fmla="*/ 0 h 1783208"/>
                <a:gd name="connsiteX1" fmla="*/ 1645319 w 1645319"/>
                <a:gd name="connsiteY1" fmla="*/ 0 h 1783208"/>
                <a:gd name="connsiteX2" fmla="*/ 1619530 w 1645319"/>
                <a:gd name="connsiteY2" fmla="*/ 39361 h 1783208"/>
                <a:gd name="connsiteX3" fmla="*/ 1611457 w 1645319"/>
                <a:gd name="connsiteY3" fmla="*/ 52484 h 1783208"/>
                <a:gd name="connsiteX4" fmla="*/ 1489961 w 1645319"/>
                <a:gd name="connsiteY4" fmla="*/ 249985 h 1783208"/>
                <a:gd name="connsiteX5" fmla="*/ 1395764 w 1645319"/>
                <a:gd name="connsiteY5" fmla="*/ 413927 h 1783208"/>
                <a:gd name="connsiteX6" fmla="*/ 1377165 w 1645319"/>
                <a:gd name="connsiteY6" fmla="*/ 446296 h 1783208"/>
                <a:gd name="connsiteX7" fmla="*/ 1279980 w 1645319"/>
                <a:gd name="connsiteY7" fmla="*/ 628484 h 1783208"/>
                <a:gd name="connsiteX8" fmla="*/ 1277979 w 1645319"/>
                <a:gd name="connsiteY8" fmla="*/ 632553 h 1783208"/>
                <a:gd name="connsiteX9" fmla="*/ 1197245 w 1645319"/>
                <a:gd name="connsiteY9" fmla="*/ 796742 h 1783208"/>
                <a:gd name="connsiteX10" fmla="*/ 909092 w 1645319"/>
                <a:gd name="connsiteY10" fmla="*/ 1755486 h 1783208"/>
                <a:gd name="connsiteX11" fmla="*/ 908803 w 1645319"/>
                <a:gd name="connsiteY11" fmla="*/ 1773359 h 1783208"/>
                <a:gd name="connsiteX12" fmla="*/ 908802 w 1645319"/>
                <a:gd name="connsiteY12" fmla="*/ 1773359 h 1783208"/>
                <a:gd name="connsiteX13" fmla="*/ 908642 w 1645319"/>
                <a:gd name="connsiteY13" fmla="*/ 1783208 h 1783208"/>
                <a:gd name="connsiteX14" fmla="*/ 31050 w 1645319"/>
                <a:gd name="connsiteY14" fmla="*/ 1783208 h 1783208"/>
                <a:gd name="connsiteX15" fmla="*/ 0 w 1645319"/>
                <a:gd name="connsiteY15" fmla="*/ 1783208 h 1783208"/>
                <a:gd name="connsiteX16" fmla="*/ 0 w 1645319"/>
                <a:gd name="connsiteY16" fmla="*/ 1773359 h 1783208"/>
                <a:gd name="connsiteX17" fmla="*/ 1 w 1645319"/>
                <a:gd name="connsiteY17" fmla="*/ 1773359 h 1783208"/>
                <a:gd name="connsiteX18" fmla="*/ 1 w 1645319"/>
                <a:gd name="connsiteY18" fmla="*/ 1190832 h 1783208"/>
                <a:gd name="connsiteX19" fmla="*/ 16066 w 1645319"/>
                <a:gd name="connsiteY19" fmla="*/ 1177384 h 1783208"/>
                <a:gd name="connsiteX20" fmla="*/ 223469 w 1645319"/>
                <a:gd name="connsiteY20" fmla="*/ 1224453 h 1783208"/>
                <a:gd name="connsiteX21" fmla="*/ 436935 w 1645319"/>
                <a:gd name="connsiteY21" fmla="*/ 838246 h 1783208"/>
                <a:gd name="connsiteX22" fmla="*/ 204063 w 1645319"/>
                <a:gd name="connsiteY22" fmla="*/ 658016 h 1783208"/>
                <a:gd name="connsiteX23" fmla="*/ 16484 w 1645319"/>
                <a:gd name="connsiteY23" fmla="*/ 704833 h 1783208"/>
                <a:gd name="connsiteX24" fmla="*/ 1 w 1645319"/>
                <a:gd name="connsiteY24" fmla="*/ 691418 h 1783208"/>
                <a:gd name="connsiteX25" fmla="*/ 1 w 1645319"/>
                <a:gd name="connsiteY25" fmla="*/ 68372 h 1783208"/>
                <a:gd name="connsiteX26" fmla="*/ 0 w 1645319"/>
                <a:gd name="connsiteY26" fmla="*/ 68372 h 1783208"/>
                <a:gd name="connsiteX27" fmla="*/ 0 w 1645319"/>
                <a:gd name="connsiteY27" fmla="*/ 52484 h 1783208"/>
                <a:gd name="connsiteX28" fmla="*/ 0 w 1645319"/>
                <a:gd name="connsiteY28" fmla="*/ 15806 h 1783208"/>
                <a:gd name="connsiteX29" fmla="*/ 1 w 1645319"/>
                <a:gd name="connsiteY29" fmla="*/ 15806 h 178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45319" h="1783208">
                  <a:moveTo>
                    <a:pt x="1" y="0"/>
                  </a:moveTo>
                  <a:lnTo>
                    <a:pt x="1645319" y="0"/>
                  </a:lnTo>
                  <a:lnTo>
                    <a:pt x="1619530" y="39361"/>
                  </a:lnTo>
                  <a:lnTo>
                    <a:pt x="1611457" y="52484"/>
                  </a:lnTo>
                  <a:lnTo>
                    <a:pt x="1489961" y="249985"/>
                  </a:lnTo>
                  <a:lnTo>
                    <a:pt x="1395764" y="413927"/>
                  </a:lnTo>
                  <a:lnTo>
                    <a:pt x="1377165" y="446296"/>
                  </a:lnTo>
                  <a:cubicBezTo>
                    <a:pt x="1342233" y="509368"/>
                    <a:pt x="1309903" y="570087"/>
                    <a:pt x="1279980" y="628484"/>
                  </a:cubicBezTo>
                  <a:lnTo>
                    <a:pt x="1277979" y="632553"/>
                  </a:lnTo>
                  <a:lnTo>
                    <a:pt x="1197245" y="796742"/>
                  </a:lnTo>
                  <a:cubicBezTo>
                    <a:pt x="944254" y="1334599"/>
                    <a:pt x="912733" y="1643497"/>
                    <a:pt x="909092" y="1755486"/>
                  </a:cubicBezTo>
                  <a:lnTo>
                    <a:pt x="908803" y="1773359"/>
                  </a:lnTo>
                  <a:lnTo>
                    <a:pt x="908802" y="1773359"/>
                  </a:lnTo>
                  <a:lnTo>
                    <a:pt x="908642" y="1783208"/>
                  </a:lnTo>
                  <a:cubicBezTo>
                    <a:pt x="908642" y="1783208"/>
                    <a:pt x="908642" y="1783208"/>
                    <a:pt x="31050" y="1783208"/>
                  </a:cubicBezTo>
                  <a:lnTo>
                    <a:pt x="0" y="1783208"/>
                  </a:lnTo>
                  <a:lnTo>
                    <a:pt x="0" y="1773359"/>
                  </a:lnTo>
                  <a:lnTo>
                    <a:pt x="1" y="1773359"/>
                  </a:lnTo>
                  <a:lnTo>
                    <a:pt x="1" y="1190832"/>
                  </a:lnTo>
                  <a:lnTo>
                    <a:pt x="16066" y="1177384"/>
                  </a:lnTo>
                  <a:cubicBezTo>
                    <a:pt x="52453" y="1156867"/>
                    <a:pt x="121587" y="1147212"/>
                    <a:pt x="223469" y="1224453"/>
                  </a:cubicBezTo>
                  <a:cubicBezTo>
                    <a:pt x="436935" y="1378936"/>
                    <a:pt x="434191" y="1045110"/>
                    <a:pt x="436935" y="838246"/>
                  </a:cubicBezTo>
                  <a:cubicBezTo>
                    <a:pt x="436935" y="838246"/>
                    <a:pt x="475748" y="477785"/>
                    <a:pt x="204063" y="658016"/>
                  </a:cubicBezTo>
                  <a:cubicBezTo>
                    <a:pt x="204063" y="658016"/>
                    <a:pt x="85201" y="736867"/>
                    <a:pt x="16484" y="704833"/>
                  </a:cubicBezTo>
                  <a:lnTo>
                    <a:pt x="1" y="691418"/>
                  </a:lnTo>
                  <a:lnTo>
                    <a:pt x="1" y="68372"/>
                  </a:lnTo>
                  <a:lnTo>
                    <a:pt x="0" y="68372"/>
                  </a:lnTo>
                  <a:lnTo>
                    <a:pt x="0" y="52484"/>
                  </a:lnTo>
                  <a:lnTo>
                    <a:pt x="0" y="15806"/>
                  </a:lnTo>
                  <a:lnTo>
                    <a:pt x="1" y="15806"/>
                  </a:lnTo>
                  <a:close/>
                </a:path>
              </a:pathLst>
            </a:custGeom>
            <a:noFill/>
            <a:ln w="9525">
              <a:solidFill>
                <a:srgbClr val="FFFFFF"/>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9"/>
            <p:cNvSpPr>
              <a:spLocks noChangeAspect="1"/>
            </p:cNvSpPr>
            <p:nvPr/>
          </p:nvSpPr>
          <p:spPr bwMode="black">
            <a:xfrm>
              <a:off x="5095567" y="5939156"/>
              <a:ext cx="2273174" cy="1743110"/>
            </a:xfrm>
            <a:custGeom>
              <a:avLst/>
              <a:gdLst>
                <a:gd name="connsiteX0" fmla="*/ 39818 w 2273174"/>
                <a:gd name="connsiteY0" fmla="*/ 0 h 1743110"/>
                <a:gd name="connsiteX1" fmla="*/ 2226213 w 2273174"/>
                <a:gd name="connsiteY1" fmla="*/ 0 h 1743110"/>
                <a:gd name="connsiteX2" fmla="*/ 2263030 w 2273174"/>
                <a:gd name="connsiteY2" fmla="*/ 58350 h 1743110"/>
                <a:gd name="connsiteX3" fmla="*/ 1777157 w 2273174"/>
                <a:gd name="connsiteY3" fmla="*/ 831447 h 1743110"/>
                <a:gd name="connsiteX4" fmla="*/ 1755075 w 2273174"/>
                <a:gd name="connsiteY4" fmla="*/ 860622 h 1743110"/>
                <a:gd name="connsiteX5" fmla="*/ 1791878 w 2273174"/>
                <a:gd name="connsiteY5" fmla="*/ 970014 h 1743110"/>
                <a:gd name="connsiteX6" fmla="*/ 1747715 w 2273174"/>
                <a:gd name="connsiteY6" fmla="*/ 1086714 h 1743110"/>
                <a:gd name="connsiteX7" fmla="*/ 1791878 w 2273174"/>
                <a:gd name="connsiteY7" fmla="*/ 1196106 h 1743110"/>
                <a:gd name="connsiteX8" fmla="*/ 1747715 w 2273174"/>
                <a:gd name="connsiteY8" fmla="*/ 1312807 h 1743110"/>
                <a:gd name="connsiteX9" fmla="*/ 1791878 w 2273174"/>
                <a:gd name="connsiteY9" fmla="*/ 1429493 h 1743110"/>
                <a:gd name="connsiteX10" fmla="*/ 1622569 w 2273174"/>
                <a:gd name="connsiteY10" fmla="*/ 1597249 h 1743110"/>
                <a:gd name="connsiteX11" fmla="*/ 1519506 w 2273174"/>
                <a:gd name="connsiteY11" fmla="*/ 1597249 h 1743110"/>
                <a:gd name="connsiteX12" fmla="*/ 1438525 w 2273174"/>
                <a:gd name="connsiteY12" fmla="*/ 1728523 h 1743110"/>
                <a:gd name="connsiteX13" fmla="*/ 1409082 w 2273174"/>
                <a:gd name="connsiteY13" fmla="*/ 1743110 h 1743110"/>
                <a:gd name="connsiteX14" fmla="*/ 1011551 w 2273174"/>
                <a:gd name="connsiteY14" fmla="*/ 1743110 h 1743110"/>
                <a:gd name="connsiteX15" fmla="*/ 982108 w 2273174"/>
                <a:gd name="connsiteY15" fmla="*/ 1728523 h 1743110"/>
                <a:gd name="connsiteX16" fmla="*/ 886406 w 2273174"/>
                <a:gd name="connsiteY16" fmla="*/ 1597249 h 1743110"/>
                <a:gd name="connsiteX17" fmla="*/ 768621 w 2273174"/>
                <a:gd name="connsiteY17" fmla="*/ 1597249 h 1743110"/>
                <a:gd name="connsiteX18" fmla="*/ 591952 w 2273174"/>
                <a:gd name="connsiteY18" fmla="*/ 1429493 h 1743110"/>
                <a:gd name="connsiteX19" fmla="*/ 636116 w 2273174"/>
                <a:gd name="connsiteY19" fmla="*/ 1312807 h 1743110"/>
                <a:gd name="connsiteX20" fmla="*/ 591952 w 2273174"/>
                <a:gd name="connsiteY20" fmla="*/ 1196106 h 1743110"/>
                <a:gd name="connsiteX21" fmla="*/ 636116 w 2273174"/>
                <a:gd name="connsiteY21" fmla="*/ 1086714 h 1743110"/>
                <a:gd name="connsiteX22" fmla="*/ 591952 w 2273174"/>
                <a:gd name="connsiteY22" fmla="*/ 970014 h 1743110"/>
                <a:gd name="connsiteX23" fmla="*/ 621394 w 2273174"/>
                <a:gd name="connsiteY23" fmla="*/ 875209 h 1743110"/>
                <a:gd name="connsiteX24" fmla="*/ 577216 w 2273174"/>
                <a:gd name="connsiteY24" fmla="*/ 838740 h 1743110"/>
                <a:gd name="connsiteX25" fmla="*/ 10376 w 2273174"/>
                <a:gd name="connsiteY25" fmla="*/ 58350 h 1743110"/>
                <a:gd name="connsiteX26" fmla="*/ 39818 w 2273174"/>
                <a:gd name="connsiteY26" fmla="*/ 0 h 174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73174" h="1743110">
                  <a:moveTo>
                    <a:pt x="39818" y="0"/>
                  </a:moveTo>
                  <a:cubicBezTo>
                    <a:pt x="39818" y="0"/>
                    <a:pt x="39818" y="0"/>
                    <a:pt x="2226213" y="0"/>
                  </a:cubicBezTo>
                  <a:cubicBezTo>
                    <a:pt x="2270391" y="0"/>
                    <a:pt x="2285112" y="29175"/>
                    <a:pt x="2263030" y="58350"/>
                  </a:cubicBezTo>
                  <a:cubicBezTo>
                    <a:pt x="2263030" y="58350"/>
                    <a:pt x="2263030" y="58350"/>
                    <a:pt x="1777157" y="831447"/>
                  </a:cubicBezTo>
                  <a:cubicBezTo>
                    <a:pt x="1769797" y="838740"/>
                    <a:pt x="1762436" y="853328"/>
                    <a:pt x="1755075" y="860622"/>
                  </a:cubicBezTo>
                  <a:cubicBezTo>
                    <a:pt x="1777157" y="889783"/>
                    <a:pt x="1791878" y="933545"/>
                    <a:pt x="1791878" y="970014"/>
                  </a:cubicBezTo>
                  <a:cubicBezTo>
                    <a:pt x="1791878" y="1013776"/>
                    <a:pt x="1777157" y="1050245"/>
                    <a:pt x="1747715" y="1086714"/>
                  </a:cubicBezTo>
                  <a:cubicBezTo>
                    <a:pt x="1777157" y="1115889"/>
                    <a:pt x="1791878" y="1152344"/>
                    <a:pt x="1791878" y="1196106"/>
                  </a:cubicBezTo>
                  <a:cubicBezTo>
                    <a:pt x="1791878" y="1247163"/>
                    <a:pt x="1777157" y="1283632"/>
                    <a:pt x="1747715" y="1312807"/>
                  </a:cubicBezTo>
                  <a:cubicBezTo>
                    <a:pt x="1777157" y="1341982"/>
                    <a:pt x="1791878" y="1385744"/>
                    <a:pt x="1791878" y="1429493"/>
                  </a:cubicBezTo>
                  <a:cubicBezTo>
                    <a:pt x="1791878" y="1524312"/>
                    <a:pt x="1718272" y="1597249"/>
                    <a:pt x="1622569" y="1597249"/>
                  </a:cubicBezTo>
                  <a:cubicBezTo>
                    <a:pt x="1622569" y="1597249"/>
                    <a:pt x="1622569" y="1597249"/>
                    <a:pt x="1519506" y="1597249"/>
                  </a:cubicBezTo>
                  <a:cubicBezTo>
                    <a:pt x="1519506" y="1597249"/>
                    <a:pt x="1519506" y="1597249"/>
                    <a:pt x="1438525" y="1728523"/>
                  </a:cubicBezTo>
                  <a:cubicBezTo>
                    <a:pt x="1431164" y="1735816"/>
                    <a:pt x="1416443" y="1743110"/>
                    <a:pt x="1409082" y="1743110"/>
                  </a:cubicBezTo>
                  <a:cubicBezTo>
                    <a:pt x="1409082" y="1743110"/>
                    <a:pt x="1409082" y="1743110"/>
                    <a:pt x="1011551" y="1743110"/>
                  </a:cubicBezTo>
                  <a:cubicBezTo>
                    <a:pt x="996830" y="1743110"/>
                    <a:pt x="989469" y="1735816"/>
                    <a:pt x="982108" y="1728523"/>
                  </a:cubicBezTo>
                  <a:cubicBezTo>
                    <a:pt x="982108" y="1728523"/>
                    <a:pt x="982108" y="1728523"/>
                    <a:pt x="886406" y="1597249"/>
                  </a:cubicBezTo>
                  <a:cubicBezTo>
                    <a:pt x="886406" y="1597249"/>
                    <a:pt x="886406" y="1597249"/>
                    <a:pt x="768621" y="1597249"/>
                  </a:cubicBezTo>
                  <a:cubicBezTo>
                    <a:pt x="672919" y="1597249"/>
                    <a:pt x="591952" y="1524312"/>
                    <a:pt x="591952" y="1429493"/>
                  </a:cubicBezTo>
                  <a:cubicBezTo>
                    <a:pt x="591952" y="1385744"/>
                    <a:pt x="606673" y="1341982"/>
                    <a:pt x="636116" y="1312807"/>
                  </a:cubicBezTo>
                  <a:cubicBezTo>
                    <a:pt x="606673" y="1283632"/>
                    <a:pt x="591952" y="1247163"/>
                    <a:pt x="591952" y="1196106"/>
                  </a:cubicBezTo>
                  <a:cubicBezTo>
                    <a:pt x="591952" y="1152344"/>
                    <a:pt x="606673" y="1115889"/>
                    <a:pt x="636116" y="1086714"/>
                  </a:cubicBezTo>
                  <a:cubicBezTo>
                    <a:pt x="606673" y="1050245"/>
                    <a:pt x="591952" y="1013776"/>
                    <a:pt x="591952" y="970014"/>
                  </a:cubicBezTo>
                  <a:cubicBezTo>
                    <a:pt x="591952" y="940839"/>
                    <a:pt x="606673" y="904370"/>
                    <a:pt x="621394" y="875209"/>
                  </a:cubicBezTo>
                  <a:cubicBezTo>
                    <a:pt x="606673" y="867915"/>
                    <a:pt x="584577" y="853328"/>
                    <a:pt x="577216" y="838740"/>
                  </a:cubicBezTo>
                  <a:cubicBezTo>
                    <a:pt x="577216" y="838740"/>
                    <a:pt x="577216" y="838740"/>
                    <a:pt x="10376" y="58350"/>
                  </a:cubicBezTo>
                  <a:cubicBezTo>
                    <a:pt x="-11706" y="29175"/>
                    <a:pt x="3015" y="0"/>
                    <a:pt x="39818" y="0"/>
                  </a:cubicBezTo>
                  <a:close/>
                </a:path>
              </a:pathLst>
            </a:custGeom>
            <a:noFill/>
            <a:ln w="9525">
              <a:solidFill>
                <a:srgbClr val="FFFFFF"/>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29" name="Rectangle 28"/>
          <p:cNvSpPr/>
          <p:nvPr/>
        </p:nvSpPr>
        <p:spPr bwMode="auto">
          <a:xfrm>
            <a:off x="0" y="6976237"/>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Title 974"/>
          <p:cNvSpPr txBox="1">
            <a:spLocks/>
          </p:cNvSpPr>
          <p:nvPr/>
        </p:nvSpPr>
        <p:spPr>
          <a:xfrm>
            <a:off x="2565047" y="1945481"/>
            <a:ext cx="7319182" cy="548562"/>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2000" cap="all" spc="300" dirty="0">
                <a:solidFill>
                  <a:srgbClr val="525252"/>
                </a:solidFill>
              </a:rPr>
              <a:t>Speed of change drives need for increased agility</a:t>
            </a:r>
          </a:p>
        </p:txBody>
      </p:sp>
      <p:grpSp>
        <p:nvGrpSpPr>
          <p:cNvPr id="2" name="Group 1"/>
          <p:cNvGrpSpPr/>
          <p:nvPr/>
        </p:nvGrpSpPr>
        <p:grpSpPr>
          <a:xfrm>
            <a:off x="4748686" y="5582056"/>
            <a:ext cx="2875917" cy="652166"/>
            <a:chOff x="4748686" y="5631615"/>
            <a:chExt cx="2875917" cy="652166"/>
          </a:xfrm>
        </p:grpSpPr>
        <p:sp>
          <p:nvSpPr>
            <p:cNvPr id="32" name="Title 974"/>
            <p:cNvSpPr txBox="1">
              <a:spLocks/>
            </p:cNvSpPr>
            <p:nvPr/>
          </p:nvSpPr>
          <p:spPr>
            <a:xfrm>
              <a:off x="4748686" y="5631615"/>
              <a:ext cx="2875917" cy="652166"/>
            </a:xfrm>
            <a:prstGeom prst="rect">
              <a:avLst/>
            </a:prstGeom>
            <a:solidFill>
              <a:srgbClr val="D7D7D7"/>
            </a:solidFill>
            <a:ln>
              <a:solidFill>
                <a:srgbClr val="F5F5F5"/>
              </a:solidFill>
            </a:ln>
            <a:effectLst/>
          </p:spPr>
          <p:txBody>
            <a:bodyPr vert="horz" wrap="square" lIns="146283" tIns="91427" rIns="146283" bIns="91427" rtlCol="0" anchor="ctr">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endParaRPr lang="en-US" sz="1400" cap="all" spc="300" dirty="0">
                <a:solidFill>
                  <a:srgbClr val="0078D7"/>
                </a:solidFill>
              </a:endParaRPr>
            </a:p>
          </p:txBody>
        </p:sp>
        <p:sp>
          <p:nvSpPr>
            <p:cNvPr id="31" name="Title 974"/>
            <p:cNvSpPr txBox="1">
              <a:spLocks/>
            </p:cNvSpPr>
            <p:nvPr/>
          </p:nvSpPr>
          <p:spPr>
            <a:xfrm>
              <a:off x="4839257" y="5714851"/>
              <a:ext cx="2694775" cy="503979"/>
            </a:xfrm>
            <a:prstGeom prst="rect">
              <a:avLst/>
            </a:prstGeom>
            <a:solidFill>
              <a:schemeClr val="bg1"/>
            </a:solidFill>
            <a:ln>
              <a:noFill/>
            </a:ln>
          </p:spPr>
          <p:txBody>
            <a:bodyPr vert="horz" wrap="square" lIns="182880" tIns="182880" rIns="182880" bIns="182880" rtlCol="0" anchor="ctr">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1400" cap="all" spc="300" dirty="0">
                  <a:solidFill>
                    <a:srgbClr val="0078D7"/>
                  </a:solidFill>
                </a:rPr>
                <a:t>Reducing Fragmentation</a:t>
              </a:r>
            </a:p>
          </p:txBody>
        </p:sp>
      </p:grpSp>
    </p:spTree>
    <p:extLst>
      <p:ext uri="{BB962C8B-B14F-4D97-AF65-F5344CB8AC3E}">
        <p14:creationId xmlns:p14="http://schemas.microsoft.com/office/powerpoint/2010/main" val="1357035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1" y="2287223"/>
            <a:ext cx="12433830" cy="3587937"/>
          </a:xfrm>
          <a:prstGeom prst="rect">
            <a:avLst/>
          </a:prstGeom>
          <a:solidFill>
            <a:srgbClr val="F5F5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1085191" y="748375"/>
            <a:ext cx="10266095" cy="306137"/>
          </a:xfrm>
          <a:prstGeom prst="rect">
            <a:avLst/>
          </a:prstGeom>
          <a:solidFill>
            <a:schemeClr val="bg1"/>
          </a:solidFill>
        </p:spPr>
        <p:txBody>
          <a:bodyPr vert="horz" wrap="square" lIns="93196" tIns="93196" rIns="93196" bIns="93196" rtlCol="0" anchor="ctr">
            <a:noAutofit/>
          </a:bodyPr>
          <a:lstStyle/>
          <a:p>
            <a:pPr algn="ctr" defTabSz="950285">
              <a:lnSpc>
                <a:spcPct val="90000"/>
              </a:lnSpc>
              <a:spcAft>
                <a:spcPts val="612"/>
              </a:spcAft>
            </a:pPr>
            <a:r>
              <a:rPr lang="en-US" sz="3598" cap="all" spc="300" dirty="0">
                <a:solidFill>
                  <a:srgbClr val="0078D7"/>
                </a:solidFill>
                <a:latin typeface="Segoe UI Light" panose="020B0502040204020203" pitchFamily="34" charset="0"/>
                <a:cs typeface="Arial" panose="020B0604020202020204" pitchFamily="34" charset="0"/>
              </a:rPr>
              <a:t>Windows as a service</a:t>
            </a:r>
            <a:endParaRPr lang="en-US" sz="3598"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4" name="Group 3"/>
          <p:cNvGrpSpPr/>
          <p:nvPr/>
        </p:nvGrpSpPr>
        <p:grpSpPr>
          <a:xfrm>
            <a:off x="550560" y="4211933"/>
            <a:ext cx="11273372" cy="1027981"/>
            <a:chOff x="528636" y="4004575"/>
            <a:chExt cx="11054900" cy="1008059"/>
          </a:xfrm>
        </p:grpSpPr>
        <p:sp>
          <p:nvSpPr>
            <p:cNvPr id="113" name="Rectangle 112"/>
            <p:cNvSpPr/>
            <p:nvPr/>
          </p:nvSpPr>
          <p:spPr bwMode="auto">
            <a:xfrm>
              <a:off x="10537662" y="4004575"/>
              <a:ext cx="1045874" cy="542118"/>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pPr>
              <a:endParaRPr lang="en-US" sz="1632" kern="0" dirty="0">
                <a:solidFill>
                  <a:schemeClr val="tx1"/>
                </a:solidFill>
                <a:latin typeface="Segoe UI"/>
                <a:ea typeface="Segoe UI" pitchFamily="34" charset="0"/>
                <a:cs typeface="Segoe UI" pitchFamily="34" charset="0"/>
              </a:endParaRPr>
            </a:p>
          </p:txBody>
        </p:sp>
        <p:sp>
          <p:nvSpPr>
            <p:cNvPr id="62" name="TextBox 61"/>
            <p:cNvSpPr txBox="1"/>
            <p:nvPr/>
          </p:nvSpPr>
          <p:spPr>
            <a:xfrm>
              <a:off x="10537661" y="4564546"/>
              <a:ext cx="1045874" cy="443220"/>
            </a:xfrm>
            <a:prstGeom prst="rect">
              <a:avLst/>
            </a:prstGeom>
            <a:noFill/>
          </p:spPr>
          <p:txBody>
            <a:bodyPr wrap="square" lIns="0" tIns="114076" rIns="0" bIns="114076" rtlCol="0" anchor="ctr">
              <a:spAutoFit/>
            </a:bodyPr>
            <a:lstStyle/>
            <a:p>
              <a:pPr algn="ctr" defTabSz="950401">
                <a:lnSpc>
                  <a:spcPct val="90000"/>
                </a:lnSpc>
                <a:spcBef>
                  <a:spcPts val="624"/>
                </a:spcBef>
                <a:defRPr/>
              </a:pPr>
              <a:r>
                <a:rPr lang="en-US" sz="1600" spc="-31" dirty="0">
                  <a:solidFill>
                    <a:srgbClr val="525252"/>
                  </a:solidFill>
                  <a:cs typeface="Segoe UI Semibold" panose="020B0702040204020203" pitchFamily="34" charset="0"/>
                </a:rPr>
                <a:t>60 days</a:t>
              </a:r>
            </a:p>
          </p:txBody>
        </p:sp>
        <p:sp>
          <p:nvSpPr>
            <p:cNvPr id="73" name="TextBox 72"/>
            <p:cNvSpPr txBox="1"/>
            <p:nvPr/>
          </p:nvSpPr>
          <p:spPr>
            <a:xfrm>
              <a:off x="2545882" y="4564550"/>
              <a:ext cx="2003976" cy="443220"/>
            </a:xfrm>
            <a:prstGeom prst="rect">
              <a:avLst/>
            </a:prstGeom>
            <a:noFill/>
          </p:spPr>
          <p:txBody>
            <a:bodyPr wrap="square" lIns="142594" tIns="114076" rIns="142594" bIns="114076" rtlCol="0" anchor="ctr">
              <a:spAutoFit/>
            </a:bodyPr>
            <a:lstStyle/>
            <a:p>
              <a:pPr algn="ctr" defTabSz="950401">
                <a:lnSpc>
                  <a:spcPct val="90000"/>
                </a:lnSpc>
                <a:spcBef>
                  <a:spcPts val="624"/>
                </a:spcBef>
                <a:defRPr/>
              </a:pPr>
              <a:r>
                <a:rPr lang="en-US" sz="1600" spc="-31" dirty="0">
                  <a:solidFill>
                    <a:srgbClr val="525252"/>
                  </a:solidFill>
                  <a:cs typeface="Segoe UI Semibold" panose="020B0702040204020203" pitchFamily="34" charset="0"/>
                </a:rPr>
                <a:t>4 months</a:t>
              </a:r>
            </a:p>
          </p:txBody>
        </p:sp>
        <p:sp>
          <p:nvSpPr>
            <p:cNvPr id="74" name="TextBox 73"/>
            <p:cNvSpPr txBox="1"/>
            <p:nvPr/>
          </p:nvSpPr>
          <p:spPr>
            <a:xfrm>
              <a:off x="4549857" y="4564548"/>
              <a:ext cx="5987805" cy="443220"/>
            </a:xfrm>
            <a:prstGeom prst="rect">
              <a:avLst/>
            </a:prstGeom>
            <a:noFill/>
          </p:spPr>
          <p:txBody>
            <a:bodyPr wrap="square" lIns="142594" tIns="114076" rIns="142594" bIns="114076" rtlCol="0" anchor="ctr">
              <a:spAutoFit/>
            </a:bodyPr>
            <a:lstStyle/>
            <a:p>
              <a:pPr algn="ctr" defTabSz="950401">
                <a:lnSpc>
                  <a:spcPct val="90000"/>
                </a:lnSpc>
                <a:spcBef>
                  <a:spcPts val="624"/>
                </a:spcBef>
                <a:defRPr/>
              </a:pPr>
              <a:r>
                <a:rPr lang="en-US" sz="1600" kern="0" spc="-31" dirty="0">
                  <a:solidFill>
                    <a:srgbClr val="525252"/>
                  </a:solidFill>
                  <a:cs typeface="Segoe UI Semibold" panose="020B0702040204020203" pitchFamily="34" charset="0"/>
                </a:rPr>
                <a:t>12 – 22 </a:t>
              </a:r>
              <a:r>
                <a:rPr lang="en-US" sz="1600" spc="-31" dirty="0">
                  <a:solidFill>
                    <a:srgbClr val="525252"/>
                  </a:solidFill>
                  <a:cs typeface="Segoe UI Semibold" panose="020B0702040204020203" pitchFamily="34" charset="0"/>
                </a:rPr>
                <a:t>months</a:t>
              </a:r>
            </a:p>
          </p:txBody>
        </p:sp>
        <p:sp>
          <p:nvSpPr>
            <p:cNvPr id="69" name="Rectangle 68"/>
            <p:cNvSpPr/>
            <p:nvPr/>
          </p:nvSpPr>
          <p:spPr bwMode="auto">
            <a:xfrm>
              <a:off x="528636" y="4004575"/>
              <a:ext cx="1991059" cy="542118"/>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pPr>
              <a:endParaRPr lang="en-US" sz="1122" kern="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0" name="Rectangle 69"/>
            <p:cNvSpPr/>
            <p:nvPr/>
          </p:nvSpPr>
          <p:spPr bwMode="auto">
            <a:xfrm>
              <a:off x="2519695" y="4004575"/>
              <a:ext cx="2030163" cy="542118"/>
            </a:xfrm>
            <a:prstGeom prst="rect">
              <a:avLst/>
            </a:prstGeom>
            <a:solidFill>
              <a:srgbClr val="429A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endParaRPr lang="en-US" sz="1632" kern="0" dirty="0">
                <a:solidFill>
                  <a:schemeClr val="tx1"/>
                </a:solidFill>
                <a:latin typeface="Segoe UI"/>
                <a:ea typeface="Segoe UI" pitchFamily="34" charset="0"/>
                <a:cs typeface="Segoe UI" pitchFamily="34" charset="0"/>
              </a:endParaRPr>
            </a:p>
          </p:txBody>
        </p:sp>
        <p:sp>
          <p:nvSpPr>
            <p:cNvPr id="71" name="Rectangle 70"/>
            <p:cNvSpPr/>
            <p:nvPr/>
          </p:nvSpPr>
          <p:spPr bwMode="auto">
            <a:xfrm>
              <a:off x="4549858" y="4004575"/>
              <a:ext cx="5987804" cy="542118"/>
            </a:xfrm>
            <a:prstGeom prst="rect">
              <a:avLst/>
            </a:prstGeom>
            <a:solidFill>
              <a:srgbClr val="E76D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endParaRPr lang="en-US" sz="1632" kern="0" dirty="0">
                <a:solidFill>
                  <a:schemeClr val="tx1"/>
                </a:solidFill>
                <a:latin typeface="Segoe UI"/>
                <a:ea typeface="Segoe UI" pitchFamily="34" charset="0"/>
                <a:cs typeface="Segoe UI" pitchFamily="34" charset="0"/>
              </a:endParaRPr>
            </a:p>
          </p:txBody>
        </p:sp>
        <p:sp>
          <p:nvSpPr>
            <p:cNvPr id="93" name="Diamond 92"/>
            <p:cNvSpPr/>
            <p:nvPr/>
          </p:nvSpPr>
          <p:spPr bwMode="auto">
            <a:xfrm>
              <a:off x="2244493" y="4046893"/>
              <a:ext cx="559930" cy="466301"/>
            </a:xfrm>
            <a:prstGeom prst="diamond">
              <a:avLst/>
            </a:prstGeom>
            <a:solidFill>
              <a:srgbClr val="0078D7"/>
            </a:solidFill>
            <a:ln w="41275">
              <a:solidFill>
                <a:srgbClr val="FFFFFF"/>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sp>
          <p:nvSpPr>
            <p:cNvPr id="76" name="TextBox 75"/>
            <p:cNvSpPr txBox="1"/>
            <p:nvPr/>
          </p:nvSpPr>
          <p:spPr>
            <a:xfrm>
              <a:off x="538162" y="4569383"/>
              <a:ext cx="2007720" cy="443251"/>
            </a:xfrm>
            <a:prstGeom prst="rect">
              <a:avLst/>
            </a:prstGeom>
            <a:noFill/>
          </p:spPr>
          <p:txBody>
            <a:bodyPr wrap="square" lIns="142615" tIns="114092" rIns="142615" bIns="114092" rtlCol="0" anchor="ctr">
              <a:spAutoFit/>
            </a:bodyPr>
            <a:lstStyle/>
            <a:p>
              <a:pPr algn="ctr" defTabSz="950584">
                <a:lnSpc>
                  <a:spcPct val="90000"/>
                </a:lnSpc>
                <a:spcBef>
                  <a:spcPts val="624"/>
                </a:spcBef>
                <a:defRPr/>
              </a:pPr>
              <a:r>
                <a:rPr lang="en-US" sz="1600" kern="0" spc="-31" dirty="0">
                  <a:solidFill>
                    <a:srgbClr val="525252"/>
                  </a:solidFill>
                  <a:cs typeface="Segoe UI Semibold" panose="020B0702040204020203" pitchFamily="34" charset="0"/>
                </a:rPr>
                <a:t>4 - 8 months</a:t>
              </a:r>
            </a:p>
          </p:txBody>
        </p:sp>
      </p:grpSp>
      <p:sp>
        <p:nvSpPr>
          <p:cNvPr id="103" name="Rectangle 102"/>
          <p:cNvSpPr/>
          <p:nvPr/>
        </p:nvSpPr>
        <p:spPr bwMode="auto">
          <a:xfrm>
            <a:off x="550563" y="3263012"/>
            <a:ext cx="2047399" cy="552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600" kern="0" dirty="0">
                <a:solidFill>
                  <a:srgbClr val="525252"/>
                </a:solidFill>
                <a:latin typeface="Segoe UI Semibold" panose="020B0702040204020203" pitchFamily="34" charset="0"/>
                <a:ea typeface="Segoe UI Black" panose="020B0A02040204020203" pitchFamily="34" charset="0"/>
                <a:cs typeface="Segoe UI Semibold" panose="020B0702040204020203" pitchFamily="34" charset="0"/>
              </a:rPr>
              <a:t>Feedback</a:t>
            </a:r>
          </a:p>
        </p:txBody>
      </p:sp>
      <p:sp>
        <p:nvSpPr>
          <p:cNvPr id="122" name="Rectangle 121"/>
          <p:cNvSpPr/>
          <p:nvPr/>
        </p:nvSpPr>
        <p:spPr bwMode="auto">
          <a:xfrm>
            <a:off x="2597959" y="3263012"/>
            <a:ext cx="2043580" cy="552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600" kern="0" dirty="0">
                <a:solidFill>
                  <a:srgbClr val="525252"/>
                </a:solidFill>
                <a:latin typeface="Segoe UI Semibold" panose="020B0702040204020203" pitchFamily="34" charset="0"/>
                <a:ea typeface="Segoe UI Black" panose="020B0A02040204020203" pitchFamily="34" charset="0"/>
                <a:cs typeface="Segoe UI Semibold" panose="020B0702040204020203" pitchFamily="34" charset="0"/>
              </a:rPr>
              <a:t>Pilot</a:t>
            </a:r>
          </a:p>
        </p:txBody>
      </p:sp>
      <p:sp>
        <p:nvSpPr>
          <p:cNvPr id="125" name="Rectangle 124"/>
          <p:cNvSpPr/>
          <p:nvPr/>
        </p:nvSpPr>
        <p:spPr bwMode="auto">
          <a:xfrm>
            <a:off x="4641540" y="3263012"/>
            <a:ext cx="6150891" cy="552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600" kern="0" dirty="0">
                <a:solidFill>
                  <a:srgbClr val="525252"/>
                </a:solidFill>
                <a:latin typeface="Segoe UI Semibold" panose="020B0702040204020203" pitchFamily="34" charset="0"/>
                <a:ea typeface="Segoe UI Black" panose="020B0A02040204020203" pitchFamily="34" charset="0"/>
                <a:cs typeface="Segoe UI Semibold" panose="020B0702040204020203" pitchFamily="34" charset="0"/>
              </a:rPr>
              <a:t>Production</a:t>
            </a:r>
          </a:p>
        </p:txBody>
      </p:sp>
      <p:sp>
        <p:nvSpPr>
          <p:cNvPr id="83" name="TextBox 82"/>
          <p:cNvSpPr txBox="1"/>
          <p:nvPr/>
        </p:nvSpPr>
        <p:spPr>
          <a:xfrm>
            <a:off x="1085191" y="1491894"/>
            <a:ext cx="10266095" cy="306137"/>
          </a:xfrm>
          <a:prstGeom prst="rect">
            <a:avLst/>
          </a:prstGeom>
          <a:solidFill>
            <a:schemeClr val="bg1"/>
          </a:solidFill>
        </p:spPr>
        <p:txBody>
          <a:bodyPr vert="horz" wrap="square" lIns="93196" tIns="93196" rIns="93196" bIns="93196" rtlCol="0" anchor="ctr">
            <a:noAutofit/>
          </a:bodyPr>
          <a:lstStyle/>
          <a:p>
            <a:pPr algn="ctr" defTabSz="950285">
              <a:lnSpc>
                <a:spcPct val="90000"/>
              </a:lnSpc>
              <a:spcAft>
                <a:spcPts val="612"/>
              </a:spcAft>
            </a:pPr>
            <a:r>
              <a:rPr lang="en-US" sz="2448" cap="all" spc="300" dirty="0">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Release LIFECYCLE</a:t>
            </a:r>
            <a:endParaRPr lang="en-US" sz="2448"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 name="Left Brace 8"/>
          <p:cNvSpPr/>
          <p:nvPr/>
        </p:nvSpPr>
        <p:spPr>
          <a:xfrm rot="5400000">
            <a:off x="1354047" y="2943024"/>
            <a:ext cx="379280" cy="2027128"/>
          </a:xfrm>
          <a:prstGeom prst="leftBrace">
            <a:avLst>
              <a:gd name="adj1" fmla="val 0"/>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solidFill>
                <a:srgbClr val="FFFFFF"/>
              </a:solidFill>
            </a:endParaRPr>
          </a:p>
        </p:txBody>
      </p:sp>
      <p:sp>
        <p:nvSpPr>
          <p:cNvPr id="127" name="Left Brace 126"/>
          <p:cNvSpPr/>
          <p:nvPr/>
        </p:nvSpPr>
        <p:spPr>
          <a:xfrm rot="5400000">
            <a:off x="3428196" y="2943024"/>
            <a:ext cx="379280" cy="2027128"/>
          </a:xfrm>
          <a:prstGeom prst="leftBrace">
            <a:avLst>
              <a:gd name="adj1" fmla="val 0"/>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solidFill>
                <a:srgbClr val="FFFFFF"/>
              </a:solidFill>
            </a:endParaRPr>
          </a:p>
        </p:txBody>
      </p:sp>
      <p:sp>
        <p:nvSpPr>
          <p:cNvPr id="128" name="Left Brace 127"/>
          <p:cNvSpPr/>
          <p:nvPr/>
        </p:nvSpPr>
        <p:spPr>
          <a:xfrm rot="5400000">
            <a:off x="7515345" y="923468"/>
            <a:ext cx="379280" cy="6066236"/>
          </a:xfrm>
          <a:prstGeom prst="leftBrace">
            <a:avLst>
              <a:gd name="adj1" fmla="val 0"/>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solidFill>
                <a:srgbClr val="FFFFFF"/>
              </a:solidFill>
            </a:endParaRPr>
          </a:p>
        </p:txBody>
      </p:sp>
      <p:sp>
        <p:nvSpPr>
          <p:cNvPr id="130" name="Rectangle 129"/>
          <p:cNvSpPr/>
          <p:nvPr/>
        </p:nvSpPr>
        <p:spPr bwMode="auto">
          <a:xfrm>
            <a:off x="1543686" y="2527381"/>
            <a:ext cx="2047399" cy="5528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kern="0" dirty="0">
                <a:solidFill>
                  <a:srgbClr val="0078D7"/>
                </a:solidFill>
                <a:latin typeface="Segoe UI Semibold" panose="020B0702040204020203" pitchFamily="34" charset="0"/>
                <a:ea typeface="Segoe UI Black" panose="020B0A02040204020203" pitchFamily="34" charset="0"/>
                <a:cs typeface="Segoe UI Semibold" panose="020B0702040204020203" pitchFamily="34" charset="0"/>
              </a:rPr>
              <a:t>RELEASE</a:t>
            </a:r>
            <a:endParaRPr lang="en-US" sz="1600" kern="0" dirty="0">
              <a:solidFill>
                <a:srgbClr val="0078D7"/>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cxnSp>
        <p:nvCxnSpPr>
          <p:cNvPr id="11" name="Straight Connector 10"/>
          <p:cNvCxnSpPr/>
          <p:nvPr/>
        </p:nvCxnSpPr>
        <p:spPr>
          <a:xfrm>
            <a:off x="2580969" y="2959273"/>
            <a:ext cx="0" cy="1252663"/>
          </a:xfrm>
          <a:prstGeom prst="line">
            <a:avLst/>
          </a:prstGeom>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rot="20927567">
            <a:off x="9585694" y="4105342"/>
            <a:ext cx="222471" cy="825895"/>
          </a:xfrm>
          <a:custGeom>
            <a:avLst/>
            <a:gdLst>
              <a:gd name="connsiteX0" fmla="*/ 861616 w 1185466"/>
              <a:gd name="connsiteY0" fmla="*/ 0 h 5095875"/>
              <a:gd name="connsiteX1" fmla="*/ 4366 w 1185466"/>
              <a:gd name="connsiteY1" fmla="*/ 2828925 h 5095875"/>
              <a:gd name="connsiteX2" fmla="*/ 1185466 w 1185466"/>
              <a:gd name="connsiteY2" fmla="*/ 1314450 h 5095875"/>
              <a:gd name="connsiteX3" fmla="*/ 4366 w 1185466"/>
              <a:gd name="connsiteY3" fmla="*/ 5095875 h 5095875"/>
              <a:gd name="connsiteX0" fmla="*/ 857304 w 890373"/>
              <a:gd name="connsiteY0" fmla="*/ 0 h 5095875"/>
              <a:gd name="connsiteX1" fmla="*/ 54 w 890373"/>
              <a:gd name="connsiteY1" fmla="*/ 2828925 h 5095875"/>
              <a:gd name="connsiteX2" fmla="*/ 890372 w 890373"/>
              <a:gd name="connsiteY2" fmla="*/ 2138716 h 5095875"/>
              <a:gd name="connsiteX3" fmla="*/ 54 w 890373"/>
              <a:gd name="connsiteY3" fmla="*/ 5095875 h 5095875"/>
            </a:gdLst>
            <a:ahLst/>
            <a:cxnLst>
              <a:cxn ang="0">
                <a:pos x="connsiteX0" y="connsiteY0"/>
              </a:cxn>
              <a:cxn ang="0">
                <a:pos x="connsiteX1" y="connsiteY1"/>
              </a:cxn>
              <a:cxn ang="0">
                <a:pos x="connsiteX2" y="connsiteY2"/>
              </a:cxn>
              <a:cxn ang="0">
                <a:pos x="connsiteX3" y="connsiteY3"/>
              </a:cxn>
            </a:cxnLst>
            <a:rect l="l" t="t" r="r" b="b"/>
            <a:pathLst>
              <a:path w="890373" h="5095875">
                <a:moveTo>
                  <a:pt x="857304" y="0"/>
                </a:moveTo>
                <a:cubicBezTo>
                  <a:pt x="401691" y="1304925"/>
                  <a:pt x="-5457" y="2472472"/>
                  <a:pt x="54" y="2828925"/>
                </a:cubicBezTo>
                <a:cubicBezTo>
                  <a:pt x="5565" y="3185378"/>
                  <a:pt x="890372" y="1760891"/>
                  <a:pt x="890372" y="2138716"/>
                </a:cubicBezTo>
                <a:cubicBezTo>
                  <a:pt x="890372" y="2516541"/>
                  <a:pt x="590604" y="3394075"/>
                  <a:pt x="54" y="5095875"/>
                </a:cubicBezTo>
              </a:path>
            </a:pathLst>
          </a:custGeom>
          <a:noFill/>
          <a:ln w="22225">
            <a:solidFill>
              <a:srgbClr val="F5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0F0F0"/>
              </a:solidFill>
            </a:endParaRPr>
          </a:p>
        </p:txBody>
      </p:sp>
      <p:sp>
        <p:nvSpPr>
          <p:cNvPr id="29" name="Freeform 28"/>
          <p:cNvSpPr/>
          <p:nvPr/>
        </p:nvSpPr>
        <p:spPr>
          <a:xfrm rot="20927567">
            <a:off x="1541798" y="4053772"/>
            <a:ext cx="222471" cy="825895"/>
          </a:xfrm>
          <a:custGeom>
            <a:avLst/>
            <a:gdLst>
              <a:gd name="connsiteX0" fmla="*/ 861616 w 1185466"/>
              <a:gd name="connsiteY0" fmla="*/ 0 h 5095875"/>
              <a:gd name="connsiteX1" fmla="*/ 4366 w 1185466"/>
              <a:gd name="connsiteY1" fmla="*/ 2828925 h 5095875"/>
              <a:gd name="connsiteX2" fmla="*/ 1185466 w 1185466"/>
              <a:gd name="connsiteY2" fmla="*/ 1314450 h 5095875"/>
              <a:gd name="connsiteX3" fmla="*/ 4366 w 1185466"/>
              <a:gd name="connsiteY3" fmla="*/ 5095875 h 5095875"/>
              <a:gd name="connsiteX0" fmla="*/ 857304 w 890373"/>
              <a:gd name="connsiteY0" fmla="*/ 0 h 5095875"/>
              <a:gd name="connsiteX1" fmla="*/ 54 w 890373"/>
              <a:gd name="connsiteY1" fmla="*/ 2828925 h 5095875"/>
              <a:gd name="connsiteX2" fmla="*/ 890372 w 890373"/>
              <a:gd name="connsiteY2" fmla="*/ 2138716 h 5095875"/>
              <a:gd name="connsiteX3" fmla="*/ 54 w 890373"/>
              <a:gd name="connsiteY3" fmla="*/ 5095875 h 5095875"/>
            </a:gdLst>
            <a:ahLst/>
            <a:cxnLst>
              <a:cxn ang="0">
                <a:pos x="connsiteX0" y="connsiteY0"/>
              </a:cxn>
              <a:cxn ang="0">
                <a:pos x="connsiteX1" y="connsiteY1"/>
              </a:cxn>
              <a:cxn ang="0">
                <a:pos x="connsiteX2" y="connsiteY2"/>
              </a:cxn>
              <a:cxn ang="0">
                <a:pos x="connsiteX3" y="connsiteY3"/>
              </a:cxn>
            </a:cxnLst>
            <a:rect l="l" t="t" r="r" b="b"/>
            <a:pathLst>
              <a:path w="890373" h="5095875">
                <a:moveTo>
                  <a:pt x="857304" y="0"/>
                </a:moveTo>
                <a:cubicBezTo>
                  <a:pt x="401691" y="1304925"/>
                  <a:pt x="-5457" y="2472472"/>
                  <a:pt x="54" y="2828925"/>
                </a:cubicBezTo>
                <a:cubicBezTo>
                  <a:pt x="5565" y="3185378"/>
                  <a:pt x="890372" y="1760891"/>
                  <a:pt x="890372" y="2138716"/>
                </a:cubicBezTo>
                <a:cubicBezTo>
                  <a:pt x="890372" y="2516541"/>
                  <a:pt x="590604" y="3394075"/>
                  <a:pt x="54" y="5095875"/>
                </a:cubicBezTo>
              </a:path>
            </a:pathLst>
          </a:custGeom>
          <a:noFill/>
          <a:ln w="22225">
            <a:solidFill>
              <a:srgbClr val="F5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9F9F9"/>
              </a:solidFill>
            </a:endParaRPr>
          </a:p>
        </p:txBody>
      </p:sp>
      <p:sp>
        <p:nvSpPr>
          <p:cNvPr id="31" name="Rectangle 30"/>
          <p:cNvSpPr/>
          <p:nvPr/>
        </p:nvSpPr>
        <p:spPr bwMode="auto">
          <a:xfrm>
            <a:off x="0" y="0"/>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bwMode="auto">
          <a:xfrm>
            <a:off x="0" y="6976237"/>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5996697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bwMode="auto">
          <a:xfrm>
            <a:off x="2647" y="2284866"/>
            <a:ext cx="12431184" cy="3854277"/>
          </a:xfrm>
          <a:prstGeom prst="rect">
            <a:avLst/>
          </a:prstGeom>
          <a:solidFill>
            <a:srgbClr val="F5F5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1085191" y="607050"/>
            <a:ext cx="10266095" cy="306137"/>
          </a:xfrm>
          <a:prstGeom prst="rect">
            <a:avLst/>
          </a:prstGeom>
        </p:spPr>
        <p:txBody>
          <a:bodyPr vert="horz" wrap="square" lIns="93196" tIns="93196" rIns="93196" bIns="93196" rtlCol="0" anchor="ctr">
            <a:noAutofit/>
          </a:bodyPr>
          <a:lstStyle/>
          <a:p>
            <a:pPr algn="ctr" defTabSz="950285">
              <a:lnSpc>
                <a:spcPct val="90000"/>
              </a:lnSpc>
              <a:spcAft>
                <a:spcPts val="612"/>
              </a:spcAft>
            </a:pPr>
            <a:r>
              <a:rPr lang="en-US" sz="3598" cap="all" spc="300" dirty="0">
                <a:solidFill>
                  <a:srgbClr val="0078D7"/>
                </a:solidFill>
                <a:latin typeface="Segoe UI Light" panose="020B0502040204020203" pitchFamily="34" charset="0"/>
                <a:cs typeface="Arial" panose="020B0604020202020204" pitchFamily="34" charset="0"/>
              </a:rPr>
              <a:t>Windows as a service </a:t>
            </a:r>
            <a:r>
              <a:rPr lang="en-US" sz="3598"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CADENCE</a:t>
            </a:r>
          </a:p>
        </p:txBody>
      </p:sp>
      <p:cxnSp>
        <p:nvCxnSpPr>
          <p:cNvPr id="115" name="Straight Connector 114"/>
          <p:cNvCxnSpPr/>
          <p:nvPr/>
        </p:nvCxnSpPr>
        <p:spPr>
          <a:xfrm>
            <a:off x="12163682" y="2284867"/>
            <a:ext cx="0" cy="3823674"/>
          </a:xfrm>
          <a:prstGeom prst="line">
            <a:avLst/>
          </a:prstGeom>
          <a:ln w="9525" cap="flat" cmpd="sng" algn="ctr">
            <a:solidFill>
              <a:schemeClr val="bg1">
                <a:lumMod val="65000"/>
                <a:alpha val="42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p:cNvCxnSpPr/>
          <p:nvPr/>
        </p:nvCxnSpPr>
        <p:spPr>
          <a:xfrm>
            <a:off x="8671403" y="2284867"/>
            <a:ext cx="0" cy="3823674"/>
          </a:xfrm>
          <a:prstGeom prst="line">
            <a:avLst/>
          </a:prstGeom>
          <a:ln w="9525" cap="flat" cmpd="sng" algn="ctr">
            <a:solidFill>
              <a:schemeClr val="bg1">
                <a:lumMod val="65000"/>
                <a:alpha val="42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Straight Connector 66"/>
          <p:cNvCxnSpPr/>
          <p:nvPr/>
        </p:nvCxnSpPr>
        <p:spPr>
          <a:xfrm>
            <a:off x="5179126" y="2284867"/>
            <a:ext cx="0" cy="3823674"/>
          </a:xfrm>
          <a:prstGeom prst="line">
            <a:avLst/>
          </a:prstGeom>
          <a:ln w="9525" cap="flat" cmpd="sng" algn="ctr">
            <a:solidFill>
              <a:schemeClr val="bg1">
                <a:lumMod val="65000"/>
                <a:alpha val="42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p:cNvCxnSpPr/>
          <p:nvPr/>
        </p:nvCxnSpPr>
        <p:spPr>
          <a:xfrm>
            <a:off x="3432987" y="2284867"/>
            <a:ext cx="0" cy="3823674"/>
          </a:xfrm>
          <a:prstGeom prst="line">
            <a:avLst/>
          </a:prstGeom>
          <a:ln w="9525" cap="flat" cmpd="sng" algn="ctr">
            <a:solidFill>
              <a:schemeClr val="bg1">
                <a:lumMod val="65000"/>
                <a:alpha val="42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2" name="Straight Connector 91"/>
          <p:cNvCxnSpPr/>
          <p:nvPr/>
        </p:nvCxnSpPr>
        <p:spPr>
          <a:xfrm>
            <a:off x="6925264" y="2284867"/>
            <a:ext cx="0" cy="3823674"/>
          </a:xfrm>
          <a:prstGeom prst="line">
            <a:avLst/>
          </a:prstGeom>
          <a:ln w="9525" cap="flat" cmpd="sng" algn="ctr">
            <a:solidFill>
              <a:schemeClr val="bg1">
                <a:lumMod val="65000"/>
                <a:alpha val="42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1" name="Straight Connector 100"/>
          <p:cNvCxnSpPr/>
          <p:nvPr/>
        </p:nvCxnSpPr>
        <p:spPr>
          <a:xfrm>
            <a:off x="10417542" y="2284867"/>
            <a:ext cx="0" cy="3823674"/>
          </a:xfrm>
          <a:prstGeom prst="line">
            <a:avLst/>
          </a:prstGeom>
          <a:ln w="9525" cap="flat" cmpd="sng" algn="ctr">
            <a:solidFill>
              <a:schemeClr val="bg1">
                <a:lumMod val="65000"/>
                <a:alpha val="42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5" name="TextBox 94"/>
          <p:cNvSpPr txBox="1"/>
          <p:nvPr/>
        </p:nvSpPr>
        <p:spPr>
          <a:xfrm>
            <a:off x="2708959" y="1928908"/>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525252"/>
                </a:solidFill>
                <a:latin typeface="Segoe UI"/>
              </a:rPr>
              <a:t>July</a:t>
            </a:r>
          </a:p>
        </p:txBody>
      </p:sp>
      <p:sp>
        <p:nvSpPr>
          <p:cNvPr id="98" name="TextBox 97"/>
          <p:cNvSpPr txBox="1"/>
          <p:nvPr/>
        </p:nvSpPr>
        <p:spPr>
          <a:xfrm>
            <a:off x="6201045" y="1931271"/>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525252"/>
                </a:solidFill>
                <a:latin typeface="Segoe UI"/>
              </a:rPr>
              <a:t>July</a:t>
            </a:r>
          </a:p>
        </p:txBody>
      </p:sp>
      <p:sp>
        <p:nvSpPr>
          <p:cNvPr id="123" name="TextBox 122"/>
          <p:cNvSpPr txBox="1"/>
          <p:nvPr/>
        </p:nvSpPr>
        <p:spPr>
          <a:xfrm>
            <a:off x="4467582" y="1761216"/>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969696"/>
                </a:solidFill>
                <a:latin typeface="Segoe UI Semibold" panose="020B0702040204020203" pitchFamily="34" charset="0"/>
                <a:cs typeface="Segoe UI Semibold" panose="020B0702040204020203" pitchFamily="34" charset="0"/>
              </a:rPr>
              <a:t>2016</a:t>
            </a:r>
          </a:p>
        </p:txBody>
      </p:sp>
      <p:sp>
        <p:nvSpPr>
          <p:cNvPr id="122" name="TextBox 121"/>
          <p:cNvSpPr txBox="1"/>
          <p:nvPr/>
        </p:nvSpPr>
        <p:spPr>
          <a:xfrm>
            <a:off x="4453083" y="1937039"/>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525252"/>
                </a:solidFill>
                <a:latin typeface="Segoe UI"/>
              </a:rPr>
              <a:t>Jan</a:t>
            </a:r>
          </a:p>
        </p:txBody>
      </p:sp>
      <p:sp>
        <p:nvSpPr>
          <p:cNvPr id="132" name="TextBox 131"/>
          <p:cNvSpPr txBox="1"/>
          <p:nvPr/>
        </p:nvSpPr>
        <p:spPr>
          <a:xfrm>
            <a:off x="9703417" y="1931271"/>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525252"/>
                </a:solidFill>
                <a:latin typeface="Segoe UI"/>
              </a:rPr>
              <a:t>July</a:t>
            </a:r>
          </a:p>
        </p:txBody>
      </p:sp>
      <p:sp>
        <p:nvSpPr>
          <p:cNvPr id="133" name="TextBox 132"/>
          <p:cNvSpPr txBox="1"/>
          <p:nvPr/>
        </p:nvSpPr>
        <p:spPr>
          <a:xfrm>
            <a:off x="7961451" y="1761216"/>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969696"/>
                </a:solidFill>
                <a:latin typeface="Segoe UI Semibold" panose="020B0702040204020203" pitchFamily="34" charset="0"/>
                <a:cs typeface="Segoe UI Semibold" panose="020B0702040204020203" pitchFamily="34" charset="0"/>
              </a:rPr>
              <a:t>2017</a:t>
            </a:r>
          </a:p>
        </p:txBody>
      </p:sp>
      <p:sp>
        <p:nvSpPr>
          <p:cNvPr id="134" name="TextBox 133"/>
          <p:cNvSpPr txBox="1"/>
          <p:nvPr/>
        </p:nvSpPr>
        <p:spPr>
          <a:xfrm>
            <a:off x="7961451" y="1937039"/>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525252"/>
                </a:solidFill>
                <a:latin typeface="Segoe UI"/>
              </a:rPr>
              <a:t>Jan</a:t>
            </a:r>
          </a:p>
        </p:txBody>
      </p:sp>
      <p:sp>
        <p:nvSpPr>
          <p:cNvPr id="136" name="TextBox 135"/>
          <p:cNvSpPr txBox="1"/>
          <p:nvPr/>
        </p:nvSpPr>
        <p:spPr>
          <a:xfrm>
            <a:off x="11447537" y="1761216"/>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969696"/>
                </a:solidFill>
                <a:latin typeface="Segoe UI Semibold" panose="020B0702040204020203" pitchFamily="34" charset="0"/>
                <a:cs typeface="Segoe UI Semibold" panose="020B0702040204020203" pitchFamily="34" charset="0"/>
              </a:rPr>
              <a:t>2018</a:t>
            </a:r>
          </a:p>
        </p:txBody>
      </p:sp>
      <p:sp>
        <p:nvSpPr>
          <p:cNvPr id="137" name="TextBox 136"/>
          <p:cNvSpPr txBox="1"/>
          <p:nvPr/>
        </p:nvSpPr>
        <p:spPr>
          <a:xfrm>
            <a:off x="11442775" y="1937039"/>
            <a:ext cx="1427986" cy="399813"/>
          </a:xfrm>
          <a:prstGeom prst="rect">
            <a:avLst/>
          </a:prstGeom>
          <a:noFill/>
        </p:spPr>
        <p:txBody>
          <a:bodyPr wrap="square" lIns="142594" tIns="114076" rIns="142594" bIns="114076" rtlCol="0">
            <a:spAutoFit/>
          </a:bodyPr>
          <a:lstStyle/>
          <a:p>
            <a:pPr algn="ctr" defTabSz="950401">
              <a:lnSpc>
                <a:spcPct val="90000"/>
              </a:lnSpc>
              <a:spcBef>
                <a:spcPts val="624"/>
              </a:spcBef>
              <a:defRPr/>
            </a:pPr>
            <a:r>
              <a:rPr lang="en-US" sz="1224" spc="-31" dirty="0">
                <a:solidFill>
                  <a:srgbClr val="525252"/>
                </a:solidFill>
                <a:latin typeface="Segoe UI"/>
              </a:rPr>
              <a:t>Jan</a:t>
            </a:r>
          </a:p>
        </p:txBody>
      </p:sp>
      <p:grpSp>
        <p:nvGrpSpPr>
          <p:cNvPr id="19" name="Group 18"/>
          <p:cNvGrpSpPr/>
          <p:nvPr/>
        </p:nvGrpSpPr>
        <p:grpSpPr>
          <a:xfrm>
            <a:off x="-22398" y="5167471"/>
            <a:ext cx="12474724" cy="838557"/>
            <a:chOff x="-22825" y="5029252"/>
            <a:chExt cx="12231232" cy="822189"/>
          </a:xfrm>
        </p:grpSpPr>
        <p:sp>
          <p:nvSpPr>
            <p:cNvPr id="93" name="Rectangle 92"/>
            <p:cNvSpPr/>
            <p:nvPr/>
          </p:nvSpPr>
          <p:spPr bwMode="auto">
            <a:xfrm>
              <a:off x="-22825" y="5029252"/>
              <a:ext cx="12216384" cy="822189"/>
            </a:xfrm>
            <a:prstGeom prst="rect">
              <a:avLst/>
            </a:prstGeom>
            <a:solidFill>
              <a:schemeClr val="bg1">
                <a:lumMod val="95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nvGrpSpPr>
            <p:cNvPr id="2" name="Group 1"/>
            <p:cNvGrpSpPr/>
            <p:nvPr/>
          </p:nvGrpSpPr>
          <p:grpSpPr>
            <a:xfrm>
              <a:off x="356386" y="5083790"/>
              <a:ext cx="11852021" cy="722702"/>
              <a:chOff x="356386" y="5627104"/>
              <a:chExt cx="11852021" cy="722702"/>
            </a:xfrm>
          </p:grpSpPr>
          <p:sp>
            <p:nvSpPr>
              <p:cNvPr id="117" name="Next release title"/>
              <p:cNvSpPr txBox="1"/>
              <p:nvPr/>
            </p:nvSpPr>
            <p:spPr>
              <a:xfrm>
                <a:off x="356386" y="5627104"/>
                <a:ext cx="3426136" cy="722702"/>
              </a:xfrm>
              <a:prstGeom prst="rect">
                <a:avLst/>
              </a:prstGeom>
              <a:noFill/>
            </p:spPr>
            <p:txBody>
              <a:bodyPr wrap="square" lIns="186468" tIns="149175" rIns="186468" bIns="149175" rtlCol="0">
                <a:spAutoFit/>
              </a:bodyPr>
              <a:lstStyle/>
              <a:p>
                <a:pPr defTabSz="932239">
                  <a:defRPr/>
                </a:pPr>
                <a:r>
                  <a:rPr lang="en-US" sz="1632" kern="0" dirty="0">
                    <a:latin typeface="Segoe UI Semibold" panose="020B0702040204020203" pitchFamily="34" charset="0"/>
                    <a:cs typeface="Segoe UI Semibold" panose="020B0702040204020203" pitchFamily="34" charset="0"/>
                  </a:rPr>
                  <a:t>Example 2017 Release</a:t>
                </a:r>
              </a:p>
              <a:p>
                <a:pPr defTabSz="932239">
                  <a:defRPr/>
                </a:pPr>
                <a:r>
                  <a:rPr lang="en-US" sz="1200" i="1" kern="0" dirty="0">
                    <a:solidFill>
                      <a:srgbClr val="E76D19"/>
                    </a:solidFill>
                    <a:latin typeface="Segoe UI Semibold" panose="020B0702040204020203" pitchFamily="34" charset="0"/>
                    <a:cs typeface="Segoe UI Semibold" panose="020B0702040204020203" pitchFamily="34" charset="0"/>
                  </a:rPr>
                  <a:t>Hypothetical date</a:t>
                </a:r>
              </a:p>
            </p:txBody>
          </p:sp>
          <p:sp>
            <p:nvSpPr>
              <p:cNvPr id="77" name="Rectangle 76"/>
              <p:cNvSpPr/>
              <p:nvPr/>
            </p:nvSpPr>
            <p:spPr bwMode="auto">
              <a:xfrm>
                <a:off x="6787361" y="5790014"/>
                <a:ext cx="2595032" cy="334333"/>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Feedback</a:t>
                </a:r>
              </a:p>
            </p:txBody>
          </p:sp>
          <p:sp>
            <p:nvSpPr>
              <p:cNvPr id="78" name="Rectangle 77"/>
              <p:cNvSpPr/>
              <p:nvPr/>
            </p:nvSpPr>
            <p:spPr bwMode="auto">
              <a:xfrm>
                <a:off x="9358093" y="5790014"/>
                <a:ext cx="1138258" cy="334333"/>
              </a:xfrm>
              <a:prstGeom prst="rect">
                <a:avLst/>
              </a:prstGeom>
              <a:solidFill>
                <a:srgbClr val="429A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Pilot</a:t>
                </a:r>
              </a:p>
            </p:txBody>
          </p:sp>
          <p:sp>
            <p:nvSpPr>
              <p:cNvPr id="79" name="Rectangle 78"/>
              <p:cNvSpPr/>
              <p:nvPr/>
            </p:nvSpPr>
            <p:spPr bwMode="auto">
              <a:xfrm>
                <a:off x="10484512" y="5790014"/>
                <a:ext cx="1723895" cy="334333"/>
              </a:xfrm>
              <a:prstGeom prst="rect">
                <a:avLst/>
              </a:prstGeom>
              <a:solidFill>
                <a:srgbClr val="E76D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46083" tIns="149154" rIns="18652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Production</a:t>
                </a:r>
              </a:p>
            </p:txBody>
          </p:sp>
          <p:sp>
            <p:nvSpPr>
              <p:cNvPr id="112" name="Diamond 111"/>
              <p:cNvSpPr/>
              <p:nvPr/>
            </p:nvSpPr>
            <p:spPr bwMode="auto">
              <a:xfrm>
                <a:off x="9208634" y="5801754"/>
                <a:ext cx="310852" cy="310852"/>
              </a:xfrm>
              <a:prstGeom prst="diamond">
                <a:avLst/>
              </a:prstGeom>
              <a:solidFill>
                <a:srgbClr val="0078D7"/>
              </a:solidFill>
              <a:ln w="41275">
                <a:solidFill>
                  <a:srgbClr val="FFFFFF"/>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grpSp>
      <p:grpSp>
        <p:nvGrpSpPr>
          <p:cNvPr id="13" name="Group 12"/>
          <p:cNvGrpSpPr/>
          <p:nvPr/>
        </p:nvGrpSpPr>
        <p:grpSpPr>
          <a:xfrm>
            <a:off x="-22398" y="3298270"/>
            <a:ext cx="12459581" cy="838557"/>
            <a:chOff x="-22825" y="3220810"/>
            <a:chExt cx="12216384" cy="822189"/>
          </a:xfrm>
        </p:grpSpPr>
        <p:sp>
          <p:nvSpPr>
            <p:cNvPr id="89" name="Rectangle 88"/>
            <p:cNvSpPr/>
            <p:nvPr/>
          </p:nvSpPr>
          <p:spPr bwMode="auto">
            <a:xfrm>
              <a:off x="-22825" y="3220810"/>
              <a:ext cx="12216384" cy="822189"/>
            </a:xfrm>
            <a:prstGeom prst="rect">
              <a:avLst/>
            </a:prstGeom>
            <a:solidFill>
              <a:schemeClr val="bg1">
                <a:lumMod val="95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nvGrpSpPr>
            <p:cNvPr id="10" name="Group 9"/>
            <p:cNvGrpSpPr/>
            <p:nvPr/>
          </p:nvGrpSpPr>
          <p:grpSpPr>
            <a:xfrm>
              <a:off x="356384" y="3275348"/>
              <a:ext cx="10698515" cy="722702"/>
              <a:chOff x="356384" y="3460853"/>
              <a:chExt cx="10698515" cy="722702"/>
            </a:xfrm>
          </p:grpSpPr>
          <p:sp>
            <p:nvSpPr>
              <p:cNvPr id="103" name="TextBox 102"/>
              <p:cNvSpPr txBox="1"/>
              <p:nvPr/>
            </p:nvSpPr>
            <p:spPr>
              <a:xfrm>
                <a:off x="356384" y="3460853"/>
                <a:ext cx="2163097" cy="722702"/>
              </a:xfrm>
              <a:prstGeom prst="rect">
                <a:avLst/>
              </a:prstGeom>
              <a:noFill/>
            </p:spPr>
            <p:txBody>
              <a:bodyPr wrap="square" lIns="186468" tIns="149175" rIns="186468" bIns="149175" rtlCol="0">
                <a:spAutoFit/>
              </a:bodyPr>
              <a:lstStyle/>
              <a:p>
                <a:pPr defTabSz="932239">
                  <a:defRPr/>
                </a:pPr>
                <a:r>
                  <a:rPr lang="en-US" sz="1632" kern="0" dirty="0">
                    <a:latin typeface="Segoe UI Semibold" panose="020B0702040204020203" pitchFamily="34" charset="0"/>
                    <a:cs typeface="Segoe UI Semibold" panose="020B0702040204020203" pitchFamily="34" charset="0"/>
                  </a:rPr>
                  <a:t>November Update </a:t>
                </a:r>
                <a:r>
                  <a:rPr lang="en-US" sz="1200" kern="0" dirty="0">
                    <a:latin typeface="Segoe UI Semibold" panose="020B0702040204020203" pitchFamily="34" charset="0"/>
                    <a:cs typeface="Segoe UI Semibold" panose="020B0702040204020203" pitchFamily="34" charset="0"/>
                  </a:rPr>
                  <a:t>November 2015</a:t>
                </a:r>
                <a:endParaRPr lang="en-US" sz="1632" kern="0" dirty="0">
                  <a:latin typeface="Segoe UI Semibold" panose="020B0702040204020203" pitchFamily="34" charset="0"/>
                  <a:cs typeface="Segoe UI Semibold" panose="020B0702040204020203" pitchFamily="34" charset="0"/>
                </a:endParaRPr>
              </a:p>
            </p:txBody>
          </p:sp>
          <p:sp>
            <p:nvSpPr>
              <p:cNvPr id="146" name="Rectangle 145"/>
              <p:cNvSpPr/>
              <p:nvPr/>
            </p:nvSpPr>
            <p:spPr bwMode="auto">
              <a:xfrm>
                <a:off x="10485714" y="3662758"/>
                <a:ext cx="569185" cy="309303"/>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pPr>
                <a:endParaRPr lang="en-US" sz="1632" kern="0" dirty="0">
                  <a:solidFill>
                    <a:schemeClr val="tx1"/>
                  </a:solidFill>
                  <a:latin typeface="Segoe UI"/>
                  <a:ea typeface="Segoe UI" pitchFamily="34" charset="0"/>
                  <a:cs typeface="Segoe UI" pitchFamily="34" charset="0"/>
                </a:endParaRPr>
              </a:p>
            </p:txBody>
          </p:sp>
          <p:sp>
            <p:nvSpPr>
              <p:cNvPr id="150" name="Rectangle 149"/>
              <p:cNvSpPr/>
              <p:nvPr/>
            </p:nvSpPr>
            <p:spPr bwMode="auto">
              <a:xfrm>
                <a:off x="3376289" y="3662758"/>
                <a:ext cx="1153088" cy="309303"/>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Feedback</a:t>
                </a:r>
              </a:p>
            </p:txBody>
          </p:sp>
          <p:sp>
            <p:nvSpPr>
              <p:cNvPr id="151" name="Rectangle 150"/>
              <p:cNvSpPr/>
              <p:nvPr/>
            </p:nvSpPr>
            <p:spPr bwMode="auto">
              <a:xfrm>
                <a:off x="4529375" y="3662758"/>
                <a:ext cx="1138370" cy="309303"/>
              </a:xfrm>
              <a:prstGeom prst="rect">
                <a:avLst/>
              </a:prstGeom>
              <a:solidFill>
                <a:srgbClr val="429A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Pilot</a:t>
                </a:r>
              </a:p>
            </p:txBody>
          </p:sp>
          <p:sp>
            <p:nvSpPr>
              <p:cNvPr id="152" name="Rectangle 151"/>
              <p:cNvSpPr/>
              <p:nvPr/>
            </p:nvSpPr>
            <p:spPr bwMode="auto">
              <a:xfrm>
                <a:off x="5667745" y="3662758"/>
                <a:ext cx="4821051" cy="309303"/>
              </a:xfrm>
              <a:prstGeom prst="rect">
                <a:avLst/>
              </a:prstGeom>
              <a:solidFill>
                <a:srgbClr val="E76D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Production</a:t>
                </a:r>
              </a:p>
            </p:txBody>
          </p:sp>
          <p:sp>
            <p:nvSpPr>
              <p:cNvPr id="153" name="Diamond 152"/>
              <p:cNvSpPr/>
              <p:nvPr/>
            </p:nvSpPr>
            <p:spPr bwMode="auto">
              <a:xfrm>
                <a:off x="4360876" y="3662758"/>
                <a:ext cx="318071" cy="309303"/>
              </a:xfrm>
              <a:prstGeom prst="diamond">
                <a:avLst/>
              </a:prstGeom>
              <a:solidFill>
                <a:srgbClr val="0078D7"/>
              </a:solidFill>
              <a:ln w="41275">
                <a:solidFill>
                  <a:srgbClr val="FFFFFF"/>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grpSp>
      <p:grpSp>
        <p:nvGrpSpPr>
          <p:cNvPr id="14" name="Group 13"/>
          <p:cNvGrpSpPr/>
          <p:nvPr/>
        </p:nvGrpSpPr>
        <p:grpSpPr>
          <a:xfrm>
            <a:off x="-22398" y="2363669"/>
            <a:ext cx="12459581" cy="838557"/>
            <a:chOff x="-22825" y="2317533"/>
            <a:chExt cx="12216384" cy="822189"/>
          </a:xfrm>
        </p:grpSpPr>
        <p:sp>
          <p:nvSpPr>
            <p:cNvPr id="87" name="Rectangle 86"/>
            <p:cNvSpPr/>
            <p:nvPr/>
          </p:nvSpPr>
          <p:spPr bwMode="auto">
            <a:xfrm>
              <a:off x="-22825" y="2317533"/>
              <a:ext cx="12216384" cy="822189"/>
            </a:xfrm>
            <a:prstGeom prst="rect">
              <a:avLst/>
            </a:prstGeom>
            <a:solidFill>
              <a:schemeClr val="bg1">
                <a:lumMod val="95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nvGrpSpPr>
            <p:cNvPr id="12" name="Group 11"/>
            <p:cNvGrpSpPr/>
            <p:nvPr/>
          </p:nvGrpSpPr>
          <p:grpSpPr>
            <a:xfrm>
              <a:off x="356385" y="2367169"/>
              <a:ext cx="8141305" cy="722702"/>
              <a:chOff x="356385" y="2368940"/>
              <a:chExt cx="8141305" cy="722702"/>
            </a:xfrm>
          </p:grpSpPr>
          <p:sp>
            <p:nvSpPr>
              <p:cNvPr id="102" name="TextBox 101"/>
              <p:cNvSpPr txBox="1"/>
              <p:nvPr/>
            </p:nvSpPr>
            <p:spPr>
              <a:xfrm>
                <a:off x="356385" y="2368940"/>
                <a:ext cx="1734078" cy="722702"/>
              </a:xfrm>
              <a:prstGeom prst="rect">
                <a:avLst/>
              </a:prstGeom>
              <a:noFill/>
            </p:spPr>
            <p:txBody>
              <a:bodyPr wrap="square" lIns="186468" tIns="149175" rIns="186468" bIns="149175" rtlCol="0">
                <a:spAutoFit/>
              </a:bodyPr>
              <a:lstStyle/>
              <a:p>
                <a:pPr defTabSz="932239">
                  <a:defRPr/>
                </a:pPr>
                <a:r>
                  <a:rPr lang="en-US" sz="1632" kern="0" dirty="0">
                    <a:latin typeface="Segoe UI Semibold" panose="020B0702040204020203" pitchFamily="34" charset="0"/>
                    <a:cs typeface="Segoe UI Semibold" panose="020B0702040204020203" pitchFamily="34" charset="0"/>
                  </a:rPr>
                  <a:t>Windows 10 </a:t>
                </a:r>
                <a:r>
                  <a:rPr lang="en-US" sz="1200" kern="0" dirty="0">
                    <a:latin typeface="Segoe UI Semibold" panose="020B0702040204020203" pitchFamily="34" charset="0"/>
                    <a:cs typeface="Segoe UI Semibold" panose="020B0702040204020203" pitchFamily="34" charset="0"/>
                  </a:rPr>
                  <a:t>July 2015</a:t>
                </a:r>
                <a:endParaRPr lang="en-US" sz="1632" kern="0" dirty="0">
                  <a:latin typeface="Segoe UI Semibold" panose="020B0702040204020203" pitchFamily="34" charset="0"/>
                  <a:cs typeface="Segoe UI Semibold" panose="020B0702040204020203" pitchFamily="34" charset="0"/>
                </a:endParaRPr>
              </a:p>
            </p:txBody>
          </p:sp>
          <p:sp>
            <p:nvSpPr>
              <p:cNvPr id="156" name="Rectangle 155"/>
              <p:cNvSpPr/>
              <p:nvPr/>
            </p:nvSpPr>
            <p:spPr bwMode="auto">
              <a:xfrm>
                <a:off x="7928505" y="2552284"/>
                <a:ext cx="569185" cy="356229"/>
              </a:xfrm>
              <a:prstGeom prst="rect">
                <a:avLst/>
              </a:prstGeom>
              <a:solidFill>
                <a:srgbClr val="A9A9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pPr>
                <a:endParaRPr lang="en-US" sz="1632" kern="0" dirty="0">
                  <a:solidFill>
                    <a:schemeClr val="tx1"/>
                  </a:solidFill>
                  <a:latin typeface="Segoe UI"/>
                  <a:ea typeface="Segoe UI" pitchFamily="34" charset="0"/>
                  <a:cs typeface="Segoe UI" pitchFamily="34" charset="0"/>
                </a:endParaRPr>
              </a:p>
            </p:txBody>
          </p:sp>
          <p:sp>
            <p:nvSpPr>
              <p:cNvPr id="160" name="Rectangle 159"/>
              <p:cNvSpPr/>
              <p:nvPr/>
            </p:nvSpPr>
            <p:spPr bwMode="auto">
              <a:xfrm>
                <a:off x="2223298" y="2552284"/>
                <a:ext cx="1140497" cy="35622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Feedback</a:t>
                </a:r>
              </a:p>
            </p:txBody>
          </p:sp>
          <p:sp>
            <p:nvSpPr>
              <p:cNvPr id="161" name="Rectangle 160"/>
              <p:cNvSpPr/>
              <p:nvPr/>
            </p:nvSpPr>
            <p:spPr bwMode="auto">
              <a:xfrm>
                <a:off x="3363795" y="2552284"/>
                <a:ext cx="1138371" cy="356229"/>
              </a:xfrm>
              <a:prstGeom prst="rect">
                <a:avLst/>
              </a:prstGeom>
              <a:solidFill>
                <a:srgbClr val="429A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Pilot</a:t>
                </a:r>
              </a:p>
            </p:txBody>
          </p:sp>
          <p:sp>
            <p:nvSpPr>
              <p:cNvPr id="162" name="Rectangle 161"/>
              <p:cNvSpPr/>
              <p:nvPr/>
            </p:nvSpPr>
            <p:spPr bwMode="auto">
              <a:xfrm>
                <a:off x="4502165" y="2552284"/>
                <a:ext cx="3426337" cy="356229"/>
              </a:xfrm>
              <a:prstGeom prst="rect">
                <a:avLst/>
              </a:prstGeom>
              <a:solidFill>
                <a:srgbClr val="E76D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Production</a:t>
                </a:r>
              </a:p>
            </p:txBody>
          </p:sp>
          <p:sp>
            <p:nvSpPr>
              <p:cNvPr id="163" name="Diamond 162"/>
              <p:cNvSpPr/>
              <p:nvPr/>
            </p:nvSpPr>
            <p:spPr bwMode="auto">
              <a:xfrm>
                <a:off x="3207198" y="2577194"/>
                <a:ext cx="318071" cy="306409"/>
              </a:xfrm>
              <a:prstGeom prst="diamond">
                <a:avLst/>
              </a:prstGeom>
              <a:solidFill>
                <a:srgbClr val="0078D7"/>
              </a:solidFill>
              <a:ln w="41275">
                <a:solidFill>
                  <a:srgbClr val="FFFFFF"/>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grpSp>
      <p:grpSp>
        <p:nvGrpSpPr>
          <p:cNvPr id="18" name="Group 17"/>
          <p:cNvGrpSpPr/>
          <p:nvPr/>
        </p:nvGrpSpPr>
        <p:grpSpPr>
          <a:xfrm>
            <a:off x="-22398" y="4232871"/>
            <a:ext cx="12459581" cy="838557"/>
            <a:chOff x="-22825" y="4134596"/>
            <a:chExt cx="12216384" cy="822189"/>
          </a:xfrm>
        </p:grpSpPr>
        <p:sp>
          <p:nvSpPr>
            <p:cNvPr id="90" name="Rectangle 89"/>
            <p:cNvSpPr/>
            <p:nvPr/>
          </p:nvSpPr>
          <p:spPr bwMode="auto">
            <a:xfrm>
              <a:off x="-22825" y="4134596"/>
              <a:ext cx="12216384" cy="822189"/>
            </a:xfrm>
            <a:prstGeom prst="rect">
              <a:avLst/>
            </a:prstGeom>
            <a:solidFill>
              <a:schemeClr val="bg1">
                <a:lumMod val="95000"/>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nvGrpSpPr>
            <p:cNvPr id="9" name="Group 8"/>
            <p:cNvGrpSpPr/>
            <p:nvPr/>
          </p:nvGrpSpPr>
          <p:grpSpPr>
            <a:xfrm>
              <a:off x="356386" y="4189134"/>
              <a:ext cx="11835614" cy="722702"/>
              <a:chOff x="356386" y="4569690"/>
              <a:chExt cx="11835614" cy="722702"/>
            </a:xfrm>
          </p:grpSpPr>
          <p:sp>
            <p:nvSpPr>
              <p:cNvPr id="116" name="TextBox 115"/>
              <p:cNvSpPr txBox="1"/>
              <p:nvPr/>
            </p:nvSpPr>
            <p:spPr>
              <a:xfrm>
                <a:off x="356386" y="4569690"/>
                <a:ext cx="2208388" cy="722702"/>
              </a:xfrm>
              <a:prstGeom prst="rect">
                <a:avLst/>
              </a:prstGeom>
              <a:noFill/>
            </p:spPr>
            <p:txBody>
              <a:bodyPr wrap="square" lIns="186468" tIns="149175" rIns="186468" bIns="149175" rtlCol="0">
                <a:spAutoFit/>
              </a:bodyPr>
              <a:lstStyle/>
              <a:p>
                <a:pPr defTabSz="932239">
                  <a:defRPr/>
                </a:pPr>
                <a:r>
                  <a:rPr lang="en-US" sz="1632" kern="0" dirty="0">
                    <a:latin typeface="Segoe UI Semibold" panose="020B0702040204020203" pitchFamily="34" charset="0"/>
                    <a:cs typeface="Segoe UI Semibold" panose="020B0702040204020203" pitchFamily="34" charset="0"/>
                  </a:rPr>
                  <a:t>Anniversary Update</a:t>
                </a:r>
              </a:p>
              <a:p>
                <a:pPr defTabSz="932239">
                  <a:defRPr/>
                </a:pPr>
                <a:r>
                  <a:rPr lang="en-US" sz="1200" i="1" kern="0" dirty="0">
                    <a:latin typeface="Segoe UI Semibold" panose="020B0702040204020203" pitchFamily="34" charset="0"/>
                    <a:cs typeface="Segoe UI Semibold" panose="020B0702040204020203" pitchFamily="34" charset="0"/>
                  </a:rPr>
                  <a:t>Summer 2016</a:t>
                </a:r>
              </a:p>
            </p:txBody>
          </p:sp>
          <p:sp>
            <p:nvSpPr>
              <p:cNvPr id="172" name="Rectangle 171"/>
              <p:cNvSpPr/>
              <p:nvPr/>
            </p:nvSpPr>
            <p:spPr bwMode="auto">
              <a:xfrm>
                <a:off x="4515561" y="4745115"/>
                <a:ext cx="2271800" cy="309303"/>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Feedback</a:t>
                </a:r>
              </a:p>
            </p:txBody>
          </p:sp>
          <p:sp>
            <p:nvSpPr>
              <p:cNvPr id="173" name="Rectangle 172"/>
              <p:cNvSpPr/>
              <p:nvPr/>
            </p:nvSpPr>
            <p:spPr bwMode="auto">
              <a:xfrm>
                <a:off x="6787363" y="4745115"/>
                <a:ext cx="1134075" cy="309303"/>
              </a:xfrm>
              <a:prstGeom prst="rect">
                <a:avLst/>
              </a:prstGeom>
              <a:solidFill>
                <a:srgbClr val="429A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Pilot</a:t>
                </a:r>
              </a:p>
            </p:txBody>
          </p:sp>
          <p:sp>
            <p:nvSpPr>
              <p:cNvPr id="174" name="Rectangle 173"/>
              <p:cNvSpPr/>
              <p:nvPr/>
            </p:nvSpPr>
            <p:spPr bwMode="auto">
              <a:xfrm>
                <a:off x="7905964" y="4745115"/>
                <a:ext cx="4286036" cy="309303"/>
              </a:xfrm>
              <a:prstGeom prst="rect">
                <a:avLst/>
              </a:prstGeom>
              <a:solidFill>
                <a:srgbClr val="E76D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ctr" anchorCtr="0" forceAA="0" compatLnSpc="1">
                <a:prstTxWarp prst="textNoShape">
                  <a:avLst/>
                </a:prstTxWarp>
                <a:noAutofit/>
              </a:bodyPr>
              <a:lstStyle/>
              <a:p>
                <a:pPr algn="ctr" defTabSz="950481" fontAlgn="base">
                  <a:lnSpc>
                    <a:spcPct val="90000"/>
                  </a:lnSpc>
                  <a:spcBef>
                    <a:spcPct val="0"/>
                  </a:spcBef>
                  <a:spcAft>
                    <a:spcPct val="0"/>
                  </a:spcAft>
                  <a:defRPr/>
                </a:pPr>
                <a:r>
                  <a:rPr lang="en-US" sz="112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Production</a:t>
                </a:r>
              </a:p>
            </p:txBody>
          </p:sp>
          <p:sp>
            <p:nvSpPr>
              <p:cNvPr id="94" name="Diamond 93"/>
              <p:cNvSpPr/>
              <p:nvPr/>
            </p:nvSpPr>
            <p:spPr bwMode="auto">
              <a:xfrm>
                <a:off x="6639518" y="4745115"/>
                <a:ext cx="319995" cy="309303"/>
              </a:xfrm>
              <a:prstGeom prst="diamond">
                <a:avLst/>
              </a:prstGeom>
              <a:solidFill>
                <a:srgbClr val="0078D7"/>
              </a:solidFill>
              <a:ln w="41275">
                <a:solidFill>
                  <a:srgbClr val="FFFFFF"/>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pPr>
                <a:endParaRPr lang="en-US" sz="2448" kern="0" dirty="0" err="1">
                  <a:solidFill>
                    <a:schemeClr val="tx1"/>
                  </a:solidFill>
                  <a:ea typeface="Segoe UI" pitchFamily="34" charset="0"/>
                  <a:cs typeface="Segoe UI" pitchFamily="34" charset="0"/>
                </a:endParaRPr>
              </a:p>
            </p:txBody>
          </p:sp>
        </p:grpSp>
      </p:grpSp>
      <p:sp>
        <p:nvSpPr>
          <p:cNvPr id="81" name="TextBox 80"/>
          <p:cNvSpPr txBox="1"/>
          <p:nvPr/>
        </p:nvSpPr>
        <p:spPr>
          <a:xfrm>
            <a:off x="1085191" y="1199399"/>
            <a:ext cx="10266095" cy="306137"/>
          </a:xfrm>
          <a:prstGeom prst="rect">
            <a:avLst/>
          </a:prstGeom>
        </p:spPr>
        <p:txBody>
          <a:bodyPr vert="horz" wrap="square" lIns="93196" tIns="93196" rIns="93196" bIns="93196" rtlCol="0" anchor="ctr">
            <a:noAutofit/>
          </a:bodyPr>
          <a:lstStyle/>
          <a:p>
            <a:pPr algn="ctr" defTabSz="950285">
              <a:lnSpc>
                <a:spcPct val="90000"/>
              </a:lnSpc>
              <a:spcAft>
                <a:spcPts val="612"/>
              </a:spcAft>
            </a:pPr>
            <a:r>
              <a:rPr lang="en-US" sz="1836" cap="all" spc="300" dirty="0">
                <a:solidFill>
                  <a:srgbClr val="0078D7"/>
                </a:solidFill>
                <a:latin typeface="Segoe UI Semilight" panose="020B0402040204020203" pitchFamily="34" charset="0"/>
                <a:ea typeface="Segoe UI Black" panose="020B0A02040204020203" pitchFamily="34" charset="0"/>
                <a:cs typeface="Segoe UI Semilight" panose="020B0402040204020203" pitchFamily="34" charset="0"/>
              </a:rPr>
              <a:t>TWO RELEASES SUPPORTED IN MARKET</a:t>
            </a:r>
            <a:endParaRPr lang="en-US" sz="1836" cap="all" spc="300" dirty="0">
              <a:ln w="3175">
                <a:noFill/>
              </a:ln>
              <a:solidFill>
                <a:srgbClr val="0078D7"/>
              </a:solidFill>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56" name="Rectangle 55"/>
          <p:cNvSpPr/>
          <p:nvPr/>
        </p:nvSpPr>
        <p:spPr bwMode="auto">
          <a:xfrm>
            <a:off x="0" y="0"/>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0" y="6976237"/>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581766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bwMode="auto">
          <a:xfrm>
            <a:off x="0" y="18285"/>
            <a:ext cx="919055"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11517420" y="18285"/>
            <a:ext cx="919055"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883" y="697624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0" y="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itle 974"/>
          <p:cNvSpPr txBox="1">
            <a:spLocks/>
          </p:cNvSpPr>
          <p:nvPr/>
        </p:nvSpPr>
        <p:spPr>
          <a:xfrm>
            <a:off x="633999" y="437971"/>
            <a:ext cx="11168476" cy="56181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MORE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PRODUCTIVE</a:t>
            </a:r>
            <a:endParaRPr lang="en-US" sz="3000" cap="all" spc="300" dirty="0">
              <a:solidFill>
                <a:schemeClr val="tx2"/>
              </a:solidFill>
              <a:latin typeface="Segoe UI Light" panose="020B0502040204020203" pitchFamily="34" charset="0"/>
              <a:cs typeface="Arial" panose="020B0604020202020204" pitchFamily="34" charset="0"/>
            </a:endParaRPr>
          </a:p>
        </p:txBody>
      </p:sp>
      <p:sp>
        <p:nvSpPr>
          <p:cNvPr id="234" name="Rectangle 233"/>
          <p:cNvSpPr/>
          <p:nvPr/>
        </p:nvSpPr>
        <p:spPr bwMode="auto">
          <a:xfrm>
            <a:off x="1360544" y="5056587"/>
            <a:ext cx="243827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Cross device MDM support</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Azure Active Directory</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Store for Business</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Microsoft App Management (MAM)</a:t>
            </a:r>
          </a:p>
        </p:txBody>
      </p:sp>
      <p:sp>
        <p:nvSpPr>
          <p:cNvPr id="177" name="Oval 176"/>
          <p:cNvSpPr/>
          <p:nvPr/>
        </p:nvSpPr>
        <p:spPr bwMode="auto">
          <a:xfrm>
            <a:off x="1665283" y="20340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 name="TextBox 126"/>
          <p:cNvSpPr txBox="1"/>
          <p:nvPr/>
        </p:nvSpPr>
        <p:spPr>
          <a:xfrm>
            <a:off x="1619563" y="28573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Use the cloud to drive IT transformation</a:t>
            </a:r>
          </a:p>
        </p:txBody>
      </p:sp>
      <p:sp>
        <p:nvSpPr>
          <p:cNvPr id="220" name="TextBox 219"/>
          <p:cNvSpPr txBox="1"/>
          <p:nvPr/>
        </p:nvSpPr>
        <p:spPr>
          <a:xfrm>
            <a:off x="1373715" y="42013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Streamline IT process by harnessing the power of the cloud on your terms</a:t>
            </a:r>
          </a:p>
        </p:txBody>
      </p:sp>
      <p:cxnSp>
        <p:nvCxnSpPr>
          <p:cNvPr id="86" name="Straight Connector 85"/>
          <p:cNvCxnSpPr/>
          <p:nvPr/>
        </p:nvCxnSpPr>
        <p:spPr>
          <a:xfrm>
            <a:off x="1573843" y="53807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bwMode="auto">
          <a:xfrm>
            <a:off x="1436683" y="18165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Freeform 83"/>
          <p:cNvSpPr/>
          <p:nvPr/>
        </p:nvSpPr>
        <p:spPr bwMode="auto">
          <a:xfrm rot="10800000">
            <a:off x="1436683" y="29595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7" name="Rectangle 236"/>
          <p:cNvSpPr/>
          <p:nvPr/>
        </p:nvSpPr>
        <p:spPr bwMode="auto">
          <a:xfrm>
            <a:off x="3654848" y="50565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Dynamic provisioning</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In-place upgrades</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Application compatibility</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as a Service</a:t>
            </a:r>
          </a:p>
        </p:txBody>
      </p:sp>
      <p:sp>
        <p:nvSpPr>
          <p:cNvPr id="183" name="Oval 182"/>
          <p:cNvSpPr/>
          <p:nvPr/>
        </p:nvSpPr>
        <p:spPr bwMode="auto">
          <a:xfrm>
            <a:off x="3844542" y="20340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TextBox 127"/>
          <p:cNvSpPr txBox="1"/>
          <p:nvPr/>
        </p:nvSpPr>
        <p:spPr>
          <a:xfrm>
            <a:off x="3798822" y="28573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Reduce disruptive deployments</a:t>
            </a:r>
          </a:p>
        </p:txBody>
      </p:sp>
      <p:sp>
        <p:nvSpPr>
          <p:cNvPr id="222" name="TextBox 221"/>
          <p:cNvSpPr txBox="1"/>
          <p:nvPr/>
        </p:nvSpPr>
        <p:spPr>
          <a:xfrm>
            <a:off x="3552974" y="42013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End wipe-and-reload deployments, enable managed, phased rollouts</a:t>
            </a:r>
          </a:p>
        </p:txBody>
      </p:sp>
      <p:cxnSp>
        <p:nvCxnSpPr>
          <p:cNvPr id="87" name="Straight Connector 86"/>
          <p:cNvCxnSpPr/>
          <p:nvPr/>
        </p:nvCxnSpPr>
        <p:spPr>
          <a:xfrm>
            <a:off x="3753102" y="53807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bwMode="auto">
          <a:xfrm>
            <a:off x="3615942" y="18165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p:nvPr/>
        </p:nvSpPr>
        <p:spPr bwMode="auto">
          <a:xfrm rot="10800000">
            <a:off x="3615942" y="29595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5" name="Group 24"/>
          <p:cNvGrpSpPr/>
          <p:nvPr/>
        </p:nvGrpSpPr>
        <p:grpSpPr>
          <a:xfrm>
            <a:off x="6471561" y="1816527"/>
            <a:ext cx="2411938" cy="5003372"/>
            <a:chOff x="7167925" y="1664127"/>
            <a:chExt cx="2411938" cy="5003372"/>
          </a:xfrm>
        </p:grpSpPr>
        <p:sp>
          <p:nvSpPr>
            <p:cNvPr id="240" name="Rectangle 239"/>
            <p:cNvSpPr/>
            <p:nvPr/>
          </p:nvSpPr>
          <p:spPr bwMode="auto">
            <a:xfrm>
              <a:off x="7167925" y="4904187"/>
              <a:ext cx="241193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Azure AD user state roaming </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OneDrive for Business and Office 365</a:t>
              </a:r>
            </a:p>
          </p:txBody>
        </p:sp>
        <p:sp>
          <p:nvSpPr>
            <p:cNvPr id="189" name="Oval 188"/>
            <p:cNvSpPr/>
            <p:nvPr/>
          </p:nvSpPr>
          <p:spPr bwMode="auto">
            <a:xfrm>
              <a:off x="7459494"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TextBox 128"/>
            <p:cNvSpPr txBox="1"/>
            <p:nvPr/>
          </p:nvSpPr>
          <p:spPr>
            <a:xfrm>
              <a:off x="7413774" y="27049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Always have what you need</a:t>
              </a:r>
            </a:p>
          </p:txBody>
        </p:sp>
        <p:sp>
          <p:nvSpPr>
            <p:cNvPr id="224" name="TextBox 223"/>
            <p:cNvSpPr txBox="1"/>
            <p:nvPr/>
          </p:nvSpPr>
          <p:spPr>
            <a:xfrm>
              <a:off x="7167926" y="40489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Access your apps and data from any Windows device</a:t>
              </a:r>
            </a:p>
          </p:txBody>
        </p:sp>
        <p:cxnSp>
          <p:nvCxnSpPr>
            <p:cNvPr id="88" name="Straight Connector 87"/>
            <p:cNvCxnSpPr/>
            <p:nvPr/>
          </p:nvCxnSpPr>
          <p:spPr>
            <a:xfrm>
              <a:off x="7368054"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7230894"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p:nvPr/>
          </p:nvSpPr>
          <p:spPr bwMode="auto">
            <a:xfrm rot="10800000">
              <a:off x="7230894"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6" name="Group 25"/>
          <p:cNvGrpSpPr/>
          <p:nvPr/>
        </p:nvGrpSpPr>
        <p:grpSpPr>
          <a:xfrm>
            <a:off x="8650822" y="1816527"/>
            <a:ext cx="2411937" cy="5003372"/>
            <a:chOff x="9631489" y="1664127"/>
            <a:chExt cx="2411937" cy="5003372"/>
          </a:xfrm>
        </p:grpSpPr>
        <p:sp>
          <p:nvSpPr>
            <p:cNvPr id="243" name="Rectangle 242"/>
            <p:cNvSpPr/>
            <p:nvPr/>
          </p:nvSpPr>
          <p:spPr bwMode="auto">
            <a:xfrm>
              <a:off x="9733363" y="49041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Cortana, with Azure AD</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Cortana Analytics and Power BI</a:t>
              </a:r>
            </a:p>
          </p:txBody>
        </p:sp>
        <p:sp>
          <p:nvSpPr>
            <p:cNvPr id="195" name="Oval 194"/>
            <p:cNvSpPr/>
            <p:nvPr/>
          </p:nvSpPr>
          <p:spPr bwMode="auto">
            <a:xfrm>
              <a:off x="9923057" y="18816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3" name="TextBox 152"/>
            <p:cNvSpPr txBox="1"/>
            <p:nvPr/>
          </p:nvSpPr>
          <p:spPr>
            <a:xfrm>
              <a:off x="9840104" y="2704945"/>
              <a:ext cx="1994706"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Put your digital assistant to work</a:t>
              </a:r>
            </a:p>
          </p:txBody>
        </p:sp>
        <p:sp>
          <p:nvSpPr>
            <p:cNvPr id="250" name="Rectangle 249"/>
            <p:cNvSpPr/>
            <p:nvPr/>
          </p:nvSpPr>
          <p:spPr>
            <a:xfrm>
              <a:off x="9631489" y="4048941"/>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Get proactive help and business intelligence from a true assistant</a:t>
              </a:r>
            </a:p>
          </p:txBody>
        </p:sp>
        <p:cxnSp>
          <p:nvCxnSpPr>
            <p:cNvPr id="89" name="Straight Connector 88"/>
            <p:cNvCxnSpPr/>
            <p:nvPr/>
          </p:nvCxnSpPr>
          <p:spPr>
            <a:xfrm>
              <a:off x="9831617" y="52283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bwMode="auto">
            <a:xfrm>
              <a:off x="9694457" y="16641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96"/>
            <p:cNvSpPr/>
            <p:nvPr/>
          </p:nvSpPr>
          <p:spPr bwMode="auto">
            <a:xfrm rot="10800000">
              <a:off x="9694457" y="28071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9" name="Rectangle 48"/>
          <p:cNvSpPr/>
          <p:nvPr/>
        </p:nvSpPr>
        <p:spPr bwMode="auto">
          <a:xfrm>
            <a:off x="3180376" y="1353625"/>
            <a:ext cx="1128210" cy="2928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384">
              <a:lnSpc>
                <a:spcPct val="90000"/>
              </a:lnSpc>
              <a:spcAft>
                <a:spcPts val="300"/>
              </a:spcAft>
            </a:pPr>
            <a:r>
              <a:rPr lang="en-US" sz="1600" cap="all" dirty="0">
                <a:ln w="3175">
                  <a:noFill/>
                </a:ln>
                <a:solidFill>
                  <a:srgbClr val="525252"/>
                </a:solidFill>
                <a:latin typeface="Segoe UI Semibold" panose="020B0702040204020203" pitchFamily="34" charset="0"/>
                <a:ea typeface="Segoe UI Black" panose="020B0A02040204020203" pitchFamily="34" charset="0"/>
                <a:cs typeface="Segoe UI Semibold" panose="020B0702040204020203" pitchFamily="34" charset="0"/>
              </a:rPr>
              <a:t>FOR IT</a:t>
            </a:r>
          </a:p>
        </p:txBody>
      </p:sp>
      <p:cxnSp>
        <p:nvCxnSpPr>
          <p:cNvPr id="50" name="Straight Connector 49"/>
          <p:cNvCxnSpPr/>
          <p:nvPr/>
        </p:nvCxnSpPr>
        <p:spPr>
          <a:xfrm>
            <a:off x="1499836" y="1646483"/>
            <a:ext cx="4489290" cy="0"/>
          </a:xfrm>
          <a:prstGeom prst="line">
            <a:avLst/>
          </a:prstGeom>
          <a:ln w="127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bwMode="auto">
          <a:xfrm>
            <a:off x="7338943" y="1353625"/>
            <a:ext cx="3098076" cy="29285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384">
              <a:lnSpc>
                <a:spcPct val="90000"/>
              </a:lnSpc>
              <a:spcAft>
                <a:spcPts val="300"/>
              </a:spcAft>
            </a:pPr>
            <a:r>
              <a:rPr lang="en-US" sz="1600" cap="all" dirty="0">
                <a:ln w="3175">
                  <a:noFill/>
                </a:ln>
                <a:solidFill>
                  <a:srgbClr val="525252"/>
                </a:solidFill>
                <a:latin typeface="Segoe UI Semibold" panose="020B0702040204020203" pitchFamily="34" charset="0"/>
                <a:ea typeface="Segoe UI Black" panose="020B0A02040204020203" pitchFamily="34" charset="0"/>
                <a:cs typeface="Segoe UI Semibold" panose="020B0702040204020203" pitchFamily="34" charset="0"/>
              </a:rPr>
              <a:t>FOR END USERS</a:t>
            </a:r>
          </a:p>
        </p:txBody>
      </p:sp>
      <p:cxnSp>
        <p:nvCxnSpPr>
          <p:cNvPr id="52" name="Straight Connector 51"/>
          <p:cNvCxnSpPr/>
          <p:nvPr/>
        </p:nvCxnSpPr>
        <p:spPr>
          <a:xfrm>
            <a:off x="6643336" y="1646483"/>
            <a:ext cx="4489290" cy="0"/>
          </a:xfrm>
          <a:prstGeom prst="line">
            <a:avLst/>
          </a:prstGeom>
          <a:ln w="127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7" name="Freeform 154"/>
          <p:cNvSpPr>
            <a:spLocks/>
          </p:cNvSpPr>
          <p:nvPr/>
        </p:nvSpPr>
        <p:spPr bwMode="auto">
          <a:xfrm>
            <a:off x="2291628" y="2379712"/>
            <a:ext cx="547667" cy="346856"/>
          </a:xfrm>
          <a:custGeom>
            <a:avLst/>
            <a:gdLst>
              <a:gd name="T0" fmla="*/ 61 w 76"/>
              <a:gd name="T1" fmla="*/ 14 h 48"/>
              <a:gd name="T2" fmla="*/ 43 w 76"/>
              <a:gd name="T3" fmla="*/ 0 h 48"/>
              <a:gd name="T4" fmla="*/ 25 w 76"/>
              <a:gd name="T5" fmla="*/ 12 h 48"/>
              <a:gd name="T6" fmla="*/ 19 w 76"/>
              <a:gd name="T7" fmla="*/ 9 h 48"/>
              <a:gd name="T8" fmla="*/ 10 w 76"/>
              <a:gd name="T9" fmla="*/ 19 h 48"/>
              <a:gd name="T10" fmla="*/ 10 w 76"/>
              <a:gd name="T11" fmla="*/ 20 h 48"/>
              <a:gd name="T12" fmla="*/ 0 w 76"/>
              <a:gd name="T13" fmla="*/ 33 h 48"/>
              <a:gd name="T14" fmla="*/ 14 w 76"/>
              <a:gd name="T15" fmla="*/ 48 h 48"/>
              <a:gd name="T16" fmla="*/ 59 w 76"/>
              <a:gd name="T17" fmla="*/ 48 h 48"/>
              <a:gd name="T18" fmla="*/ 76 w 76"/>
              <a:gd name="T19" fmla="*/ 31 h 48"/>
              <a:gd name="T20" fmla="*/ 61 w 76"/>
              <a:gd name="T21"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48">
                <a:moveTo>
                  <a:pt x="61" y="14"/>
                </a:moveTo>
                <a:cubicBezTo>
                  <a:pt x="59" y="6"/>
                  <a:pt x="52" y="0"/>
                  <a:pt x="43" y="0"/>
                </a:cubicBezTo>
                <a:cubicBezTo>
                  <a:pt x="35" y="0"/>
                  <a:pt x="28" y="5"/>
                  <a:pt x="25" y="12"/>
                </a:cubicBezTo>
                <a:cubicBezTo>
                  <a:pt x="24" y="10"/>
                  <a:pt x="21" y="9"/>
                  <a:pt x="19" y="9"/>
                </a:cubicBezTo>
                <a:cubicBezTo>
                  <a:pt x="14" y="9"/>
                  <a:pt x="10" y="13"/>
                  <a:pt x="10" y="19"/>
                </a:cubicBezTo>
                <a:cubicBezTo>
                  <a:pt x="10" y="19"/>
                  <a:pt x="10" y="19"/>
                  <a:pt x="10" y="20"/>
                </a:cubicBezTo>
                <a:cubicBezTo>
                  <a:pt x="4" y="21"/>
                  <a:pt x="0" y="27"/>
                  <a:pt x="0" y="33"/>
                </a:cubicBezTo>
                <a:cubicBezTo>
                  <a:pt x="0" y="41"/>
                  <a:pt x="6" y="48"/>
                  <a:pt x="14" y="48"/>
                </a:cubicBezTo>
                <a:cubicBezTo>
                  <a:pt x="59" y="48"/>
                  <a:pt x="59" y="48"/>
                  <a:pt x="59" y="48"/>
                </a:cubicBezTo>
                <a:cubicBezTo>
                  <a:pt x="69" y="48"/>
                  <a:pt x="76" y="40"/>
                  <a:pt x="76" y="31"/>
                </a:cubicBezTo>
                <a:cubicBezTo>
                  <a:pt x="76" y="22"/>
                  <a:pt x="69" y="15"/>
                  <a:pt x="61" y="14"/>
                </a:cubicBezTo>
                <a:close/>
              </a:path>
            </a:pathLst>
          </a:custGeom>
          <a:noFill/>
          <a:ln w="19050">
            <a:solidFill>
              <a:schemeClr val="bg1"/>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
        <p:nvSpPr>
          <p:cNvPr id="77" name="&quot;No&quot; Symbol 76"/>
          <p:cNvSpPr/>
          <p:nvPr/>
        </p:nvSpPr>
        <p:spPr bwMode="auto">
          <a:xfrm>
            <a:off x="4530341" y="2342386"/>
            <a:ext cx="457200" cy="457200"/>
          </a:xfrm>
          <a:prstGeom prst="noSmoking">
            <a:avLst>
              <a:gd name="adj" fmla="val 12186"/>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2" name="Freeform 365"/>
          <p:cNvSpPr>
            <a:spLocks/>
          </p:cNvSpPr>
          <p:nvPr/>
        </p:nvSpPr>
        <p:spPr bwMode="auto">
          <a:xfrm>
            <a:off x="7445782" y="2284631"/>
            <a:ext cx="459501" cy="487898"/>
          </a:xfrm>
          <a:custGeom>
            <a:avLst/>
            <a:gdLst>
              <a:gd name="T0" fmla="*/ 68 w 75"/>
              <a:gd name="T1" fmla="*/ 4 h 80"/>
              <a:gd name="T2" fmla="*/ 74 w 75"/>
              <a:gd name="T3" fmla="*/ 8 h 80"/>
              <a:gd name="T4" fmla="*/ 72 w 75"/>
              <a:gd name="T5" fmla="*/ 14 h 80"/>
              <a:gd name="T6" fmla="*/ 59 w 75"/>
              <a:gd name="T7" fmla="*/ 28 h 80"/>
              <a:gd name="T8" fmla="*/ 57 w 75"/>
              <a:gd name="T9" fmla="*/ 35 h 80"/>
              <a:gd name="T10" fmla="*/ 66 w 75"/>
              <a:gd name="T11" fmla="*/ 70 h 80"/>
              <a:gd name="T12" fmla="*/ 64 w 75"/>
              <a:gd name="T13" fmla="*/ 77 h 80"/>
              <a:gd name="T14" fmla="*/ 62 w 75"/>
              <a:gd name="T15" fmla="*/ 78 h 80"/>
              <a:gd name="T16" fmla="*/ 58 w 75"/>
              <a:gd name="T17" fmla="*/ 77 h 80"/>
              <a:gd name="T18" fmla="*/ 43 w 75"/>
              <a:gd name="T19" fmla="*/ 49 h 80"/>
              <a:gd name="T20" fmla="*/ 39 w 75"/>
              <a:gd name="T21" fmla="*/ 48 h 80"/>
              <a:gd name="T22" fmla="*/ 30 w 75"/>
              <a:gd name="T23" fmla="*/ 57 h 80"/>
              <a:gd name="T24" fmla="*/ 28 w 75"/>
              <a:gd name="T25" fmla="*/ 64 h 80"/>
              <a:gd name="T26" fmla="*/ 28 w 75"/>
              <a:gd name="T27" fmla="*/ 67 h 80"/>
              <a:gd name="T28" fmla="*/ 26 w 75"/>
              <a:gd name="T29" fmla="*/ 73 h 80"/>
              <a:gd name="T30" fmla="*/ 24 w 75"/>
              <a:gd name="T31" fmla="*/ 75 h 80"/>
              <a:gd name="T32" fmla="*/ 21 w 75"/>
              <a:gd name="T33" fmla="*/ 73 h 80"/>
              <a:gd name="T34" fmla="*/ 19 w 75"/>
              <a:gd name="T35" fmla="*/ 68 h 80"/>
              <a:gd name="T36" fmla="*/ 17 w 75"/>
              <a:gd name="T37" fmla="*/ 64 h 80"/>
              <a:gd name="T38" fmla="*/ 16 w 75"/>
              <a:gd name="T39" fmla="*/ 63 h 80"/>
              <a:gd name="T40" fmla="*/ 12 w 75"/>
              <a:gd name="T41" fmla="*/ 61 h 80"/>
              <a:gd name="T42" fmla="*/ 7 w 75"/>
              <a:gd name="T43" fmla="*/ 59 h 80"/>
              <a:gd name="T44" fmla="*/ 4 w 75"/>
              <a:gd name="T45" fmla="*/ 57 h 80"/>
              <a:gd name="T46" fmla="*/ 7 w 75"/>
              <a:gd name="T47" fmla="*/ 54 h 80"/>
              <a:gd name="T48" fmla="*/ 13 w 75"/>
              <a:gd name="T49" fmla="*/ 52 h 80"/>
              <a:gd name="T50" fmla="*/ 16 w 75"/>
              <a:gd name="T51" fmla="*/ 52 h 80"/>
              <a:gd name="T52" fmla="*/ 23 w 75"/>
              <a:gd name="T53" fmla="*/ 50 h 80"/>
              <a:gd name="T54" fmla="*/ 32 w 75"/>
              <a:gd name="T55" fmla="*/ 41 h 80"/>
              <a:gd name="T56" fmla="*/ 31 w 75"/>
              <a:gd name="T57" fmla="*/ 37 h 80"/>
              <a:gd name="T58" fmla="*/ 3 w 75"/>
              <a:gd name="T59" fmla="*/ 22 h 80"/>
              <a:gd name="T60" fmla="*/ 2 w 75"/>
              <a:gd name="T61" fmla="*/ 18 h 80"/>
              <a:gd name="T62" fmla="*/ 3 w 75"/>
              <a:gd name="T63" fmla="*/ 16 h 80"/>
              <a:gd name="T64" fmla="*/ 10 w 75"/>
              <a:gd name="T65" fmla="*/ 14 h 80"/>
              <a:gd name="T66" fmla="*/ 45 w 75"/>
              <a:gd name="T67" fmla="*/ 23 h 80"/>
              <a:gd name="T68" fmla="*/ 52 w 75"/>
              <a:gd name="T69" fmla="*/ 21 h 80"/>
              <a:gd name="T70" fmla="*/ 68 w 75"/>
              <a:gd name="T7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80">
                <a:moveTo>
                  <a:pt x="68" y="4"/>
                </a:moveTo>
                <a:cubicBezTo>
                  <a:pt x="73" y="0"/>
                  <a:pt x="74" y="8"/>
                  <a:pt x="74" y="8"/>
                </a:cubicBezTo>
                <a:cubicBezTo>
                  <a:pt x="75" y="10"/>
                  <a:pt x="74" y="13"/>
                  <a:pt x="72" y="14"/>
                </a:cubicBezTo>
                <a:cubicBezTo>
                  <a:pt x="59" y="28"/>
                  <a:pt x="59" y="28"/>
                  <a:pt x="59" y="28"/>
                </a:cubicBezTo>
                <a:cubicBezTo>
                  <a:pt x="57" y="29"/>
                  <a:pt x="56" y="32"/>
                  <a:pt x="57" y="35"/>
                </a:cubicBezTo>
                <a:cubicBezTo>
                  <a:pt x="66" y="70"/>
                  <a:pt x="66" y="70"/>
                  <a:pt x="66" y="70"/>
                </a:cubicBezTo>
                <a:cubicBezTo>
                  <a:pt x="66" y="72"/>
                  <a:pt x="65" y="75"/>
                  <a:pt x="64" y="77"/>
                </a:cubicBezTo>
                <a:cubicBezTo>
                  <a:pt x="62" y="78"/>
                  <a:pt x="62" y="78"/>
                  <a:pt x="62" y="78"/>
                </a:cubicBezTo>
                <a:cubicBezTo>
                  <a:pt x="61" y="80"/>
                  <a:pt x="59" y="79"/>
                  <a:pt x="58" y="77"/>
                </a:cubicBezTo>
                <a:cubicBezTo>
                  <a:pt x="43" y="49"/>
                  <a:pt x="43" y="49"/>
                  <a:pt x="43" y="49"/>
                </a:cubicBezTo>
                <a:cubicBezTo>
                  <a:pt x="42" y="47"/>
                  <a:pt x="40" y="47"/>
                  <a:pt x="39" y="48"/>
                </a:cubicBezTo>
                <a:cubicBezTo>
                  <a:pt x="30" y="57"/>
                  <a:pt x="30" y="57"/>
                  <a:pt x="30" y="57"/>
                </a:cubicBezTo>
                <a:cubicBezTo>
                  <a:pt x="28" y="58"/>
                  <a:pt x="27" y="61"/>
                  <a:pt x="28" y="64"/>
                </a:cubicBezTo>
                <a:cubicBezTo>
                  <a:pt x="28" y="67"/>
                  <a:pt x="28" y="67"/>
                  <a:pt x="28" y="67"/>
                </a:cubicBezTo>
                <a:cubicBezTo>
                  <a:pt x="28" y="69"/>
                  <a:pt x="28" y="72"/>
                  <a:pt x="26" y="73"/>
                </a:cubicBezTo>
                <a:cubicBezTo>
                  <a:pt x="25" y="74"/>
                  <a:pt x="24" y="75"/>
                  <a:pt x="24" y="75"/>
                </a:cubicBezTo>
                <a:cubicBezTo>
                  <a:pt x="23" y="76"/>
                  <a:pt x="22" y="75"/>
                  <a:pt x="21" y="73"/>
                </a:cubicBezTo>
                <a:cubicBezTo>
                  <a:pt x="19" y="68"/>
                  <a:pt x="19" y="68"/>
                  <a:pt x="19" y="68"/>
                </a:cubicBezTo>
                <a:cubicBezTo>
                  <a:pt x="18" y="67"/>
                  <a:pt x="17" y="65"/>
                  <a:pt x="17" y="64"/>
                </a:cubicBezTo>
                <a:cubicBezTo>
                  <a:pt x="16" y="64"/>
                  <a:pt x="16" y="64"/>
                  <a:pt x="16" y="63"/>
                </a:cubicBezTo>
                <a:cubicBezTo>
                  <a:pt x="15" y="63"/>
                  <a:pt x="14" y="62"/>
                  <a:pt x="12" y="61"/>
                </a:cubicBezTo>
                <a:cubicBezTo>
                  <a:pt x="7" y="59"/>
                  <a:pt x="7" y="59"/>
                  <a:pt x="7" y="59"/>
                </a:cubicBezTo>
                <a:cubicBezTo>
                  <a:pt x="5" y="58"/>
                  <a:pt x="4" y="57"/>
                  <a:pt x="4" y="57"/>
                </a:cubicBezTo>
                <a:cubicBezTo>
                  <a:pt x="5" y="56"/>
                  <a:pt x="6" y="55"/>
                  <a:pt x="7" y="54"/>
                </a:cubicBezTo>
                <a:cubicBezTo>
                  <a:pt x="8" y="53"/>
                  <a:pt x="11" y="52"/>
                  <a:pt x="13" y="52"/>
                </a:cubicBezTo>
                <a:cubicBezTo>
                  <a:pt x="16" y="52"/>
                  <a:pt x="16" y="52"/>
                  <a:pt x="16" y="52"/>
                </a:cubicBezTo>
                <a:cubicBezTo>
                  <a:pt x="19" y="53"/>
                  <a:pt x="22" y="52"/>
                  <a:pt x="23" y="50"/>
                </a:cubicBezTo>
                <a:cubicBezTo>
                  <a:pt x="32" y="41"/>
                  <a:pt x="32" y="41"/>
                  <a:pt x="32" y="41"/>
                </a:cubicBezTo>
                <a:cubicBezTo>
                  <a:pt x="33" y="40"/>
                  <a:pt x="33" y="38"/>
                  <a:pt x="31" y="37"/>
                </a:cubicBezTo>
                <a:cubicBezTo>
                  <a:pt x="3" y="22"/>
                  <a:pt x="3" y="22"/>
                  <a:pt x="3" y="22"/>
                </a:cubicBezTo>
                <a:cubicBezTo>
                  <a:pt x="1" y="21"/>
                  <a:pt x="0" y="19"/>
                  <a:pt x="2" y="18"/>
                </a:cubicBezTo>
                <a:cubicBezTo>
                  <a:pt x="3" y="16"/>
                  <a:pt x="3" y="16"/>
                  <a:pt x="3" y="16"/>
                </a:cubicBezTo>
                <a:cubicBezTo>
                  <a:pt x="5" y="15"/>
                  <a:pt x="8" y="14"/>
                  <a:pt x="10" y="14"/>
                </a:cubicBezTo>
                <a:cubicBezTo>
                  <a:pt x="45" y="23"/>
                  <a:pt x="45" y="23"/>
                  <a:pt x="45" y="23"/>
                </a:cubicBezTo>
                <a:cubicBezTo>
                  <a:pt x="47" y="23"/>
                  <a:pt x="50" y="23"/>
                  <a:pt x="52" y="21"/>
                </a:cubicBezTo>
                <a:lnTo>
                  <a:pt x="68" y="4"/>
                </a:lnTo>
                <a:close/>
              </a:path>
            </a:pathLst>
          </a:custGeom>
          <a:noFill/>
          <a:ln w="19050">
            <a:solidFill>
              <a:schemeClr val="bg1"/>
            </a:solidFill>
            <a:headEnd type="none" w="med" len="med"/>
            <a:tailEnd type="none" w="med" len="med"/>
          </a:ln>
          <a:effectLs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grpSp>
        <p:nvGrpSpPr>
          <p:cNvPr id="115" name="Group 114"/>
          <p:cNvGrpSpPr/>
          <p:nvPr/>
        </p:nvGrpSpPr>
        <p:grpSpPr>
          <a:xfrm>
            <a:off x="9611709" y="2312828"/>
            <a:ext cx="472834" cy="472835"/>
            <a:chOff x="7863166" y="2259433"/>
            <a:chExt cx="497024" cy="497024"/>
          </a:xfrm>
        </p:grpSpPr>
        <p:sp>
          <p:nvSpPr>
            <p:cNvPr id="116" name="Oval 99"/>
            <p:cNvSpPr>
              <a:spLocks noChangeArrowheads="1"/>
            </p:cNvSpPr>
            <p:nvPr/>
          </p:nvSpPr>
          <p:spPr bwMode="auto">
            <a:xfrm>
              <a:off x="7863166" y="2259433"/>
              <a:ext cx="497024" cy="497024"/>
            </a:xfrm>
            <a:prstGeom prst="ellipse">
              <a:avLst/>
            </a:prstGeom>
            <a:noFill/>
            <a:ln w="19050">
              <a:solidFill>
                <a:schemeClr val="bg1"/>
              </a:solidFill>
              <a:headEnd type="none" w="med" len="med"/>
              <a:tailEnd type="none" w="med" len="med"/>
            </a:ln>
            <a:effectLs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117" name="Oval 99"/>
            <p:cNvSpPr>
              <a:spLocks noChangeArrowheads="1"/>
            </p:cNvSpPr>
            <p:nvPr/>
          </p:nvSpPr>
          <p:spPr bwMode="auto">
            <a:xfrm>
              <a:off x="7910952" y="2307220"/>
              <a:ext cx="401452" cy="401452"/>
            </a:xfrm>
            <a:prstGeom prst="ellipse">
              <a:avLst/>
            </a:prstGeom>
            <a:noFill/>
            <a:ln w="19050">
              <a:solidFill>
                <a:schemeClr val="bg1"/>
              </a:solidFill>
              <a:headEnd type="none" w="med" len="med"/>
              <a:tailEnd type="none" w="med" len="med"/>
            </a:ln>
            <a:effectLs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grpSp>
      <p:sp>
        <p:nvSpPr>
          <p:cNvPr id="46" name="Rectangle 45"/>
          <p:cNvSpPr/>
          <p:nvPr/>
        </p:nvSpPr>
        <p:spPr bwMode="auto">
          <a:xfrm>
            <a:off x="6381750" y="1202829"/>
            <a:ext cx="4991696" cy="5369421"/>
          </a:xfrm>
          <a:prstGeom prst="rect">
            <a:avLst/>
          </a:prstGeom>
          <a:solidFill>
            <a:srgbClr val="FFFFFF">
              <a:alpha val="6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p:nvSpPr>
        <p:spPr bwMode="auto">
          <a:xfrm>
            <a:off x="1112056" y="1390375"/>
            <a:ext cx="5154056" cy="5369421"/>
          </a:xfrm>
          <a:prstGeom prst="rect">
            <a:avLst/>
          </a:prstGeom>
          <a:solidFill>
            <a:srgbClr val="FFFFFF">
              <a:alpha val="6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p:cNvSpPr txBox="1"/>
          <p:nvPr/>
        </p:nvSpPr>
        <p:spPr>
          <a:xfrm>
            <a:off x="10108096" y="6646415"/>
            <a:ext cx="1509067" cy="406265"/>
          </a:xfrm>
          <a:prstGeom prst="rect">
            <a:avLst/>
          </a:prstGeom>
          <a:noFill/>
        </p:spPr>
        <p:txBody>
          <a:bodyPr wrap="none" lIns="182880" tIns="146304" rIns="182880" bIns="146304" rtlCol="0">
            <a:spAutoFit/>
          </a:bodyPr>
          <a:lstStyle/>
          <a:p>
            <a:pPr>
              <a:lnSpc>
                <a:spcPct val="90000"/>
              </a:lnSpc>
              <a:spcAft>
                <a:spcPts val="600"/>
              </a:spcAft>
            </a:pPr>
            <a:r>
              <a:rPr lang="en-US" sz="800" dirty="0">
                <a:gradFill>
                  <a:gsLst>
                    <a:gs pos="2917">
                      <a:schemeClr val="tx1"/>
                    </a:gs>
                    <a:gs pos="30000">
                      <a:schemeClr val="tx1"/>
                    </a:gs>
                  </a:gsLst>
                  <a:lin ang="5400000" scaled="0"/>
                </a:gradFill>
              </a:rPr>
              <a:t>* 2017 projected delivery</a:t>
            </a:r>
          </a:p>
        </p:txBody>
      </p:sp>
    </p:spTree>
    <p:extLst>
      <p:ext uri="{BB962C8B-B14F-4D97-AF65-F5344CB8AC3E}">
        <p14:creationId xmlns:p14="http://schemas.microsoft.com/office/powerpoint/2010/main" val="862058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750"/>
                                        <p:tgtEl>
                                          <p:spTgt spid="47"/>
                                        </p:tgtEl>
                                      </p:cBhvr>
                                    </p:animEffect>
                                  </p:childTnLst>
                                </p:cTn>
                              </p:par>
                              <p:par>
                                <p:cTn id="8" presetID="10" presetClass="exit" presetSubtype="0" fill="hold" grpId="0" nodeType="withEffect">
                                  <p:stCondLst>
                                    <p:cond delay="0"/>
                                  </p:stCondLst>
                                  <p:childTnLst>
                                    <p:animEffect transition="out" filter="fade">
                                      <p:cBhvr>
                                        <p:cTn id="9" dur="750"/>
                                        <p:tgtEl>
                                          <p:spTgt spid="46"/>
                                        </p:tgtEl>
                                      </p:cBhvr>
                                    </p:animEffect>
                                    <p:set>
                                      <p:cBhvr>
                                        <p:cTn id="10" dur="1" fill="hold">
                                          <p:stCondLst>
                                            <p:cond delay="74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Windows in the enterprise</a:t>
            </a:r>
          </a:p>
        </p:txBody>
      </p:sp>
    </p:spTree>
    <p:extLst>
      <p:ext uri="{BB962C8B-B14F-4D97-AF65-F5344CB8AC3E}">
        <p14:creationId xmlns:p14="http://schemas.microsoft.com/office/powerpoint/2010/main" val="50090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3" y="-4128"/>
            <a:ext cx="12443460" cy="7002780"/>
          </a:xfrm>
          <a:prstGeom prst="rect">
            <a:avLst/>
          </a:prstGeom>
        </p:spPr>
      </p:pic>
      <p:sp>
        <p:nvSpPr>
          <p:cNvPr id="60" name="Rectangle 59"/>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itle 974"/>
          <p:cNvSpPr txBox="1">
            <a:spLocks/>
          </p:cNvSpPr>
          <p:nvPr/>
        </p:nvSpPr>
        <p:spPr>
          <a:xfrm>
            <a:off x="633999" y="437971"/>
            <a:ext cx="1116847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MORE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Personal</a:t>
            </a:r>
          </a:p>
        </p:txBody>
      </p:sp>
      <p:sp>
        <p:nvSpPr>
          <p:cNvPr id="27" name="Rectangle 26"/>
          <p:cNvSpPr/>
          <p:nvPr/>
        </p:nvSpPr>
        <p:spPr bwMode="auto">
          <a:xfrm>
            <a:off x="0" y="1450332"/>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482972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bwMode="auto">
          <a:xfrm>
            <a:off x="0" y="18285"/>
            <a:ext cx="3235124"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Rectangle 106"/>
          <p:cNvSpPr/>
          <p:nvPr/>
        </p:nvSpPr>
        <p:spPr bwMode="auto">
          <a:xfrm>
            <a:off x="9201351" y="18285"/>
            <a:ext cx="3235124"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883" y="697624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0" y="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itle 974"/>
          <p:cNvSpPr txBox="1">
            <a:spLocks/>
          </p:cNvSpPr>
          <p:nvPr/>
        </p:nvSpPr>
        <p:spPr>
          <a:xfrm>
            <a:off x="633999" y="437971"/>
            <a:ext cx="11168476" cy="56181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MORE </a:t>
            </a:r>
            <a:r>
              <a:rPr lang="en-US" sz="3000" cap="all" spc="300" dirty="0">
                <a:solidFill>
                  <a:schemeClr val="tx2"/>
                </a:solidFill>
                <a:latin typeface="Segoe UI Light" panose="020B0502040204020203" pitchFamily="34" charset="0"/>
                <a:cs typeface="Arial" panose="020B0604020202020204" pitchFamily="34" charset="0"/>
              </a:rPr>
              <a:t>PERSONAL</a:t>
            </a:r>
          </a:p>
        </p:txBody>
      </p:sp>
      <p:grpSp>
        <p:nvGrpSpPr>
          <p:cNvPr id="6" name="Group 5"/>
          <p:cNvGrpSpPr/>
          <p:nvPr/>
        </p:nvGrpSpPr>
        <p:grpSpPr>
          <a:xfrm>
            <a:off x="3919040" y="1486327"/>
            <a:ext cx="4598395" cy="5003372"/>
            <a:chOff x="2825811" y="1486327"/>
            <a:chExt cx="4598395" cy="5003372"/>
          </a:xfrm>
        </p:grpSpPr>
        <p:grpSp>
          <p:nvGrpSpPr>
            <p:cNvPr id="4" name="Group 3"/>
            <p:cNvGrpSpPr/>
            <p:nvPr/>
          </p:nvGrpSpPr>
          <p:grpSpPr>
            <a:xfrm>
              <a:off x="2825811" y="1486327"/>
              <a:ext cx="2411937" cy="5003372"/>
              <a:chOff x="3922639" y="1486327"/>
              <a:chExt cx="2411937" cy="5003372"/>
            </a:xfrm>
          </p:grpSpPr>
          <p:sp>
            <p:nvSpPr>
              <p:cNvPr id="240" name="Rectangle 239"/>
              <p:cNvSpPr/>
              <p:nvPr/>
            </p:nvSpPr>
            <p:spPr bwMode="auto">
              <a:xfrm>
                <a:off x="4024513"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Pen and Ink</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Touch</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Mouse and keyboard</a:t>
                </a:r>
              </a:p>
            </p:txBody>
          </p:sp>
          <p:sp>
            <p:nvSpPr>
              <p:cNvPr id="189" name="Oval 188"/>
              <p:cNvSpPr/>
              <p:nvPr/>
            </p:nvSpPr>
            <p:spPr bwMode="auto">
              <a:xfrm>
                <a:off x="4214207"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TextBox 128"/>
              <p:cNvSpPr txBox="1"/>
              <p:nvPr/>
            </p:nvSpPr>
            <p:spPr>
              <a:xfrm>
                <a:off x="4168487"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Interact the way you want</a:t>
                </a:r>
              </a:p>
            </p:txBody>
          </p:sp>
          <p:sp>
            <p:nvSpPr>
              <p:cNvPr id="224" name="TextBox 223"/>
              <p:cNvSpPr txBox="1"/>
              <p:nvPr/>
            </p:nvSpPr>
            <p:spPr>
              <a:xfrm>
                <a:off x="3922639"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Do more with digital ink and a choice of input experiences</a:t>
                </a:r>
              </a:p>
            </p:txBody>
          </p:sp>
          <p:cxnSp>
            <p:nvCxnSpPr>
              <p:cNvPr id="88" name="Straight Connector 87"/>
              <p:cNvCxnSpPr/>
              <p:nvPr/>
            </p:nvCxnSpPr>
            <p:spPr>
              <a:xfrm>
                <a:off x="4122767"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3985607"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p:nvPr/>
            </p:nvSpPr>
            <p:spPr bwMode="auto">
              <a:xfrm rot="10800000">
                <a:off x="3985607"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p:cNvGrpSpPr/>
              <p:nvPr/>
            </p:nvGrpSpPr>
            <p:grpSpPr>
              <a:xfrm>
                <a:off x="4918400" y="1990925"/>
                <a:ext cx="493981" cy="497760"/>
                <a:chOff x="4500092" y="3275277"/>
                <a:chExt cx="545794" cy="549969"/>
              </a:xfrm>
            </p:grpSpPr>
            <p:grpSp>
              <p:nvGrpSpPr>
                <p:cNvPr id="34" name="Group 33"/>
                <p:cNvGrpSpPr/>
                <p:nvPr/>
              </p:nvGrpSpPr>
              <p:grpSpPr>
                <a:xfrm>
                  <a:off x="4500092" y="3275277"/>
                  <a:ext cx="420162" cy="549969"/>
                  <a:chOff x="7186613" y="6802438"/>
                  <a:chExt cx="195263" cy="255588"/>
                </a:xfrm>
              </p:grpSpPr>
              <p:sp>
                <p:nvSpPr>
                  <p:cNvPr id="43" name="Freeform 52"/>
                  <p:cNvSpPr>
                    <a:spLocks/>
                  </p:cNvSpPr>
                  <p:nvPr/>
                </p:nvSpPr>
                <p:spPr bwMode="auto">
                  <a:xfrm>
                    <a:off x="7186613" y="6802438"/>
                    <a:ext cx="195263" cy="255588"/>
                  </a:xfrm>
                  <a:custGeom>
                    <a:avLst/>
                    <a:gdLst>
                      <a:gd name="T0" fmla="*/ 52 w 52"/>
                      <a:gd name="T1" fmla="*/ 5 h 68"/>
                      <a:gd name="T2" fmla="*/ 47 w 52"/>
                      <a:gd name="T3" fmla="*/ 0 h 68"/>
                      <a:gd name="T4" fmla="*/ 5 w 52"/>
                      <a:gd name="T5" fmla="*/ 0 h 68"/>
                      <a:gd name="T6" fmla="*/ 0 w 52"/>
                      <a:gd name="T7" fmla="*/ 5 h 68"/>
                      <a:gd name="T8" fmla="*/ 0 w 52"/>
                      <a:gd name="T9" fmla="*/ 63 h 68"/>
                      <a:gd name="T10" fmla="*/ 5 w 52"/>
                      <a:gd name="T11" fmla="*/ 68 h 68"/>
                      <a:gd name="T12" fmla="*/ 47 w 52"/>
                      <a:gd name="T13" fmla="*/ 68 h 68"/>
                      <a:gd name="T14" fmla="*/ 52 w 52"/>
                      <a:gd name="T15" fmla="*/ 63 h 68"/>
                      <a:gd name="T16" fmla="*/ 52 w 52"/>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8">
                        <a:moveTo>
                          <a:pt x="52" y="5"/>
                        </a:moveTo>
                        <a:cubicBezTo>
                          <a:pt x="52" y="2"/>
                          <a:pt x="50" y="0"/>
                          <a:pt x="47" y="0"/>
                        </a:cubicBezTo>
                        <a:cubicBezTo>
                          <a:pt x="5" y="0"/>
                          <a:pt x="5" y="0"/>
                          <a:pt x="5" y="0"/>
                        </a:cubicBezTo>
                        <a:cubicBezTo>
                          <a:pt x="2" y="0"/>
                          <a:pt x="0" y="2"/>
                          <a:pt x="0" y="5"/>
                        </a:cubicBezTo>
                        <a:cubicBezTo>
                          <a:pt x="0" y="63"/>
                          <a:pt x="0" y="63"/>
                          <a:pt x="0" y="63"/>
                        </a:cubicBezTo>
                        <a:cubicBezTo>
                          <a:pt x="0" y="66"/>
                          <a:pt x="2" y="68"/>
                          <a:pt x="5" y="68"/>
                        </a:cubicBezTo>
                        <a:cubicBezTo>
                          <a:pt x="47" y="68"/>
                          <a:pt x="47" y="68"/>
                          <a:pt x="47" y="68"/>
                        </a:cubicBezTo>
                        <a:cubicBezTo>
                          <a:pt x="50" y="68"/>
                          <a:pt x="52" y="66"/>
                          <a:pt x="52" y="63"/>
                        </a:cubicBezTo>
                        <a:lnTo>
                          <a:pt x="52" y="5"/>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4" name="Line 53"/>
                  <p:cNvSpPr>
                    <a:spLocks noChangeShapeType="1"/>
                  </p:cNvSpPr>
                  <p:nvPr/>
                </p:nvSpPr>
                <p:spPr bwMode="auto">
                  <a:xfrm>
                    <a:off x="7194551" y="7027863"/>
                    <a:ext cx="1793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cxnSp>
              <p:nvCxnSpPr>
                <p:cNvPr id="35" name="Straight Connector 34"/>
                <p:cNvCxnSpPr/>
                <p:nvPr/>
              </p:nvCxnSpPr>
              <p:spPr>
                <a:xfrm flipH="1">
                  <a:off x="4979211" y="3327673"/>
                  <a:ext cx="66675" cy="19655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563526" y="3366828"/>
                  <a:ext cx="293294" cy="104778"/>
                  <a:chOff x="4743450" y="150813"/>
                  <a:chExt cx="290513" cy="122238"/>
                </a:xfrm>
                <a:noFill/>
              </p:grpSpPr>
              <p:sp>
                <p:nvSpPr>
                  <p:cNvPr id="38" name="Freeform 84"/>
                  <p:cNvSpPr>
                    <a:spLocks/>
                  </p:cNvSpPr>
                  <p:nvPr/>
                </p:nvSpPr>
                <p:spPr bwMode="auto">
                  <a:xfrm>
                    <a:off x="4743450" y="150813"/>
                    <a:ext cx="122238" cy="122238"/>
                  </a:xfrm>
                  <a:custGeom>
                    <a:avLst/>
                    <a:gdLst>
                      <a:gd name="T0" fmla="*/ 75 w 77"/>
                      <a:gd name="T1" fmla="*/ 74 h 77"/>
                      <a:gd name="T2" fmla="*/ 75 w 77"/>
                      <a:gd name="T3" fmla="*/ 74 h 77"/>
                      <a:gd name="T4" fmla="*/ 58 w 77"/>
                      <a:gd name="T5" fmla="*/ 75 h 77"/>
                      <a:gd name="T6" fmla="*/ 58 w 77"/>
                      <a:gd name="T7" fmla="*/ 75 h 77"/>
                      <a:gd name="T8" fmla="*/ 35 w 77"/>
                      <a:gd name="T9" fmla="*/ 77 h 77"/>
                      <a:gd name="T10" fmla="*/ 20 w 77"/>
                      <a:gd name="T11" fmla="*/ 77 h 77"/>
                      <a:gd name="T12" fmla="*/ 11 w 77"/>
                      <a:gd name="T13" fmla="*/ 77 h 77"/>
                      <a:gd name="T14" fmla="*/ 7 w 77"/>
                      <a:gd name="T15" fmla="*/ 77 h 77"/>
                      <a:gd name="T16" fmla="*/ 1 w 77"/>
                      <a:gd name="T17" fmla="*/ 77 h 77"/>
                      <a:gd name="T18" fmla="*/ 1 w 77"/>
                      <a:gd name="T19" fmla="*/ 60 h 77"/>
                      <a:gd name="T20" fmla="*/ 1 w 77"/>
                      <a:gd name="T21" fmla="*/ 42 h 77"/>
                      <a:gd name="T22" fmla="*/ 0 w 77"/>
                      <a:gd name="T23" fmla="*/ 24 h 77"/>
                      <a:gd name="T24" fmla="*/ 0 w 77"/>
                      <a:gd name="T25" fmla="*/ 0 h 77"/>
                      <a:gd name="T26" fmla="*/ 17 w 77"/>
                      <a:gd name="T27" fmla="*/ 0 h 77"/>
                      <a:gd name="T28" fmla="*/ 49 w 77"/>
                      <a:gd name="T29" fmla="*/ 1 h 77"/>
                      <a:gd name="T30" fmla="*/ 77 w 77"/>
                      <a:gd name="T31" fmla="*/ 1 h 77"/>
                      <a:gd name="T32" fmla="*/ 77 w 77"/>
                      <a:gd name="T33" fmla="*/ 13 h 77"/>
                      <a:gd name="T34" fmla="*/ 77 w 77"/>
                      <a:gd name="T35" fmla="*/ 22 h 77"/>
                      <a:gd name="T36" fmla="*/ 77 w 77"/>
                      <a:gd name="T37" fmla="*/ 39 h 77"/>
                      <a:gd name="T38" fmla="*/ 77 w 77"/>
                      <a:gd name="T39" fmla="*/ 39 h 77"/>
                      <a:gd name="T40" fmla="*/ 75 w 77"/>
                      <a:gd name="T41" fmla="*/ 61 h 77"/>
                      <a:gd name="T42" fmla="*/ 75 w 77"/>
                      <a:gd name="T43" fmla="*/ 61 h 77"/>
                      <a:gd name="T44" fmla="*/ 74 w 77"/>
                      <a:gd name="T45" fmla="*/ 75 h 77"/>
                      <a:gd name="T46" fmla="*/ 74 w 77"/>
                      <a:gd name="T47" fmla="*/ 5 h 77"/>
                      <a:gd name="T48" fmla="*/ 41 w 77"/>
                      <a:gd name="T49" fmla="*/ 5 h 77"/>
                      <a:gd name="T50" fmla="*/ 5 w 77"/>
                      <a:gd name="T51" fmla="*/ 5 h 77"/>
                      <a:gd name="T52" fmla="*/ 5 w 77"/>
                      <a:gd name="T53" fmla="*/ 39 h 77"/>
                      <a:gd name="T54" fmla="*/ 5 w 77"/>
                      <a:gd name="T55" fmla="*/ 73 h 77"/>
                      <a:gd name="T56" fmla="*/ 40 w 77"/>
                      <a:gd name="T57" fmla="*/ 74 h 77"/>
                      <a:gd name="T58" fmla="*/ 40 w 77"/>
                      <a:gd name="T59" fmla="*/ 74 h 77"/>
                      <a:gd name="T60" fmla="*/ 75 w 77"/>
                      <a:gd name="T61" fmla="*/ 74 h 77"/>
                      <a:gd name="T62" fmla="*/ 75 w 77"/>
                      <a:gd name="T63"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 h="77">
                        <a:moveTo>
                          <a:pt x="75" y="74"/>
                        </a:moveTo>
                        <a:lnTo>
                          <a:pt x="75" y="74"/>
                        </a:lnTo>
                        <a:lnTo>
                          <a:pt x="58" y="75"/>
                        </a:lnTo>
                        <a:lnTo>
                          <a:pt x="58" y="75"/>
                        </a:lnTo>
                        <a:lnTo>
                          <a:pt x="35" y="77"/>
                        </a:lnTo>
                        <a:lnTo>
                          <a:pt x="20" y="77"/>
                        </a:lnTo>
                        <a:lnTo>
                          <a:pt x="11" y="77"/>
                        </a:lnTo>
                        <a:lnTo>
                          <a:pt x="7" y="77"/>
                        </a:lnTo>
                        <a:lnTo>
                          <a:pt x="1" y="77"/>
                        </a:lnTo>
                        <a:lnTo>
                          <a:pt x="1" y="60"/>
                        </a:lnTo>
                        <a:lnTo>
                          <a:pt x="1" y="42"/>
                        </a:lnTo>
                        <a:lnTo>
                          <a:pt x="0" y="24"/>
                        </a:lnTo>
                        <a:lnTo>
                          <a:pt x="0" y="0"/>
                        </a:lnTo>
                        <a:lnTo>
                          <a:pt x="17" y="0"/>
                        </a:lnTo>
                        <a:lnTo>
                          <a:pt x="49" y="1"/>
                        </a:lnTo>
                        <a:lnTo>
                          <a:pt x="77" y="1"/>
                        </a:lnTo>
                        <a:lnTo>
                          <a:pt x="77" y="13"/>
                        </a:lnTo>
                        <a:lnTo>
                          <a:pt x="77" y="22"/>
                        </a:lnTo>
                        <a:lnTo>
                          <a:pt x="77" y="39"/>
                        </a:lnTo>
                        <a:lnTo>
                          <a:pt x="77" y="39"/>
                        </a:lnTo>
                        <a:lnTo>
                          <a:pt x="75" y="61"/>
                        </a:lnTo>
                        <a:lnTo>
                          <a:pt x="75" y="61"/>
                        </a:lnTo>
                        <a:lnTo>
                          <a:pt x="74" y="75"/>
                        </a:lnTo>
                        <a:lnTo>
                          <a:pt x="74" y="5"/>
                        </a:lnTo>
                        <a:lnTo>
                          <a:pt x="41" y="5"/>
                        </a:lnTo>
                        <a:lnTo>
                          <a:pt x="5" y="5"/>
                        </a:lnTo>
                        <a:lnTo>
                          <a:pt x="5" y="39"/>
                        </a:lnTo>
                        <a:lnTo>
                          <a:pt x="5" y="73"/>
                        </a:lnTo>
                        <a:lnTo>
                          <a:pt x="40" y="74"/>
                        </a:lnTo>
                        <a:lnTo>
                          <a:pt x="40" y="74"/>
                        </a:lnTo>
                        <a:lnTo>
                          <a:pt x="75" y="74"/>
                        </a:lnTo>
                        <a:lnTo>
                          <a:pt x="75" y="7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9" name="Freeform 85"/>
                  <p:cNvSpPr>
                    <a:spLocks/>
                  </p:cNvSpPr>
                  <p:nvPr/>
                </p:nvSpPr>
                <p:spPr bwMode="auto">
                  <a:xfrm>
                    <a:off x="4767263" y="177800"/>
                    <a:ext cx="82550" cy="77788"/>
                  </a:xfrm>
                  <a:custGeom>
                    <a:avLst/>
                    <a:gdLst>
                      <a:gd name="T0" fmla="*/ 0 w 52"/>
                      <a:gd name="T1" fmla="*/ 23 h 49"/>
                      <a:gd name="T2" fmla="*/ 0 w 52"/>
                      <a:gd name="T3" fmla="*/ 23 h 49"/>
                      <a:gd name="T4" fmla="*/ 5 w 52"/>
                      <a:gd name="T5" fmla="*/ 28 h 49"/>
                      <a:gd name="T6" fmla="*/ 5 w 52"/>
                      <a:gd name="T7" fmla="*/ 28 h 49"/>
                      <a:gd name="T8" fmla="*/ 10 w 52"/>
                      <a:gd name="T9" fmla="*/ 34 h 49"/>
                      <a:gd name="T10" fmla="*/ 10 w 52"/>
                      <a:gd name="T11" fmla="*/ 34 h 49"/>
                      <a:gd name="T12" fmla="*/ 14 w 52"/>
                      <a:gd name="T13" fmla="*/ 39 h 49"/>
                      <a:gd name="T14" fmla="*/ 14 w 52"/>
                      <a:gd name="T15" fmla="*/ 41 h 49"/>
                      <a:gd name="T16" fmla="*/ 15 w 52"/>
                      <a:gd name="T17" fmla="*/ 41 h 49"/>
                      <a:gd name="T18" fmla="*/ 15 w 52"/>
                      <a:gd name="T19" fmla="*/ 41 h 49"/>
                      <a:gd name="T20" fmla="*/ 15 w 52"/>
                      <a:gd name="T21" fmla="*/ 42 h 49"/>
                      <a:gd name="T22" fmla="*/ 16 w 52"/>
                      <a:gd name="T23" fmla="*/ 42 h 49"/>
                      <a:gd name="T24" fmla="*/ 16 w 52"/>
                      <a:gd name="T25" fmla="*/ 41 h 49"/>
                      <a:gd name="T26" fmla="*/ 20 w 52"/>
                      <a:gd name="T27" fmla="*/ 37 h 49"/>
                      <a:gd name="T28" fmla="*/ 20 w 52"/>
                      <a:gd name="T29" fmla="*/ 37 h 49"/>
                      <a:gd name="T30" fmla="*/ 26 w 52"/>
                      <a:gd name="T31" fmla="*/ 29 h 49"/>
                      <a:gd name="T32" fmla="*/ 26 w 52"/>
                      <a:gd name="T33" fmla="*/ 29 h 49"/>
                      <a:gd name="T34" fmla="*/ 39 w 52"/>
                      <a:gd name="T35" fmla="*/ 13 h 49"/>
                      <a:gd name="T36" fmla="*/ 47 w 52"/>
                      <a:gd name="T37" fmla="*/ 5 h 49"/>
                      <a:gd name="T38" fmla="*/ 52 w 52"/>
                      <a:gd name="T39" fmla="*/ 0 h 49"/>
                      <a:gd name="T40" fmla="*/ 52 w 52"/>
                      <a:gd name="T41" fmla="*/ 0 h 49"/>
                      <a:gd name="T42" fmla="*/ 42 w 52"/>
                      <a:gd name="T43" fmla="*/ 15 h 49"/>
                      <a:gd name="T44" fmla="*/ 42 w 52"/>
                      <a:gd name="T45" fmla="*/ 15 h 49"/>
                      <a:gd name="T46" fmla="*/ 30 w 52"/>
                      <a:gd name="T47" fmla="*/ 31 h 49"/>
                      <a:gd name="T48" fmla="*/ 24 w 52"/>
                      <a:gd name="T49" fmla="*/ 38 h 49"/>
                      <a:gd name="T50" fmla="*/ 15 w 52"/>
                      <a:gd name="T51" fmla="*/ 49 h 49"/>
                      <a:gd name="T52" fmla="*/ 13 w 52"/>
                      <a:gd name="T53" fmla="*/ 44 h 49"/>
                      <a:gd name="T54" fmla="*/ 10 w 52"/>
                      <a:gd name="T55" fmla="*/ 41 h 49"/>
                      <a:gd name="T56" fmla="*/ 6 w 52"/>
                      <a:gd name="T57" fmla="*/ 34 h 49"/>
                      <a:gd name="T58" fmla="*/ 6 w 52"/>
                      <a:gd name="T59" fmla="*/ 34 h 49"/>
                      <a:gd name="T60" fmla="*/ 0 w 52"/>
                      <a:gd name="T61" fmla="*/ 23 h 49"/>
                      <a:gd name="T62" fmla="*/ 0 w 52"/>
                      <a:gd name="T63"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0" y="23"/>
                        </a:moveTo>
                        <a:lnTo>
                          <a:pt x="0" y="23"/>
                        </a:lnTo>
                        <a:lnTo>
                          <a:pt x="5" y="28"/>
                        </a:lnTo>
                        <a:lnTo>
                          <a:pt x="5" y="28"/>
                        </a:lnTo>
                        <a:lnTo>
                          <a:pt x="10" y="34"/>
                        </a:lnTo>
                        <a:lnTo>
                          <a:pt x="10" y="34"/>
                        </a:lnTo>
                        <a:lnTo>
                          <a:pt x="14" y="39"/>
                        </a:lnTo>
                        <a:lnTo>
                          <a:pt x="14" y="41"/>
                        </a:lnTo>
                        <a:lnTo>
                          <a:pt x="15" y="41"/>
                        </a:lnTo>
                        <a:lnTo>
                          <a:pt x="15" y="41"/>
                        </a:lnTo>
                        <a:lnTo>
                          <a:pt x="15" y="42"/>
                        </a:lnTo>
                        <a:lnTo>
                          <a:pt x="16" y="42"/>
                        </a:lnTo>
                        <a:lnTo>
                          <a:pt x="16" y="41"/>
                        </a:lnTo>
                        <a:lnTo>
                          <a:pt x="20" y="37"/>
                        </a:lnTo>
                        <a:lnTo>
                          <a:pt x="20" y="37"/>
                        </a:lnTo>
                        <a:lnTo>
                          <a:pt x="26" y="29"/>
                        </a:lnTo>
                        <a:lnTo>
                          <a:pt x="26" y="29"/>
                        </a:lnTo>
                        <a:lnTo>
                          <a:pt x="39" y="13"/>
                        </a:lnTo>
                        <a:lnTo>
                          <a:pt x="47" y="5"/>
                        </a:lnTo>
                        <a:lnTo>
                          <a:pt x="52" y="0"/>
                        </a:lnTo>
                        <a:lnTo>
                          <a:pt x="52" y="0"/>
                        </a:lnTo>
                        <a:lnTo>
                          <a:pt x="42" y="15"/>
                        </a:lnTo>
                        <a:lnTo>
                          <a:pt x="42" y="15"/>
                        </a:lnTo>
                        <a:lnTo>
                          <a:pt x="30" y="31"/>
                        </a:lnTo>
                        <a:lnTo>
                          <a:pt x="24" y="38"/>
                        </a:lnTo>
                        <a:lnTo>
                          <a:pt x="15" y="49"/>
                        </a:lnTo>
                        <a:lnTo>
                          <a:pt x="13" y="44"/>
                        </a:lnTo>
                        <a:lnTo>
                          <a:pt x="10" y="41"/>
                        </a:lnTo>
                        <a:lnTo>
                          <a:pt x="6" y="34"/>
                        </a:lnTo>
                        <a:lnTo>
                          <a:pt x="6" y="34"/>
                        </a:lnTo>
                        <a:lnTo>
                          <a:pt x="0" y="23"/>
                        </a:lnTo>
                        <a:lnTo>
                          <a:pt x="0" y="23"/>
                        </a:ln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0" name="Freeform 86"/>
                  <p:cNvSpPr>
                    <a:spLocks/>
                  </p:cNvSpPr>
                  <p:nvPr/>
                </p:nvSpPr>
                <p:spPr bwMode="auto">
                  <a:xfrm>
                    <a:off x="4900613" y="171450"/>
                    <a:ext cx="133350" cy="9525"/>
                  </a:xfrm>
                  <a:custGeom>
                    <a:avLst/>
                    <a:gdLst>
                      <a:gd name="T0" fmla="*/ 0 w 84"/>
                      <a:gd name="T1" fmla="*/ 4 h 6"/>
                      <a:gd name="T2" fmla="*/ 0 w 84"/>
                      <a:gd name="T3" fmla="*/ 4 h 6"/>
                      <a:gd name="T4" fmla="*/ 12 w 84"/>
                      <a:gd name="T5" fmla="*/ 3 h 6"/>
                      <a:gd name="T6" fmla="*/ 26 w 84"/>
                      <a:gd name="T7" fmla="*/ 2 h 6"/>
                      <a:gd name="T8" fmla="*/ 46 w 84"/>
                      <a:gd name="T9" fmla="*/ 0 h 6"/>
                      <a:gd name="T10" fmla="*/ 46 w 84"/>
                      <a:gd name="T11" fmla="*/ 0 h 6"/>
                      <a:gd name="T12" fmla="*/ 66 w 84"/>
                      <a:gd name="T13" fmla="*/ 2 h 6"/>
                      <a:gd name="T14" fmla="*/ 77 w 84"/>
                      <a:gd name="T15" fmla="*/ 3 h 6"/>
                      <a:gd name="T16" fmla="*/ 84 w 84"/>
                      <a:gd name="T17" fmla="*/ 4 h 6"/>
                      <a:gd name="T18" fmla="*/ 84 w 84"/>
                      <a:gd name="T19" fmla="*/ 4 h 6"/>
                      <a:gd name="T20" fmla="*/ 53 w 84"/>
                      <a:gd name="T21" fmla="*/ 6 h 6"/>
                      <a:gd name="T22" fmla="*/ 27 w 84"/>
                      <a:gd name="T23" fmla="*/ 6 h 6"/>
                      <a:gd name="T24" fmla="*/ 0 w 84"/>
                      <a:gd name="T25" fmla="*/ 4 h 6"/>
                      <a:gd name="T26" fmla="*/ 0 w 84"/>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6">
                        <a:moveTo>
                          <a:pt x="0" y="4"/>
                        </a:moveTo>
                        <a:lnTo>
                          <a:pt x="0" y="4"/>
                        </a:lnTo>
                        <a:lnTo>
                          <a:pt x="12" y="3"/>
                        </a:lnTo>
                        <a:lnTo>
                          <a:pt x="26" y="2"/>
                        </a:lnTo>
                        <a:lnTo>
                          <a:pt x="46" y="0"/>
                        </a:lnTo>
                        <a:lnTo>
                          <a:pt x="46" y="0"/>
                        </a:lnTo>
                        <a:lnTo>
                          <a:pt x="66" y="2"/>
                        </a:lnTo>
                        <a:lnTo>
                          <a:pt x="77" y="3"/>
                        </a:lnTo>
                        <a:lnTo>
                          <a:pt x="84" y="4"/>
                        </a:lnTo>
                        <a:lnTo>
                          <a:pt x="84" y="4"/>
                        </a:lnTo>
                        <a:lnTo>
                          <a:pt x="53" y="6"/>
                        </a:lnTo>
                        <a:lnTo>
                          <a:pt x="27" y="6"/>
                        </a:lnTo>
                        <a:lnTo>
                          <a:pt x="0" y="4"/>
                        </a:lnTo>
                        <a:lnTo>
                          <a:pt x="0" y="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1" name="Freeform 87"/>
                  <p:cNvSpPr>
                    <a:spLocks/>
                  </p:cNvSpPr>
                  <p:nvPr/>
                </p:nvSpPr>
                <p:spPr bwMode="auto">
                  <a:xfrm>
                    <a:off x="4900613" y="209550"/>
                    <a:ext cx="133350" cy="6350"/>
                  </a:xfrm>
                  <a:custGeom>
                    <a:avLst/>
                    <a:gdLst>
                      <a:gd name="T0" fmla="*/ 0 w 84"/>
                      <a:gd name="T1" fmla="*/ 4 h 4"/>
                      <a:gd name="T2" fmla="*/ 0 w 84"/>
                      <a:gd name="T3" fmla="*/ 4 h 4"/>
                      <a:gd name="T4" fmla="*/ 12 w 84"/>
                      <a:gd name="T5" fmla="*/ 2 h 4"/>
                      <a:gd name="T6" fmla="*/ 26 w 84"/>
                      <a:gd name="T7" fmla="*/ 0 h 4"/>
                      <a:gd name="T8" fmla="*/ 46 w 84"/>
                      <a:gd name="T9" fmla="*/ 0 h 4"/>
                      <a:gd name="T10" fmla="*/ 46 w 84"/>
                      <a:gd name="T11" fmla="*/ 0 h 4"/>
                      <a:gd name="T12" fmla="*/ 66 w 84"/>
                      <a:gd name="T13" fmla="*/ 2 h 4"/>
                      <a:gd name="T14" fmla="*/ 77 w 84"/>
                      <a:gd name="T15" fmla="*/ 2 h 4"/>
                      <a:gd name="T16" fmla="*/ 84 w 84"/>
                      <a:gd name="T17" fmla="*/ 4 h 4"/>
                      <a:gd name="T18" fmla="*/ 84 w 84"/>
                      <a:gd name="T19" fmla="*/ 4 h 4"/>
                      <a:gd name="T20" fmla="*/ 53 w 84"/>
                      <a:gd name="T21" fmla="*/ 4 h 4"/>
                      <a:gd name="T22" fmla="*/ 27 w 84"/>
                      <a:gd name="T23" fmla="*/ 4 h 4"/>
                      <a:gd name="T24" fmla="*/ 0 w 84"/>
                      <a:gd name="T25" fmla="*/ 4 h 4"/>
                      <a:gd name="T26" fmla="*/ 0 w 84"/>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
                        <a:moveTo>
                          <a:pt x="0" y="4"/>
                        </a:moveTo>
                        <a:lnTo>
                          <a:pt x="0" y="4"/>
                        </a:lnTo>
                        <a:lnTo>
                          <a:pt x="12" y="2"/>
                        </a:lnTo>
                        <a:lnTo>
                          <a:pt x="26" y="0"/>
                        </a:lnTo>
                        <a:lnTo>
                          <a:pt x="46" y="0"/>
                        </a:lnTo>
                        <a:lnTo>
                          <a:pt x="46" y="0"/>
                        </a:lnTo>
                        <a:lnTo>
                          <a:pt x="66" y="2"/>
                        </a:lnTo>
                        <a:lnTo>
                          <a:pt x="77" y="2"/>
                        </a:lnTo>
                        <a:lnTo>
                          <a:pt x="84" y="4"/>
                        </a:lnTo>
                        <a:lnTo>
                          <a:pt x="84" y="4"/>
                        </a:lnTo>
                        <a:lnTo>
                          <a:pt x="53" y="4"/>
                        </a:lnTo>
                        <a:lnTo>
                          <a:pt x="27" y="4"/>
                        </a:lnTo>
                        <a:lnTo>
                          <a:pt x="0" y="4"/>
                        </a:lnTo>
                        <a:lnTo>
                          <a:pt x="0" y="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2" name="Freeform 88"/>
                  <p:cNvSpPr>
                    <a:spLocks/>
                  </p:cNvSpPr>
                  <p:nvPr/>
                </p:nvSpPr>
                <p:spPr bwMode="auto">
                  <a:xfrm>
                    <a:off x="4900613" y="247650"/>
                    <a:ext cx="133350" cy="7938"/>
                  </a:xfrm>
                  <a:custGeom>
                    <a:avLst/>
                    <a:gdLst>
                      <a:gd name="T0" fmla="*/ 0 w 84"/>
                      <a:gd name="T1" fmla="*/ 4 h 5"/>
                      <a:gd name="T2" fmla="*/ 0 w 84"/>
                      <a:gd name="T3" fmla="*/ 4 h 5"/>
                      <a:gd name="T4" fmla="*/ 12 w 84"/>
                      <a:gd name="T5" fmla="*/ 2 h 5"/>
                      <a:gd name="T6" fmla="*/ 26 w 84"/>
                      <a:gd name="T7" fmla="*/ 0 h 5"/>
                      <a:gd name="T8" fmla="*/ 46 w 84"/>
                      <a:gd name="T9" fmla="*/ 0 h 5"/>
                      <a:gd name="T10" fmla="*/ 46 w 84"/>
                      <a:gd name="T11" fmla="*/ 0 h 5"/>
                      <a:gd name="T12" fmla="*/ 66 w 84"/>
                      <a:gd name="T13" fmla="*/ 2 h 5"/>
                      <a:gd name="T14" fmla="*/ 77 w 84"/>
                      <a:gd name="T15" fmla="*/ 3 h 5"/>
                      <a:gd name="T16" fmla="*/ 84 w 84"/>
                      <a:gd name="T17" fmla="*/ 4 h 5"/>
                      <a:gd name="T18" fmla="*/ 84 w 84"/>
                      <a:gd name="T19" fmla="*/ 4 h 5"/>
                      <a:gd name="T20" fmla="*/ 53 w 84"/>
                      <a:gd name="T21" fmla="*/ 4 h 5"/>
                      <a:gd name="T22" fmla="*/ 27 w 84"/>
                      <a:gd name="T23" fmla="*/ 5 h 5"/>
                      <a:gd name="T24" fmla="*/ 0 w 84"/>
                      <a:gd name="T25" fmla="*/ 4 h 5"/>
                      <a:gd name="T26" fmla="*/ 0 w 84"/>
                      <a:gd name="T2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
                        <a:moveTo>
                          <a:pt x="0" y="4"/>
                        </a:moveTo>
                        <a:lnTo>
                          <a:pt x="0" y="4"/>
                        </a:lnTo>
                        <a:lnTo>
                          <a:pt x="12" y="2"/>
                        </a:lnTo>
                        <a:lnTo>
                          <a:pt x="26" y="0"/>
                        </a:lnTo>
                        <a:lnTo>
                          <a:pt x="46" y="0"/>
                        </a:lnTo>
                        <a:lnTo>
                          <a:pt x="46" y="0"/>
                        </a:lnTo>
                        <a:lnTo>
                          <a:pt x="66" y="2"/>
                        </a:lnTo>
                        <a:lnTo>
                          <a:pt x="77" y="3"/>
                        </a:lnTo>
                        <a:lnTo>
                          <a:pt x="84" y="4"/>
                        </a:lnTo>
                        <a:lnTo>
                          <a:pt x="84" y="4"/>
                        </a:lnTo>
                        <a:lnTo>
                          <a:pt x="53" y="4"/>
                        </a:lnTo>
                        <a:lnTo>
                          <a:pt x="27" y="5"/>
                        </a:lnTo>
                        <a:lnTo>
                          <a:pt x="0" y="4"/>
                        </a:lnTo>
                        <a:lnTo>
                          <a:pt x="0" y="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37" name="Freeform 29"/>
                <p:cNvSpPr>
                  <a:spLocks noEditPoints="1"/>
                </p:cNvSpPr>
                <p:nvPr/>
              </p:nvSpPr>
              <p:spPr bwMode="auto">
                <a:xfrm>
                  <a:off x="4592387" y="3515779"/>
                  <a:ext cx="238267" cy="215476"/>
                </a:xfrm>
                <a:custGeom>
                  <a:avLst/>
                  <a:gdLst>
                    <a:gd name="T0" fmla="*/ 160 w 1035"/>
                    <a:gd name="T1" fmla="*/ 788 h 935"/>
                    <a:gd name="T2" fmla="*/ 384 w 1035"/>
                    <a:gd name="T3" fmla="*/ 573 h 935"/>
                    <a:gd name="T4" fmla="*/ 497 w 1035"/>
                    <a:gd name="T5" fmla="*/ 634 h 935"/>
                    <a:gd name="T6" fmla="*/ 533 w 1035"/>
                    <a:gd name="T7" fmla="*/ 596 h 935"/>
                    <a:gd name="T8" fmla="*/ 591 w 1035"/>
                    <a:gd name="T9" fmla="*/ 466 h 935"/>
                    <a:gd name="T10" fmla="*/ 667 w 1035"/>
                    <a:gd name="T11" fmla="*/ 453 h 935"/>
                    <a:gd name="T12" fmla="*/ 728 w 1035"/>
                    <a:gd name="T13" fmla="*/ 470 h 935"/>
                    <a:gd name="T14" fmla="*/ 780 w 1035"/>
                    <a:gd name="T15" fmla="*/ 415 h 935"/>
                    <a:gd name="T16" fmla="*/ 917 w 1035"/>
                    <a:gd name="T17" fmla="*/ 254 h 935"/>
                    <a:gd name="T18" fmla="*/ 928 w 1035"/>
                    <a:gd name="T19" fmla="*/ 265 h 935"/>
                    <a:gd name="T20" fmla="*/ 900 w 1035"/>
                    <a:gd name="T21" fmla="*/ 338 h 935"/>
                    <a:gd name="T22" fmla="*/ 918 w 1035"/>
                    <a:gd name="T23" fmla="*/ 352 h 935"/>
                    <a:gd name="T24" fmla="*/ 960 w 1035"/>
                    <a:gd name="T25" fmla="*/ 299 h 935"/>
                    <a:gd name="T26" fmla="*/ 994 w 1035"/>
                    <a:gd name="T27" fmla="*/ 230 h 935"/>
                    <a:gd name="T28" fmla="*/ 978 w 1035"/>
                    <a:gd name="T29" fmla="*/ 208 h 935"/>
                    <a:gd name="T30" fmla="*/ 843 w 1035"/>
                    <a:gd name="T31" fmla="*/ 212 h 935"/>
                    <a:gd name="T32" fmla="*/ 834 w 1035"/>
                    <a:gd name="T33" fmla="*/ 229 h 935"/>
                    <a:gd name="T34" fmla="*/ 881 w 1035"/>
                    <a:gd name="T35" fmla="*/ 244 h 935"/>
                    <a:gd name="T36" fmla="*/ 804 w 1035"/>
                    <a:gd name="T37" fmla="*/ 334 h 935"/>
                    <a:gd name="T38" fmla="*/ 728 w 1035"/>
                    <a:gd name="T39" fmla="*/ 424 h 935"/>
                    <a:gd name="T40" fmla="*/ 685 w 1035"/>
                    <a:gd name="T41" fmla="*/ 424 h 935"/>
                    <a:gd name="T42" fmla="*/ 616 w 1035"/>
                    <a:gd name="T43" fmla="*/ 369 h 935"/>
                    <a:gd name="T44" fmla="*/ 573 w 1035"/>
                    <a:gd name="T45" fmla="*/ 376 h 935"/>
                    <a:gd name="T46" fmla="*/ 548 w 1035"/>
                    <a:gd name="T47" fmla="*/ 459 h 935"/>
                    <a:gd name="T48" fmla="*/ 490 w 1035"/>
                    <a:gd name="T49" fmla="*/ 588 h 935"/>
                    <a:gd name="T50" fmla="*/ 386 w 1035"/>
                    <a:gd name="T51" fmla="*/ 520 h 935"/>
                    <a:gd name="T52" fmla="*/ 350 w 1035"/>
                    <a:gd name="T53" fmla="*/ 548 h 935"/>
                    <a:gd name="T54" fmla="*/ 203 w 1035"/>
                    <a:gd name="T55" fmla="*/ 690 h 935"/>
                    <a:gd name="T56" fmla="*/ 140 w 1035"/>
                    <a:gd name="T57" fmla="*/ 775 h 935"/>
                    <a:gd name="T58" fmla="*/ 1035 w 1035"/>
                    <a:gd name="T59" fmla="*/ 833 h 935"/>
                    <a:gd name="T60" fmla="*/ 1017 w 1035"/>
                    <a:gd name="T61" fmla="*/ 817 h 935"/>
                    <a:gd name="T62" fmla="*/ 906 w 1035"/>
                    <a:gd name="T63" fmla="*/ 833 h 935"/>
                    <a:gd name="T64" fmla="*/ 874 w 1035"/>
                    <a:gd name="T65" fmla="*/ 817 h 935"/>
                    <a:gd name="T66" fmla="*/ 459 w 1035"/>
                    <a:gd name="T67" fmla="*/ 862 h 935"/>
                    <a:gd name="T68" fmla="*/ 65 w 1035"/>
                    <a:gd name="T69" fmla="*/ 897 h 935"/>
                    <a:gd name="T70" fmla="*/ 58 w 1035"/>
                    <a:gd name="T71" fmla="*/ 528 h 935"/>
                    <a:gd name="T72" fmla="*/ 47 w 1035"/>
                    <a:gd name="T73" fmla="*/ 291 h 935"/>
                    <a:gd name="T74" fmla="*/ 67 w 1035"/>
                    <a:gd name="T75" fmla="*/ 276 h 935"/>
                    <a:gd name="T76" fmla="*/ 85 w 1035"/>
                    <a:gd name="T77" fmla="*/ 19 h 935"/>
                    <a:gd name="T78" fmla="*/ 67 w 1035"/>
                    <a:gd name="T79" fmla="*/ 0 h 935"/>
                    <a:gd name="T80" fmla="*/ 44 w 1035"/>
                    <a:gd name="T81" fmla="*/ 10 h 935"/>
                    <a:gd name="T82" fmla="*/ 33 w 1035"/>
                    <a:gd name="T83" fmla="*/ 98 h 935"/>
                    <a:gd name="T84" fmla="*/ 22 w 1035"/>
                    <a:gd name="T85" fmla="*/ 218 h 935"/>
                    <a:gd name="T86" fmla="*/ 0 w 1035"/>
                    <a:gd name="T87" fmla="*/ 309 h 935"/>
                    <a:gd name="T88" fmla="*/ 18 w 1035"/>
                    <a:gd name="T89" fmla="*/ 580 h 935"/>
                    <a:gd name="T90" fmla="*/ 28 w 1035"/>
                    <a:gd name="T91" fmla="*/ 861 h 935"/>
                    <a:gd name="T92" fmla="*/ 20 w 1035"/>
                    <a:gd name="T93" fmla="*/ 910 h 935"/>
                    <a:gd name="T94" fmla="*/ 49 w 1035"/>
                    <a:gd name="T95" fmla="*/ 935 h 935"/>
                    <a:gd name="T96" fmla="*/ 279 w 1035"/>
                    <a:gd name="T97" fmla="*/ 922 h 935"/>
                    <a:gd name="T98" fmla="*/ 510 w 1035"/>
                    <a:gd name="T99" fmla="*/ 896 h 935"/>
                    <a:gd name="T100" fmla="*/ 786 w 1035"/>
                    <a:gd name="T101" fmla="*/ 868 h 935"/>
                    <a:gd name="T102" fmla="*/ 907 w 1035"/>
                    <a:gd name="T103" fmla="*/ 874 h 935"/>
                    <a:gd name="T104" fmla="*/ 1008 w 1035"/>
                    <a:gd name="T105" fmla="*/ 860 h 935"/>
                    <a:gd name="T106" fmla="*/ 1035 w 1035"/>
                    <a:gd name="T107" fmla="*/ 840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935">
                      <a:moveTo>
                        <a:pt x="144" y="789"/>
                      </a:moveTo>
                      <a:lnTo>
                        <a:pt x="144" y="789"/>
                      </a:lnTo>
                      <a:lnTo>
                        <a:pt x="147" y="790"/>
                      </a:lnTo>
                      <a:lnTo>
                        <a:pt x="151" y="790"/>
                      </a:lnTo>
                      <a:lnTo>
                        <a:pt x="155" y="789"/>
                      </a:lnTo>
                      <a:lnTo>
                        <a:pt x="160" y="788"/>
                      </a:lnTo>
                      <a:lnTo>
                        <a:pt x="160" y="788"/>
                      </a:lnTo>
                      <a:lnTo>
                        <a:pt x="187" y="767"/>
                      </a:lnTo>
                      <a:lnTo>
                        <a:pt x="212" y="743"/>
                      </a:lnTo>
                      <a:lnTo>
                        <a:pt x="212" y="743"/>
                      </a:lnTo>
                      <a:lnTo>
                        <a:pt x="384" y="573"/>
                      </a:lnTo>
                      <a:lnTo>
                        <a:pt x="384" y="573"/>
                      </a:lnTo>
                      <a:lnTo>
                        <a:pt x="429" y="600"/>
                      </a:lnTo>
                      <a:lnTo>
                        <a:pt x="470" y="627"/>
                      </a:lnTo>
                      <a:lnTo>
                        <a:pt x="470" y="627"/>
                      </a:lnTo>
                      <a:lnTo>
                        <a:pt x="483" y="632"/>
                      </a:lnTo>
                      <a:lnTo>
                        <a:pt x="490" y="634"/>
                      </a:lnTo>
                      <a:lnTo>
                        <a:pt x="497" y="634"/>
                      </a:lnTo>
                      <a:lnTo>
                        <a:pt x="502" y="632"/>
                      </a:lnTo>
                      <a:lnTo>
                        <a:pt x="508" y="631"/>
                      </a:lnTo>
                      <a:lnTo>
                        <a:pt x="513" y="627"/>
                      </a:lnTo>
                      <a:lnTo>
                        <a:pt x="517" y="621"/>
                      </a:lnTo>
                      <a:lnTo>
                        <a:pt x="517" y="621"/>
                      </a:lnTo>
                      <a:lnTo>
                        <a:pt x="533" y="596"/>
                      </a:lnTo>
                      <a:lnTo>
                        <a:pt x="548" y="570"/>
                      </a:lnTo>
                      <a:lnTo>
                        <a:pt x="562" y="544"/>
                      </a:lnTo>
                      <a:lnTo>
                        <a:pt x="574" y="517"/>
                      </a:lnTo>
                      <a:lnTo>
                        <a:pt x="574" y="517"/>
                      </a:lnTo>
                      <a:lnTo>
                        <a:pt x="584" y="492"/>
                      </a:lnTo>
                      <a:lnTo>
                        <a:pt x="591" y="466"/>
                      </a:lnTo>
                      <a:lnTo>
                        <a:pt x="605" y="412"/>
                      </a:lnTo>
                      <a:lnTo>
                        <a:pt x="605" y="412"/>
                      </a:lnTo>
                      <a:lnTo>
                        <a:pt x="627" y="427"/>
                      </a:lnTo>
                      <a:lnTo>
                        <a:pt x="627" y="427"/>
                      </a:lnTo>
                      <a:lnTo>
                        <a:pt x="653" y="445"/>
                      </a:lnTo>
                      <a:lnTo>
                        <a:pt x="667" y="453"/>
                      </a:lnTo>
                      <a:lnTo>
                        <a:pt x="681" y="462"/>
                      </a:lnTo>
                      <a:lnTo>
                        <a:pt x="681" y="462"/>
                      </a:lnTo>
                      <a:lnTo>
                        <a:pt x="695" y="467"/>
                      </a:lnTo>
                      <a:lnTo>
                        <a:pt x="707" y="471"/>
                      </a:lnTo>
                      <a:lnTo>
                        <a:pt x="719" y="471"/>
                      </a:lnTo>
                      <a:lnTo>
                        <a:pt x="728" y="470"/>
                      </a:lnTo>
                      <a:lnTo>
                        <a:pt x="738" y="464"/>
                      </a:lnTo>
                      <a:lnTo>
                        <a:pt x="746" y="458"/>
                      </a:lnTo>
                      <a:lnTo>
                        <a:pt x="756" y="448"/>
                      </a:lnTo>
                      <a:lnTo>
                        <a:pt x="764" y="435"/>
                      </a:lnTo>
                      <a:lnTo>
                        <a:pt x="764" y="435"/>
                      </a:lnTo>
                      <a:lnTo>
                        <a:pt x="780" y="415"/>
                      </a:lnTo>
                      <a:lnTo>
                        <a:pt x="796" y="395"/>
                      </a:lnTo>
                      <a:lnTo>
                        <a:pt x="831" y="355"/>
                      </a:lnTo>
                      <a:lnTo>
                        <a:pt x="831" y="355"/>
                      </a:lnTo>
                      <a:lnTo>
                        <a:pt x="875" y="305"/>
                      </a:lnTo>
                      <a:lnTo>
                        <a:pt x="917" y="254"/>
                      </a:lnTo>
                      <a:lnTo>
                        <a:pt x="917" y="254"/>
                      </a:lnTo>
                      <a:lnTo>
                        <a:pt x="922" y="248"/>
                      </a:lnTo>
                      <a:lnTo>
                        <a:pt x="927" y="244"/>
                      </a:lnTo>
                      <a:lnTo>
                        <a:pt x="932" y="244"/>
                      </a:lnTo>
                      <a:lnTo>
                        <a:pt x="942" y="245"/>
                      </a:lnTo>
                      <a:lnTo>
                        <a:pt x="942" y="245"/>
                      </a:lnTo>
                      <a:lnTo>
                        <a:pt x="928" y="265"/>
                      </a:lnTo>
                      <a:lnTo>
                        <a:pt x="922" y="275"/>
                      </a:lnTo>
                      <a:lnTo>
                        <a:pt x="917" y="284"/>
                      </a:lnTo>
                      <a:lnTo>
                        <a:pt x="917" y="284"/>
                      </a:lnTo>
                      <a:lnTo>
                        <a:pt x="907" y="311"/>
                      </a:lnTo>
                      <a:lnTo>
                        <a:pt x="900" y="338"/>
                      </a:lnTo>
                      <a:lnTo>
                        <a:pt x="900" y="338"/>
                      </a:lnTo>
                      <a:lnTo>
                        <a:pt x="900" y="342"/>
                      </a:lnTo>
                      <a:lnTo>
                        <a:pt x="904" y="347"/>
                      </a:lnTo>
                      <a:lnTo>
                        <a:pt x="909" y="351"/>
                      </a:lnTo>
                      <a:lnTo>
                        <a:pt x="914" y="352"/>
                      </a:lnTo>
                      <a:lnTo>
                        <a:pt x="914" y="352"/>
                      </a:lnTo>
                      <a:lnTo>
                        <a:pt x="918" y="352"/>
                      </a:lnTo>
                      <a:lnTo>
                        <a:pt x="924" y="351"/>
                      </a:lnTo>
                      <a:lnTo>
                        <a:pt x="929" y="348"/>
                      </a:lnTo>
                      <a:lnTo>
                        <a:pt x="932" y="344"/>
                      </a:lnTo>
                      <a:lnTo>
                        <a:pt x="932" y="344"/>
                      </a:lnTo>
                      <a:lnTo>
                        <a:pt x="947" y="322"/>
                      </a:lnTo>
                      <a:lnTo>
                        <a:pt x="960" y="299"/>
                      </a:lnTo>
                      <a:lnTo>
                        <a:pt x="960" y="299"/>
                      </a:lnTo>
                      <a:lnTo>
                        <a:pt x="976" y="269"/>
                      </a:lnTo>
                      <a:lnTo>
                        <a:pt x="985" y="252"/>
                      </a:lnTo>
                      <a:lnTo>
                        <a:pt x="993" y="237"/>
                      </a:lnTo>
                      <a:lnTo>
                        <a:pt x="993" y="237"/>
                      </a:lnTo>
                      <a:lnTo>
                        <a:pt x="994" y="230"/>
                      </a:lnTo>
                      <a:lnTo>
                        <a:pt x="994" y="225"/>
                      </a:lnTo>
                      <a:lnTo>
                        <a:pt x="994" y="219"/>
                      </a:lnTo>
                      <a:lnTo>
                        <a:pt x="992" y="215"/>
                      </a:lnTo>
                      <a:lnTo>
                        <a:pt x="988" y="212"/>
                      </a:lnTo>
                      <a:lnTo>
                        <a:pt x="983" y="209"/>
                      </a:lnTo>
                      <a:lnTo>
                        <a:pt x="978" y="208"/>
                      </a:lnTo>
                      <a:lnTo>
                        <a:pt x="971" y="208"/>
                      </a:lnTo>
                      <a:lnTo>
                        <a:pt x="971" y="208"/>
                      </a:lnTo>
                      <a:lnTo>
                        <a:pt x="854" y="209"/>
                      </a:lnTo>
                      <a:lnTo>
                        <a:pt x="854" y="209"/>
                      </a:lnTo>
                      <a:lnTo>
                        <a:pt x="847" y="211"/>
                      </a:lnTo>
                      <a:lnTo>
                        <a:pt x="843" y="212"/>
                      </a:lnTo>
                      <a:lnTo>
                        <a:pt x="841" y="214"/>
                      </a:lnTo>
                      <a:lnTo>
                        <a:pt x="841" y="214"/>
                      </a:lnTo>
                      <a:lnTo>
                        <a:pt x="835" y="220"/>
                      </a:lnTo>
                      <a:lnTo>
                        <a:pt x="834" y="225"/>
                      </a:lnTo>
                      <a:lnTo>
                        <a:pt x="834" y="229"/>
                      </a:lnTo>
                      <a:lnTo>
                        <a:pt x="834" y="229"/>
                      </a:lnTo>
                      <a:lnTo>
                        <a:pt x="834" y="232"/>
                      </a:lnTo>
                      <a:lnTo>
                        <a:pt x="838" y="234"/>
                      </a:lnTo>
                      <a:lnTo>
                        <a:pt x="845" y="237"/>
                      </a:lnTo>
                      <a:lnTo>
                        <a:pt x="845" y="237"/>
                      </a:lnTo>
                      <a:lnTo>
                        <a:pt x="861" y="241"/>
                      </a:lnTo>
                      <a:lnTo>
                        <a:pt x="881" y="244"/>
                      </a:lnTo>
                      <a:lnTo>
                        <a:pt x="881" y="244"/>
                      </a:lnTo>
                      <a:lnTo>
                        <a:pt x="878" y="250"/>
                      </a:lnTo>
                      <a:lnTo>
                        <a:pt x="877" y="254"/>
                      </a:lnTo>
                      <a:lnTo>
                        <a:pt x="877" y="254"/>
                      </a:lnTo>
                      <a:lnTo>
                        <a:pt x="804" y="334"/>
                      </a:lnTo>
                      <a:lnTo>
                        <a:pt x="804" y="334"/>
                      </a:lnTo>
                      <a:lnTo>
                        <a:pt x="771" y="372"/>
                      </a:lnTo>
                      <a:lnTo>
                        <a:pt x="755" y="390"/>
                      </a:lnTo>
                      <a:lnTo>
                        <a:pt x="741" y="410"/>
                      </a:lnTo>
                      <a:lnTo>
                        <a:pt x="741" y="410"/>
                      </a:lnTo>
                      <a:lnTo>
                        <a:pt x="734" y="417"/>
                      </a:lnTo>
                      <a:lnTo>
                        <a:pt x="728" y="424"/>
                      </a:lnTo>
                      <a:lnTo>
                        <a:pt x="723" y="428"/>
                      </a:lnTo>
                      <a:lnTo>
                        <a:pt x="716" y="431"/>
                      </a:lnTo>
                      <a:lnTo>
                        <a:pt x="709" y="431"/>
                      </a:lnTo>
                      <a:lnTo>
                        <a:pt x="702" y="431"/>
                      </a:lnTo>
                      <a:lnTo>
                        <a:pt x="694" y="428"/>
                      </a:lnTo>
                      <a:lnTo>
                        <a:pt x="685" y="424"/>
                      </a:lnTo>
                      <a:lnTo>
                        <a:pt x="685" y="424"/>
                      </a:lnTo>
                      <a:lnTo>
                        <a:pt x="669" y="413"/>
                      </a:lnTo>
                      <a:lnTo>
                        <a:pt x="653" y="401"/>
                      </a:lnTo>
                      <a:lnTo>
                        <a:pt x="623" y="374"/>
                      </a:lnTo>
                      <a:lnTo>
                        <a:pt x="623" y="374"/>
                      </a:lnTo>
                      <a:lnTo>
                        <a:pt x="616" y="369"/>
                      </a:lnTo>
                      <a:lnTo>
                        <a:pt x="608" y="366"/>
                      </a:lnTo>
                      <a:lnTo>
                        <a:pt x="601" y="363"/>
                      </a:lnTo>
                      <a:lnTo>
                        <a:pt x="592" y="363"/>
                      </a:lnTo>
                      <a:lnTo>
                        <a:pt x="585" y="366"/>
                      </a:lnTo>
                      <a:lnTo>
                        <a:pt x="580" y="370"/>
                      </a:lnTo>
                      <a:lnTo>
                        <a:pt x="573" y="376"/>
                      </a:lnTo>
                      <a:lnTo>
                        <a:pt x="569" y="384"/>
                      </a:lnTo>
                      <a:lnTo>
                        <a:pt x="569" y="384"/>
                      </a:lnTo>
                      <a:lnTo>
                        <a:pt x="565" y="394"/>
                      </a:lnTo>
                      <a:lnTo>
                        <a:pt x="562" y="405"/>
                      </a:lnTo>
                      <a:lnTo>
                        <a:pt x="562" y="405"/>
                      </a:lnTo>
                      <a:lnTo>
                        <a:pt x="548" y="459"/>
                      </a:lnTo>
                      <a:lnTo>
                        <a:pt x="541" y="485"/>
                      </a:lnTo>
                      <a:lnTo>
                        <a:pt x="533" y="512"/>
                      </a:lnTo>
                      <a:lnTo>
                        <a:pt x="533" y="512"/>
                      </a:lnTo>
                      <a:lnTo>
                        <a:pt x="524" y="531"/>
                      </a:lnTo>
                      <a:lnTo>
                        <a:pt x="513" y="549"/>
                      </a:lnTo>
                      <a:lnTo>
                        <a:pt x="490" y="588"/>
                      </a:lnTo>
                      <a:lnTo>
                        <a:pt x="490" y="588"/>
                      </a:lnTo>
                      <a:lnTo>
                        <a:pt x="400" y="525"/>
                      </a:lnTo>
                      <a:lnTo>
                        <a:pt x="400" y="525"/>
                      </a:lnTo>
                      <a:lnTo>
                        <a:pt x="394" y="523"/>
                      </a:lnTo>
                      <a:lnTo>
                        <a:pt x="390" y="521"/>
                      </a:lnTo>
                      <a:lnTo>
                        <a:pt x="386" y="520"/>
                      </a:lnTo>
                      <a:lnTo>
                        <a:pt x="381" y="520"/>
                      </a:lnTo>
                      <a:lnTo>
                        <a:pt x="377" y="521"/>
                      </a:lnTo>
                      <a:lnTo>
                        <a:pt x="373" y="524"/>
                      </a:lnTo>
                      <a:lnTo>
                        <a:pt x="365" y="530"/>
                      </a:lnTo>
                      <a:lnTo>
                        <a:pt x="365" y="530"/>
                      </a:lnTo>
                      <a:lnTo>
                        <a:pt x="350" y="548"/>
                      </a:lnTo>
                      <a:lnTo>
                        <a:pt x="334" y="564"/>
                      </a:lnTo>
                      <a:lnTo>
                        <a:pt x="334" y="564"/>
                      </a:lnTo>
                      <a:lnTo>
                        <a:pt x="289" y="606"/>
                      </a:lnTo>
                      <a:lnTo>
                        <a:pt x="244" y="649"/>
                      </a:lnTo>
                      <a:lnTo>
                        <a:pt x="244" y="649"/>
                      </a:lnTo>
                      <a:lnTo>
                        <a:pt x="203" y="690"/>
                      </a:lnTo>
                      <a:lnTo>
                        <a:pt x="164" y="733"/>
                      </a:lnTo>
                      <a:lnTo>
                        <a:pt x="164" y="733"/>
                      </a:lnTo>
                      <a:lnTo>
                        <a:pt x="157" y="743"/>
                      </a:lnTo>
                      <a:lnTo>
                        <a:pt x="151" y="753"/>
                      </a:lnTo>
                      <a:lnTo>
                        <a:pt x="140" y="775"/>
                      </a:lnTo>
                      <a:lnTo>
                        <a:pt x="140" y="775"/>
                      </a:lnTo>
                      <a:lnTo>
                        <a:pt x="140" y="778"/>
                      </a:lnTo>
                      <a:lnTo>
                        <a:pt x="140" y="782"/>
                      </a:lnTo>
                      <a:lnTo>
                        <a:pt x="143" y="786"/>
                      </a:lnTo>
                      <a:lnTo>
                        <a:pt x="144" y="789"/>
                      </a:lnTo>
                      <a:lnTo>
                        <a:pt x="144" y="789"/>
                      </a:lnTo>
                      <a:close/>
                      <a:moveTo>
                        <a:pt x="1035" y="833"/>
                      </a:moveTo>
                      <a:lnTo>
                        <a:pt x="1035" y="833"/>
                      </a:lnTo>
                      <a:lnTo>
                        <a:pt x="1032" y="828"/>
                      </a:lnTo>
                      <a:lnTo>
                        <a:pt x="1029" y="822"/>
                      </a:lnTo>
                      <a:lnTo>
                        <a:pt x="1026" y="819"/>
                      </a:lnTo>
                      <a:lnTo>
                        <a:pt x="1022" y="817"/>
                      </a:lnTo>
                      <a:lnTo>
                        <a:pt x="1017" y="817"/>
                      </a:lnTo>
                      <a:lnTo>
                        <a:pt x="1011" y="815"/>
                      </a:lnTo>
                      <a:lnTo>
                        <a:pt x="1000" y="818"/>
                      </a:lnTo>
                      <a:lnTo>
                        <a:pt x="1000" y="818"/>
                      </a:lnTo>
                      <a:lnTo>
                        <a:pt x="904" y="840"/>
                      </a:lnTo>
                      <a:lnTo>
                        <a:pt x="904" y="840"/>
                      </a:lnTo>
                      <a:lnTo>
                        <a:pt x="906" y="833"/>
                      </a:lnTo>
                      <a:lnTo>
                        <a:pt x="906" y="833"/>
                      </a:lnTo>
                      <a:lnTo>
                        <a:pt x="889" y="822"/>
                      </a:lnTo>
                      <a:lnTo>
                        <a:pt x="881" y="818"/>
                      </a:lnTo>
                      <a:lnTo>
                        <a:pt x="877" y="817"/>
                      </a:lnTo>
                      <a:lnTo>
                        <a:pt x="874" y="817"/>
                      </a:lnTo>
                      <a:lnTo>
                        <a:pt x="874" y="817"/>
                      </a:lnTo>
                      <a:lnTo>
                        <a:pt x="777" y="825"/>
                      </a:lnTo>
                      <a:lnTo>
                        <a:pt x="680" y="836"/>
                      </a:lnTo>
                      <a:lnTo>
                        <a:pt x="680" y="836"/>
                      </a:lnTo>
                      <a:lnTo>
                        <a:pt x="569" y="849"/>
                      </a:lnTo>
                      <a:lnTo>
                        <a:pt x="459" y="862"/>
                      </a:lnTo>
                      <a:lnTo>
                        <a:pt x="459" y="862"/>
                      </a:lnTo>
                      <a:lnTo>
                        <a:pt x="339" y="875"/>
                      </a:lnTo>
                      <a:lnTo>
                        <a:pt x="219" y="886"/>
                      </a:lnTo>
                      <a:lnTo>
                        <a:pt x="219" y="886"/>
                      </a:lnTo>
                      <a:lnTo>
                        <a:pt x="144" y="892"/>
                      </a:lnTo>
                      <a:lnTo>
                        <a:pt x="65" y="897"/>
                      </a:lnTo>
                      <a:lnTo>
                        <a:pt x="65" y="897"/>
                      </a:lnTo>
                      <a:lnTo>
                        <a:pt x="67" y="814"/>
                      </a:lnTo>
                      <a:lnTo>
                        <a:pt x="65" y="736"/>
                      </a:lnTo>
                      <a:lnTo>
                        <a:pt x="65" y="736"/>
                      </a:lnTo>
                      <a:lnTo>
                        <a:pt x="63" y="632"/>
                      </a:lnTo>
                      <a:lnTo>
                        <a:pt x="58" y="528"/>
                      </a:lnTo>
                      <a:lnTo>
                        <a:pt x="58" y="528"/>
                      </a:lnTo>
                      <a:lnTo>
                        <a:pt x="51" y="423"/>
                      </a:lnTo>
                      <a:lnTo>
                        <a:pt x="44" y="316"/>
                      </a:lnTo>
                      <a:lnTo>
                        <a:pt x="44" y="316"/>
                      </a:lnTo>
                      <a:lnTo>
                        <a:pt x="44" y="305"/>
                      </a:lnTo>
                      <a:lnTo>
                        <a:pt x="46" y="297"/>
                      </a:lnTo>
                      <a:lnTo>
                        <a:pt x="47" y="291"/>
                      </a:lnTo>
                      <a:lnTo>
                        <a:pt x="50" y="288"/>
                      </a:lnTo>
                      <a:lnTo>
                        <a:pt x="56" y="284"/>
                      </a:lnTo>
                      <a:lnTo>
                        <a:pt x="61" y="283"/>
                      </a:lnTo>
                      <a:lnTo>
                        <a:pt x="61" y="283"/>
                      </a:lnTo>
                      <a:lnTo>
                        <a:pt x="64" y="280"/>
                      </a:lnTo>
                      <a:lnTo>
                        <a:pt x="67" y="276"/>
                      </a:lnTo>
                      <a:lnTo>
                        <a:pt x="68" y="270"/>
                      </a:lnTo>
                      <a:lnTo>
                        <a:pt x="69" y="265"/>
                      </a:lnTo>
                      <a:lnTo>
                        <a:pt x="69" y="265"/>
                      </a:lnTo>
                      <a:lnTo>
                        <a:pt x="86" y="29"/>
                      </a:lnTo>
                      <a:lnTo>
                        <a:pt x="86" y="29"/>
                      </a:lnTo>
                      <a:lnTo>
                        <a:pt x="85" y="19"/>
                      </a:lnTo>
                      <a:lnTo>
                        <a:pt x="85" y="14"/>
                      </a:lnTo>
                      <a:lnTo>
                        <a:pt x="83" y="10"/>
                      </a:lnTo>
                      <a:lnTo>
                        <a:pt x="81" y="7"/>
                      </a:lnTo>
                      <a:lnTo>
                        <a:pt x="76" y="3"/>
                      </a:lnTo>
                      <a:lnTo>
                        <a:pt x="72" y="1"/>
                      </a:lnTo>
                      <a:lnTo>
                        <a:pt x="67" y="0"/>
                      </a:lnTo>
                      <a:lnTo>
                        <a:pt x="67" y="0"/>
                      </a:lnTo>
                      <a:lnTo>
                        <a:pt x="60" y="0"/>
                      </a:lnTo>
                      <a:lnTo>
                        <a:pt x="56" y="0"/>
                      </a:lnTo>
                      <a:lnTo>
                        <a:pt x="50" y="3"/>
                      </a:lnTo>
                      <a:lnTo>
                        <a:pt x="47" y="6"/>
                      </a:lnTo>
                      <a:lnTo>
                        <a:pt x="44" y="10"/>
                      </a:lnTo>
                      <a:lnTo>
                        <a:pt x="42" y="14"/>
                      </a:lnTo>
                      <a:lnTo>
                        <a:pt x="39" y="25"/>
                      </a:lnTo>
                      <a:lnTo>
                        <a:pt x="39" y="25"/>
                      </a:lnTo>
                      <a:lnTo>
                        <a:pt x="35" y="61"/>
                      </a:lnTo>
                      <a:lnTo>
                        <a:pt x="33" y="80"/>
                      </a:lnTo>
                      <a:lnTo>
                        <a:pt x="33" y="98"/>
                      </a:lnTo>
                      <a:lnTo>
                        <a:pt x="33" y="98"/>
                      </a:lnTo>
                      <a:lnTo>
                        <a:pt x="33" y="133"/>
                      </a:lnTo>
                      <a:lnTo>
                        <a:pt x="32" y="166"/>
                      </a:lnTo>
                      <a:lnTo>
                        <a:pt x="31" y="184"/>
                      </a:lnTo>
                      <a:lnTo>
                        <a:pt x="28" y="201"/>
                      </a:lnTo>
                      <a:lnTo>
                        <a:pt x="22" y="218"/>
                      </a:lnTo>
                      <a:lnTo>
                        <a:pt x="17" y="234"/>
                      </a:lnTo>
                      <a:lnTo>
                        <a:pt x="17" y="234"/>
                      </a:lnTo>
                      <a:lnTo>
                        <a:pt x="10" y="252"/>
                      </a:lnTo>
                      <a:lnTo>
                        <a:pt x="6" y="270"/>
                      </a:lnTo>
                      <a:lnTo>
                        <a:pt x="1" y="290"/>
                      </a:lnTo>
                      <a:lnTo>
                        <a:pt x="0" y="309"/>
                      </a:lnTo>
                      <a:lnTo>
                        <a:pt x="0" y="329"/>
                      </a:lnTo>
                      <a:lnTo>
                        <a:pt x="0" y="348"/>
                      </a:lnTo>
                      <a:lnTo>
                        <a:pt x="3" y="387"/>
                      </a:lnTo>
                      <a:lnTo>
                        <a:pt x="3" y="387"/>
                      </a:lnTo>
                      <a:lnTo>
                        <a:pt x="13" y="514"/>
                      </a:lnTo>
                      <a:lnTo>
                        <a:pt x="18" y="580"/>
                      </a:lnTo>
                      <a:lnTo>
                        <a:pt x="22" y="643"/>
                      </a:lnTo>
                      <a:lnTo>
                        <a:pt x="22" y="643"/>
                      </a:lnTo>
                      <a:lnTo>
                        <a:pt x="24" y="697"/>
                      </a:lnTo>
                      <a:lnTo>
                        <a:pt x="25" y="752"/>
                      </a:lnTo>
                      <a:lnTo>
                        <a:pt x="28" y="861"/>
                      </a:lnTo>
                      <a:lnTo>
                        <a:pt x="28" y="861"/>
                      </a:lnTo>
                      <a:lnTo>
                        <a:pt x="26" y="869"/>
                      </a:lnTo>
                      <a:lnTo>
                        <a:pt x="26" y="878"/>
                      </a:lnTo>
                      <a:lnTo>
                        <a:pt x="21" y="893"/>
                      </a:lnTo>
                      <a:lnTo>
                        <a:pt x="21" y="893"/>
                      </a:lnTo>
                      <a:lnTo>
                        <a:pt x="20" y="901"/>
                      </a:lnTo>
                      <a:lnTo>
                        <a:pt x="20" y="910"/>
                      </a:lnTo>
                      <a:lnTo>
                        <a:pt x="21" y="917"/>
                      </a:lnTo>
                      <a:lnTo>
                        <a:pt x="24" y="923"/>
                      </a:lnTo>
                      <a:lnTo>
                        <a:pt x="28" y="928"/>
                      </a:lnTo>
                      <a:lnTo>
                        <a:pt x="33" y="932"/>
                      </a:lnTo>
                      <a:lnTo>
                        <a:pt x="40" y="935"/>
                      </a:lnTo>
                      <a:lnTo>
                        <a:pt x="49" y="935"/>
                      </a:lnTo>
                      <a:lnTo>
                        <a:pt x="49" y="935"/>
                      </a:lnTo>
                      <a:lnTo>
                        <a:pt x="137" y="933"/>
                      </a:lnTo>
                      <a:lnTo>
                        <a:pt x="182" y="930"/>
                      </a:lnTo>
                      <a:lnTo>
                        <a:pt x="226" y="928"/>
                      </a:lnTo>
                      <a:lnTo>
                        <a:pt x="226" y="928"/>
                      </a:lnTo>
                      <a:lnTo>
                        <a:pt x="279" y="922"/>
                      </a:lnTo>
                      <a:lnTo>
                        <a:pt x="330" y="915"/>
                      </a:lnTo>
                      <a:lnTo>
                        <a:pt x="381" y="908"/>
                      </a:lnTo>
                      <a:lnTo>
                        <a:pt x="433" y="901"/>
                      </a:lnTo>
                      <a:lnTo>
                        <a:pt x="433" y="901"/>
                      </a:lnTo>
                      <a:lnTo>
                        <a:pt x="472" y="898"/>
                      </a:lnTo>
                      <a:lnTo>
                        <a:pt x="510" y="896"/>
                      </a:lnTo>
                      <a:lnTo>
                        <a:pt x="588" y="890"/>
                      </a:lnTo>
                      <a:lnTo>
                        <a:pt x="588" y="890"/>
                      </a:lnTo>
                      <a:lnTo>
                        <a:pt x="628" y="886"/>
                      </a:lnTo>
                      <a:lnTo>
                        <a:pt x="667" y="880"/>
                      </a:lnTo>
                      <a:lnTo>
                        <a:pt x="746" y="871"/>
                      </a:lnTo>
                      <a:lnTo>
                        <a:pt x="786" y="868"/>
                      </a:lnTo>
                      <a:lnTo>
                        <a:pt x="827" y="867"/>
                      </a:lnTo>
                      <a:lnTo>
                        <a:pt x="846" y="867"/>
                      </a:lnTo>
                      <a:lnTo>
                        <a:pt x="867" y="868"/>
                      </a:lnTo>
                      <a:lnTo>
                        <a:pt x="886" y="869"/>
                      </a:lnTo>
                      <a:lnTo>
                        <a:pt x="907" y="874"/>
                      </a:lnTo>
                      <a:lnTo>
                        <a:pt x="907" y="874"/>
                      </a:lnTo>
                      <a:lnTo>
                        <a:pt x="920" y="875"/>
                      </a:lnTo>
                      <a:lnTo>
                        <a:pt x="932" y="875"/>
                      </a:lnTo>
                      <a:lnTo>
                        <a:pt x="945" y="874"/>
                      </a:lnTo>
                      <a:lnTo>
                        <a:pt x="958" y="872"/>
                      </a:lnTo>
                      <a:lnTo>
                        <a:pt x="983" y="867"/>
                      </a:lnTo>
                      <a:lnTo>
                        <a:pt x="1008" y="860"/>
                      </a:lnTo>
                      <a:lnTo>
                        <a:pt x="1008" y="860"/>
                      </a:lnTo>
                      <a:lnTo>
                        <a:pt x="1019" y="857"/>
                      </a:lnTo>
                      <a:lnTo>
                        <a:pt x="1028" y="853"/>
                      </a:lnTo>
                      <a:lnTo>
                        <a:pt x="1031" y="849"/>
                      </a:lnTo>
                      <a:lnTo>
                        <a:pt x="1033" y="844"/>
                      </a:lnTo>
                      <a:lnTo>
                        <a:pt x="1035" y="840"/>
                      </a:lnTo>
                      <a:lnTo>
                        <a:pt x="1035" y="833"/>
                      </a:lnTo>
                      <a:lnTo>
                        <a:pt x="1035" y="833"/>
                      </a:lnTo>
                      <a:close/>
                    </a:path>
                  </a:pathLst>
                </a:custGeom>
                <a:noFill/>
                <a:ln w="3175">
                  <a:solidFill>
                    <a:schemeClr val="bg1"/>
                  </a:solid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3" name="Group 2"/>
            <p:cNvGrpSpPr/>
            <p:nvPr/>
          </p:nvGrpSpPr>
          <p:grpSpPr>
            <a:xfrm>
              <a:off x="5012269" y="1486327"/>
              <a:ext cx="2411937" cy="5003372"/>
              <a:chOff x="6101899" y="1486327"/>
              <a:chExt cx="2411937" cy="5003372"/>
            </a:xfrm>
          </p:grpSpPr>
          <p:sp>
            <p:nvSpPr>
              <p:cNvPr id="243" name="Rectangle 242"/>
              <p:cNvSpPr/>
              <p:nvPr/>
            </p:nvSpPr>
            <p:spPr bwMode="auto">
              <a:xfrm>
                <a:off x="6203773"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Continuum</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Continuum for Phone</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Universal Windows Apps</a:t>
                </a:r>
              </a:p>
            </p:txBody>
          </p:sp>
          <p:sp>
            <p:nvSpPr>
              <p:cNvPr id="195" name="Oval 194"/>
              <p:cNvSpPr/>
              <p:nvPr/>
            </p:nvSpPr>
            <p:spPr bwMode="auto">
              <a:xfrm>
                <a:off x="6393467"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3" name="TextBox 152"/>
              <p:cNvSpPr txBox="1"/>
              <p:nvPr/>
            </p:nvSpPr>
            <p:spPr>
              <a:xfrm>
                <a:off x="6310514" y="2527145"/>
                <a:ext cx="1994706"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Get the best experience </a:t>
                </a:r>
              </a:p>
            </p:txBody>
          </p:sp>
          <p:sp>
            <p:nvSpPr>
              <p:cNvPr id="250" name="Rectangle 249"/>
              <p:cNvSpPr/>
              <p:nvPr/>
            </p:nvSpPr>
            <p:spPr>
              <a:xfrm>
                <a:off x="6101899" y="3871141"/>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The best screen is always the one you’re on</a:t>
                </a:r>
              </a:p>
            </p:txBody>
          </p:sp>
          <p:cxnSp>
            <p:nvCxnSpPr>
              <p:cNvPr id="89" name="Straight Connector 88"/>
              <p:cNvCxnSpPr/>
              <p:nvPr/>
            </p:nvCxnSpPr>
            <p:spPr>
              <a:xfrm>
                <a:off x="6302027"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bwMode="auto">
              <a:xfrm>
                <a:off x="6164867"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96"/>
              <p:cNvSpPr/>
              <p:nvPr/>
            </p:nvSpPr>
            <p:spPr bwMode="auto">
              <a:xfrm rot="10800000">
                <a:off x="6164867"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0" name="Group 59"/>
              <p:cNvGrpSpPr/>
              <p:nvPr/>
            </p:nvGrpSpPr>
            <p:grpSpPr>
              <a:xfrm>
                <a:off x="6887136" y="2038773"/>
                <a:ext cx="759258" cy="415043"/>
                <a:chOff x="756711" y="2693752"/>
                <a:chExt cx="1029597" cy="562819"/>
              </a:xfrm>
            </p:grpSpPr>
            <p:grpSp>
              <p:nvGrpSpPr>
                <p:cNvPr id="61" name="Group 60"/>
                <p:cNvGrpSpPr/>
                <p:nvPr/>
              </p:nvGrpSpPr>
              <p:grpSpPr>
                <a:xfrm>
                  <a:off x="756711" y="2898698"/>
                  <a:ext cx="142791" cy="257025"/>
                  <a:chOff x="9299720" y="3815965"/>
                  <a:chExt cx="142811" cy="257061"/>
                </a:xfrm>
              </p:grpSpPr>
              <p:sp>
                <p:nvSpPr>
                  <p:cNvPr id="81" name="Freeform 80"/>
                  <p:cNvSpPr>
                    <a:spLocks/>
                  </p:cNvSpPr>
                  <p:nvPr/>
                </p:nvSpPr>
                <p:spPr bwMode="auto">
                  <a:xfrm>
                    <a:off x="9299720" y="3815965"/>
                    <a:ext cx="142811" cy="257061"/>
                  </a:xfrm>
                  <a:custGeom>
                    <a:avLst/>
                    <a:gdLst>
                      <a:gd name="T0" fmla="*/ 40 w 40"/>
                      <a:gd name="T1" fmla="*/ 4 h 72"/>
                      <a:gd name="T2" fmla="*/ 36 w 40"/>
                      <a:gd name="T3" fmla="*/ 0 h 72"/>
                      <a:gd name="T4" fmla="*/ 4 w 40"/>
                      <a:gd name="T5" fmla="*/ 0 h 72"/>
                      <a:gd name="T6" fmla="*/ 0 w 40"/>
                      <a:gd name="T7" fmla="*/ 4 h 72"/>
                      <a:gd name="T8" fmla="*/ 0 w 40"/>
                      <a:gd name="T9" fmla="*/ 68 h 72"/>
                      <a:gd name="T10" fmla="*/ 4 w 40"/>
                      <a:gd name="T11" fmla="*/ 72 h 72"/>
                      <a:gd name="T12" fmla="*/ 36 w 40"/>
                      <a:gd name="T13" fmla="*/ 72 h 72"/>
                      <a:gd name="T14" fmla="*/ 40 w 40"/>
                      <a:gd name="T15" fmla="*/ 68 h 72"/>
                      <a:gd name="T16" fmla="*/ 40 w 40"/>
                      <a:gd name="T17"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2">
                        <a:moveTo>
                          <a:pt x="40" y="4"/>
                        </a:moveTo>
                        <a:cubicBezTo>
                          <a:pt x="40" y="2"/>
                          <a:pt x="38" y="0"/>
                          <a:pt x="36" y="0"/>
                        </a:cubicBezTo>
                        <a:cubicBezTo>
                          <a:pt x="4" y="0"/>
                          <a:pt x="4" y="0"/>
                          <a:pt x="4" y="0"/>
                        </a:cubicBezTo>
                        <a:cubicBezTo>
                          <a:pt x="2" y="0"/>
                          <a:pt x="0" y="2"/>
                          <a:pt x="0" y="4"/>
                        </a:cubicBezTo>
                        <a:cubicBezTo>
                          <a:pt x="0" y="68"/>
                          <a:pt x="0" y="68"/>
                          <a:pt x="0" y="68"/>
                        </a:cubicBezTo>
                        <a:cubicBezTo>
                          <a:pt x="0" y="70"/>
                          <a:pt x="2" y="72"/>
                          <a:pt x="4" y="72"/>
                        </a:cubicBezTo>
                        <a:cubicBezTo>
                          <a:pt x="36" y="72"/>
                          <a:pt x="36" y="72"/>
                          <a:pt x="36" y="72"/>
                        </a:cubicBezTo>
                        <a:cubicBezTo>
                          <a:pt x="38" y="72"/>
                          <a:pt x="40" y="70"/>
                          <a:pt x="40" y="68"/>
                        </a:cubicBezTo>
                        <a:lnTo>
                          <a:pt x="40" y="4"/>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563"/>
                    <a:endParaRPr lang="en-US" sz="1836">
                      <a:solidFill>
                        <a:srgbClr val="505050"/>
                      </a:solidFill>
                    </a:endParaRPr>
                  </a:p>
                </p:txBody>
              </p:sp>
              <p:sp>
                <p:nvSpPr>
                  <p:cNvPr id="82" name="Line 50"/>
                  <p:cNvSpPr>
                    <a:spLocks noChangeShapeType="1"/>
                  </p:cNvSpPr>
                  <p:nvPr/>
                </p:nvSpPr>
                <p:spPr bwMode="auto">
                  <a:xfrm>
                    <a:off x="9307236" y="4044463"/>
                    <a:ext cx="127778"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563"/>
                    <a:endParaRPr lang="en-US" sz="1836">
                      <a:solidFill>
                        <a:srgbClr val="505050"/>
                      </a:solidFill>
                    </a:endParaRPr>
                  </a:p>
                </p:txBody>
              </p:sp>
              <p:sp>
                <p:nvSpPr>
                  <p:cNvPr id="83" name="Line 51"/>
                  <p:cNvSpPr>
                    <a:spLocks noChangeShapeType="1"/>
                  </p:cNvSpPr>
                  <p:nvPr/>
                </p:nvSpPr>
                <p:spPr bwMode="auto">
                  <a:xfrm>
                    <a:off x="9307236" y="3844528"/>
                    <a:ext cx="127778"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563"/>
                    <a:endParaRPr lang="en-US" sz="1836">
                      <a:solidFill>
                        <a:srgbClr val="505050"/>
                      </a:solidFill>
                    </a:endParaRPr>
                  </a:p>
                </p:txBody>
              </p:sp>
            </p:grpSp>
            <p:grpSp>
              <p:nvGrpSpPr>
                <p:cNvPr id="62" name="Group 61"/>
                <p:cNvGrpSpPr/>
                <p:nvPr/>
              </p:nvGrpSpPr>
              <p:grpSpPr>
                <a:xfrm>
                  <a:off x="1225193" y="2693752"/>
                  <a:ext cx="561115" cy="561116"/>
                  <a:chOff x="6059489" y="1347789"/>
                  <a:chExt cx="285750" cy="285750"/>
                </a:xfrm>
              </p:grpSpPr>
              <p:sp>
                <p:nvSpPr>
                  <p:cNvPr id="70" name="Oval 371"/>
                  <p:cNvSpPr>
                    <a:spLocks noChangeArrowheads="1"/>
                  </p:cNvSpPr>
                  <p:nvPr/>
                </p:nvSpPr>
                <p:spPr bwMode="auto">
                  <a:xfrm>
                    <a:off x="6119814" y="1587501"/>
                    <a:ext cx="150813" cy="46038"/>
                  </a:xfrm>
                  <a:prstGeom prst="ellips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1" name="Rectangle 372"/>
                  <p:cNvSpPr>
                    <a:spLocks noChangeArrowheads="1"/>
                  </p:cNvSpPr>
                  <p:nvPr/>
                </p:nvSpPr>
                <p:spPr bwMode="auto">
                  <a:xfrm>
                    <a:off x="6059489" y="1347789"/>
                    <a:ext cx="285750" cy="195263"/>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2" name="Line 373"/>
                  <p:cNvSpPr>
                    <a:spLocks noChangeShapeType="1"/>
                  </p:cNvSpPr>
                  <p:nvPr/>
                </p:nvSpPr>
                <p:spPr bwMode="auto">
                  <a:xfrm>
                    <a:off x="6097589" y="1377951"/>
                    <a:ext cx="209550"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3" name="Line 374"/>
                  <p:cNvSpPr>
                    <a:spLocks noChangeShapeType="1"/>
                  </p:cNvSpPr>
                  <p:nvPr/>
                </p:nvSpPr>
                <p:spPr bwMode="auto">
                  <a:xfrm>
                    <a:off x="6216651" y="1438276"/>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4" name="Line 375"/>
                  <p:cNvSpPr>
                    <a:spLocks noChangeShapeType="1"/>
                  </p:cNvSpPr>
                  <p:nvPr/>
                </p:nvSpPr>
                <p:spPr bwMode="auto">
                  <a:xfrm>
                    <a:off x="6216651" y="1468439"/>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5" name="Line 376"/>
                  <p:cNvSpPr>
                    <a:spLocks noChangeShapeType="1"/>
                  </p:cNvSpPr>
                  <p:nvPr/>
                </p:nvSpPr>
                <p:spPr bwMode="auto">
                  <a:xfrm>
                    <a:off x="6216651" y="1498601"/>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6" name="Line 377"/>
                  <p:cNvSpPr>
                    <a:spLocks noChangeShapeType="1"/>
                  </p:cNvSpPr>
                  <p:nvPr/>
                </p:nvSpPr>
                <p:spPr bwMode="auto">
                  <a:xfrm flipV="1">
                    <a:off x="6089651" y="1474789"/>
                    <a:ext cx="0" cy="30163"/>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7" name="Line 378"/>
                  <p:cNvSpPr>
                    <a:spLocks noChangeShapeType="1"/>
                  </p:cNvSpPr>
                  <p:nvPr/>
                </p:nvSpPr>
                <p:spPr bwMode="auto">
                  <a:xfrm flipV="1">
                    <a:off x="6119814" y="1444626"/>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8" name="Line 379"/>
                  <p:cNvSpPr>
                    <a:spLocks noChangeShapeType="1"/>
                  </p:cNvSpPr>
                  <p:nvPr/>
                </p:nvSpPr>
                <p:spPr bwMode="auto">
                  <a:xfrm flipV="1">
                    <a:off x="6149976" y="1414464"/>
                    <a:ext cx="0" cy="904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9" name="Line 380"/>
                  <p:cNvSpPr>
                    <a:spLocks noChangeShapeType="1"/>
                  </p:cNvSpPr>
                  <p:nvPr/>
                </p:nvSpPr>
                <p:spPr bwMode="auto">
                  <a:xfrm flipV="1">
                    <a:off x="6180139" y="1444626"/>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80" name="Line 381"/>
                  <p:cNvSpPr>
                    <a:spLocks noChangeShapeType="1"/>
                  </p:cNvSpPr>
                  <p:nvPr/>
                </p:nvSpPr>
                <p:spPr bwMode="auto">
                  <a:xfrm flipV="1">
                    <a:off x="6194426" y="1550989"/>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grpSp>
            <p:cxnSp>
              <p:nvCxnSpPr>
                <p:cNvPr id="63" name="Straight Connector 62"/>
                <p:cNvCxnSpPr/>
                <p:nvPr/>
              </p:nvCxnSpPr>
              <p:spPr>
                <a:xfrm>
                  <a:off x="780783" y="3048751"/>
                  <a:ext cx="1" cy="5256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839058" y="2954586"/>
                  <a:ext cx="1" cy="146725"/>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8195" y="3016908"/>
                  <a:ext cx="1" cy="84403"/>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09920" y="3002365"/>
                  <a:ext cx="1" cy="98946"/>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bwMode="auto">
                <a:xfrm>
                  <a:off x="828676" y="2913869"/>
                  <a:ext cx="392851" cy="342702"/>
                </a:xfrm>
                <a:custGeom>
                  <a:avLst/>
                  <a:gdLst>
                    <a:gd name="connsiteX0" fmla="*/ 0 w 392906"/>
                    <a:gd name="connsiteY0" fmla="*/ 245269 h 374824"/>
                    <a:gd name="connsiteX1" fmla="*/ 276225 w 392906"/>
                    <a:gd name="connsiteY1" fmla="*/ 369094 h 374824"/>
                    <a:gd name="connsiteX2" fmla="*/ 269081 w 392906"/>
                    <a:gd name="connsiteY2" fmla="*/ 80962 h 374824"/>
                    <a:gd name="connsiteX3" fmla="*/ 392906 w 392906"/>
                    <a:gd name="connsiteY3" fmla="*/ 0 h 374824"/>
                    <a:gd name="connsiteX0" fmla="*/ 0 w 392906"/>
                    <a:gd name="connsiteY0" fmla="*/ 245269 h 386613"/>
                    <a:gd name="connsiteX1" fmla="*/ 276225 w 392906"/>
                    <a:gd name="connsiteY1" fmla="*/ 369094 h 386613"/>
                    <a:gd name="connsiteX2" fmla="*/ 269081 w 392906"/>
                    <a:gd name="connsiteY2" fmla="*/ 80962 h 386613"/>
                    <a:gd name="connsiteX3" fmla="*/ 392906 w 392906"/>
                    <a:gd name="connsiteY3" fmla="*/ 0 h 386613"/>
                    <a:gd name="connsiteX0" fmla="*/ 0 w 392906"/>
                    <a:gd name="connsiteY0" fmla="*/ 245269 h 325216"/>
                    <a:gd name="connsiteX1" fmla="*/ 242888 w 392906"/>
                    <a:gd name="connsiteY1" fmla="*/ 240506 h 325216"/>
                    <a:gd name="connsiteX2" fmla="*/ 269081 w 392906"/>
                    <a:gd name="connsiteY2" fmla="*/ 80962 h 325216"/>
                    <a:gd name="connsiteX3" fmla="*/ 392906 w 392906"/>
                    <a:gd name="connsiteY3" fmla="*/ 0 h 325216"/>
                    <a:gd name="connsiteX0" fmla="*/ 0 w 392906"/>
                    <a:gd name="connsiteY0" fmla="*/ 245269 h 245269"/>
                    <a:gd name="connsiteX1" fmla="*/ 269081 w 392906"/>
                    <a:gd name="connsiteY1" fmla="*/ 80962 h 245269"/>
                    <a:gd name="connsiteX2" fmla="*/ 392906 w 392906"/>
                    <a:gd name="connsiteY2" fmla="*/ 0 h 245269"/>
                    <a:gd name="connsiteX0" fmla="*/ 0 w 392906"/>
                    <a:gd name="connsiteY0" fmla="*/ 245269 h 269081"/>
                    <a:gd name="connsiteX1" fmla="*/ 204787 w 392906"/>
                    <a:gd name="connsiteY1" fmla="*/ 269081 h 269081"/>
                    <a:gd name="connsiteX2" fmla="*/ 392906 w 392906"/>
                    <a:gd name="connsiteY2" fmla="*/ 0 h 269081"/>
                    <a:gd name="connsiteX0" fmla="*/ 0 w 392906"/>
                    <a:gd name="connsiteY0" fmla="*/ 245269 h 299771"/>
                    <a:gd name="connsiteX1" fmla="*/ 204787 w 392906"/>
                    <a:gd name="connsiteY1" fmla="*/ 269081 h 299771"/>
                    <a:gd name="connsiteX2" fmla="*/ 392906 w 392906"/>
                    <a:gd name="connsiteY2" fmla="*/ 0 h 299771"/>
                    <a:gd name="connsiteX0" fmla="*/ 0 w 392906"/>
                    <a:gd name="connsiteY0" fmla="*/ 245269 h 299771"/>
                    <a:gd name="connsiteX1" fmla="*/ 204787 w 392906"/>
                    <a:gd name="connsiteY1" fmla="*/ 269081 h 299771"/>
                    <a:gd name="connsiteX2" fmla="*/ 392906 w 392906"/>
                    <a:gd name="connsiteY2" fmla="*/ 0 h 299771"/>
                    <a:gd name="connsiteX0" fmla="*/ 153 w 393059"/>
                    <a:gd name="connsiteY0" fmla="*/ 245269 h 373445"/>
                    <a:gd name="connsiteX1" fmla="*/ 204940 w 393059"/>
                    <a:gd name="connsiteY1" fmla="*/ 269081 h 373445"/>
                    <a:gd name="connsiteX2" fmla="*/ 393059 w 393059"/>
                    <a:gd name="connsiteY2" fmla="*/ 0 h 373445"/>
                    <a:gd name="connsiteX0" fmla="*/ 153 w 393059"/>
                    <a:gd name="connsiteY0" fmla="*/ 245269 h 373445"/>
                    <a:gd name="connsiteX1" fmla="*/ 204940 w 393059"/>
                    <a:gd name="connsiteY1" fmla="*/ 269081 h 373445"/>
                    <a:gd name="connsiteX2" fmla="*/ 393059 w 393059"/>
                    <a:gd name="connsiteY2" fmla="*/ 0 h 373445"/>
                    <a:gd name="connsiteX0" fmla="*/ 52 w 392958"/>
                    <a:gd name="connsiteY0" fmla="*/ 245269 h 393712"/>
                    <a:gd name="connsiteX1" fmla="*/ 204839 w 392958"/>
                    <a:gd name="connsiteY1" fmla="*/ 269081 h 393712"/>
                    <a:gd name="connsiteX2" fmla="*/ 392958 w 392958"/>
                    <a:gd name="connsiteY2" fmla="*/ 0 h 393712"/>
                    <a:gd name="connsiteX0" fmla="*/ 48 w 392954"/>
                    <a:gd name="connsiteY0" fmla="*/ 245269 h 383928"/>
                    <a:gd name="connsiteX1" fmla="*/ 216741 w 392954"/>
                    <a:gd name="connsiteY1" fmla="*/ 240506 h 383928"/>
                    <a:gd name="connsiteX2" fmla="*/ 392954 w 392954"/>
                    <a:gd name="connsiteY2" fmla="*/ 0 h 383928"/>
                    <a:gd name="connsiteX0" fmla="*/ 48 w 392954"/>
                    <a:gd name="connsiteY0" fmla="*/ 245269 h 383928"/>
                    <a:gd name="connsiteX1" fmla="*/ 216741 w 392954"/>
                    <a:gd name="connsiteY1" fmla="*/ 240506 h 383928"/>
                    <a:gd name="connsiteX2" fmla="*/ 392954 w 392954"/>
                    <a:gd name="connsiteY2" fmla="*/ 0 h 383928"/>
                    <a:gd name="connsiteX0" fmla="*/ 37 w 392943"/>
                    <a:gd name="connsiteY0" fmla="*/ 245269 h 389760"/>
                    <a:gd name="connsiteX1" fmla="*/ 216730 w 392943"/>
                    <a:gd name="connsiteY1" fmla="*/ 240506 h 389760"/>
                    <a:gd name="connsiteX2" fmla="*/ 392943 w 392943"/>
                    <a:gd name="connsiteY2" fmla="*/ 0 h 389760"/>
                    <a:gd name="connsiteX0" fmla="*/ 35 w 392941"/>
                    <a:gd name="connsiteY0" fmla="*/ 245269 h 391108"/>
                    <a:gd name="connsiteX1" fmla="*/ 216728 w 392941"/>
                    <a:gd name="connsiteY1" fmla="*/ 240506 h 391108"/>
                    <a:gd name="connsiteX2" fmla="*/ 392941 w 392941"/>
                    <a:gd name="connsiteY2" fmla="*/ 0 h 391108"/>
                    <a:gd name="connsiteX0" fmla="*/ 32 w 392938"/>
                    <a:gd name="connsiteY0" fmla="*/ 245269 h 404454"/>
                    <a:gd name="connsiteX1" fmla="*/ 233394 w 392938"/>
                    <a:gd name="connsiteY1" fmla="*/ 276225 h 404454"/>
                    <a:gd name="connsiteX2" fmla="*/ 392938 w 392938"/>
                    <a:gd name="connsiteY2" fmla="*/ 0 h 404454"/>
                    <a:gd name="connsiteX0" fmla="*/ 36 w 392942"/>
                    <a:gd name="connsiteY0" fmla="*/ 245269 h 384708"/>
                    <a:gd name="connsiteX1" fmla="*/ 201103 w 392942"/>
                    <a:gd name="connsiteY1" fmla="*/ 221323 h 384708"/>
                    <a:gd name="connsiteX2" fmla="*/ 392942 w 392942"/>
                    <a:gd name="connsiteY2" fmla="*/ 0 h 384708"/>
                    <a:gd name="connsiteX0" fmla="*/ 37 w 392943"/>
                    <a:gd name="connsiteY0" fmla="*/ 245269 h 387321"/>
                    <a:gd name="connsiteX1" fmla="*/ 201104 w 392943"/>
                    <a:gd name="connsiteY1" fmla="*/ 221323 h 387321"/>
                    <a:gd name="connsiteX2" fmla="*/ 392943 w 392943"/>
                    <a:gd name="connsiteY2" fmla="*/ 0 h 387321"/>
                    <a:gd name="connsiteX0" fmla="*/ 0 w 392906"/>
                    <a:gd name="connsiteY0" fmla="*/ 245269 h 346727"/>
                    <a:gd name="connsiteX1" fmla="*/ 201067 w 392906"/>
                    <a:gd name="connsiteY1" fmla="*/ 221323 h 346727"/>
                    <a:gd name="connsiteX2" fmla="*/ 392906 w 392906"/>
                    <a:gd name="connsiteY2" fmla="*/ 0 h 346727"/>
                    <a:gd name="connsiteX0" fmla="*/ 0 w 392906"/>
                    <a:gd name="connsiteY0" fmla="*/ 245269 h 338954"/>
                    <a:gd name="connsiteX1" fmla="*/ 194609 w 392906"/>
                    <a:gd name="connsiteY1" fmla="*/ 198716 h 338954"/>
                    <a:gd name="connsiteX2" fmla="*/ 392906 w 392906"/>
                    <a:gd name="connsiteY2" fmla="*/ 0 h 338954"/>
                    <a:gd name="connsiteX0" fmla="*/ 0 w 392906"/>
                    <a:gd name="connsiteY0" fmla="*/ 249920 h 343606"/>
                    <a:gd name="connsiteX1" fmla="*/ 194609 w 392906"/>
                    <a:gd name="connsiteY1" fmla="*/ 203367 h 343606"/>
                    <a:gd name="connsiteX2" fmla="*/ 392906 w 392906"/>
                    <a:gd name="connsiteY2" fmla="*/ 4651 h 343606"/>
                    <a:gd name="connsiteX0" fmla="*/ 0 w 392906"/>
                    <a:gd name="connsiteY0" fmla="*/ 249920 h 342746"/>
                    <a:gd name="connsiteX1" fmla="*/ 194609 w 392906"/>
                    <a:gd name="connsiteY1" fmla="*/ 203367 h 342746"/>
                    <a:gd name="connsiteX2" fmla="*/ 392906 w 392906"/>
                    <a:gd name="connsiteY2" fmla="*/ 4651 h 342746"/>
                    <a:gd name="connsiteX0" fmla="*/ 0 w 392906"/>
                    <a:gd name="connsiteY0" fmla="*/ 249920 h 349881"/>
                    <a:gd name="connsiteX1" fmla="*/ 194609 w 392906"/>
                    <a:gd name="connsiteY1" fmla="*/ 203367 h 349881"/>
                    <a:gd name="connsiteX2" fmla="*/ 392906 w 392906"/>
                    <a:gd name="connsiteY2" fmla="*/ 4651 h 349881"/>
                    <a:gd name="connsiteX0" fmla="*/ 0 w 392906"/>
                    <a:gd name="connsiteY0" fmla="*/ 249920 h 342750"/>
                    <a:gd name="connsiteX1" fmla="*/ 194609 w 392906"/>
                    <a:gd name="connsiteY1" fmla="*/ 203367 h 342750"/>
                    <a:gd name="connsiteX2" fmla="*/ 392906 w 392906"/>
                    <a:gd name="connsiteY2" fmla="*/ 4651 h 342750"/>
                  </a:gdLst>
                  <a:ahLst/>
                  <a:cxnLst>
                    <a:cxn ang="0">
                      <a:pos x="connsiteX0" y="connsiteY0"/>
                    </a:cxn>
                    <a:cxn ang="0">
                      <a:pos x="connsiteX1" y="connsiteY1"/>
                    </a:cxn>
                    <a:cxn ang="0">
                      <a:pos x="connsiteX2" y="connsiteY2"/>
                    </a:cxn>
                  </a:cxnLst>
                  <a:rect l="l" t="t" r="r" b="b"/>
                  <a:pathLst>
                    <a:path w="392906" h="342750">
                      <a:moveTo>
                        <a:pt x="0" y="249920"/>
                      </a:moveTo>
                      <a:cubicBezTo>
                        <a:pt x="48498" y="428519"/>
                        <a:pt x="194655" y="313633"/>
                        <a:pt x="194609" y="203367"/>
                      </a:cubicBezTo>
                      <a:cubicBezTo>
                        <a:pt x="194563" y="93101"/>
                        <a:pt x="195758" y="-25066"/>
                        <a:pt x="392906" y="4651"/>
                      </a:cubicBezTo>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63"/>
                  <a:endParaRPr lang="en-US">
                    <a:solidFill>
                      <a:srgbClr val="FFFFFF"/>
                    </a:solidFill>
                  </a:endParaRPr>
                </a:p>
              </p:txBody>
            </p:sp>
          </p:grpSp>
        </p:grpSp>
      </p:grpSp>
    </p:spTree>
    <p:extLst>
      <p:ext uri="{BB962C8B-B14F-4D97-AF65-F5344CB8AC3E}">
        <p14:creationId xmlns:p14="http://schemas.microsoft.com/office/powerpoint/2010/main" val="1935151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0-#ppt_w/2"/>
                                          </p:val>
                                        </p:tav>
                                        <p:tav tm="100000">
                                          <p:val>
                                            <p:strVal val="#ppt_x"/>
                                          </p:val>
                                        </p:tav>
                                      </p:tavLst>
                                    </p:anim>
                                    <p:anim calcmode="lin" valueType="num">
                                      <p:cBhvr additive="base">
                                        <p:cTn id="8" dur="500" fill="hold"/>
                                        <p:tgtEl>
                                          <p:spTgt spid="10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500" fill="hold"/>
                                        <p:tgtEl>
                                          <p:spTgt spid="107"/>
                                        </p:tgtEl>
                                        <p:attrNameLst>
                                          <p:attrName>ppt_x</p:attrName>
                                        </p:attrNameLst>
                                      </p:cBhvr>
                                      <p:tavLst>
                                        <p:tav tm="0">
                                          <p:val>
                                            <p:strVal val="1+#ppt_w/2"/>
                                          </p:val>
                                        </p:tav>
                                        <p:tav tm="100000">
                                          <p:val>
                                            <p:strVal val="#ppt_x"/>
                                          </p:val>
                                        </p:tav>
                                      </p:tavLst>
                                    </p:anim>
                                    <p:anim calcmode="lin" valueType="num">
                                      <p:cBhvr additive="base">
                                        <p:cTn id="12" dur="500" fill="hold"/>
                                        <p:tgtEl>
                                          <p:spTgt spid="10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0" y="18285"/>
            <a:ext cx="2409371"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10027104" y="18285"/>
            <a:ext cx="2409371"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883" y="697624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0" y="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itle 974"/>
          <p:cNvSpPr txBox="1">
            <a:spLocks/>
          </p:cNvSpPr>
          <p:nvPr/>
        </p:nvSpPr>
        <p:spPr>
          <a:xfrm>
            <a:off x="633999" y="437971"/>
            <a:ext cx="11168476" cy="56181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MORE </a:t>
            </a:r>
            <a:r>
              <a:rPr lang="en-US" sz="3000" cap="all" spc="300" dirty="0">
                <a:solidFill>
                  <a:schemeClr val="tx2"/>
                </a:solidFill>
                <a:latin typeface="Segoe UI Light" panose="020B0502040204020203" pitchFamily="34" charset="0"/>
                <a:cs typeface="Arial" panose="020B0604020202020204" pitchFamily="34" charset="0"/>
              </a:rPr>
              <a:t>PERSONAL</a:t>
            </a:r>
          </a:p>
        </p:txBody>
      </p:sp>
      <p:grpSp>
        <p:nvGrpSpPr>
          <p:cNvPr id="6" name="Group 5"/>
          <p:cNvGrpSpPr/>
          <p:nvPr/>
        </p:nvGrpSpPr>
        <p:grpSpPr>
          <a:xfrm>
            <a:off x="2825811" y="1486327"/>
            <a:ext cx="6784852" cy="5003372"/>
            <a:chOff x="2825811" y="1486327"/>
            <a:chExt cx="6784852" cy="5003372"/>
          </a:xfrm>
        </p:grpSpPr>
        <p:grpSp>
          <p:nvGrpSpPr>
            <p:cNvPr id="4" name="Group 3"/>
            <p:cNvGrpSpPr/>
            <p:nvPr/>
          </p:nvGrpSpPr>
          <p:grpSpPr>
            <a:xfrm>
              <a:off x="2825811" y="1486327"/>
              <a:ext cx="2411937" cy="5003372"/>
              <a:chOff x="3922639" y="1486327"/>
              <a:chExt cx="2411937" cy="5003372"/>
            </a:xfrm>
          </p:grpSpPr>
          <p:sp>
            <p:nvSpPr>
              <p:cNvPr id="240" name="Rectangle 239"/>
              <p:cNvSpPr/>
              <p:nvPr/>
            </p:nvSpPr>
            <p:spPr bwMode="auto">
              <a:xfrm>
                <a:off x="4024513"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Pen and Ink</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Touch</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Mouse and keyboard</a:t>
                </a:r>
              </a:p>
            </p:txBody>
          </p:sp>
          <p:sp>
            <p:nvSpPr>
              <p:cNvPr id="189" name="Oval 188"/>
              <p:cNvSpPr/>
              <p:nvPr/>
            </p:nvSpPr>
            <p:spPr bwMode="auto">
              <a:xfrm>
                <a:off x="4214207"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TextBox 128"/>
              <p:cNvSpPr txBox="1"/>
              <p:nvPr/>
            </p:nvSpPr>
            <p:spPr>
              <a:xfrm>
                <a:off x="4168487"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Interact the way you want</a:t>
                </a:r>
              </a:p>
            </p:txBody>
          </p:sp>
          <p:sp>
            <p:nvSpPr>
              <p:cNvPr id="224" name="TextBox 223"/>
              <p:cNvSpPr txBox="1"/>
              <p:nvPr/>
            </p:nvSpPr>
            <p:spPr>
              <a:xfrm>
                <a:off x="3922639"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Do more with digital ink and a choice of input experiences</a:t>
                </a:r>
              </a:p>
            </p:txBody>
          </p:sp>
          <p:cxnSp>
            <p:nvCxnSpPr>
              <p:cNvPr id="88" name="Straight Connector 87"/>
              <p:cNvCxnSpPr/>
              <p:nvPr/>
            </p:nvCxnSpPr>
            <p:spPr>
              <a:xfrm>
                <a:off x="4122767"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3985607"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p:nvPr/>
            </p:nvSpPr>
            <p:spPr bwMode="auto">
              <a:xfrm rot="10800000">
                <a:off x="3985607"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p:cNvGrpSpPr/>
              <p:nvPr/>
            </p:nvGrpSpPr>
            <p:grpSpPr>
              <a:xfrm>
                <a:off x="4918400" y="1990925"/>
                <a:ext cx="493981" cy="497760"/>
                <a:chOff x="4500092" y="3275277"/>
                <a:chExt cx="545794" cy="549969"/>
              </a:xfrm>
            </p:grpSpPr>
            <p:grpSp>
              <p:nvGrpSpPr>
                <p:cNvPr id="34" name="Group 33"/>
                <p:cNvGrpSpPr/>
                <p:nvPr/>
              </p:nvGrpSpPr>
              <p:grpSpPr>
                <a:xfrm>
                  <a:off x="4500092" y="3275277"/>
                  <a:ext cx="420162" cy="549969"/>
                  <a:chOff x="7186613" y="6802438"/>
                  <a:chExt cx="195263" cy="255588"/>
                </a:xfrm>
              </p:grpSpPr>
              <p:sp>
                <p:nvSpPr>
                  <p:cNvPr id="43" name="Freeform 52"/>
                  <p:cNvSpPr>
                    <a:spLocks/>
                  </p:cNvSpPr>
                  <p:nvPr/>
                </p:nvSpPr>
                <p:spPr bwMode="auto">
                  <a:xfrm>
                    <a:off x="7186613" y="6802438"/>
                    <a:ext cx="195263" cy="255588"/>
                  </a:xfrm>
                  <a:custGeom>
                    <a:avLst/>
                    <a:gdLst>
                      <a:gd name="T0" fmla="*/ 52 w 52"/>
                      <a:gd name="T1" fmla="*/ 5 h 68"/>
                      <a:gd name="T2" fmla="*/ 47 w 52"/>
                      <a:gd name="T3" fmla="*/ 0 h 68"/>
                      <a:gd name="T4" fmla="*/ 5 w 52"/>
                      <a:gd name="T5" fmla="*/ 0 h 68"/>
                      <a:gd name="T6" fmla="*/ 0 w 52"/>
                      <a:gd name="T7" fmla="*/ 5 h 68"/>
                      <a:gd name="T8" fmla="*/ 0 w 52"/>
                      <a:gd name="T9" fmla="*/ 63 h 68"/>
                      <a:gd name="T10" fmla="*/ 5 w 52"/>
                      <a:gd name="T11" fmla="*/ 68 h 68"/>
                      <a:gd name="T12" fmla="*/ 47 w 52"/>
                      <a:gd name="T13" fmla="*/ 68 h 68"/>
                      <a:gd name="T14" fmla="*/ 52 w 52"/>
                      <a:gd name="T15" fmla="*/ 63 h 68"/>
                      <a:gd name="T16" fmla="*/ 52 w 52"/>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8">
                        <a:moveTo>
                          <a:pt x="52" y="5"/>
                        </a:moveTo>
                        <a:cubicBezTo>
                          <a:pt x="52" y="2"/>
                          <a:pt x="50" y="0"/>
                          <a:pt x="47" y="0"/>
                        </a:cubicBezTo>
                        <a:cubicBezTo>
                          <a:pt x="5" y="0"/>
                          <a:pt x="5" y="0"/>
                          <a:pt x="5" y="0"/>
                        </a:cubicBezTo>
                        <a:cubicBezTo>
                          <a:pt x="2" y="0"/>
                          <a:pt x="0" y="2"/>
                          <a:pt x="0" y="5"/>
                        </a:cubicBezTo>
                        <a:cubicBezTo>
                          <a:pt x="0" y="63"/>
                          <a:pt x="0" y="63"/>
                          <a:pt x="0" y="63"/>
                        </a:cubicBezTo>
                        <a:cubicBezTo>
                          <a:pt x="0" y="66"/>
                          <a:pt x="2" y="68"/>
                          <a:pt x="5" y="68"/>
                        </a:cubicBezTo>
                        <a:cubicBezTo>
                          <a:pt x="47" y="68"/>
                          <a:pt x="47" y="68"/>
                          <a:pt x="47" y="68"/>
                        </a:cubicBezTo>
                        <a:cubicBezTo>
                          <a:pt x="50" y="68"/>
                          <a:pt x="52" y="66"/>
                          <a:pt x="52" y="63"/>
                        </a:cubicBezTo>
                        <a:lnTo>
                          <a:pt x="52" y="5"/>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4" name="Line 53"/>
                  <p:cNvSpPr>
                    <a:spLocks noChangeShapeType="1"/>
                  </p:cNvSpPr>
                  <p:nvPr/>
                </p:nvSpPr>
                <p:spPr bwMode="auto">
                  <a:xfrm>
                    <a:off x="7194551" y="7027863"/>
                    <a:ext cx="1793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cxnSp>
              <p:nvCxnSpPr>
                <p:cNvPr id="35" name="Straight Connector 34"/>
                <p:cNvCxnSpPr/>
                <p:nvPr/>
              </p:nvCxnSpPr>
              <p:spPr>
                <a:xfrm flipH="1">
                  <a:off x="4979211" y="3327673"/>
                  <a:ext cx="66675" cy="19655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563526" y="3366828"/>
                  <a:ext cx="293294" cy="104778"/>
                  <a:chOff x="4743450" y="150813"/>
                  <a:chExt cx="290513" cy="122238"/>
                </a:xfrm>
                <a:noFill/>
              </p:grpSpPr>
              <p:sp>
                <p:nvSpPr>
                  <p:cNvPr id="38" name="Freeform 84"/>
                  <p:cNvSpPr>
                    <a:spLocks/>
                  </p:cNvSpPr>
                  <p:nvPr/>
                </p:nvSpPr>
                <p:spPr bwMode="auto">
                  <a:xfrm>
                    <a:off x="4743450" y="150813"/>
                    <a:ext cx="122238" cy="122238"/>
                  </a:xfrm>
                  <a:custGeom>
                    <a:avLst/>
                    <a:gdLst>
                      <a:gd name="T0" fmla="*/ 75 w 77"/>
                      <a:gd name="T1" fmla="*/ 74 h 77"/>
                      <a:gd name="T2" fmla="*/ 75 w 77"/>
                      <a:gd name="T3" fmla="*/ 74 h 77"/>
                      <a:gd name="T4" fmla="*/ 58 w 77"/>
                      <a:gd name="T5" fmla="*/ 75 h 77"/>
                      <a:gd name="T6" fmla="*/ 58 w 77"/>
                      <a:gd name="T7" fmla="*/ 75 h 77"/>
                      <a:gd name="T8" fmla="*/ 35 w 77"/>
                      <a:gd name="T9" fmla="*/ 77 h 77"/>
                      <a:gd name="T10" fmla="*/ 20 w 77"/>
                      <a:gd name="T11" fmla="*/ 77 h 77"/>
                      <a:gd name="T12" fmla="*/ 11 w 77"/>
                      <a:gd name="T13" fmla="*/ 77 h 77"/>
                      <a:gd name="T14" fmla="*/ 7 w 77"/>
                      <a:gd name="T15" fmla="*/ 77 h 77"/>
                      <a:gd name="T16" fmla="*/ 1 w 77"/>
                      <a:gd name="T17" fmla="*/ 77 h 77"/>
                      <a:gd name="T18" fmla="*/ 1 w 77"/>
                      <a:gd name="T19" fmla="*/ 60 h 77"/>
                      <a:gd name="T20" fmla="*/ 1 w 77"/>
                      <a:gd name="T21" fmla="*/ 42 h 77"/>
                      <a:gd name="T22" fmla="*/ 0 w 77"/>
                      <a:gd name="T23" fmla="*/ 24 h 77"/>
                      <a:gd name="T24" fmla="*/ 0 w 77"/>
                      <a:gd name="T25" fmla="*/ 0 h 77"/>
                      <a:gd name="T26" fmla="*/ 17 w 77"/>
                      <a:gd name="T27" fmla="*/ 0 h 77"/>
                      <a:gd name="T28" fmla="*/ 49 w 77"/>
                      <a:gd name="T29" fmla="*/ 1 h 77"/>
                      <a:gd name="T30" fmla="*/ 77 w 77"/>
                      <a:gd name="T31" fmla="*/ 1 h 77"/>
                      <a:gd name="T32" fmla="*/ 77 w 77"/>
                      <a:gd name="T33" fmla="*/ 13 h 77"/>
                      <a:gd name="T34" fmla="*/ 77 w 77"/>
                      <a:gd name="T35" fmla="*/ 22 h 77"/>
                      <a:gd name="T36" fmla="*/ 77 w 77"/>
                      <a:gd name="T37" fmla="*/ 39 h 77"/>
                      <a:gd name="T38" fmla="*/ 77 w 77"/>
                      <a:gd name="T39" fmla="*/ 39 h 77"/>
                      <a:gd name="T40" fmla="*/ 75 w 77"/>
                      <a:gd name="T41" fmla="*/ 61 h 77"/>
                      <a:gd name="T42" fmla="*/ 75 w 77"/>
                      <a:gd name="T43" fmla="*/ 61 h 77"/>
                      <a:gd name="T44" fmla="*/ 74 w 77"/>
                      <a:gd name="T45" fmla="*/ 75 h 77"/>
                      <a:gd name="T46" fmla="*/ 74 w 77"/>
                      <a:gd name="T47" fmla="*/ 5 h 77"/>
                      <a:gd name="T48" fmla="*/ 41 w 77"/>
                      <a:gd name="T49" fmla="*/ 5 h 77"/>
                      <a:gd name="T50" fmla="*/ 5 w 77"/>
                      <a:gd name="T51" fmla="*/ 5 h 77"/>
                      <a:gd name="T52" fmla="*/ 5 w 77"/>
                      <a:gd name="T53" fmla="*/ 39 h 77"/>
                      <a:gd name="T54" fmla="*/ 5 w 77"/>
                      <a:gd name="T55" fmla="*/ 73 h 77"/>
                      <a:gd name="T56" fmla="*/ 40 w 77"/>
                      <a:gd name="T57" fmla="*/ 74 h 77"/>
                      <a:gd name="T58" fmla="*/ 40 w 77"/>
                      <a:gd name="T59" fmla="*/ 74 h 77"/>
                      <a:gd name="T60" fmla="*/ 75 w 77"/>
                      <a:gd name="T61" fmla="*/ 74 h 77"/>
                      <a:gd name="T62" fmla="*/ 75 w 77"/>
                      <a:gd name="T63"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 h="77">
                        <a:moveTo>
                          <a:pt x="75" y="74"/>
                        </a:moveTo>
                        <a:lnTo>
                          <a:pt x="75" y="74"/>
                        </a:lnTo>
                        <a:lnTo>
                          <a:pt x="58" y="75"/>
                        </a:lnTo>
                        <a:lnTo>
                          <a:pt x="58" y="75"/>
                        </a:lnTo>
                        <a:lnTo>
                          <a:pt x="35" y="77"/>
                        </a:lnTo>
                        <a:lnTo>
                          <a:pt x="20" y="77"/>
                        </a:lnTo>
                        <a:lnTo>
                          <a:pt x="11" y="77"/>
                        </a:lnTo>
                        <a:lnTo>
                          <a:pt x="7" y="77"/>
                        </a:lnTo>
                        <a:lnTo>
                          <a:pt x="1" y="77"/>
                        </a:lnTo>
                        <a:lnTo>
                          <a:pt x="1" y="60"/>
                        </a:lnTo>
                        <a:lnTo>
                          <a:pt x="1" y="42"/>
                        </a:lnTo>
                        <a:lnTo>
                          <a:pt x="0" y="24"/>
                        </a:lnTo>
                        <a:lnTo>
                          <a:pt x="0" y="0"/>
                        </a:lnTo>
                        <a:lnTo>
                          <a:pt x="17" y="0"/>
                        </a:lnTo>
                        <a:lnTo>
                          <a:pt x="49" y="1"/>
                        </a:lnTo>
                        <a:lnTo>
                          <a:pt x="77" y="1"/>
                        </a:lnTo>
                        <a:lnTo>
                          <a:pt x="77" y="13"/>
                        </a:lnTo>
                        <a:lnTo>
                          <a:pt x="77" y="22"/>
                        </a:lnTo>
                        <a:lnTo>
                          <a:pt x="77" y="39"/>
                        </a:lnTo>
                        <a:lnTo>
                          <a:pt x="77" y="39"/>
                        </a:lnTo>
                        <a:lnTo>
                          <a:pt x="75" y="61"/>
                        </a:lnTo>
                        <a:lnTo>
                          <a:pt x="75" y="61"/>
                        </a:lnTo>
                        <a:lnTo>
                          <a:pt x="74" y="75"/>
                        </a:lnTo>
                        <a:lnTo>
                          <a:pt x="74" y="5"/>
                        </a:lnTo>
                        <a:lnTo>
                          <a:pt x="41" y="5"/>
                        </a:lnTo>
                        <a:lnTo>
                          <a:pt x="5" y="5"/>
                        </a:lnTo>
                        <a:lnTo>
                          <a:pt x="5" y="39"/>
                        </a:lnTo>
                        <a:lnTo>
                          <a:pt x="5" y="73"/>
                        </a:lnTo>
                        <a:lnTo>
                          <a:pt x="40" y="74"/>
                        </a:lnTo>
                        <a:lnTo>
                          <a:pt x="40" y="74"/>
                        </a:lnTo>
                        <a:lnTo>
                          <a:pt x="75" y="74"/>
                        </a:lnTo>
                        <a:lnTo>
                          <a:pt x="75" y="7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39" name="Freeform 85"/>
                  <p:cNvSpPr>
                    <a:spLocks/>
                  </p:cNvSpPr>
                  <p:nvPr/>
                </p:nvSpPr>
                <p:spPr bwMode="auto">
                  <a:xfrm>
                    <a:off x="4767263" y="177800"/>
                    <a:ext cx="82550" cy="77788"/>
                  </a:xfrm>
                  <a:custGeom>
                    <a:avLst/>
                    <a:gdLst>
                      <a:gd name="T0" fmla="*/ 0 w 52"/>
                      <a:gd name="T1" fmla="*/ 23 h 49"/>
                      <a:gd name="T2" fmla="*/ 0 w 52"/>
                      <a:gd name="T3" fmla="*/ 23 h 49"/>
                      <a:gd name="T4" fmla="*/ 5 w 52"/>
                      <a:gd name="T5" fmla="*/ 28 h 49"/>
                      <a:gd name="T6" fmla="*/ 5 w 52"/>
                      <a:gd name="T7" fmla="*/ 28 h 49"/>
                      <a:gd name="T8" fmla="*/ 10 w 52"/>
                      <a:gd name="T9" fmla="*/ 34 h 49"/>
                      <a:gd name="T10" fmla="*/ 10 w 52"/>
                      <a:gd name="T11" fmla="*/ 34 h 49"/>
                      <a:gd name="T12" fmla="*/ 14 w 52"/>
                      <a:gd name="T13" fmla="*/ 39 h 49"/>
                      <a:gd name="T14" fmla="*/ 14 w 52"/>
                      <a:gd name="T15" fmla="*/ 41 h 49"/>
                      <a:gd name="T16" fmla="*/ 15 w 52"/>
                      <a:gd name="T17" fmla="*/ 41 h 49"/>
                      <a:gd name="T18" fmla="*/ 15 w 52"/>
                      <a:gd name="T19" fmla="*/ 41 h 49"/>
                      <a:gd name="T20" fmla="*/ 15 w 52"/>
                      <a:gd name="T21" fmla="*/ 42 h 49"/>
                      <a:gd name="T22" fmla="*/ 16 w 52"/>
                      <a:gd name="T23" fmla="*/ 42 h 49"/>
                      <a:gd name="T24" fmla="*/ 16 w 52"/>
                      <a:gd name="T25" fmla="*/ 41 h 49"/>
                      <a:gd name="T26" fmla="*/ 20 w 52"/>
                      <a:gd name="T27" fmla="*/ 37 h 49"/>
                      <a:gd name="T28" fmla="*/ 20 w 52"/>
                      <a:gd name="T29" fmla="*/ 37 h 49"/>
                      <a:gd name="T30" fmla="*/ 26 w 52"/>
                      <a:gd name="T31" fmla="*/ 29 h 49"/>
                      <a:gd name="T32" fmla="*/ 26 w 52"/>
                      <a:gd name="T33" fmla="*/ 29 h 49"/>
                      <a:gd name="T34" fmla="*/ 39 w 52"/>
                      <a:gd name="T35" fmla="*/ 13 h 49"/>
                      <a:gd name="T36" fmla="*/ 47 w 52"/>
                      <a:gd name="T37" fmla="*/ 5 h 49"/>
                      <a:gd name="T38" fmla="*/ 52 w 52"/>
                      <a:gd name="T39" fmla="*/ 0 h 49"/>
                      <a:gd name="T40" fmla="*/ 52 w 52"/>
                      <a:gd name="T41" fmla="*/ 0 h 49"/>
                      <a:gd name="T42" fmla="*/ 42 w 52"/>
                      <a:gd name="T43" fmla="*/ 15 h 49"/>
                      <a:gd name="T44" fmla="*/ 42 w 52"/>
                      <a:gd name="T45" fmla="*/ 15 h 49"/>
                      <a:gd name="T46" fmla="*/ 30 w 52"/>
                      <a:gd name="T47" fmla="*/ 31 h 49"/>
                      <a:gd name="T48" fmla="*/ 24 w 52"/>
                      <a:gd name="T49" fmla="*/ 38 h 49"/>
                      <a:gd name="T50" fmla="*/ 15 w 52"/>
                      <a:gd name="T51" fmla="*/ 49 h 49"/>
                      <a:gd name="T52" fmla="*/ 13 w 52"/>
                      <a:gd name="T53" fmla="*/ 44 h 49"/>
                      <a:gd name="T54" fmla="*/ 10 w 52"/>
                      <a:gd name="T55" fmla="*/ 41 h 49"/>
                      <a:gd name="T56" fmla="*/ 6 w 52"/>
                      <a:gd name="T57" fmla="*/ 34 h 49"/>
                      <a:gd name="T58" fmla="*/ 6 w 52"/>
                      <a:gd name="T59" fmla="*/ 34 h 49"/>
                      <a:gd name="T60" fmla="*/ 0 w 52"/>
                      <a:gd name="T61" fmla="*/ 23 h 49"/>
                      <a:gd name="T62" fmla="*/ 0 w 52"/>
                      <a:gd name="T63"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0" y="23"/>
                        </a:moveTo>
                        <a:lnTo>
                          <a:pt x="0" y="23"/>
                        </a:lnTo>
                        <a:lnTo>
                          <a:pt x="5" y="28"/>
                        </a:lnTo>
                        <a:lnTo>
                          <a:pt x="5" y="28"/>
                        </a:lnTo>
                        <a:lnTo>
                          <a:pt x="10" y="34"/>
                        </a:lnTo>
                        <a:lnTo>
                          <a:pt x="10" y="34"/>
                        </a:lnTo>
                        <a:lnTo>
                          <a:pt x="14" y="39"/>
                        </a:lnTo>
                        <a:lnTo>
                          <a:pt x="14" y="41"/>
                        </a:lnTo>
                        <a:lnTo>
                          <a:pt x="15" y="41"/>
                        </a:lnTo>
                        <a:lnTo>
                          <a:pt x="15" y="41"/>
                        </a:lnTo>
                        <a:lnTo>
                          <a:pt x="15" y="42"/>
                        </a:lnTo>
                        <a:lnTo>
                          <a:pt x="16" y="42"/>
                        </a:lnTo>
                        <a:lnTo>
                          <a:pt x="16" y="41"/>
                        </a:lnTo>
                        <a:lnTo>
                          <a:pt x="20" y="37"/>
                        </a:lnTo>
                        <a:lnTo>
                          <a:pt x="20" y="37"/>
                        </a:lnTo>
                        <a:lnTo>
                          <a:pt x="26" y="29"/>
                        </a:lnTo>
                        <a:lnTo>
                          <a:pt x="26" y="29"/>
                        </a:lnTo>
                        <a:lnTo>
                          <a:pt x="39" y="13"/>
                        </a:lnTo>
                        <a:lnTo>
                          <a:pt x="47" y="5"/>
                        </a:lnTo>
                        <a:lnTo>
                          <a:pt x="52" y="0"/>
                        </a:lnTo>
                        <a:lnTo>
                          <a:pt x="52" y="0"/>
                        </a:lnTo>
                        <a:lnTo>
                          <a:pt x="42" y="15"/>
                        </a:lnTo>
                        <a:lnTo>
                          <a:pt x="42" y="15"/>
                        </a:lnTo>
                        <a:lnTo>
                          <a:pt x="30" y="31"/>
                        </a:lnTo>
                        <a:lnTo>
                          <a:pt x="24" y="38"/>
                        </a:lnTo>
                        <a:lnTo>
                          <a:pt x="15" y="49"/>
                        </a:lnTo>
                        <a:lnTo>
                          <a:pt x="13" y="44"/>
                        </a:lnTo>
                        <a:lnTo>
                          <a:pt x="10" y="41"/>
                        </a:lnTo>
                        <a:lnTo>
                          <a:pt x="6" y="34"/>
                        </a:lnTo>
                        <a:lnTo>
                          <a:pt x="6" y="34"/>
                        </a:lnTo>
                        <a:lnTo>
                          <a:pt x="0" y="23"/>
                        </a:lnTo>
                        <a:lnTo>
                          <a:pt x="0" y="23"/>
                        </a:ln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0" name="Freeform 86"/>
                  <p:cNvSpPr>
                    <a:spLocks/>
                  </p:cNvSpPr>
                  <p:nvPr/>
                </p:nvSpPr>
                <p:spPr bwMode="auto">
                  <a:xfrm>
                    <a:off x="4900613" y="171450"/>
                    <a:ext cx="133350" cy="9525"/>
                  </a:xfrm>
                  <a:custGeom>
                    <a:avLst/>
                    <a:gdLst>
                      <a:gd name="T0" fmla="*/ 0 w 84"/>
                      <a:gd name="T1" fmla="*/ 4 h 6"/>
                      <a:gd name="T2" fmla="*/ 0 w 84"/>
                      <a:gd name="T3" fmla="*/ 4 h 6"/>
                      <a:gd name="T4" fmla="*/ 12 w 84"/>
                      <a:gd name="T5" fmla="*/ 3 h 6"/>
                      <a:gd name="T6" fmla="*/ 26 w 84"/>
                      <a:gd name="T7" fmla="*/ 2 h 6"/>
                      <a:gd name="T8" fmla="*/ 46 w 84"/>
                      <a:gd name="T9" fmla="*/ 0 h 6"/>
                      <a:gd name="T10" fmla="*/ 46 w 84"/>
                      <a:gd name="T11" fmla="*/ 0 h 6"/>
                      <a:gd name="T12" fmla="*/ 66 w 84"/>
                      <a:gd name="T13" fmla="*/ 2 h 6"/>
                      <a:gd name="T14" fmla="*/ 77 w 84"/>
                      <a:gd name="T15" fmla="*/ 3 h 6"/>
                      <a:gd name="T16" fmla="*/ 84 w 84"/>
                      <a:gd name="T17" fmla="*/ 4 h 6"/>
                      <a:gd name="T18" fmla="*/ 84 w 84"/>
                      <a:gd name="T19" fmla="*/ 4 h 6"/>
                      <a:gd name="T20" fmla="*/ 53 w 84"/>
                      <a:gd name="T21" fmla="*/ 6 h 6"/>
                      <a:gd name="T22" fmla="*/ 27 w 84"/>
                      <a:gd name="T23" fmla="*/ 6 h 6"/>
                      <a:gd name="T24" fmla="*/ 0 w 84"/>
                      <a:gd name="T25" fmla="*/ 4 h 6"/>
                      <a:gd name="T26" fmla="*/ 0 w 84"/>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6">
                        <a:moveTo>
                          <a:pt x="0" y="4"/>
                        </a:moveTo>
                        <a:lnTo>
                          <a:pt x="0" y="4"/>
                        </a:lnTo>
                        <a:lnTo>
                          <a:pt x="12" y="3"/>
                        </a:lnTo>
                        <a:lnTo>
                          <a:pt x="26" y="2"/>
                        </a:lnTo>
                        <a:lnTo>
                          <a:pt x="46" y="0"/>
                        </a:lnTo>
                        <a:lnTo>
                          <a:pt x="46" y="0"/>
                        </a:lnTo>
                        <a:lnTo>
                          <a:pt x="66" y="2"/>
                        </a:lnTo>
                        <a:lnTo>
                          <a:pt x="77" y="3"/>
                        </a:lnTo>
                        <a:lnTo>
                          <a:pt x="84" y="4"/>
                        </a:lnTo>
                        <a:lnTo>
                          <a:pt x="84" y="4"/>
                        </a:lnTo>
                        <a:lnTo>
                          <a:pt x="53" y="6"/>
                        </a:lnTo>
                        <a:lnTo>
                          <a:pt x="27" y="6"/>
                        </a:lnTo>
                        <a:lnTo>
                          <a:pt x="0" y="4"/>
                        </a:lnTo>
                        <a:lnTo>
                          <a:pt x="0" y="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1" name="Freeform 87"/>
                  <p:cNvSpPr>
                    <a:spLocks/>
                  </p:cNvSpPr>
                  <p:nvPr/>
                </p:nvSpPr>
                <p:spPr bwMode="auto">
                  <a:xfrm>
                    <a:off x="4900613" y="209550"/>
                    <a:ext cx="133350" cy="6350"/>
                  </a:xfrm>
                  <a:custGeom>
                    <a:avLst/>
                    <a:gdLst>
                      <a:gd name="T0" fmla="*/ 0 w 84"/>
                      <a:gd name="T1" fmla="*/ 4 h 4"/>
                      <a:gd name="T2" fmla="*/ 0 w 84"/>
                      <a:gd name="T3" fmla="*/ 4 h 4"/>
                      <a:gd name="T4" fmla="*/ 12 w 84"/>
                      <a:gd name="T5" fmla="*/ 2 h 4"/>
                      <a:gd name="T6" fmla="*/ 26 w 84"/>
                      <a:gd name="T7" fmla="*/ 0 h 4"/>
                      <a:gd name="T8" fmla="*/ 46 w 84"/>
                      <a:gd name="T9" fmla="*/ 0 h 4"/>
                      <a:gd name="T10" fmla="*/ 46 w 84"/>
                      <a:gd name="T11" fmla="*/ 0 h 4"/>
                      <a:gd name="T12" fmla="*/ 66 w 84"/>
                      <a:gd name="T13" fmla="*/ 2 h 4"/>
                      <a:gd name="T14" fmla="*/ 77 w 84"/>
                      <a:gd name="T15" fmla="*/ 2 h 4"/>
                      <a:gd name="T16" fmla="*/ 84 w 84"/>
                      <a:gd name="T17" fmla="*/ 4 h 4"/>
                      <a:gd name="T18" fmla="*/ 84 w 84"/>
                      <a:gd name="T19" fmla="*/ 4 h 4"/>
                      <a:gd name="T20" fmla="*/ 53 w 84"/>
                      <a:gd name="T21" fmla="*/ 4 h 4"/>
                      <a:gd name="T22" fmla="*/ 27 w 84"/>
                      <a:gd name="T23" fmla="*/ 4 h 4"/>
                      <a:gd name="T24" fmla="*/ 0 w 84"/>
                      <a:gd name="T25" fmla="*/ 4 h 4"/>
                      <a:gd name="T26" fmla="*/ 0 w 84"/>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
                        <a:moveTo>
                          <a:pt x="0" y="4"/>
                        </a:moveTo>
                        <a:lnTo>
                          <a:pt x="0" y="4"/>
                        </a:lnTo>
                        <a:lnTo>
                          <a:pt x="12" y="2"/>
                        </a:lnTo>
                        <a:lnTo>
                          <a:pt x="26" y="0"/>
                        </a:lnTo>
                        <a:lnTo>
                          <a:pt x="46" y="0"/>
                        </a:lnTo>
                        <a:lnTo>
                          <a:pt x="46" y="0"/>
                        </a:lnTo>
                        <a:lnTo>
                          <a:pt x="66" y="2"/>
                        </a:lnTo>
                        <a:lnTo>
                          <a:pt x="77" y="2"/>
                        </a:lnTo>
                        <a:lnTo>
                          <a:pt x="84" y="4"/>
                        </a:lnTo>
                        <a:lnTo>
                          <a:pt x="84" y="4"/>
                        </a:lnTo>
                        <a:lnTo>
                          <a:pt x="53" y="4"/>
                        </a:lnTo>
                        <a:lnTo>
                          <a:pt x="27" y="4"/>
                        </a:lnTo>
                        <a:lnTo>
                          <a:pt x="0" y="4"/>
                        </a:lnTo>
                        <a:lnTo>
                          <a:pt x="0" y="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2" name="Freeform 88"/>
                  <p:cNvSpPr>
                    <a:spLocks/>
                  </p:cNvSpPr>
                  <p:nvPr/>
                </p:nvSpPr>
                <p:spPr bwMode="auto">
                  <a:xfrm>
                    <a:off x="4900613" y="247650"/>
                    <a:ext cx="133350" cy="7938"/>
                  </a:xfrm>
                  <a:custGeom>
                    <a:avLst/>
                    <a:gdLst>
                      <a:gd name="T0" fmla="*/ 0 w 84"/>
                      <a:gd name="T1" fmla="*/ 4 h 5"/>
                      <a:gd name="T2" fmla="*/ 0 w 84"/>
                      <a:gd name="T3" fmla="*/ 4 h 5"/>
                      <a:gd name="T4" fmla="*/ 12 w 84"/>
                      <a:gd name="T5" fmla="*/ 2 h 5"/>
                      <a:gd name="T6" fmla="*/ 26 w 84"/>
                      <a:gd name="T7" fmla="*/ 0 h 5"/>
                      <a:gd name="T8" fmla="*/ 46 w 84"/>
                      <a:gd name="T9" fmla="*/ 0 h 5"/>
                      <a:gd name="T10" fmla="*/ 46 w 84"/>
                      <a:gd name="T11" fmla="*/ 0 h 5"/>
                      <a:gd name="T12" fmla="*/ 66 w 84"/>
                      <a:gd name="T13" fmla="*/ 2 h 5"/>
                      <a:gd name="T14" fmla="*/ 77 w 84"/>
                      <a:gd name="T15" fmla="*/ 3 h 5"/>
                      <a:gd name="T16" fmla="*/ 84 w 84"/>
                      <a:gd name="T17" fmla="*/ 4 h 5"/>
                      <a:gd name="T18" fmla="*/ 84 w 84"/>
                      <a:gd name="T19" fmla="*/ 4 h 5"/>
                      <a:gd name="T20" fmla="*/ 53 w 84"/>
                      <a:gd name="T21" fmla="*/ 4 h 5"/>
                      <a:gd name="T22" fmla="*/ 27 w 84"/>
                      <a:gd name="T23" fmla="*/ 5 h 5"/>
                      <a:gd name="T24" fmla="*/ 0 w 84"/>
                      <a:gd name="T25" fmla="*/ 4 h 5"/>
                      <a:gd name="T26" fmla="*/ 0 w 84"/>
                      <a:gd name="T2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
                        <a:moveTo>
                          <a:pt x="0" y="4"/>
                        </a:moveTo>
                        <a:lnTo>
                          <a:pt x="0" y="4"/>
                        </a:lnTo>
                        <a:lnTo>
                          <a:pt x="12" y="2"/>
                        </a:lnTo>
                        <a:lnTo>
                          <a:pt x="26" y="0"/>
                        </a:lnTo>
                        <a:lnTo>
                          <a:pt x="46" y="0"/>
                        </a:lnTo>
                        <a:lnTo>
                          <a:pt x="46" y="0"/>
                        </a:lnTo>
                        <a:lnTo>
                          <a:pt x="66" y="2"/>
                        </a:lnTo>
                        <a:lnTo>
                          <a:pt x="77" y="3"/>
                        </a:lnTo>
                        <a:lnTo>
                          <a:pt x="84" y="4"/>
                        </a:lnTo>
                        <a:lnTo>
                          <a:pt x="84" y="4"/>
                        </a:lnTo>
                        <a:lnTo>
                          <a:pt x="53" y="4"/>
                        </a:lnTo>
                        <a:lnTo>
                          <a:pt x="27" y="5"/>
                        </a:lnTo>
                        <a:lnTo>
                          <a:pt x="0" y="4"/>
                        </a:lnTo>
                        <a:lnTo>
                          <a:pt x="0" y="4"/>
                        </a:lnTo>
                        <a:close/>
                      </a:path>
                    </a:pathLst>
                  </a:custGeom>
                  <a:grpFill/>
                  <a:ln w="317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37" name="Freeform 29"/>
                <p:cNvSpPr>
                  <a:spLocks noEditPoints="1"/>
                </p:cNvSpPr>
                <p:nvPr/>
              </p:nvSpPr>
              <p:spPr bwMode="auto">
                <a:xfrm>
                  <a:off x="4592387" y="3515779"/>
                  <a:ext cx="238267" cy="215476"/>
                </a:xfrm>
                <a:custGeom>
                  <a:avLst/>
                  <a:gdLst>
                    <a:gd name="T0" fmla="*/ 160 w 1035"/>
                    <a:gd name="T1" fmla="*/ 788 h 935"/>
                    <a:gd name="T2" fmla="*/ 384 w 1035"/>
                    <a:gd name="T3" fmla="*/ 573 h 935"/>
                    <a:gd name="T4" fmla="*/ 497 w 1035"/>
                    <a:gd name="T5" fmla="*/ 634 h 935"/>
                    <a:gd name="T6" fmla="*/ 533 w 1035"/>
                    <a:gd name="T7" fmla="*/ 596 h 935"/>
                    <a:gd name="T8" fmla="*/ 591 w 1035"/>
                    <a:gd name="T9" fmla="*/ 466 h 935"/>
                    <a:gd name="T10" fmla="*/ 667 w 1035"/>
                    <a:gd name="T11" fmla="*/ 453 h 935"/>
                    <a:gd name="T12" fmla="*/ 728 w 1035"/>
                    <a:gd name="T13" fmla="*/ 470 h 935"/>
                    <a:gd name="T14" fmla="*/ 780 w 1035"/>
                    <a:gd name="T15" fmla="*/ 415 h 935"/>
                    <a:gd name="T16" fmla="*/ 917 w 1035"/>
                    <a:gd name="T17" fmla="*/ 254 h 935"/>
                    <a:gd name="T18" fmla="*/ 928 w 1035"/>
                    <a:gd name="T19" fmla="*/ 265 h 935"/>
                    <a:gd name="T20" fmla="*/ 900 w 1035"/>
                    <a:gd name="T21" fmla="*/ 338 h 935"/>
                    <a:gd name="T22" fmla="*/ 918 w 1035"/>
                    <a:gd name="T23" fmla="*/ 352 h 935"/>
                    <a:gd name="T24" fmla="*/ 960 w 1035"/>
                    <a:gd name="T25" fmla="*/ 299 h 935"/>
                    <a:gd name="T26" fmla="*/ 994 w 1035"/>
                    <a:gd name="T27" fmla="*/ 230 h 935"/>
                    <a:gd name="T28" fmla="*/ 978 w 1035"/>
                    <a:gd name="T29" fmla="*/ 208 h 935"/>
                    <a:gd name="T30" fmla="*/ 843 w 1035"/>
                    <a:gd name="T31" fmla="*/ 212 h 935"/>
                    <a:gd name="T32" fmla="*/ 834 w 1035"/>
                    <a:gd name="T33" fmla="*/ 229 h 935"/>
                    <a:gd name="T34" fmla="*/ 881 w 1035"/>
                    <a:gd name="T35" fmla="*/ 244 h 935"/>
                    <a:gd name="T36" fmla="*/ 804 w 1035"/>
                    <a:gd name="T37" fmla="*/ 334 h 935"/>
                    <a:gd name="T38" fmla="*/ 728 w 1035"/>
                    <a:gd name="T39" fmla="*/ 424 h 935"/>
                    <a:gd name="T40" fmla="*/ 685 w 1035"/>
                    <a:gd name="T41" fmla="*/ 424 h 935"/>
                    <a:gd name="T42" fmla="*/ 616 w 1035"/>
                    <a:gd name="T43" fmla="*/ 369 h 935"/>
                    <a:gd name="T44" fmla="*/ 573 w 1035"/>
                    <a:gd name="T45" fmla="*/ 376 h 935"/>
                    <a:gd name="T46" fmla="*/ 548 w 1035"/>
                    <a:gd name="T47" fmla="*/ 459 h 935"/>
                    <a:gd name="T48" fmla="*/ 490 w 1035"/>
                    <a:gd name="T49" fmla="*/ 588 h 935"/>
                    <a:gd name="T50" fmla="*/ 386 w 1035"/>
                    <a:gd name="T51" fmla="*/ 520 h 935"/>
                    <a:gd name="T52" fmla="*/ 350 w 1035"/>
                    <a:gd name="T53" fmla="*/ 548 h 935"/>
                    <a:gd name="T54" fmla="*/ 203 w 1035"/>
                    <a:gd name="T55" fmla="*/ 690 h 935"/>
                    <a:gd name="T56" fmla="*/ 140 w 1035"/>
                    <a:gd name="T57" fmla="*/ 775 h 935"/>
                    <a:gd name="T58" fmla="*/ 1035 w 1035"/>
                    <a:gd name="T59" fmla="*/ 833 h 935"/>
                    <a:gd name="T60" fmla="*/ 1017 w 1035"/>
                    <a:gd name="T61" fmla="*/ 817 h 935"/>
                    <a:gd name="T62" fmla="*/ 906 w 1035"/>
                    <a:gd name="T63" fmla="*/ 833 h 935"/>
                    <a:gd name="T64" fmla="*/ 874 w 1035"/>
                    <a:gd name="T65" fmla="*/ 817 h 935"/>
                    <a:gd name="T66" fmla="*/ 459 w 1035"/>
                    <a:gd name="T67" fmla="*/ 862 h 935"/>
                    <a:gd name="T68" fmla="*/ 65 w 1035"/>
                    <a:gd name="T69" fmla="*/ 897 h 935"/>
                    <a:gd name="T70" fmla="*/ 58 w 1035"/>
                    <a:gd name="T71" fmla="*/ 528 h 935"/>
                    <a:gd name="T72" fmla="*/ 47 w 1035"/>
                    <a:gd name="T73" fmla="*/ 291 h 935"/>
                    <a:gd name="T74" fmla="*/ 67 w 1035"/>
                    <a:gd name="T75" fmla="*/ 276 h 935"/>
                    <a:gd name="T76" fmla="*/ 85 w 1035"/>
                    <a:gd name="T77" fmla="*/ 19 h 935"/>
                    <a:gd name="T78" fmla="*/ 67 w 1035"/>
                    <a:gd name="T79" fmla="*/ 0 h 935"/>
                    <a:gd name="T80" fmla="*/ 44 w 1035"/>
                    <a:gd name="T81" fmla="*/ 10 h 935"/>
                    <a:gd name="T82" fmla="*/ 33 w 1035"/>
                    <a:gd name="T83" fmla="*/ 98 h 935"/>
                    <a:gd name="T84" fmla="*/ 22 w 1035"/>
                    <a:gd name="T85" fmla="*/ 218 h 935"/>
                    <a:gd name="T86" fmla="*/ 0 w 1035"/>
                    <a:gd name="T87" fmla="*/ 309 h 935"/>
                    <a:gd name="T88" fmla="*/ 18 w 1035"/>
                    <a:gd name="T89" fmla="*/ 580 h 935"/>
                    <a:gd name="T90" fmla="*/ 28 w 1035"/>
                    <a:gd name="T91" fmla="*/ 861 h 935"/>
                    <a:gd name="T92" fmla="*/ 20 w 1035"/>
                    <a:gd name="T93" fmla="*/ 910 h 935"/>
                    <a:gd name="T94" fmla="*/ 49 w 1035"/>
                    <a:gd name="T95" fmla="*/ 935 h 935"/>
                    <a:gd name="T96" fmla="*/ 279 w 1035"/>
                    <a:gd name="T97" fmla="*/ 922 h 935"/>
                    <a:gd name="T98" fmla="*/ 510 w 1035"/>
                    <a:gd name="T99" fmla="*/ 896 h 935"/>
                    <a:gd name="T100" fmla="*/ 786 w 1035"/>
                    <a:gd name="T101" fmla="*/ 868 h 935"/>
                    <a:gd name="T102" fmla="*/ 907 w 1035"/>
                    <a:gd name="T103" fmla="*/ 874 h 935"/>
                    <a:gd name="T104" fmla="*/ 1008 w 1035"/>
                    <a:gd name="T105" fmla="*/ 860 h 935"/>
                    <a:gd name="T106" fmla="*/ 1035 w 1035"/>
                    <a:gd name="T107" fmla="*/ 840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935">
                      <a:moveTo>
                        <a:pt x="144" y="789"/>
                      </a:moveTo>
                      <a:lnTo>
                        <a:pt x="144" y="789"/>
                      </a:lnTo>
                      <a:lnTo>
                        <a:pt x="147" y="790"/>
                      </a:lnTo>
                      <a:lnTo>
                        <a:pt x="151" y="790"/>
                      </a:lnTo>
                      <a:lnTo>
                        <a:pt x="155" y="789"/>
                      </a:lnTo>
                      <a:lnTo>
                        <a:pt x="160" y="788"/>
                      </a:lnTo>
                      <a:lnTo>
                        <a:pt x="160" y="788"/>
                      </a:lnTo>
                      <a:lnTo>
                        <a:pt x="187" y="767"/>
                      </a:lnTo>
                      <a:lnTo>
                        <a:pt x="212" y="743"/>
                      </a:lnTo>
                      <a:lnTo>
                        <a:pt x="212" y="743"/>
                      </a:lnTo>
                      <a:lnTo>
                        <a:pt x="384" y="573"/>
                      </a:lnTo>
                      <a:lnTo>
                        <a:pt x="384" y="573"/>
                      </a:lnTo>
                      <a:lnTo>
                        <a:pt x="429" y="600"/>
                      </a:lnTo>
                      <a:lnTo>
                        <a:pt x="470" y="627"/>
                      </a:lnTo>
                      <a:lnTo>
                        <a:pt x="470" y="627"/>
                      </a:lnTo>
                      <a:lnTo>
                        <a:pt x="483" y="632"/>
                      </a:lnTo>
                      <a:lnTo>
                        <a:pt x="490" y="634"/>
                      </a:lnTo>
                      <a:lnTo>
                        <a:pt x="497" y="634"/>
                      </a:lnTo>
                      <a:lnTo>
                        <a:pt x="502" y="632"/>
                      </a:lnTo>
                      <a:lnTo>
                        <a:pt x="508" y="631"/>
                      </a:lnTo>
                      <a:lnTo>
                        <a:pt x="513" y="627"/>
                      </a:lnTo>
                      <a:lnTo>
                        <a:pt x="517" y="621"/>
                      </a:lnTo>
                      <a:lnTo>
                        <a:pt x="517" y="621"/>
                      </a:lnTo>
                      <a:lnTo>
                        <a:pt x="533" y="596"/>
                      </a:lnTo>
                      <a:lnTo>
                        <a:pt x="548" y="570"/>
                      </a:lnTo>
                      <a:lnTo>
                        <a:pt x="562" y="544"/>
                      </a:lnTo>
                      <a:lnTo>
                        <a:pt x="574" y="517"/>
                      </a:lnTo>
                      <a:lnTo>
                        <a:pt x="574" y="517"/>
                      </a:lnTo>
                      <a:lnTo>
                        <a:pt x="584" y="492"/>
                      </a:lnTo>
                      <a:lnTo>
                        <a:pt x="591" y="466"/>
                      </a:lnTo>
                      <a:lnTo>
                        <a:pt x="605" y="412"/>
                      </a:lnTo>
                      <a:lnTo>
                        <a:pt x="605" y="412"/>
                      </a:lnTo>
                      <a:lnTo>
                        <a:pt x="627" y="427"/>
                      </a:lnTo>
                      <a:lnTo>
                        <a:pt x="627" y="427"/>
                      </a:lnTo>
                      <a:lnTo>
                        <a:pt x="653" y="445"/>
                      </a:lnTo>
                      <a:lnTo>
                        <a:pt x="667" y="453"/>
                      </a:lnTo>
                      <a:lnTo>
                        <a:pt x="681" y="462"/>
                      </a:lnTo>
                      <a:lnTo>
                        <a:pt x="681" y="462"/>
                      </a:lnTo>
                      <a:lnTo>
                        <a:pt x="695" y="467"/>
                      </a:lnTo>
                      <a:lnTo>
                        <a:pt x="707" y="471"/>
                      </a:lnTo>
                      <a:lnTo>
                        <a:pt x="719" y="471"/>
                      </a:lnTo>
                      <a:lnTo>
                        <a:pt x="728" y="470"/>
                      </a:lnTo>
                      <a:lnTo>
                        <a:pt x="738" y="464"/>
                      </a:lnTo>
                      <a:lnTo>
                        <a:pt x="746" y="458"/>
                      </a:lnTo>
                      <a:lnTo>
                        <a:pt x="756" y="448"/>
                      </a:lnTo>
                      <a:lnTo>
                        <a:pt x="764" y="435"/>
                      </a:lnTo>
                      <a:lnTo>
                        <a:pt x="764" y="435"/>
                      </a:lnTo>
                      <a:lnTo>
                        <a:pt x="780" y="415"/>
                      </a:lnTo>
                      <a:lnTo>
                        <a:pt x="796" y="395"/>
                      </a:lnTo>
                      <a:lnTo>
                        <a:pt x="831" y="355"/>
                      </a:lnTo>
                      <a:lnTo>
                        <a:pt x="831" y="355"/>
                      </a:lnTo>
                      <a:lnTo>
                        <a:pt x="875" y="305"/>
                      </a:lnTo>
                      <a:lnTo>
                        <a:pt x="917" y="254"/>
                      </a:lnTo>
                      <a:lnTo>
                        <a:pt x="917" y="254"/>
                      </a:lnTo>
                      <a:lnTo>
                        <a:pt x="922" y="248"/>
                      </a:lnTo>
                      <a:lnTo>
                        <a:pt x="927" y="244"/>
                      </a:lnTo>
                      <a:lnTo>
                        <a:pt x="932" y="244"/>
                      </a:lnTo>
                      <a:lnTo>
                        <a:pt x="942" y="245"/>
                      </a:lnTo>
                      <a:lnTo>
                        <a:pt x="942" y="245"/>
                      </a:lnTo>
                      <a:lnTo>
                        <a:pt x="928" y="265"/>
                      </a:lnTo>
                      <a:lnTo>
                        <a:pt x="922" y="275"/>
                      </a:lnTo>
                      <a:lnTo>
                        <a:pt x="917" y="284"/>
                      </a:lnTo>
                      <a:lnTo>
                        <a:pt x="917" y="284"/>
                      </a:lnTo>
                      <a:lnTo>
                        <a:pt x="907" y="311"/>
                      </a:lnTo>
                      <a:lnTo>
                        <a:pt x="900" y="338"/>
                      </a:lnTo>
                      <a:lnTo>
                        <a:pt x="900" y="338"/>
                      </a:lnTo>
                      <a:lnTo>
                        <a:pt x="900" y="342"/>
                      </a:lnTo>
                      <a:lnTo>
                        <a:pt x="904" y="347"/>
                      </a:lnTo>
                      <a:lnTo>
                        <a:pt x="909" y="351"/>
                      </a:lnTo>
                      <a:lnTo>
                        <a:pt x="914" y="352"/>
                      </a:lnTo>
                      <a:lnTo>
                        <a:pt x="914" y="352"/>
                      </a:lnTo>
                      <a:lnTo>
                        <a:pt x="918" y="352"/>
                      </a:lnTo>
                      <a:lnTo>
                        <a:pt x="924" y="351"/>
                      </a:lnTo>
                      <a:lnTo>
                        <a:pt x="929" y="348"/>
                      </a:lnTo>
                      <a:lnTo>
                        <a:pt x="932" y="344"/>
                      </a:lnTo>
                      <a:lnTo>
                        <a:pt x="932" y="344"/>
                      </a:lnTo>
                      <a:lnTo>
                        <a:pt x="947" y="322"/>
                      </a:lnTo>
                      <a:lnTo>
                        <a:pt x="960" y="299"/>
                      </a:lnTo>
                      <a:lnTo>
                        <a:pt x="960" y="299"/>
                      </a:lnTo>
                      <a:lnTo>
                        <a:pt x="976" y="269"/>
                      </a:lnTo>
                      <a:lnTo>
                        <a:pt x="985" y="252"/>
                      </a:lnTo>
                      <a:lnTo>
                        <a:pt x="993" y="237"/>
                      </a:lnTo>
                      <a:lnTo>
                        <a:pt x="993" y="237"/>
                      </a:lnTo>
                      <a:lnTo>
                        <a:pt x="994" y="230"/>
                      </a:lnTo>
                      <a:lnTo>
                        <a:pt x="994" y="225"/>
                      </a:lnTo>
                      <a:lnTo>
                        <a:pt x="994" y="219"/>
                      </a:lnTo>
                      <a:lnTo>
                        <a:pt x="992" y="215"/>
                      </a:lnTo>
                      <a:lnTo>
                        <a:pt x="988" y="212"/>
                      </a:lnTo>
                      <a:lnTo>
                        <a:pt x="983" y="209"/>
                      </a:lnTo>
                      <a:lnTo>
                        <a:pt x="978" y="208"/>
                      </a:lnTo>
                      <a:lnTo>
                        <a:pt x="971" y="208"/>
                      </a:lnTo>
                      <a:lnTo>
                        <a:pt x="971" y="208"/>
                      </a:lnTo>
                      <a:lnTo>
                        <a:pt x="854" y="209"/>
                      </a:lnTo>
                      <a:lnTo>
                        <a:pt x="854" y="209"/>
                      </a:lnTo>
                      <a:lnTo>
                        <a:pt x="847" y="211"/>
                      </a:lnTo>
                      <a:lnTo>
                        <a:pt x="843" y="212"/>
                      </a:lnTo>
                      <a:lnTo>
                        <a:pt x="841" y="214"/>
                      </a:lnTo>
                      <a:lnTo>
                        <a:pt x="841" y="214"/>
                      </a:lnTo>
                      <a:lnTo>
                        <a:pt x="835" y="220"/>
                      </a:lnTo>
                      <a:lnTo>
                        <a:pt x="834" y="225"/>
                      </a:lnTo>
                      <a:lnTo>
                        <a:pt x="834" y="229"/>
                      </a:lnTo>
                      <a:lnTo>
                        <a:pt x="834" y="229"/>
                      </a:lnTo>
                      <a:lnTo>
                        <a:pt x="834" y="232"/>
                      </a:lnTo>
                      <a:lnTo>
                        <a:pt x="838" y="234"/>
                      </a:lnTo>
                      <a:lnTo>
                        <a:pt x="845" y="237"/>
                      </a:lnTo>
                      <a:lnTo>
                        <a:pt x="845" y="237"/>
                      </a:lnTo>
                      <a:lnTo>
                        <a:pt x="861" y="241"/>
                      </a:lnTo>
                      <a:lnTo>
                        <a:pt x="881" y="244"/>
                      </a:lnTo>
                      <a:lnTo>
                        <a:pt x="881" y="244"/>
                      </a:lnTo>
                      <a:lnTo>
                        <a:pt x="878" y="250"/>
                      </a:lnTo>
                      <a:lnTo>
                        <a:pt x="877" y="254"/>
                      </a:lnTo>
                      <a:lnTo>
                        <a:pt x="877" y="254"/>
                      </a:lnTo>
                      <a:lnTo>
                        <a:pt x="804" y="334"/>
                      </a:lnTo>
                      <a:lnTo>
                        <a:pt x="804" y="334"/>
                      </a:lnTo>
                      <a:lnTo>
                        <a:pt x="771" y="372"/>
                      </a:lnTo>
                      <a:lnTo>
                        <a:pt x="755" y="390"/>
                      </a:lnTo>
                      <a:lnTo>
                        <a:pt x="741" y="410"/>
                      </a:lnTo>
                      <a:lnTo>
                        <a:pt x="741" y="410"/>
                      </a:lnTo>
                      <a:lnTo>
                        <a:pt x="734" y="417"/>
                      </a:lnTo>
                      <a:lnTo>
                        <a:pt x="728" y="424"/>
                      </a:lnTo>
                      <a:lnTo>
                        <a:pt x="723" y="428"/>
                      </a:lnTo>
                      <a:lnTo>
                        <a:pt x="716" y="431"/>
                      </a:lnTo>
                      <a:lnTo>
                        <a:pt x="709" y="431"/>
                      </a:lnTo>
                      <a:lnTo>
                        <a:pt x="702" y="431"/>
                      </a:lnTo>
                      <a:lnTo>
                        <a:pt x="694" y="428"/>
                      </a:lnTo>
                      <a:lnTo>
                        <a:pt x="685" y="424"/>
                      </a:lnTo>
                      <a:lnTo>
                        <a:pt x="685" y="424"/>
                      </a:lnTo>
                      <a:lnTo>
                        <a:pt x="669" y="413"/>
                      </a:lnTo>
                      <a:lnTo>
                        <a:pt x="653" y="401"/>
                      </a:lnTo>
                      <a:lnTo>
                        <a:pt x="623" y="374"/>
                      </a:lnTo>
                      <a:lnTo>
                        <a:pt x="623" y="374"/>
                      </a:lnTo>
                      <a:lnTo>
                        <a:pt x="616" y="369"/>
                      </a:lnTo>
                      <a:lnTo>
                        <a:pt x="608" y="366"/>
                      </a:lnTo>
                      <a:lnTo>
                        <a:pt x="601" y="363"/>
                      </a:lnTo>
                      <a:lnTo>
                        <a:pt x="592" y="363"/>
                      </a:lnTo>
                      <a:lnTo>
                        <a:pt x="585" y="366"/>
                      </a:lnTo>
                      <a:lnTo>
                        <a:pt x="580" y="370"/>
                      </a:lnTo>
                      <a:lnTo>
                        <a:pt x="573" y="376"/>
                      </a:lnTo>
                      <a:lnTo>
                        <a:pt x="569" y="384"/>
                      </a:lnTo>
                      <a:lnTo>
                        <a:pt x="569" y="384"/>
                      </a:lnTo>
                      <a:lnTo>
                        <a:pt x="565" y="394"/>
                      </a:lnTo>
                      <a:lnTo>
                        <a:pt x="562" y="405"/>
                      </a:lnTo>
                      <a:lnTo>
                        <a:pt x="562" y="405"/>
                      </a:lnTo>
                      <a:lnTo>
                        <a:pt x="548" y="459"/>
                      </a:lnTo>
                      <a:lnTo>
                        <a:pt x="541" y="485"/>
                      </a:lnTo>
                      <a:lnTo>
                        <a:pt x="533" y="512"/>
                      </a:lnTo>
                      <a:lnTo>
                        <a:pt x="533" y="512"/>
                      </a:lnTo>
                      <a:lnTo>
                        <a:pt x="524" y="531"/>
                      </a:lnTo>
                      <a:lnTo>
                        <a:pt x="513" y="549"/>
                      </a:lnTo>
                      <a:lnTo>
                        <a:pt x="490" y="588"/>
                      </a:lnTo>
                      <a:lnTo>
                        <a:pt x="490" y="588"/>
                      </a:lnTo>
                      <a:lnTo>
                        <a:pt x="400" y="525"/>
                      </a:lnTo>
                      <a:lnTo>
                        <a:pt x="400" y="525"/>
                      </a:lnTo>
                      <a:lnTo>
                        <a:pt x="394" y="523"/>
                      </a:lnTo>
                      <a:lnTo>
                        <a:pt x="390" y="521"/>
                      </a:lnTo>
                      <a:lnTo>
                        <a:pt x="386" y="520"/>
                      </a:lnTo>
                      <a:lnTo>
                        <a:pt x="381" y="520"/>
                      </a:lnTo>
                      <a:lnTo>
                        <a:pt x="377" y="521"/>
                      </a:lnTo>
                      <a:lnTo>
                        <a:pt x="373" y="524"/>
                      </a:lnTo>
                      <a:lnTo>
                        <a:pt x="365" y="530"/>
                      </a:lnTo>
                      <a:lnTo>
                        <a:pt x="365" y="530"/>
                      </a:lnTo>
                      <a:lnTo>
                        <a:pt x="350" y="548"/>
                      </a:lnTo>
                      <a:lnTo>
                        <a:pt x="334" y="564"/>
                      </a:lnTo>
                      <a:lnTo>
                        <a:pt x="334" y="564"/>
                      </a:lnTo>
                      <a:lnTo>
                        <a:pt x="289" y="606"/>
                      </a:lnTo>
                      <a:lnTo>
                        <a:pt x="244" y="649"/>
                      </a:lnTo>
                      <a:lnTo>
                        <a:pt x="244" y="649"/>
                      </a:lnTo>
                      <a:lnTo>
                        <a:pt x="203" y="690"/>
                      </a:lnTo>
                      <a:lnTo>
                        <a:pt x="164" y="733"/>
                      </a:lnTo>
                      <a:lnTo>
                        <a:pt x="164" y="733"/>
                      </a:lnTo>
                      <a:lnTo>
                        <a:pt x="157" y="743"/>
                      </a:lnTo>
                      <a:lnTo>
                        <a:pt x="151" y="753"/>
                      </a:lnTo>
                      <a:lnTo>
                        <a:pt x="140" y="775"/>
                      </a:lnTo>
                      <a:lnTo>
                        <a:pt x="140" y="775"/>
                      </a:lnTo>
                      <a:lnTo>
                        <a:pt x="140" y="778"/>
                      </a:lnTo>
                      <a:lnTo>
                        <a:pt x="140" y="782"/>
                      </a:lnTo>
                      <a:lnTo>
                        <a:pt x="143" y="786"/>
                      </a:lnTo>
                      <a:lnTo>
                        <a:pt x="144" y="789"/>
                      </a:lnTo>
                      <a:lnTo>
                        <a:pt x="144" y="789"/>
                      </a:lnTo>
                      <a:close/>
                      <a:moveTo>
                        <a:pt x="1035" y="833"/>
                      </a:moveTo>
                      <a:lnTo>
                        <a:pt x="1035" y="833"/>
                      </a:lnTo>
                      <a:lnTo>
                        <a:pt x="1032" y="828"/>
                      </a:lnTo>
                      <a:lnTo>
                        <a:pt x="1029" y="822"/>
                      </a:lnTo>
                      <a:lnTo>
                        <a:pt x="1026" y="819"/>
                      </a:lnTo>
                      <a:lnTo>
                        <a:pt x="1022" y="817"/>
                      </a:lnTo>
                      <a:lnTo>
                        <a:pt x="1017" y="817"/>
                      </a:lnTo>
                      <a:lnTo>
                        <a:pt x="1011" y="815"/>
                      </a:lnTo>
                      <a:lnTo>
                        <a:pt x="1000" y="818"/>
                      </a:lnTo>
                      <a:lnTo>
                        <a:pt x="1000" y="818"/>
                      </a:lnTo>
                      <a:lnTo>
                        <a:pt x="904" y="840"/>
                      </a:lnTo>
                      <a:lnTo>
                        <a:pt x="904" y="840"/>
                      </a:lnTo>
                      <a:lnTo>
                        <a:pt x="906" y="833"/>
                      </a:lnTo>
                      <a:lnTo>
                        <a:pt x="906" y="833"/>
                      </a:lnTo>
                      <a:lnTo>
                        <a:pt x="889" y="822"/>
                      </a:lnTo>
                      <a:lnTo>
                        <a:pt x="881" y="818"/>
                      </a:lnTo>
                      <a:lnTo>
                        <a:pt x="877" y="817"/>
                      </a:lnTo>
                      <a:lnTo>
                        <a:pt x="874" y="817"/>
                      </a:lnTo>
                      <a:lnTo>
                        <a:pt x="874" y="817"/>
                      </a:lnTo>
                      <a:lnTo>
                        <a:pt x="777" y="825"/>
                      </a:lnTo>
                      <a:lnTo>
                        <a:pt x="680" y="836"/>
                      </a:lnTo>
                      <a:lnTo>
                        <a:pt x="680" y="836"/>
                      </a:lnTo>
                      <a:lnTo>
                        <a:pt x="569" y="849"/>
                      </a:lnTo>
                      <a:lnTo>
                        <a:pt x="459" y="862"/>
                      </a:lnTo>
                      <a:lnTo>
                        <a:pt x="459" y="862"/>
                      </a:lnTo>
                      <a:lnTo>
                        <a:pt x="339" y="875"/>
                      </a:lnTo>
                      <a:lnTo>
                        <a:pt x="219" y="886"/>
                      </a:lnTo>
                      <a:lnTo>
                        <a:pt x="219" y="886"/>
                      </a:lnTo>
                      <a:lnTo>
                        <a:pt x="144" y="892"/>
                      </a:lnTo>
                      <a:lnTo>
                        <a:pt x="65" y="897"/>
                      </a:lnTo>
                      <a:lnTo>
                        <a:pt x="65" y="897"/>
                      </a:lnTo>
                      <a:lnTo>
                        <a:pt x="67" y="814"/>
                      </a:lnTo>
                      <a:lnTo>
                        <a:pt x="65" y="736"/>
                      </a:lnTo>
                      <a:lnTo>
                        <a:pt x="65" y="736"/>
                      </a:lnTo>
                      <a:lnTo>
                        <a:pt x="63" y="632"/>
                      </a:lnTo>
                      <a:lnTo>
                        <a:pt x="58" y="528"/>
                      </a:lnTo>
                      <a:lnTo>
                        <a:pt x="58" y="528"/>
                      </a:lnTo>
                      <a:lnTo>
                        <a:pt x="51" y="423"/>
                      </a:lnTo>
                      <a:lnTo>
                        <a:pt x="44" y="316"/>
                      </a:lnTo>
                      <a:lnTo>
                        <a:pt x="44" y="316"/>
                      </a:lnTo>
                      <a:lnTo>
                        <a:pt x="44" y="305"/>
                      </a:lnTo>
                      <a:lnTo>
                        <a:pt x="46" y="297"/>
                      </a:lnTo>
                      <a:lnTo>
                        <a:pt x="47" y="291"/>
                      </a:lnTo>
                      <a:lnTo>
                        <a:pt x="50" y="288"/>
                      </a:lnTo>
                      <a:lnTo>
                        <a:pt x="56" y="284"/>
                      </a:lnTo>
                      <a:lnTo>
                        <a:pt x="61" y="283"/>
                      </a:lnTo>
                      <a:lnTo>
                        <a:pt x="61" y="283"/>
                      </a:lnTo>
                      <a:lnTo>
                        <a:pt x="64" y="280"/>
                      </a:lnTo>
                      <a:lnTo>
                        <a:pt x="67" y="276"/>
                      </a:lnTo>
                      <a:lnTo>
                        <a:pt x="68" y="270"/>
                      </a:lnTo>
                      <a:lnTo>
                        <a:pt x="69" y="265"/>
                      </a:lnTo>
                      <a:lnTo>
                        <a:pt x="69" y="265"/>
                      </a:lnTo>
                      <a:lnTo>
                        <a:pt x="86" y="29"/>
                      </a:lnTo>
                      <a:lnTo>
                        <a:pt x="86" y="29"/>
                      </a:lnTo>
                      <a:lnTo>
                        <a:pt x="85" y="19"/>
                      </a:lnTo>
                      <a:lnTo>
                        <a:pt x="85" y="14"/>
                      </a:lnTo>
                      <a:lnTo>
                        <a:pt x="83" y="10"/>
                      </a:lnTo>
                      <a:lnTo>
                        <a:pt x="81" y="7"/>
                      </a:lnTo>
                      <a:lnTo>
                        <a:pt x="76" y="3"/>
                      </a:lnTo>
                      <a:lnTo>
                        <a:pt x="72" y="1"/>
                      </a:lnTo>
                      <a:lnTo>
                        <a:pt x="67" y="0"/>
                      </a:lnTo>
                      <a:lnTo>
                        <a:pt x="67" y="0"/>
                      </a:lnTo>
                      <a:lnTo>
                        <a:pt x="60" y="0"/>
                      </a:lnTo>
                      <a:lnTo>
                        <a:pt x="56" y="0"/>
                      </a:lnTo>
                      <a:lnTo>
                        <a:pt x="50" y="3"/>
                      </a:lnTo>
                      <a:lnTo>
                        <a:pt x="47" y="6"/>
                      </a:lnTo>
                      <a:lnTo>
                        <a:pt x="44" y="10"/>
                      </a:lnTo>
                      <a:lnTo>
                        <a:pt x="42" y="14"/>
                      </a:lnTo>
                      <a:lnTo>
                        <a:pt x="39" y="25"/>
                      </a:lnTo>
                      <a:lnTo>
                        <a:pt x="39" y="25"/>
                      </a:lnTo>
                      <a:lnTo>
                        <a:pt x="35" y="61"/>
                      </a:lnTo>
                      <a:lnTo>
                        <a:pt x="33" y="80"/>
                      </a:lnTo>
                      <a:lnTo>
                        <a:pt x="33" y="98"/>
                      </a:lnTo>
                      <a:lnTo>
                        <a:pt x="33" y="98"/>
                      </a:lnTo>
                      <a:lnTo>
                        <a:pt x="33" y="133"/>
                      </a:lnTo>
                      <a:lnTo>
                        <a:pt x="32" y="166"/>
                      </a:lnTo>
                      <a:lnTo>
                        <a:pt x="31" y="184"/>
                      </a:lnTo>
                      <a:lnTo>
                        <a:pt x="28" y="201"/>
                      </a:lnTo>
                      <a:lnTo>
                        <a:pt x="22" y="218"/>
                      </a:lnTo>
                      <a:lnTo>
                        <a:pt x="17" y="234"/>
                      </a:lnTo>
                      <a:lnTo>
                        <a:pt x="17" y="234"/>
                      </a:lnTo>
                      <a:lnTo>
                        <a:pt x="10" y="252"/>
                      </a:lnTo>
                      <a:lnTo>
                        <a:pt x="6" y="270"/>
                      </a:lnTo>
                      <a:lnTo>
                        <a:pt x="1" y="290"/>
                      </a:lnTo>
                      <a:lnTo>
                        <a:pt x="0" y="309"/>
                      </a:lnTo>
                      <a:lnTo>
                        <a:pt x="0" y="329"/>
                      </a:lnTo>
                      <a:lnTo>
                        <a:pt x="0" y="348"/>
                      </a:lnTo>
                      <a:lnTo>
                        <a:pt x="3" y="387"/>
                      </a:lnTo>
                      <a:lnTo>
                        <a:pt x="3" y="387"/>
                      </a:lnTo>
                      <a:lnTo>
                        <a:pt x="13" y="514"/>
                      </a:lnTo>
                      <a:lnTo>
                        <a:pt x="18" y="580"/>
                      </a:lnTo>
                      <a:lnTo>
                        <a:pt x="22" y="643"/>
                      </a:lnTo>
                      <a:lnTo>
                        <a:pt x="22" y="643"/>
                      </a:lnTo>
                      <a:lnTo>
                        <a:pt x="24" y="697"/>
                      </a:lnTo>
                      <a:lnTo>
                        <a:pt x="25" y="752"/>
                      </a:lnTo>
                      <a:lnTo>
                        <a:pt x="28" y="861"/>
                      </a:lnTo>
                      <a:lnTo>
                        <a:pt x="28" y="861"/>
                      </a:lnTo>
                      <a:lnTo>
                        <a:pt x="26" y="869"/>
                      </a:lnTo>
                      <a:lnTo>
                        <a:pt x="26" y="878"/>
                      </a:lnTo>
                      <a:lnTo>
                        <a:pt x="21" y="893"/>
                      </a:lnTo>
                      <a:lnTo>
                        <a:pt x="21" y="893"/>
                      </a:lnTo>
                      <a:lnTo>
                        <a:pt x="20" y="901"/>
                      </a:lnTo>
                      <a:lnTo>
                        <a:pt x="20" y="910"/>
                      </a:lnTo>
                      <a:lnTo>
                        <a:pt x="21" y="917"/>
                      </a:lnTo>
                      <a:lnTo>
                        <a:pt x="24" y="923"/>
                      </a:lnTo>
                      <a:lnTo>
                        <a:pt x="28" y="928"/>
                      </a:lnTo>
                      <a:lnTo>
                        <a:pt x="33" y="932"/>
                      </a:lnTo>
                      <a:lnTo>
                        <a:pt x="40" y="935"/>
                      </a:lnTo>
                      <a:lnTo>
                        <a:pt x="49" y="935"/>
                      </a:lnTo>
                      <a:lnTo>
                        <a:pt x="49" y="935"/>
                      </a:lnTo>
                      <a:lnTo>
                        <a:pt x="137" y="933"/>
                      </a:lnTo>
                      <a:lnTo>
                        <a:pt x="182" y="930"/>
                      </a:lnTo>
                      <a:lnTo>
                        <a:pt x="226" y="928"/>
                      </a:lnTo>
                      <a:lnTo>
                        <a:pt x="226" y="928"/>
                      </a:lnTo>
                      <a:lnTo>
                        <a:pt x="279" y="922"/>
                      </a:lnTo>
                      <a:lnTo>
                        <a:pt x="330" y="915"/>
                      </a:lnTo>
                      <a:lnTo>
                        <a:pt x="381" y="908"/>
                      </a:lnTo>
                      <a:lnTo>
                        <a:pt x="433" y="901"/>
                      </a:lnTo>
                      <a:lnTo>
                        <a:pt x="433" y="901"/>
                      </a:lnTo>
                      <a:lnTo>
                        <a:pt x="472" y="898"/>
                      </a:lnTo>
                      <a:lnTo>
                        <a:pt x="510" y="896"/>
                      </a:lnTo>
                      <a:lnTo>
                        <a:pt x="588" y="890"/>
                      </a:lnTo>
                      <a:lnTo>
                        <a:pt x="588" y="890"/>
                      </a:lnTo>
                      <a:lnTo>
                        <a:pt x="628" y="886"/>
                      </a:lnTo>
                      <a:lnTo>
                        <a:pt x="667" y="880"/>
                      </a:lnTo>
                      <a:lnTo>
                        <a:pt x="746" y="871"/>
                      </a:lnTo>
                      <a:lnTo>
                        <a:pt x="786" y="868"/>
                      </a:lnTo>
                      <a:lnTo>
                        <a:pt x="827" y="867"/>
                      </a:lnTo>
                      <a:lnTo>
                        <a:pt x="846" y="867"/>
                      </a:lnTo>
                      <a:lnTo>
                        <a:pt x="867" y="868"/>
                      </a:lnTo>
                      <a:lnTo>
                        <a:pt x="886" y="869"/>
                      </a:lnTo>
                      <a:lnTo>
                        <a:pt x="907" y="874"/>
                      </a:lnTo>
                      <a:lnTo>
                        <a:pt x="907" y="874"/>
                      </a:lnTo>
                      <a:lnTo>
                        <a:pt x="920" y="875"/>
                      </a:lnTo>
                      <a:lnTo>
                        <a:pt x="932" y="875"/>
                      </a:lnTo>
                      <a:lnTo>
                        <a:pt x="945" y="874"/>
                      </a:lnTo>
                      <a:lnTo>
                        <a:pt x="958" y="872"/>
                      </a:lnTo>
                      <a:lnTo>
                        <a:pt x="983" y="867"/>
                      </a:lnTo>
                      <a:lnTo>
                        <a:pt x="1008" y="860"/>
                      </a:lnTo>
                      <a:lnTo>
                        <a:pt x="1008" y="860"/>
                      </a:lnTo>
                      <a:lnTo>
                        <a:pt x="1019" y="857"/>
                      </a:lnTo>
                      <a:lnTo>
                        <a:pt x="1028" y="853"/>
                      </a:lnTo>
                      <a:lnTo>
                        <a:pt x="1031" y="849"/>
                      </a:lnTo>
                      <a:lnTo>
                        <a:pt x="1033" y="844"/>
                      </a:lnTo>
                      <a:lnTo>
                        <a:pt x="1035" y="840"/>
                      </a:lnTo>
                      <a:lnTo>
                        <a:pt x="1035" y="833"/>
                      </a:lnTo>
                      <a:lnTo>
                        <a:pt x="1035" y="833"/>
                      </a:lnTo>
                      <a:close/>
                    </a:path>
                  </a:pathLst>
                </a:custGeom>
                <a:noFill/>
                <a:ln w="3175">
                  <a:solidFill>
                    <a:schemeClr val="bg1"/>
                  </a:solid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grpSp>
          <p:nvGrpSpPr>
            <p:cNvPr id="3" name="Group 2"/>
            <p:cNvGrpSpPr/>
            <p:nvPr/>
          </p:nvGrpSpPr>
          <p:grpSpPr>
            <a:xfrm>
              <a:off x="5012269" y="1486327"/>
              <a:ext cx="2411937" cy="5003372"/>
              <a:chOff x="6101899" y="1486327"/>
              <a:chExt cx="2411937" cy="5003372"/>
            </a:xfrm>
          </p:grpSpPr>
          <p:sp>
            <p:nvSpPr>
              <p:cNvPr id="243" name="Rectangle 242"/>
              <p:cNvSpPr/>
              <p:nvPr/>
            </p:nvSpPr>
            <p:spPr bwMode="auto">
              <a:xfrm>
                <a:off x="6203773"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Continuum</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Continuum for Phone</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Universal Windows Apps</a:t>
                </a:r>
              </a:p>
            </p:txBody>
          </p:sp>
          <p:sp>
            <p:nvSpPr>
              <p:cNvPr id="195" name="Oval 194"/>
              <p:cNvSpPr/>
              <p:nvPr/>
            </p:nvSpPr>
            <p:spPr bwMode="auto">
              <a:xfrm>
                <a:off x="6393467"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3" name="TextBox 152"/>
              <p:cNvSpPr txBox="1"/>
              <p:nvPr/>
            </p:nvSpPr>
            <p:spPr>
              <a:xfrm>
                <a:off x="6310514" y="2527145"/>
                <a:ext cx="1994706"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Get the best experience </a:t>
                </a:r>
              </a:p>
            </p:txBody>
          </p:sp>
          <p:sp>
            <p:nvSpPr>
              <p:cNvPr id="250" name="Rectangle 249"/>
              <p:cNvSpPr/>
              <p:nvPr/>
            </p:nvSpPr>
            <p:spPr>
              <a:xfrm>
                <a:off x="6101899" y="3871141"/>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The best screen is always the one you’re on</a:t>
                </a:r>
              </a:p>
            </p:txBody>
          </p:sp>
          <p:cxnSp>
            <p:nvCxnSpPr>
              <p:cNvPr id="89" name="Straight Connector 88"/>
              <p:cNvCxnSpPr/>
              <p:nvPr/>
            </p:nvCxnSpPr>
            <p:spPr>
              <a:xfrm>
                <a:off x="6302027"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bwMode="auto">
              <a:xfrm>
                <a:off x="6164867"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96"/>
              <p:cNvSpPr/>
              <p:nvPr/>
            </p:nvSpPr>
            <p:spPr bwMode="auto">
              <a:xfrm rot="10800000">
                <a:off x="6164867"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0" name="Group 59"/>
              <p:cNvGrpSpPr/>
              <p:nvPr/>
            </p:nvGrpSpPr>
            <p:grpSpPr>
              <a:xfrm>
                <a:off x="6887136" y="2038773"/>
                <a:ext cx="759258" cy="415043"/>
                <a:chOff x="756711" y="2693752"/>
                <a:chExt cx="1029597" cy="562819"/>
              </a:xfrm>
            </p:grpSpPr>
            <p:grpSp>
              <p:nvGrpSpPr>
                <p:cNvPr id="61" name="Group 60"/>
                <p:cNvGrpSpPr/>
                <p:nvPr/>
              </p:nvGrpSpPr>
              <p:grpSpPr>
                <a:xfrm>
                  <a:off x="756711" y="2898698"/>
                  <a:ext cx="142791" cy="257025"/>
                  <a:chOff x="9299720" y="3815965"/>
                  <a:chExt cx="142811" cy="257061"/>
                </a:xfrm>
              </p:grpSpPr>
              <p:sp>
                <p:nvSpPr>
                  <p:cNvPr id="81" name="Freeform 80"/>
                  <p:cNvSpPr>
                    <a:spLocks/>
                  </p:cNvSpPr>
                  <p:nvPr/>
                </p:nvSpPr>
                <p:spPr bwMode="auto">
                  <a:xfrm>
                    <a:off x="9299720" y="3815965"/>
                    <a:ext cx="142811" cy="257061"/>
                  </a:xfrm>
                  <a:custGeom>
                    <a:avLst/>
                    <a:gdLst>
                      <a:gd name="T0" fmla="*/ 40 w 40"/>
                      <a:gd name="T1" fmla="*/ 4 h 72"/>
                      <a:gd name="T2" fmla="*/ 36 w 40"/>
                      <a:gd name="T3" fmla="*/ 0 h 72"/>
                      <a:gd name="T4" fmla="*/ 4 w 40"/>
                      <a:gd name="T5" fmla="*/ 0 h 72"/>
                      <a:gd name="T6" fmla="*/ 0 w 40"/>
                      <a:gd name="T7" fmla="*/ 4 h 72"/>
                      <a:gd name="T8" fmla="*/ 0 w 40"/>
                      <a:gd name="T9" fmla="*/ 68 h 72"/>
                      <a:gd name="T10" fmla="*/ 4 w 40"/>
                      <a:gd name="T11" fmla="*/ 72 h 72"/>
                      <a:gd name="T12" fmla="*/ 36 w 40"/>
                      <a:gd name="T13" fmla="*/ 72 h 72"/>
                      <a:gd name="T14" fmla="*/ 40 w 40"/>
                      <a:gd name="T15" fmla="*/ 68 h 72"/>
                      <a:gd name="T16" fmla="*/ 40 w 40"/>
                      <a:gd name="T17"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2">
                        <a:moveTo>
                          <a:pt x="40" y="4"/>
                        </a:moveTo>
                        <a:cubicBezTo>
                          <a:pt x="40" y="2"/>
                          <a:pt x="38" y="0"/>
                          <a:pt x="36" y="0"/>
                        </a:cubicBezTo>
                        <a:cubicBezTo>
                          <a:pt x="4" y="0"/>
                          <a:pt x="4" y="0"/>
                          <a:pt x="4" y="0"/>
                        </a:cubicBezTo>
                        <a:cubicBezTo>
                          <a:pt x="2" y="0"/>
                          <a:pt x="0" y="2"/>
                          <a:pt x="0" y="4"/>
                        </a:cubicBezTo>
                        <a:cubicBezTo>
                          <a:pt x="0" y="68"/>
                          <a:pt x="0" y="68"/>
                          <a:pt x="0" y="68"/>
                        </a:cubicBezTo>
                        <a:cubicBezTo>
                          <a:pt x="0" y="70"/>
                          <a:pt x="2" y="72"/>
                          <a:pt x="4" y="72"/>
                        </a:cubicBezTo>
                        <a:cubicBezTo>
                          <a:pt x="36" y="72"/>
                          <a:pt x="36" y="72"/>
                          <a:pt x="36" y="72"/>
                        </a:cubicBezTo>
                        <a:cubicBezTo>
                          <a:pt x="38" y="72"/>
                          <a:pt x="40" y="70"/>
                          <a:pt x="40" y="68"/>
                        </a:cubicBezTo>
                        <a:lnTo>
                          <a:pt x="40" y="4"/>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563"/>
                    <a:endParaRPr lang="en-US" sz="1836">
                      <a:solidFill>
                        <a:srgbClr val="505050"/>
                      </a:solidFill>
                    </a:endParaRPr>
                  </a:p>
                </p:txBody>
              </p:sp>
              <p:sp>
                <p:nvSpPr>
                  <p:cNvPr id="82" name="Line 50"/>
                  <p:cNvSpPr>
                    <a:spLocks noChangeShapeType="1"/>
                  </p:cNvSpPr>
                  <p:nvPr/>
                </p:nvSpPr>
                <p:spPr bwMode="auto">
                  <a:xfrm>
                    <a:off x="9307236" y="4044463"/>
                    <a:ext cx="127778"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563"/>
                    <a:endParaRPr lang="en-US" sz="1836">
                      <a:solidFill>
                        <a:srgbClr val="505050"/>
                      </a:solidFill>
                    </a:endParaRPr>
                  </a:p>
                </p:txBody>
              </p:sp>
              <p:sp>
                <p:nvSpPr>
                  <p:cNvPr id="83" name="Line 51"/>
                  <p:cNvSpPr>
                    <a:spLocks noChangeShapeType="1"/>
                  </p:cNvSpPr>
                  <p:nvPr/>
                </p:nvSpPr>
                <p:spPr bwMode="auto">
                  <a:xfrm>
                    <a:off x="9307236" y="3844528"/>
                    <a:ext cx="127778"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563"/>
                    <a:endParaRPr lang="en-US" sz="1836">
                      <a:solidFill>
                        <a:srgbClr val="505050"/>
                      </a:solidFill>
                    </a:endParaRPr>
                  </a:p>
                </p:txBody>
              </p:sp>
            </p:grpSp>
            <p:grpSp>
              <p:nvGrpSpPr>
                <p:cNvPr id="62" name="Group 61"/>
                <p:cNvGrpSpPr/>
                <p:nvPr/>
              </p:nvGrpSpPr>
              <p:grpSpPr>
                <a:xfrm>
                  <a:off x="1225193" y="2693752"/>
                  <a:ext cx="561115" cy="561116"/>
                  <a:chOff x="6059489" y="1347789"/>
                  <a:chExt cx="285750" cy="285750"/>
                </a:xfrm>
              </p:grpSpPr>
              <p:sp>
                <p:nvSpPr>
                  <p:cNvPr id="70" name="Oval 371"/>
                  <p:cNvSpPr>
                    <a:spLocks noChangeArrowheads="1"/>
                  </p:cNvSpPr>
                  <p:nvPr/>
                </p:nvSpPr>
                <p:spPr bwMode="auto">
                  <a:xfrm>
                    <a:off x="6119814" y="1587501"/>
                    <a:ext cx="150813" cy="46038"/>
                  </a:xfrm>
                  <a:prstGeom prst="ellips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1" name="Rectangle 372"/>
                  <p:cNvSpPr>
                    <a:spLocks noChangeArrowheads="1"/>
                  </p:cNvSpPr>
                  <p:nvPr/>
                </p:nvSpPr>
                <p:spPr bwMode="auto">
                  <a:xfrm>
                    <a:off x="6059489" y="1347789"/>
                    <a:ext cx="285750" cy="195263"/>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2" name="Line 373"/>
                  <p:cNvSpPr>
                    <a:spLocks noChangeShapeType="1"/>
                  </p:cNvSpPr>
                  <p:nvPr/>
                </p:nvSpPr>
                <p:spPr bwMode="auto">
                  <a:xfrm>
                    <a:off x="6097589" y="1377951"/>
                    <a:ext cx="209550"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3" name="Line 374"/>
                  <p:cNvSpPr>
                    <a:spLocks noChangeShapeType="1"/>
                  </p:cNvSpPr>
                  <p:nvPr/>
                </p:nvSpPr>
                <p:spPr bwMode="auto">
                  <a:xfrm>
                    <a:off x="6216651" y="1438276"/>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4" name="Line 375"/>
                  <p:cNvSpPr>
                    <a:spLocks noChangeShapeType="1"/>
                  </p:cNvSpPr>
                  <p:nvPr/>
                </p:nvSpPr>
                <p:spPr bwMode="auto">
                  <a:xfrm>
                    <a:off x="6216651" y="1468439"/>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5" name="Line 376"/>
                  <p:cNvSpPr>
                    <a:spLocks noChangeShapeType="1"/>
                  </p:cNvSpPr>
                  <p:nvPr/>
                </p:nvSpPr>
                <p:spPr bwMode="auto">
                  <a:xfrm>
                    <a:off x="6216651" y="1498601"/>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6" name="Line 377"/>
                  <p:cNvSpPr>
                    <a:spLocks noChangeShapeType="1"/>
                  </p:cNvSpPr>
                  <p:nvPr/>
                </p:nvSpPr>
                <p:spPr bwMode="auto">
                  <a:xfrm flipV="1">
                    <a:off x="6089651" y="1474789"/>
                    <a:ext cx="0" cy="30163"/>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7" name="Line 378"/>
                  <p:cNvSpPr>
                    <a:spLocks noChangeShapeType="1"/>
                  </p:cNvSpPr>
                  <p:nvPr/>
                </p:nvSpPr>
                <p:spPr bwMode="auto">
                  <a:xfrm flipV="1">
                    <a:off x="6119814" y="1444626"/>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8" name="Line 379"/>
                  <p:cNvSpPr>
                    <a:spLocks noChangeShapeType="1"/>
                  </p:cNvSpPr>
                  <p:nvPr/>
                </p:nvSpPr>
                <p:spPr bwMode="auto">
                  <a:xfrm flipV="1">
                    <a:off x="6149976" y="1414464"/>
                    <a:ext cx="0" cy="904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79" name="Line 380"/>
                  <p:cNvSpPr>
                    <a:spLocks noChangeShapeType="1"/>
                  </p:cNvSpPr>
                  <p:nvPr/>
                </p:nvSpPr>
                <p:spPr bwMode="auto">
                  <a:xfrm flipV="1">
                    <a:off x="6180139" y="1444626"/>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sp>
                <p:nvSpPr>
                  <p:cNvPr id="80" name="Line 381"/>
                  <p:cNvSpPr>
                    <a:spLocks noChangeShapeType="1"/>
                  </p:cNvSpPr>
                  <p:nvPr/>
                </p:nvSpPr>
                <p:spPr bwMode="auto">
                  <a:xfrm flipV="1">
                    <a:off x="6194426" y="1550989"/>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algn="ctr" defTabSz="932563"/>
                    <a:endParaRPr lang="en-US">
                      <a:solidFill>
                        <a:srgbClr val="505050"/>
                      </a:solidFill>
                    </a:endParaRPr>
                  </a:p>
                </p:txBody>
              </p:sp>
            </p:grpSp>
            <p:cxnSp>
              <p:nvCxnSpPr>
                <p:cNvPr id="63" name="Straight Connector 62"/>
                <p:cNvCxnSpPr/>
                <p:nvPr/>
              </p:nvCxnSpPr>
              <p:spPr>
                <a:xfrm>
                  <a:off x="780783" y="3048751"/>
                  <a:ext cx="1" cy="5256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839058" y="2954586"/>
                  <a:ext cx="1" cy="146725"/>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8195" y="3016908"/>
                  <a:ext cx="1" cy="84403"/>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09920" y="3002365"/>
                  <a:ext cx="1" cy="98946"/>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bwMode="auto">
                <a:xfrm>
                  <a:off x="828676" y="2913869"/>
                  <a:ext cx="392851" cy="342702"/>
                </a:xfrm>
                <a:custGeom>
                  <a:avLst/>
                  <a:gdLst>
                    <a:gd name="connsiteX0" fmla="*/ 0 w 392906"/>
                    <a:gd name="connsiteY0" fmla="*/ 245269 h 374824"/>
                    <a:gd name="connsiteX1" fmla="*/ 276225 w 392906"/>
                    <a:gd name="connsiteY1" fmla="*/ 369094 h 374824"/>
                    <a:gd name="connsiteX2" fmla="*/ 269081 w 392906"/>
                    <a:gd name="connsiteY2" fmla="*/ 80962 h 374824"/>
                    <a:gd name="connsiteX3" fmla="*/ 392906 w 392906"/>
                    <a:gd name="connsiteY3" fmla="*/ 0 h 374824"/>
                    <a:gd name="connsiteX0" fmla="*/ 0 w 392906"/>
                    <a:gd name="connsiteY0" fmla="*/ 245269 h 386613"/>
                    <a:gd name="connsiteX1" fmla="*/ 276225 w 392906"/>
                    <a:gd name="connsiteY1" fmla="*/ 369094 h 386613"/>
                    <a:gd name="connsiteX2" fmla="*/ 269081 w 392906"/>
                    <a:gd name="connsiteY2" fmla="*/ 80962 h 386613"/>
                    <a:gd name="connsiteX3" fmla="*/ 392906 w 392906"/>
                    <a:gd name="connsiteY3" fmla="*/ 0 h 386613"/>
                    <a:gd name="connsiteX0" fmla="*/ 0 w 392906"/>
                    <a:gd name="connsiteY0" fmla="*/ 245269 h 325216"/>
                    <a:gd name="connsiteX1" fmla="*/ 242888 w 392906"/>
                    <a:gd name="connsiteY1" fmla="*/ 240506 h 325216"/>
                    <a:gd name="connsiteX2" fmla="*/ 269081 w 392906"/>
                    <a:gd name="connsiteY2" fmla="*/ 80962 h 325216"/>
                    <a:gd name="connsiteX3" fmla="*/ 392906 w 392906"/>
                    <a:gd name="connsiteY3" fmla="*/ 0 h 325216"/>
                    <a:gd name="connsiteX0" fmla="*/ 0 w 392906"/>
                    <a:gd name="connsiteY0" fmla="*/ 245269 h 245269"/>
                    <a:gd name="connsiteX1" fmla="*/ 269081 w 392906"/>
                    <a:gd name="connsiteY1" fmla="*/ 80962 h 245269"/>
                    <a:gd name="connsiteX2" fmla="*/ 392906 w 392906"/>
                    <a:gd name="connsiteY2" fmla="*/ 0 h 245269"/>
                    <a:gd name="connsiteX0" fmla="*/ 0 w 392906"/>
                    <a:gd name="connsiteY0" fmla="*/ 245269 h 269081"/>
                    <a:gd name="connsiteX1" fmla="*/ 204787 w 392906"/>
                    <a:gd name="connsiteY1" fmla="*/ 269081 h 269081"/>
                    <a:gd name="connsiteX2" fmla="*/ 392906 w 392906"/>
                    <a:gd name="connsiteY2" fmla="*/ 0 h 269081"/>
                    <a:gd name="connsiteX0" fmla="*/ 0 w 392906"/>
                    <a:gd name="connsiteY0" fmla="*/ 245269 h 299771"/>
                    <a:gd name="connsiteX1" fmla="*/ 204787 w 392906"/>
                    <a:gd name="connsiteY1" fmla="*/ 269081 h 299771"/>
                    <a:gd name="connsiteX2" fmla="*/ 392906 w 392906"/>
                    <a:gd name="connsiteY2" fmla="*/ 0 h 299771"/>
                    <a:gd name="connsiteX0" fmla="*/ 0 w 392906"/>
                    <a:gd name="connsiteY0" fmla="*/ 245269 h 299771"/>
                    <a:gd name="connsiteX1" fmla="*/ 204787 w 392906"/>
                    <a:gd name="connsiteY1" fmla="*/ 269081 h 299771"/>
                    <a:gd name="connsiteX2" fmla="*/ 392906 w 392906"/>
                    <a:gd name="connsiteY2" fmla="*/ 0 h 299771"/>
                    <a:gd name="connsiteX0" fmla="*/ 153 w 393059"/>
                    <a:gd name="connsiteY0" fmla="*/ 245269 h 373445"/>
                    <a:gd name="connsiteX1" fmla="*/ 204940 w 393059"/>
                    <a:gd name="connsiteY1" fmla="*/ 269081 h 373445"/>
                    <a:gd name="connsiteX2" fmla="*/ 393059 w 393059"/>
                    <a:gd name="connsiteY2" fmla="*/ 0 h 373445"/>
                    <a:gd name="connsiteX0" fmla="*/ 153 w 393059"/>
                    <a:gd name="connsiteY0" fmla="*/ 245269 h 373445"/>
                    <a:gd name="connsiteX1" fmla="*/ 204940 w 393059"/>
                    <a:gd name="connsiteY1" fmla="*/ 269081 h 373445"/>
                    <a:gd name="connsiteX2" fmla="*/ 393059 w 393059"/>
                    <a:gd name="connsiteY2" fmla="*/ 0 h 373445"/>
                    <a:gd name="connsiteX0" fmla="*/ 52 w 392958"/>
                    <a:gd name="connsiteY0" fmla="*/ 245269 h 393712"/>
                    <a:gd name="connsiteX1" fmla="*/ 204839 w 392958"/>
                    <a:gd name="connsiteY1" fmla="*/ 269081 h 393712"/>
                    <a:gd name="connsiteX2" fmla="*/ 392958 w 392958"/>
                    <a:gd name="connsiteY2" fmla="*/ 0 h 393712"/>
                    <a:gd name="connsiteX0" fmla="*/ 48 w 392954"/>
                    <a:gd name="connsiteY0" fmla="*/ 245269 h 383928"/>
                    <a:gd name="connsiteX1" fmla="*/ 216741 w 392954"/>
                    <a:gd name="connsiteY1" fmla="*/ 240506 h 383928"/>
                    <a:gd name="connsiteX2" fmla="*/ 392954 w 392954"/>
                    <a:gd name="connsiteY2" fmla="*/ 0 h 383928"/>
                    <a:gd name="connsiteX0" fmla="*/ 48 w 392954"/>
                    <a:gd name="connsiteY0" fmla="*/ 245269 h 383928"/>
                    <a:gd name="connsiteX1" fmla="*/ 216741 w 392954"/>
                    <a:gd name="connsiteY1" fmla="*/ 240506 h 383928"/>
                    <a:gd name="connsiteX2" fmla="*/ 392954 w 392954"/>
                    <a:gd name="connsiteY2" fmla="*/ 0 h 383928"/>
                    <a:gd name="connsiteX0" fmla="*/ 37 w 392943"/>
                    <a:gd name="connsiteY0" fmla="*/ 245269 h 389760"/>
                    <a:gd name="connsiteX1" fmla="*/ 216730 w 392943"/>
                    <a:gd name="connsiteY1" fmla="*/ 240506 h 389760"/>
                    <a:gd name="connsiteX2" fmla="*/ 392943 w 392943"/>
                    <a:gd name="connsiteY2" fmla="*/ 0 h 389760"/>
                    <a:gd name="connsiteX0" fmla="*/ 35 w 392941"/>
                    <a:gd name="connsiteY0" fmla="*/ 245269 h 391108"/>
                    <a:gd name="connsiteX1" fmla="*/ 216728 w 392941"/>
                    <a:gd name="connsiteY1" fmla="*/ 240506 h 391108"/>
                    <a:gd name="connsiteX2" fmla="*/ 392941 w 392941"/>
                    <a:gd name="connsiteY2" fmla="*/ 0 h 391108"/>
                    <a:gd name="connsiteX0" fmla="*/ 32 w 392938"/>
                    <a:gd name="connsiteY0" fmla="*/ 245269 h 404454"/>
                    <a:gd name="connsiteX1" fmla="*/ 233394 w 392938"/>
                    <a:gd name="connsiteY1" fmla="*/ 276225 h 404454"/>
                    <a:gd name="connsiteX2" fmla="*/ 392938 w 392938"/>
                    <a:gd name="connsiteY2" fmla="*/ 0 h 404454"/>
                    <a:gd name="connsiteX0" fmla="*/ 36 w 392942"/>
                    <a:gd name="connsiteY0" fmla="*/ 245269 h 384708"/>
                    <a:gd name="connsiteX1" fmla="*/ 201103 w 392942"/>
                    <a:gd name="connsiteY1" fmla="*/ 221323 h 384708"/>
                    <a:gd name="connsiteX2" fmla="*/ 392942 w 392942"/>
                    <a:gd name="connsiteY2" fmla="*/ 0 h 384708"/>
                    <a:gd name="connsiteX0" fmla="*/ 37 w 392943"/>
                    <a:gd name="connsiteY0" fmla="*/ 245269 h 387321"/>
                    <a:gd name="connsiteX1" fmla="*/ 201104 w 392943"/>
                    <a:gd name="connsiteY1" fmla="*/ 221323 h 387321"/>
                    <a:gd name="connsiteX2" fmla="*/ 392943 w 392943"/>
                    <a:gd name="connsiteY2" fmla="*/ 0 h 387321"/>
                    <a:gd name="connsiteX0" fmla="*/ 0 w 392906"/>
                    <a:gd name="connsiteY0" fmla="*/ 245269 h 346727"/>
                    <a:gd name="connsiteX1" fmla="*/ 201067 w 392906"/>
                    <a:gd name="connsiteY1" fmla="*/ 221323 h 346727"/>
                    <a:gd name="connsiteX2" fmla="*/ 392906 w 392906"/>
                    <a:gd name="connsiteY2" fmla="*/ 0 h 346727"/>
                    <a:gd name="connsiteX0" fmla="*/ 0 w 392906"/>
                    <a:gd name="connsiteY0" fmla="*/ 245269 h 338954"/>
                    <a:gd name="connsiteX1" fmla="*/ 194609 w 392906"/>
                    <a:gd name="connsiteY1" fmla="*/ 198716 h 338954"/>
                    <a:gd name="connsiteX2" fmla="*/ 392906 w 392906"/>
                    <a:gd name="connsiteY2" fmla="*/ 0 h 338954"/>
                    <a:gd name="connsiteX0" fmla="*/ 0 w 392906"/>
                    <a:gd name="connsiteY0" fmla="*/ 249920 h 343606"/>
                    <a:gd name="connsiteX1" fmla="*/ 194609 w 392906"/>
                    <a:gd name="connsiteY1" fmla="*/ 203367 h 343606"/>
                    <a:gd name="connsiteX2" fmla="*/ 392906 w 392906"/>
                    <a:gd name="connsiteY2" fmla="*/ 4651 h 343606"/>
                    <a:gd name="connsiteX0" fmla="*/ 0 w 392906"/>
                    <a:gd name="connsiteY0" fmla="*/ 249920 h 342746"/>
                    <a:gd name="connsiteX1" fmla="*/ 194609 w 392906"/>
                    <a:gd name="connsiteY1" fmla="*/ 203367 h 342746"/>
                    <a:gd name="connsiteX2" fmla="*/ 392906 w 392906"/>
                    <a:gd name="connsiteY2" fmla="*/ 4651 h 342746"/>
                    <a:gd name="connsiteX0" fmla="*/ 0 w 392906"/>
                    <a:gd name="connsiteY0" fmla="*/ 249920 h 349881"/>
                    <a:gd name="connsiteX1" fmla="*/ 194609 w 392906"/>
                    <a:gd name="connsiteY1" fmla="*/ 203367 h 349881"/>
                    <a:gd name="connsiteX2" fmla="*/ 392906 w 392906"/>
                    <a:gd name="connsiteY2" fmla="*/ 4651 h 349881"/>
                    <a:gd name="connsiteX0" fmla="*/ 0 w 392906"/>
                    <a:gd name="connsiteY0" fmla="*/ 249920 h 342750"/>
                    <a:gd name="connsiteX1" fmla="*/ 194609 w 392906"/>
                    <a:gd name="connsiteY1" fmla="*/ 203367 h 342750"/>
                    <a:gd name="connsiteX2" fmla="*/ 392906 w 392906"/>
                    <a:gd name="connsiteY2" fmla="*/ 4651 h 342750"/>
                  </a:gdLst>
                  <a:ahLst/>
                  <a:cxnLst>
                    <a:cxn ang="0">
                      <a:pos x="connsiteX0" y="connsiteY0"/>
                    </a:cxn>
                    <a:cxn ang="0">
                      <a:pos x="connsiteX1" y="connsiteY1"/>
                    </a:cxn>
                    <a:cxn ang="0">
                      <a:pos x="connsiteX2" y="connsiteY2"/>
                    </a:cxn>
                  </a:cxnLst>
                  <a:rect l="l" t="t" r="r" b="b"/>
                  <a:pathLst>
                    <a:path w="392906" h="342750">
                      <a:moveTo>
                        <a:pt x="0" y="249920"/>
                      </a:moveTo>
                      <a:cubicBezTo>
                        <a:pt x="48498" y="428519"/>
                        <a:pt x="194655" y="313633"/>
                        <a:pt x="194609" y="203367"/>
                      </a:cubicBezTo>
                      <a:cubicBezTo>
                        <a:pt x="194563" y="93101"/>
                        <a:pt x="195758" y="-25066"/>
                        <a:pt x="392906" y="4651"/>
                      </a:cubicBezTo>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563"/>
                  <a:endParaRPr lang="en-US">
                    <a:solidFill>
                      <a:srgbClr val="FFFFFF"/>
                    </a:solidFill>
                  </a:endParaRPr>
                </a:p>
              </p:txBody>
            </p:sp>
          </p:grpSp>
        </p:grpSp>
        <p:grpSp>
          <p:nvGrpSpPr>
            <p:cNvPr id="84" name="Group 83"/>
            <p:cNvGrpSpPr/>
            <p:nvPr/>
          </p:nvGrpSpPr>
          <p:grpSpPr>
            <a:xfrm>
              <a:off x="7198726" y="1486327"/>
              <a:ext cx="2411937" cy="5003372"/>
              <a:chOff x="3922639" y="1486327"/>
              <a:chExt cx="2411937" cy="5003372"/>
            </a:xfrm>
          </p:grpSpPr>
          <p:sp>
            <p:nvSpPr>
              <p:cNvPr id="85" name="Rectangle 84"/>
              <p:cNvSpPr/>
              <p:nvPr/>
            </p:nvSpPr>
            <p:spPr bwMode="auto">
              <a:xfrm>
                <a:off x="4024513"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Surface</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Lumia</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3rd party devices</a:t>
                </a:r>
              </a:p>
            </p:txBody>
          </p:sp>
          <p:sp>
            <p:nvSpPr>
              <p:cNvPr id="86" name="Oval 85"/>
              <p:cNvSpPr/>
              <p:nvPr/>
            </p:nvSpPr>
            <p:spPr bwMode="auto">
              <a:xfrm>
                <a:off x="4214207"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7" name="TextBox 86"/>
              <p:cNvSpPr txBox="1"/>
              <p:nvPr/>
            </p:nvSpPr>
            <p:spPr>
              <a:xfrm>
                <a:off x="4168487"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Chose devices that are right for you </a:t>
                </a:r>
              </a:p>
            </p:txBody>
          </p:sp>
          <p:sp>
            <p:nvSpPr>
              <p:cNvPr id="90" name="TextBox 89"/>
              <p:cNvSpPr txBox="1"/>
              <p:nvPr/>
            </p:nvSpPr>
            <p:spPr>
              <a:xfrm>
                <a:off x="3922639"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Range of innovative devices across 2-in-1s, tablets,         and phones</a:t>
                </a:r>
              </a:p>
            </p:txBody>
          </p:sp>
          <p:cxnSp>
            <p:nvCxnSpPr>
              <p:cNvPr id="91" name="Straight Connector 90"/>
              <p:cNvCxnSpPr/>
              <p:nvPr/>
            </p:nvCxnSpPr>
            <p:spPr>
              <a:xfrm>
                <a:off x="4122767"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bwMode="auto">
              <a:xfrm>
                <a:off x="3985607"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5" name="Freeform 94"/>
              <p:cNvSpPr/>
              <p:nvPr/>
            </p:nvSpPr>
            <p:spPr bwMode="auto">
              <a:xfrm rot="10800000">
                <a:off x="3985607"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8" name="Group 97"/>
              <p:cNvGrpSpPr/>
              <p:nvPr/>
            </p:nvGrpSpPr>
            <p:grpSpPr>
              <a:xfrm>
                <a:off x="4774626" y="1985522"/>
                <a:ext cx="644517" cy="479068"/>
                <a:chOff x="-1845839" y="3468740"/>
                <a:chExt cx="696135" cy="517435"/>
              </a:xfrm>
            </p:grpSpPr>
            <p:sp>
              <p:nvSpPr>
                <p:cNvPr id="99" name="Rectangle 56"/>
                <p:cNvSpPr>
                  <a:spLocks noChangeArrowheads="1"/>
                </p:cNvSpPr>
                <p:nvPr/>
              </p:nvSpPr>
              <p:spPr bwMode="auto">
                <a:xfrm>
                  <a:off x="-1705589" y="3499692"/>
                  <a:ext cx="471546" cy="287004"/>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100" name="Group 99"/>
                <p:cNvGrpSpPr/>
                <p:nvPr/>
              </p:nvGrpSpPr>
              <p:grpSpPr>
                <a:xfrm>
                  <a:off x="-1786098" y="3864769"/>
                  <a:ext cx="636394" cy="121406"/>
                  <a:chOff x="-1786098" y="3844326"/>
                  <a:chExt cx="636394" cy="141849"/>
                </a:xfrm>
              </p:grpSpPr>
              <p:sp>
                <p:nvSpPr>
                  <p:cNvPr id="103" name="Freeform 8"/>
                  <p:cNvSpPr>
                    <a:spLocks/>
                  </p:cNvSpPr>
                  <p:nvPr/>
                </p:nvSpPr>
                <p:spPr bwMode="auto">
                  <a:xfrm>
                    <a:off x="-1594412" y="3917168"/>
                    <a:ext cx="253024" cy="69007"/>
                  </a:xfrm>
                  <a:custGeom>
                    <a:avLst/>
                    <a:gdLst>
                      <a:gd name="T0" fmla="*/ 66 w 66"/>
                      <a:gd name="T1" fmla="*/ 18 h 18"/>
                      <a:gd name="T2" fmla="*/ 0 w 66"/>
                      <a:gd name="T3" fmla="*/ 18 h 18"/>
                      <a:gd name="T4" fmla="*/ 11 w 66"/>
                      <a:gd name="T5" fmla="*/ 0 h 18"/>
                      <a:gd name="T6" fmla="*/ 56 w 66"/>
                      <a:gd name="T7" fmla="*/ 0 h 18"/>
                      <a:gd name="T8" fmla="*/ 66 w 66"/>
                      <a:gd name="T9" fmla="*/ 18 h 18"/>
                    </a:gdLst>
                    <a:ahLst/>
                    <a:cxnLst>
                      <a:cxn ang="0">
                        <a:pos x="T0" y="T1"/>
                      </a:cxn>
                      <a:cxn ang="0">
                        <a:pos x="T2" y="T3"/>
                      </a:cxn>
                      <a:cxn ang="0">
                        <a:pos x="T4" y="T5"/>
                      </a:cxn>
                      <a:cxn ang="0">
                        <a:pos x="T6" y="T7"/>
                      </a:cxn>
                      <a:cxn ang="0">
                        <a:pos x="T8" y="T9"/>
                      </a:cxn>
                    </a:cxnLst>
                    <a:rect l="0" t="0" r="r" b="b"/>
                    <a:pathLst>
                      <a:path w="66" h="18">
                        <a:moveTo>
                          <a:pt x="66" y="18"/>
                        </a:moveTo>
                        <a:lnTo>
                          <a:pt x="0" y="18"/>
                        </a:lnTo>
                        <a:lnTo>
                          <a:pt x="11" y="0"/>
                        </a:lnTo>
                        <a:lnTo>
                          <a:pt x="56" y="0"/>
                        </a:lnTo>
                        <a:lnTo>
                          <a:pt x="66" y="18"/>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4" name="Line 54"/>
                  <p:cNvSpPr>
                    <a:spLocks noChangeShapeType="1"/>
                  </p:cNvSpPr>
                  <p:nvPr/>
                </p:nvSpPr>
                <p:spPr bwMode="auto">
                  <a:xfrm>
                    <a:off x="-1686421" y="3885408"/>
                    <a:ext cx="437043"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5" name="Freeform 57"/>
                  <p:cNvSpPr>
                    <a:spLocks/>
                  </p:cNvSpPr>
                  <p:nvPr/>
                </p:nvSpPr>
                <p:spPr bwMode="auto">
                  <a:xfrm>
                    <a:off x="-1786098" y="3844326"/>
                    <a:ext cx="636394" cy="141849"/>
                  </a:xfrm>
                  <a:custGeom>
                    <a:avLst/>
                    <a:gdLst>
                      <a:gd name="T0" fmla="*/ 166 w 166"/>
                      <a:gd name="T1" fmla="*/ 37 h 37"/>
                      <a:gd name="T2" fmla="*/ 0 w 166"/>
                      <a:gd name="T3" fmla="*/ 37 h 37"/>
                      <a:gd name="T4" fmla="*/ 21 w 166"/>
                      <a:gd name="T5" fmla="*/ 0 h 37"/>
                      <a:gd name="T6" fmla="*/ 144 w 166"/>
                      <a:gd name="T7" fmla="*/ 0 h 37"/>
                      <a:gd name="T8" fmla="*/ 166 w 166"/>
                      <a:gd name="T9" fmla="*/ 37 h 37"/>
                    </a:gdLst>
                    <a:ahLst/>
                    <a:cxnLst>
                      <a:cxn ang="0">
                        <a:pos x="T0" y="T1"/>
                      </a:cxn>
                      <a:cxn ang="0">
                        <a:pos x="T2" y="T3"/>
                      </a:cxn>
                      <a:cxn ang="0">
                        <a:pos x="T4" y="T5"/>
                      </a:cxn>
                      <a:cxn ang="0">
                        <a:pos x="T6" y="T7"/>
                      </a:cxn>
                      <a:cxn ang="0">
                        <a:pos x="T8" y="T9"/>
                      </a:cxn>
                    </a:cxnLst>
                    <a:rect l="0" t="0" r="r" b="b"/>
                    <a:pathLst>
                      <a:path w="166" h="37">
                        <a:moveTo>
                          <a:pt x="166" y="37"/>
                        </a:moveTo>
                        <a:lnTo>
                          <a:pt x="0" y="37"/>
                        </a:lnTo>
                        <a:lnTo>
                          <a:pt x="21" y="0"/>
                        </a:lnTo>
                        <a:lnTo>
                          <a:pt x="144" y="0"/>
                        </a:lnTo>
                        <a:lnTo>
                          <a:pt x="166" y="37"/>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
              <p:nvSpPr>
                <p:cNvPr id="101" name="Line 53"/>
                <p:cNvSpPr>
                  <a:spLocks noChangeShapeType="1"/>
                </p:cNvSpPr>
                <p:nvPr/>
              </p:nvSpPr>
              <p:spPr bwMode="auto">
                <a:xfrm flipV="1">
                  <a:off x="-1845839" y="3468740"/>
                  <a:ext cx="63840" cy="269187"/>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2" name="Line 54"/>
                <p:cNvSpPr>
                  <a:spLocks noChangeShapeType="1"/>
                </p:cNvSpPr>
                <p:nvPr/>
              </p:nvSpPr>
              <p:spPr bwMode="auto">
                <a:xfrm>
                  <a:off x="-1705589" y="3758107"/>
                  <a:ext cx="471546"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grpSp>
    </p:spTree>
    <p:extLst>
      <p:ext uri="{BB962C8B-B14F-4D97-AF65-F5344CB8AC3E}">
        <p14:creationId xmlns:p14="http://schemas.microsoft.com/office/powerpoint/2010/main" val="1342101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500" fill="hold"/>
                                        <p:tgtEl>
                                          <p:spTgt spid="106"/>
                                        </p:tgtEl>
                                        <p:attrNameLst>
                                          <p:attrName>ppt_x</p:attrName>
                                        </p:attrNameLst>
                                      </p:cBhvr>
                                      <p:tavLst>
                                        <p:tav tm="0">
                                          <p:val>
                                            <p:strVal val="1+#ppt_w/2"/>
                                          </p:val>
                                        </p:tav>
                                        <p:tav tm="100000">
                                          <p:val>
                                            <p:strVal val="#ppt_x"/>
                                          </p:val>
                                        </p:tav>
                                      </p:tavLst>
                                    </p:anim>
                                    <p:anim calcmode="lin" valueType="num">
                                      <p:cBhvr additive="base">
                                        <p:cTn id="12" dur="500" fill="hold"/>
                                        <p:tgtEl>
                                          <p:spTgt spid="10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 y="-318"/>
            <a:ext cx="12435840" cy="6995160"/>
          </a:xfrm>
          <a:prstGeom prst="rect">
            <a:avLst/>
          </a:prstGeom>
        </p:spPr>
      </p:pic>
      <p:sp>
        <p:nvSpPr>
          <p:cNvPr id="60" name="Rectangle 59"/>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0" y="1468620"/>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974"/>
          <p:cNvSpPr txBox="1">
            <a:spLocks/>
          </p:cNvSpPr>
          <p:nvPr/>
        </p:nvSpPr>
        <p:spPr>
          <a:xfrm>
            <a:off x="633999" y="437971"/>
            <a:ext cx="1116847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The most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VERSITILE </a:t>
            </a:r>
            <a:r>
              <a:rPr lang="en-US" sz="3000" cap="all" spc="300" dirty="0">
                <a:solidFill>
                  <a:schemeClr val="tx2"/>
                </a:solidFill>
                <a:latin typeface="Segoe UI Light" panose="020B0502040204020203" pitchFamily="34" charset="0"/>
                <a:cs typeface="Arial" panose="020B0604020202020204" pitchFamily="34" charset="0"/>
              </a:rPr>
              <a:t>DEVICES</a:t>
            </a:r>
          </a:p>
        </p:txBody>
      </p:sp>
    </p:spTree>
    <p:extLst>
      <p:ext uri="{BB962C8B-B14F-4D97-AF65-F5344CB8AC3E}">
        <p14:creationId xmlns:p14="http://schemas.microsoft.com/office/powerpoint/2010/main" val="17459916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p:cNvSpPr/>
          <p:nvPr/>
        </p:nvSpPr>
        <p:spPr bwMode="auto">
          <a:xfrm>
            <a:off x="0" y="18285"/>
            <a:ext cx="1287279"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2" name="Rectangle 191"/>
          <p:cNvSpPr/>
          <p:nvPr/>
        </p:nvSpPr>
        <p:spPr bwMode="auto">
          <a:xfrm>
            <a:off x="11149196" y="18285"/>
            <a:ext cx="1287279"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883" y="697624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0" y="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itle 974"/>
          <p:cNvSpPr txBox="1">
            <a:spLocks/>
          </p:cNvSpPr>
          <p:nvPr/>
        </p:nvSpPr>
        <p:spPr>
          <a:xfrm>
            <a:off x="633999" y="437971"/>
            <a:ext cx="11168476" cy="527807"/>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THE MOST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VERSITILE </a:t>
            </a:r>
            <a:r>
              <a:rPr lang="en-US" sz="3000" cap="all" spc="300" dirty="0">
                <a:solidFill>
                  <a:schemeClr val="tx2"/>
                </a:solidFill>
                <a:latin typeface="Segoe UI Light" panose="020B0502040204020203" pitchFamily="34" charset="0"/>
                <a:cs typeface="Arial" panose="020B0604020202020204" pitchFamily="34" charset="0"/>
              </a:rPr>
              <a:t>DEVICES</a:t>
            </a:r>
          </a:p>
        </p:txBody>
      </p:sp>
      <p:grpSp>
        <p:nvGrpSpPr>
          <p:cNvPr id="3" name="Group 2"/>
          <p:cNvGrpSpPr/>
          <p:nvPr/>
        </p:nvGrpSpPr>
        <p:grpSpPr>
          <a:xfrm>
            <a:off x="1743380" y="1486327"/>
            <a:ext cx="8949714" cy="5003372"/>
            <a:chOff x="1743380" y="1486327"/>
            <a:chExt cx="8949714" cy="5003372"/>
          </a:xfrm>
        </p:grpSpPr>
        <p:sp>
          <p:nvSpPr>
            <p:cNvPr id="226" name="Rectangle 225"/>
            <p:cNvSpPr/>
            <p:nvPr/>
          </p:nvSpPr>
          <p:spPr bwMode="auto">
            <a:xfrm>
              <a:off x="1845254"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In-place upgrade</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Hardware compatibility</a:t>
              </a:r>
            </a:p>
          </p:txBody>
        </p:sp>
        <p:sp>
          <p:nvSpPr>
            <p:cNvPr id="157" name="Oval 156"/>
            <p:cNvSpPr/>
            <p:nvPr/>
          </p:nvSpPr>
          <p:spPr bwMode="auto">
            <a:xfrm>
              <a:off x="2034948"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Freeform 165"/>
            <p:cNvSpPr/>
            <p:nvPr/>
          </p:nvSpPr>
          <p:spPr bwMode="auto">
            <a:xfrm>
              <a:off x="1806348"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7" name="Freeform 166"/>
            <p:cNvSpPr/>
            <p:nvPr/>
          </p:nvSpPr>
          <p:spPr bwMode="auto">
            <a:xfrm rot="10800000">
              <a:off x="1806348"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6" name="TextBox 125"/>
            <p:cNvSpPr txBox="1"/>
            <p:nvPr/>
          </p:nvSpPr>
          <p:spPr>
            <a:xfrm>
              <a:off x="1989228" y="2527143"/>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p>
              <a:pPr algn="ctr" defTabSz="950661">
                <a:lnSpc>
                  <a:spcPct val="90000"/>
                </a:lnSpc>
              </a:pPr>
              <a:r>
                <a:rPr lang="en-US" sz="140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Bring innovation to your current PCs </a:t>
              </a:r>
            </a:p>
          </p:txBody>
        </p:sp>
        <p:sp>
          <p:nvSpPr>
            <p:cNvPr id="217" name="TextBox 216"/>
            <p:cNvSpPr txBox="1"/>
            <p:nvPr/>
          </p:nvSpPr>
          <p:spPr>
            <a:xfrm>
              <a:off x="1743380" y="3871143"/>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Windows 10 works great on Windows 7 PCs</a:t>
              </a:r>
            </a:p>
          </p:txBody>
        </p:sp>
        <p:cxnSp>
          <p:nvCxnSpPr>
            <p:cNvPr id="10" name="Straight Connector 9"/>
            <p:cNvCxnSpPr/>
            <p:nvPr/>
          </p:nvCxnSpPr>
          <p:spPr>
            <a:xfrm>
              <a:off x="1943508" y="5050548"/>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4" name="Rectangle 233"/>
            <p:cNvSpPr/>
            <p:nvPr/>
          </p:nvSpPr>
          <p:spPr bwMode="auto">
            <a:xfrm>
              <a:off x="4024513"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Surface</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Lumia</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3rd party devices</a:t>
              </a:r>
            </a:p>
          </p:txBody>
        </p:sp>
        <p:sp>
          <p:nvSpPr>
            <p:cNvPr id="177" name="Oval 176"/>
            <p:cNvSpPr/>
            <p:nvPr/>
          </p:nvSpPr>
          <p:spPr bwMode="auto">
            <a:xfrm>
              <a:off x="4214207"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 name="TextBox 126"/>
            <p:cNvSpPr txBox="1"/>
            <p:nvPr/>
          </p:nvSpPr>
          <p:spPr>
            <a:xfrm>
              <a:off x="4168487"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Chose devices that are right for you </a:t>
              </a:r>
            </a:p>
          </p:txBody>
        </p:sp>
        <p:sp>
          <p:nvSpPr>
            <p:cNvPr id="220" name="TextBox 219"/>
            <p:cNvSpPr txBox="1"/>
            <p:nvPr/>
          </p:nvSpPr>
          <p:spPr>
            <a:xfrm>
              <a:off x="3922639"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Range of innovative devices across 2-in-1s, tablets,         and phones</a:t>
              </a:r>
            </a:p>
          </p:txBody>
        </p:sp>
        <p:cxnSp>
          <p:nvCxnSpPr>
            <p:cNvPr id="86" name="Straight Connector 85"/>
            <p:cNvCxnSpPr/>
            <p:nvPr/>
          </p:nvCxnSpPr>
          <p:spPr>
            <a:xfrm>
              <a:off x="4122767"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bwMode="auto">
            <a:xfrm>
              <a:off x="3985607"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Freeform 83"/>
            <p:cNvSpPr/>
            <p:nvPr/>
          </p:nvSpPr>
          <p:spPr bwMode="auto">
            <a:xfrm rot="10800000">
              <a:off x="3985607"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7" name="Rectangle 236"/>
            <p:cNvSpPr/>
            <p:nvPr/>
          </p:nvSpPr>
          <p:spPr bwMode="auto">
            <a:xfrm>
              <a:off x="6203772"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10 </a:t>
              </a:r>
              <a:r>
                <a:rPr lang="en-US" sz="1200" spc="-40" dirty="0" err="1">
                  <a:solidFill>
                    <a:srgbClr val="525252"/>
                  </a:solidFill>
                  <a:latin typeface="Segoe UI Semibold" panose="020B0702040204020203" pitchFamily="34" charset="0"/>
                  <a:ea typeface="Segoe UI" pitchFamily="34" charset="0"/>
                  <a:cs typeface="Segoe UI Semibold" panose="020B0702040204020203" pitchFamily="34" charset="0"/>
                </a:rPr>
                <a:t>IoT</a:t>
              </a: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 </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Granular UX control</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Ruggedized devices</a:t>
              </a:r>
            </a:p>
          </p:txBody>
        </p:sp>
        <p:sp>
          <p:nvSpPr>
            <p:cNvPr id="183" name="Oval 182"/>
            <p:cNvSpPr/>
            <p:nvPr/>
          </p:nvSpPr>
          <p:spPr bwMode="auto">
            <a:xfrm>
              <a:off x="6393466"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TextBox 127"/>
            <p:cNvSpPr txBox="1"/>
            <p:nvPr/>
          </p:nvSpPr>
          <p:spPr>
            <a:xfrm>
              <a:off x="6347746"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Vertical industry and </a:t>
              </a:r>
              <a:r>
                <a:rPr lang="en-US" sz="1400" dirty="0" err="1">
                  <a:solidFill>
                    <a:srgbClr val="FFFFFF"/>
                  </a:solidFill>
                </a:rPr>
                <a:t>IoT</a:t>
              </a:r>
              <a:r>
                <a:rPr lang="en-US" sz="1400" dirty="0">
                  <a:solidFill>
                    <a:srgbClr val="FFFFFF"/>
                  </a:solidFill>
                </a:rPr>
                <a:t> solutions</a:t>
              </a:r>
            </a:p>
          </p:txBody>
        </p:sp>
        <p:sp>
          <p:nvSpPr>
            <p:cNvPr id="222" name="TextBox 221"/>
            <p:cNvSpPr txBox="1"/>
            <p:nvPr/>
          </p:nvSpPr>
          <p:spPr>
            <a:xfrm>
              <a:off x="6101898"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Find the right device for your Line of Business and             </a:t>
              </a:r>
              <a:r>
                <a:rPr lang="en-US" sz="1200" dirty="0" err="1">
                  <a:solidFill>
                    <a:srgbClr val="525252"/>
                  </a:solidFill>
                  <a:ea typeface="Segoe UI" pitchFamily="34" charset="0"/>
                  <a:cs typeface="Segoe UI Semibold" panose="020B0702040204020203" pitchFamily="34" charset="0"/>
                </a:rPr>
                <a:t>IoT</a:t>
              </a:r>
              <a:r>
                <a:rPr lang="en-US" sz="1200" dirty="0">
                  <a:solidFill>
                    <a:srgbClr val="525252"/>
                  </a:solidFill>
                  <a:ea typeface="Segoe UI" pitchFamily="34" charset="0"/>
                  <a:cs typeface="Segoe UI Semibold" panose="020B0702040204020203" pitchFamily="34" charset="0"/>
                </a:rPr>
                <a:t> scenarios</a:t>
              </a:r>
            </a:p>
          </p:txBody>
        </p:sp>
        <p:cxnSp>
          <p:nvCxnSpPr>
            <p:cNvPr id="87" name="Straight Connector 86"/>
            <p:cNvCxnSpPr/>
            <p:nvPr/>
          </p:nvCxnSpPr>
          <p:spPr>
            <a:xfrm>
              <a:off x="6302026"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bwMode="auto">
            <a:xfrm>
              <a:off x="6164866"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p:nvPr/>
          </p:nvSpPr>
          <p:spPr bwMode="auto">
            <a:xfrm rot="10800000">
              <a:off x="6164866"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0" name="Rectangle 239"/>
            <p:cNvSpPr/>
            <p:nvPr/>
          </p:nvSpPr>
          <p:spPr bwMode="auto">
            <a:xfrm>
              <a:off x="8383031"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Surface Hub</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HoloLens</a:t>
              </a:r>
            </a:p>
          </p:txBody>
        </p:sp>
        <p:sp>
          <p:nvSpPr>
            <p:cNvPr id="189" name="Oval 188"/>
            <p:cNvSpPr/>
            <p:nvPr/>
          </p:nvSpPr>
          <p:spPr bwMode="auto">
            <a:xfrm>
              <a:off x="8572725"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TextBox 128"/>
            <p:cNvSpPr txBox="1"/>
            <p:nvPr/>
          </p:nvSpPr>
          <p:spPr>
            <a:xfrm>
              <a:off x="8527005"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Devices that redefine productivity</a:t>
              </a:r>
            </a:p>
          </p:txBody>
        </p:sp>
        <p:sp>
          <p:nvSpPr>
            <p:cNvPr id="224" name="TextBox 223"/>
            <p:cNvSpPr txBox="1"/>
            <p:nvPr/>
          </p:nvSpPr>
          <p:spPr>
            <a:xfrm>
              <a:off x="8281157"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Revolutionary new devices </a:t>
              </a:r>
            </a:p>
          </p:txBody>
        </p:sp>
        <p:cxnSp>
          <p:nvCxnSpPr>
            <p:cNvPr id="88" name="Straight Connector 87"/>
            <p:cNvCxnSpPr/>
            <p:nvPr/>
          </p:nvCxnSpPr>
          <p:spPr>
            <a:xfrm>
              <a:off x="8481285"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8344125"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p:nvPr/>
          </p:nvSpPr>
          <p:spPr bwMode="auto">
            <a:xfrm rot="10800000">
              <a:off x="8344125"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7" name="Group 66"/>
            <p:cNvGrpSpPr/>
            <p:nvPr/>
          </p:nvGrpSpPr>
          <p:grpSpPr>
            <a:xfrm>
              <a:off x="2706609" y="2021637"/>
              <a:ext cx="543229" cy="438523"/>
              <a:chOff x="1542192" y="2426181"/>
              <a:chExt cx="769940" cy="621535"/>
            </a:xfrm>
          </p:grpSpPr>
          <p:sp>
            <p:nvSpPr>
              <p:cNvPr id="70" name="Oval 371"/>
              <p:cNvSpPr>
                <a:spLocks noChangeArrowheads="1"/>
              </p:cNvSpPr>
              <p:nvPr/>
            </p:nvSpPr>
            <p:spPr bwMode="auto">
              <a:xfrm>
                <a:off x="1720422" y="2830251"/>
                <a:ext cx="302128" cy="77604"/>
              </a:xfrm>
              <a:prstGeom prst="ellips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1" name="Rectangle 372"/>
              <p:cNvSpPr>
                <a:spLocks noChangeArrowheads="1"/>
              </p:cNvSpPr>
              <p:nvPr/>
            </p:nvSpPr>
            <p:spPr bwMode="auto">
              <a:xfrm>
                <a:off x="1599571" y="2426181"/>
                <a:ext cx="572451" cy="329145"/>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2" name="Line 373"/>
              <p:cNvSpPr>
                <a:spLocks noChangeShapeType="1"/>
              </p:cNvSpPr>
              <p:nvPr/>
            </p:nvSpPr>
            <p:spPr bwMode="auto">
              <a:xfrm>
                <a:off x="1675898" y="2477024"/>
                <a:ext cx="41979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3" name="Line 374"/>
              <p:cNvSpPr>
                <a:spLocks noChangeShapeType="1"/>
              </p:cNvSpPr>
              <p:nvPr/>
            </p:nvSpPr>
            <p:spPr bwMode="auto">
              <a:xfrm>
                <a:off x="1914418" y="2578710"/>
                <a:ext cx="18127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4" name="Line 375"/>
              <p:cNvSpPr>
                <a:spLocks noChangeShapeType="1"/>
              </p:cNvSpPr>
              <p:nvPr/>
            </p:nvSpPr>
            <p:spPr bwMode="auto">
              <a:xfrm>
                <a:off x="1914418" y="2629554"/>
                <a:ext cx="18127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5" name="Line 376"/>
              <p:cNvSpPr>
                <a:spLocks noChangeShapeType="1"/>
              </p:cNvSpPr>
              <p:nvPr/>
            </p:nvSpPr>
            <p:spPr bwMode="auto">
              <a:xfrm>
                <a:off x="1914418" y="2680397"/>
                <a:ext cx="18127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6" name="Line 377"/>
              <p:cNvSpPr>
                <a:spLocks noChangeShapeType="1"/>
              </p:cNvSpPr>
              <p:nvPr/>
            </p:nvSpPr>
            <p:spPr bwMode="auto">
              <a:xfrm flipV="1">
                <a:off x="1659995" y="2640258"/>
                <a:ext cx="0" cy="50844"/>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7" name="Line 378"/>
              <p:cNvSpPr>
                <a:spLocks noChangeShapeType="1"/>
              </p:cNvSpPr>
              <p:nvPr/>
            </p:nvSpPr>
            <p:spPr bwMode="auto">
              <a:xfrm flipV="1">
                <a:off x="1720422" y="2589414"/>
                <a:ext cx="0" cy="101687"/>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8" name="Line 379"/>
              <p:cNvSpPr>
                <a:spLocks noChangeShapeType="1"/>
              </p:cNvSpPr>
              <p:nvPr/>
            </p:nvSpPr>
            <p:spPr bwMode="auto">
              <a:xfrm flipV="1">
                <a:off x="1780846" y="2538572"/>
                <a:ext cx="0" cy="152531"/>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9" name="Line 380"/>
              <p:cNvSpPr>
                <a:spLocks noChangeShapeType="1"/>
              </p:cNvSpPr>
              <p:nvPr/>
            </p:nvSpPr>
            <p:spPr bwMode="auto">
              <a:xfrm flipV="1">
                <a:off x="1841273" y="2589414"/>
                <a:ext cx="0" cy="101687"/>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0" name="Line 381"/>
              <p:cNvSpPr>
                <a:spLocks noChangeShapeType="1"/>
              </p:cNvSpPr>
              <p:nvPr/>
            </p:nvSpPr>
            <p:spPr bwMode="auto">
              <a:xfrm flipV="1">
                <a:off x="1869894" y="2768705"/>
                <a:ext cx="0" cy="101687"/>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1" name="Trapezoid 80"/>
              <p:cNvSpPr/>
              <p:nvPr/>
            </p:nvSpPr>
            <p:spPr bwMode="auto">
              <a:xfrm>
                <a:off x="1542192" y="2969434"/>
                <a:ext cx="653473" cy="78282"/>
              </a:xfrm>
              <a:prstGeom prst="trapezoid">
                <a:avLst>
                  <a:gd name="adj" fmla="val 80801"/>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2" name="Straight Connector 81"/>
              <p:cNvCxnSpPr/>
              <p:nvPr/>
            </p:nvCxnSpPr>
            <p:spPr>
              <a:xfrm>
                <a:off x="1612435" y="2996839"/>
                <a:ext cx="512987"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585600" y="3023154"/>
                <a:ext cx="566657"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bwMode="auto">
              <a:xfrm rot="5400000">
                <a:off x="2230918" y="2918475"/>
                <a:ext cx="52767" cy="109660"/>
              </a:xfrm>
              <a:custGeom>
                <a:avLst/>
                <a:gdLst>
                  <a:gd name="connsiteX0" fmla="*/ 19 w 214772"/>
                  <a:gd name="connsiteY0" fmla="*/ 234072 h 475430"/>
                  <a:gd name="connsiteX1" fmla="*/ 139643 w 214772"/>
                  <a:gd name="connsiteY1" fmla="*/ 15856 h 475430"/>
                  <a:gd name="connsiteX2" fmla="*/ 214772 w 214772"/>
                  <a:gd name="connsiteY2" fmla="*/ 0 h 475430"/>
                  <a:gd name="connsiteX3" fmla="*/ 214772 w 214772"/>
                  <a:gd name="connsiteY3" fmla="*/ 475430 h 475430"/>
                  <a:gd name="connsiteX4" fmla="*/ 133805 w 214772"/>
                  <a:gd name="connsiteY4" fmla="*/ 455809 h 475430"/>
                  <a:gd name="connsiteX5" fmla="*/ 19 w 214772"/>
                  <a:gd name="connsiteY5" fmla="*/ 234072 h 47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475430">
                    <a:moveTo>
                      <a:pt x="19" y="234072"/>
                    </a:moveTo>
                    <a:cubicBezTo>
                      <a:pt x="1226" y="135637"/>
                      <a:pt x="58543" y="51682"/>
                      <a:pt x="139643" y="15856"/>
                    </a:cubicBezTo>
                    <a:lnTo>
                      <a:pt x="214772" y="0"/>
                    </a:lnTo>
                    <a:lnTo>
                      <a:pt x="214772" y="475430"/>
                    </a:lnTo>
                    <a:lnTo>
                      <a:pt x="133805" y="455809"/>
                    </a:lnTo>
                    <a:cubicBezTo>
                      <a:pt x="53834" y="417675"/>
                      <a:pt x="-1186" y="332304"/>
                      <a:pt x="19" y="234072"/>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9" name="Group 108"/>
            <p:cNvGrpSpPr/>
            <p:nvPr/>
          </p:nvGrpSpPr>
          <p:grpSpPr>
            <a:xfrm>
              <a:off x="4774626" y="1985522"/>
              <a:ext cx="644517" cy="479068"/>
              <a:chOff x="-1845839" y="3468740"/>
              <a:chExt cx="696135" cy="517435"/>
            </a:xfrm>
          </p:grpSpPr>
          <p:sp>
            <p:nvSpPr>
              <p:cNvPr id="110" name="Rectangle 56"/>
              <p:cNvSpPr>
                <a:spLocks noChangeArrowheads="1"/>
              </p:cNvSpPr>
              <p:nvPr/>
            </p:nvSpPr>
            <p:spPr bwMode="auto">
              <a:xfrm>
                <a:off x="-1705589" y="3499692"/>
                <a:ext cx="471546" cy="287004"/>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111" name="Group 110"/>
              <p:cNvGrpSpPr/>
              <p:nvPr/>
            </p:nvGrpSpPr>
            <p:grpSpPr>
              <a:xfrm>
                <a:off x="-1786098" y="3864769"/>
                <a:ext cx="636394" cy="121406"/>
                <a:chOff x="-1786098" y="3844326"/>
                <a:chExt cx="636394" cy="141849"/>
              </a:xfrm>
            </p:grpSpPr>
            <p:sp>
              <p:nvSpPr>
                <p:cNvPr id="114" name="Freeform 8"/>
                <p:cNvSpPr>
                  <a:spLocks/>
                </p:cNvSpPr>
                <p:nvPr/>
              </p:nvSpPr>
              <p:spPr bwMode="auto">
                <a:xfrm>
                  <a:off x="-1594412" y="3917168"/>
                  <a:ext cx="253024" cy="69007"/>
                </a:xfrm>
                <a:custGeom>
                  <a:avLst/>
                  <a:gdLst>
                    <a:gd name="T0" fmla="*/ 66 w 66"/>
                    <a:gd name="T1" fmla="*/ 18 h 18"/>
                    <a:gd name="T2" fmla="*/ 0 w 66"/>
                    <a:gd name="T3" fmla="*/ 18 h 18"/>
                    <a:gd name="T4" fmla="*/ 11 w 66"/>
                    <a:gd name="T5" fmla="*/ 0 h 18"/>
                    <a:gd name="T6" fmla="*/ 56 w 66"/>
                    <a:gd name="T7" fmla="*/ 0 h 18"/>
                    <a:gd name="T8" fmla="*/ 66 w 66"/>
                    <a:gd name="T9" fmla="*/ 18 h 18"/>
                  </a:gdLst>
                  <a:ahLst/>
                  <a:cxnLst>
                    <a:cxn ang="0">
                      <a:pos x="T0" y="T1"/>
                    </a:cxn>
                    <a:cxn ang="0">
                      <a:pos x="T2" y="T3"/>
                    </a:cxn>
                    <a:cxn ang="0">
                      <a:pos x="T4" y="T5"/>
                    </a:cxn>
                    <a:cxn ang="0">
                      <a:pos x="T6" y="T7"/>
                    </a:cxn>
                    <a:cxn ang="0">
                      <a:pos x="T8" y="T9"/>
                    </a:cxn>
                  </a:cxnLst>
                  <a:rect l="0" t="0" r="r" b="b"/>
                  <a:pathLst>
                    <a:path w="66" h="18">
                      <a:moveTo>
                        <a:pt x="66" y="18"/>
                      </a:moveTo>
                      <a:lnTo>
                        <a:pt x="0" y="18"/>
                      </a:lnTo>
                      <a:lnTo>
                        <a:pt x="11" y="0"/>
                      </a:lnTo>
                      <a:lnTo>
                        <a:pt x="56" y="0"/>
                      </a:lnTo>
                      <a:lnTo>
                        <a:pt x="66" y="18"/>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5" name="Line 54"/>
                <p:cNvSpPr>
                  <a:spLocks noChangeShapeType="1"/>
                </p:cNvSpPr>
                <p:nvPr/>
              </p:nvSpPr>
              <p:spPr bwMode="auto">
                <a:xfrm>
                  <a:off x="-1686421" y="3885408"/>
                  <a:ext cx="437043"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6" name="Freeform 57"/>
                <p:cNvSpPr>
                  <a:spLocks/>
                </p:cNvSpPr>
                <p:nvPr/>
              </p:nvSpPr>
              <p:spPr bwMode="auto">
                <a:xfrm>
                  <a:off x="-1786098" y="3844326"/>
                  <a:ext cx="636394" cy="141849"/>
                </a:xfrm>
                <a:custGeom>
                  <a:avLst/>
                  <a:gdLst>
                    <a:gd name="T0" fmla="*/ 166 w 166"/>
                    <a:gd name="T1" fmla="*/ 37 h 37"/>
                    <a:gd name="T2" fmla="*/ 0 w 166"/>
                    <a:gd name="T3" fmla="*/ 37 h 37"/>
                    <a:gd name="T4" fmla="*/ 21 w 166"/>
                    <a:gd name="T5" fmla="*/ 0 h 37"/>
                    <a:gd name="T6" fmla="*/ 144 w 166"/>
                    <a:gd name="T7" fmla="*/ 0 h 37"/>
                    <a:gd name="T8" fmla="*/ 166 w 166"/>
                    <a:gd name="T9" fmla="*/ 37 h 37"/>
                  </a:gdLst>
                  <a:ahLst/>
                  <a:cxnLst>
                    <a:cxn ang="0">
                      <a:pos x="T0" y="T1"/>
                    </a:cxn>
                    <a:cxn ang="0">
                      <a:pos x="T2" y="T3"/>
                    </a:cxn>
                    <a:cxn ang="0">
                      <a:pos x="T4" y="T5"/>
                    </a:cxn>
                    <a:cxn ang="0">
                      <a:pos x="T6" y="T7"/>
                    </a:cxn>
                    <a:cxn ang="0">
                      <a:pos x="T8" y="T9"/>
                    </a:cxn>
                  </a:cxnLst>
                  <a:rect l="0" t="0" r="r" b="b"/>
                  <a:pathLst>
                    <a:path w="166" h="37">
                      <a:moveTo>
                        <a:pt x="166" y="37"/>
                      </a:moveTo>
                      <a:lnTo>
                        <a:pt x="0" y="37"/>
                      </a:lnTo>
                      <a:lnTo>
                        <a:pt x="21" y="0"/>
                      </a:lnTo>
                      <a:lnTo>
                        <a:pt x="144" y="0"/>
                      </a:lnTo>
                      <a:lnTo>
                        <a:pt x="166" y="37"/>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
            <p:nvSpPr>
              <p:cNvPr id="112" name="Line 53"/>
              <p:cNvSpPr>
                <a:spLocks noChangeShapeType="1"/>
              </p:cNvSpPr>
              <p:nvPr/>
            </p:nvSpPr>
            <p:spPr bwMode="auto">
              <a:xfrm flipV="1">
                <a:off x="-1845839" y="3468740"/>
                <a:ext cx="63840" cy="269187"/>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3" name="Line 54"/>
              <p:cNvSpPr>
                <a:spLocks noChangeShapeType="1"/>
              </p:cNvSpPr>
              <p:nvPr/>
            </p:nvSpPr>
            <p:spPr bwMode="auto">
              <a:xfrm>
                <a:off x="-1705589" y="3758107"/>
                <a:ext cx="471546"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135" name="Group 134"/>
            <p:cNvGrpSpPr/>
            <p:nvPr/>
          </p:nvGrpSpPr>
          <p:grpSpPr>
            <a:xfrm>
              <a:off x="6961876" y="1991494"/>
              <a:ext cx="584068" cy="440501"/>
              <a:chOff x="7339779" y="3283894"/>
              <a:chExt cx="676627" cy="510309"/>
            </a:xfrm>
          </p:grpSpPr>
          <p:grpSp>
            <p:nvGrpSpPr>
              <p:cNvPr id="136" name="Group 135"/>
              <p:cNvGrpSpPr/>
              <p:nvPr/>
            </p:nvGrpSpPr>
            <p:grpSpPr>
              <a:xfrm>
                <a:off x="7627903" y="3283894"/>
                <a:ext cx="388503" cy="510309"/>
                <a:chOff x="-1627592" y="4048928"/>
                <a:chExt cx="311511" cy="394619"/>
              </a:xfrm>
            </p:grpSpPr>
            <p:sp>
              <p:nvSpPr>
                <p:cNvPr id="159" name="Rounded Rectangle 89"/>
                <p:cNvSpPr>
                  <a:spLocks noChangeAspect="1"/>
                </p:cNvSpPr>
                <p:nvPr/>
              </p:nvSpPr>
              <p:spPr bwMode="auto">
                <a:xfrm>
                  <a:off x="-1627592" y="4048928"/>
                  <a:ext cx="311511" cy="394619"/>
                </a:xfrm>
                <a:custGeom>
                  <a:avLst/>
                  <a:gdLst/>
                  <a:ahLst/>
                  <a:cxnLst/>
                  <a:rect l="l" t="t" r="r" b="b"/>
                  <a:pathLst>
                    <a:path w="3265981" h="3654426">
                      <a:moveTo>
                        <a:pt x="2686301" y="3311991"/>
                      </a:moveTo>
                      <a:cubicBezTo>
                        <a:pt x="2647724" y="3311991"/>
                        <a:pt x="2616451" y="3343264"/>
                        <a:pt x="2616451" y="3381841"/>
                      </a:cubicBezTo>
                      <a:cubicBezTo>
                        <a:pt x="2616451" y="3420417"/>
                        <a:pt x="2647724" y="3451690"/>
                        <a:pt x="2686301" y="3451690"/>
                      </a:cubicBezTo>
                      <a:lnTo>
                        <a:pt x="2698749" y="3451691"/>
                      </a:lnTo>
                      <a:cubicBezTo>
                        <a:pt x="2737326" y="3451691"/>
                        <a:pt x="2768599" y="3420418"/>
                        <a:pt x="2768599" y="3381841"/>
                      </a:cubicBezTo>
                      <a:lnTo>
                        <a:pt x="2768600" y="3381841"/>
                      </a:lnTo>
                      <a:cubicBezTo>
                        <a:pt x="2768600" y="3343264"/>
                        <a:pt x="2737327" y="3311991"/>
                        <a:pt x="2698750" y="3311991"/>
                      </a:cubicBezTo>
                      <a:close/>
                      <a:moveTo>
                        <a:pt x="2477370" y="3311991"/>
                      </a:moveTo>
                      <a:cubicBezTo>
                        <a:pt x="2438793" y="3311991"/>
                        <a:pt x="2407520" y="3343264"/>
                        <a:pt x="2407520" y="3381841"/>
                      </a:cubicBezTo>
                      <a:cubicBezTo>
                        <a:pt x="2407520" y="3420417"/>
                        <a:pt x="2438793" y="3451690"/>
                        <a:pt x="2477370" y="3451690"/>
                      </a:cubicBezTo>
                      <a:lnTo>
                        <a:pt x="2490960" y="3451691"/>
                      </a:lnTo>
                      <a:cubicBezTo>
                        <a:pt x="2529537" y="3451691"/>
                        <a:pt x="2560810" y="3420418"/>
                        <a:pt x="2560810" y="3381841"/>
                      </a:cubicBezTo>
                      <a:lnTo>
                        <a:pt x="2560811" y="3381841"/>
                      </a:lnTo>
                      <a:cubicBezTo>
                        <a:pt x="2560811" y="3343264"/>
                        <a:pt x="2529538" y="3311991"/>
                        <a:pt x="2490961" y="3311991"/>
                      </a:cubicBezTo>
                      <a:close/>
                      <a:moveTo>
                        <a:pt x="1951037" y="3311991"/>
                      </a:moveTo>
                      <a:cubicBezTo>
                        <a:pt x="1912460" y="3311991"/>
                        <a:pt x="1881187" y="3343264"/>
                        <a:pt x="1881187" y="3381841"/>
                      </a:cubicBezTo>
                      <a:cubicBezTo>
                        <a:pt x="1881187" y="3420417"/>
                        <a:pt x="1912460" y="3451690"/>
                        <a:pt x="1951037" y="3451690"/>
                      </a:cubicBezTo>
                      <a:lnTo>
                        <a:pt x="2282030" y="3451691"/>
                      </a:lnTo>
                      <a:cubicBezTo>
                        <a:pt x="2320607" y="3451691"/>
                        <a:pt x="2351880" y="3420418"/>
                        <a:pt x="2351880" y="3381841"/>
                      </a:cubicBezTo>
                      <a:lnTo>
                        <a:pt x="2351881" y="3381841"/>
                      </a:lnTo>
                      <a:cubicBezTo>
                        <a:pt x="2351881" y="3343264"/>
                        <a:pt x="2320608" y="3311991"/>
                        <a:pt x="2282031" y="3311991"/>
                      </a:cubicBezTo>
                      <a:close/>
                      <a:moveTo>
                        <a:pt x="299489" y="299430"/>
                      </a:moveTo>
                      <a:lnTo>
                        <a:pt x="299489" y="3141056"/>
                      </a:lnTo>
                      <a:lnTo>
                        <a:pt x="2966489" y="3141056"/>
                      </a:lnTo>
                      <a:lnTo>
                        <a:pt x="2966489" y="299430"/>
                      </a:lnTo>
                      <a:close/>
                      <a:moveTo>
                        <a:pt x="134787" y="0"/>
                      </a:moveTo>
                      <a:lnTo>
                        <a:pt x="3131194" y="0"/>
                      </a:lnTo>
                      <a:cubicBezTo>
                        <a:pt x="3205635" y="0"/>
                        <a:pt x="3265981" y="60346"/>
                        <a:pt x="3265981" y="134787"/>
                      </a:cubicBezTo>
                      <a:lnTo>
                        <a:pt x="3265981" y="3519639"/>
                      </a:lnTo>
                      <a:cubicBezTo>
                        <a:pt x="3265981" y="3594080"/>
                        <a:pt x="3205635" y="3654426"/>
                        <a:pt x="3131194" y="3654426"/>
                      </a:cubicBezTo>
                      <a:lnTo>
                        <a:pt x="134787" y="3654426"/>
                      </a:lnTo>
                      <a:cubicBezTo>
                        <a:pt x="60346" y="3654426"/>
                        <a:pt x="0" y="3594080"/>
                        <a:pt x="0" y="3519639"/>
                      </a:cubicBezTo>
                      <a:lnTo>
                        <a:pt x="0" y="134787"/>
                      </a:lnTo>
                      <a:cubicBezTo>
                        <a:pt x="0" y="60346"/>
                        <a:pt x="60346" y="0"/>
                        <a:pt x="134787" y="0"/>
                      </a:cubicBezTo>
                      <a:close/>
                    </a:path>
                  </a:pathLst>
                </a:custGeom>
                <a:no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60" name="Straight Connector 159"/>
                <p:cNvCxnSpPr/>
                <p:nvPr/>
              </p:nvCxnSpPr>
              <p:spPr>
                <a:xfrm>
                  <a:off x="-1571307" y="4150962"/>
                  <a:ext cx="0" cy="98422"/>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546796" y="4150962"/>
                  <a:ext cx="0" cy="98422"/>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67301" y="4150962"/>
                  <a:ext cx="0" cy="98422"/>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502296" y="4150962"/>
                  <a:ext cx="0" cy="98422"/>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411803" y="4150962"/>
                  <a:ext cx="0" cy="98422"/>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379434" y="4150962"/>
                  <a:ext cx="0" cy="98422"/>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7339779" y="3571710"/>
                <a:ext cx="208197" cy="125980"/>
                <a:chOff x="7223760" y="2437457"/>
                <a:chExt cx="2057391" cy="1244922"/>
              </a:xfrm>
            </p:grpSpPr>
            <p:sp>
              <p:nvSpPr>
                <p:cNvPr id="138" name="Freeform 137"/>
                <p:cNvSpPr/>
                <p:nvPr/>
              </p:nvSpPr>
              <p:spPr bwMode="auto">
                <a:xfrm>
                  <a:off x="7563357" y="2437457"/>
                  <a:ext cx="1717794" cy="1244922"/>
                </a:xfrm>
                <a:custGeom>
                  <a:avLst/>
                  <a:gdLst>
                    <a:gd name="connsiteX0" fmla="*/ 0 w 1717794"/>
                    <a:gd name="connsiteY0" fmla="*/ 0 h 1244922"/>
                    <a:gd name="connsiteX1" fmla="*/ 1717794 w 1717794"/>
                    <a:gd name="connsiteY1" fmla="*/ 0 h 1244922"/>
                    <a:gd name="connsiteX2" fmla="*/ 1717794 w 1717794"/>
                    <a:gd name="connsiteY2" fmla="*/ 1244922 h 1244922"/>
                    <a:gd name="connsiteX3" fmla="*/ 0 w 1717794"/>
                    <a:gd name="connsiteY3" fmla="*/ 1244922 h 1244922"/>
                    <a:gd name="connsiteX4" fmla="*/ 0 w 1717794"/>
                    <a:gd name="connsiteY4" fmla="*/ 1118857 h 1244922"/>
                    <a:gd name="connsiteX5" fmla="*/ 696541 w 1717794"/>
                    <a:gd name="connsiteY5" fmla="*/ 1118857 h 1244922"/>
                    <a:gd name="connsiteX6" fmla="*/ 696541 w 1717794"/>
                    <a:gd name="connsiteY6" fmla="*/ 580062 h 1244922"/>
                    <a:gd name="connsiteX7" fmla="*/ 0 w 1717794"/>
                    <a:gd name="connsiteY7" fmla="*/ 580062 h 1244922"/>
                    <a:gd name="connsiteX0" fmla="*/ 0 w 1717794"/>
                    <a:gd name="connsiteY0" fmla="*/ 0 h 1244922"/>
                    <a:gd name="connsiteX1" fmla="*/ 1717794 w 1717794"/>
                    <a:gd name="connsiteY1" fmla="*/ 0 h 1244922"/>
                    <a:gd name="connsiteX2" fmla="*/ 1717794 w 1717794"/>
                    <a:gd name="connsiteY2" fmla="*/ 1244922 h 1244922"/>
                    <a:gd name="connsiteX3" fmla="*/ 0 w 1717794"/>
                    <a:gd name="connsiteY3" fmla="*/ 1244922 h 1244922"/>
                    <a:gd name="connsiteX4" fmla="*/ 0 w 1717794"/>
                    <a:gd name="connsiteY4" fmla="*/ 1118857 h 1244922"/>
                    <a:gd name="connsiteX5" fmla="*/ 696541 w 1717794"/>
                    <a:gd name="connsiteY5" fmla="*/ 1118857 h 1244922"/>
                    <a:gd name="connsiteX6" fmla="*/ 0 w 1717794"/>
                    <a:gd name="connsiteY6" fmla="*/ 580062 h 1244922"/>
                    <a:gd name="connsiteX7" fmla="*/ 0 w 1717794"/>
                    <a:gd name="connsiteY7" fmla="*/ 0 h 1244922"/>
                    <a:gd name="connsiteX0" fmla="*/ 696541 w 1717794"/>
                    <a:gd name="connsiteY0" fmla="*/ 1118857 h 1244922"/>
                    <a:gd name="connsiteX1" fmla="*/ 0 w 1717794"/>
                    <a:gd name="connsiteY1" fmla="*/ 580062 h 1244922"/>
                    <a:gd name="connsiteX2" fmla="*/ 0 w 1717794"/>
                    <a:gd name="connsiteY2" fmla="*/ 0 h 1244922"/>
                    <a:gd name="connsiteX3" fmla="*/ 1717794 w 1717794"/>
                    <a:gd name="connsiteY3" fmla="*/ 0 h 1244922"/>
                    <a:gd name="connsiteX4" fmla="*/ 1717794 w 1717794"/>
                    <a:gd name="connsiteY4" fmla="*/ 1244922 h 1244922"/>
                    <a:gd name="connsiteX5" fmla="*/ 0 w 1717794"/>
                    <a:gd name="connsiteY5" fmla="*/ 1244922 h 1244922"/>
                    <a:gd name="connsiteX6" fmla="*/ 0 w 1717794"/>
                    <a:gd name="connsiteY6" fmla="*/ 1118857 h 1244922"/>
                    <a:gd name="connsiteX7" fmla="*/ 787981 w 1717794"/>
                    <a:gd name="connsiteY7" fmla="*/ 1210297 h 1244922"/>
                    <a:gd name="connsiteX0" fmla="*/ 696541 w 1717794"/>
                    <a:gd name="connsiteY0" fmla="*/ 1118857 h 1244922"/>
                    <a:gd name="connsiteX1" fmla="*/ 711963 w 1717794"/>
                    <a:gd name="connsiteY1" fmla="*/ 1098223 h 1244922"/>
                    <a:gd name="connsiteX2" fmla="*/ 0 w 1717794"/>
                    <a:gd name="connsiteY2" fmla="*/ 580062 h 1244922"/>
                    <a:gd name="connsiteX3" fmla="*/ 0 w 1717794"/>
                    <a:gd name="connsiteY3" fmla="*/ 0 h 1244922"/>
                    <a:gd name="connsiteX4" fmla="*/ 1717794 w 1717794"/>
                    <a:gd name="connsiteY4" fmla="*/ 0 h 1244922"/>
                    <a:gd name="connsiteX5" fmla="*/ 1717794 w 1717794"/>
                    <a:gd name="connsiteY5" fmla="*/ 1244922 h 1244922"/>
                    <a:gd name="connsiteX6" fmla="*/ 0 w 1717794"/>
                    <a:gd name="connsiteY6" fmla="*/ 1244922 h 1244922"/>
                    <a:gd name="connsiteX7" fmla="*/ 0 w 1717794"/>
                    <a:gd name="connsiteY7" fmla="*/ 1118857 h 1244922"/>
                    <a:gd name="connsiteX8" fmla="*/ 787981 w 1717794"/>
                    <a:gd name="connsiteY8" fmla="*/ 1210297 h 1244922"/>
                    <a:gd name="connsiteX0" fmla="*/ 696541 w 1717794"/>
                    <a:gd name="connsiteY0" fmla="*/ 1118857 h 1244922"/>
                    <a:gd name="connsiteX1" fmla="*/ 0 w 1717794"/>
                    <a:gd name="connsiteY1" fmla="*/ 580062 h 1244922"/>
                    <a:gd name="connsiteX2" fmla="*/ 0 w 1717794"/>
                    <a:gd name="connsiteY2" fmla="*/ 0 h 1244922"/>
                    <a:gd name="connsiteX3" fmla="*/ 1717794 w 1717794"/>
                    <a:gd name="connsiteY3" fmla="*/ 0 h 1244922"/>
                    <a:gd name="connsiteX4" fmla="*/ 1717794 w 1717794"/>
                    <a:gd name="connsiteY4" fmla="*/ 1244922 h 1244922"/>
                    <a:gd name="connsiteX5" fmla="*/ 0 w 1717794"/>
                    <a:gd name="connsiteY5" fmla="*/ 1244922 h 1244922"/>
                    <a:gd name="connsiteX6" fmla="*/ 0 w 1717794"/>
                    <a:gd name="connsiteY6" fmla="*/ 1118857 h 1244922"/>
                    <a:gd name="connsiteX7" fmla="*/ 787981 w 1717794"/>
                    <a:gd name="connsiteY7" fmla="*/ 1210297 h 1244922"/>
                    <a:gd name="connsiteX0" fmla="*/ 0 w 1717794"/>
                    <a:gd name="connsiteY0" fmla="*/ 580062 h 1244922"/>
                    <a:gd name="connsiteX1" fmla="*/ 0 w 1717794"/>
                    <a:gd name="connsiteY1" fmla="*/ 0 h 1244922"/>
                    <a:gd name="connsiteX2" fmla="*/ 1717794 w 1717794"/>
                    <a:gd name="connsiteY2" fmla="*/ 0 h 1244922"/>
                    <a:gd name="connsiteX3" fmla="*/ 1717794 w 1717794"/>
                    <a:gd name="connsiteY3" fmla="*/ 1244922 h 1244922"/>
                    <a:gd name="connsiteX4" fmla="*/ 0 w 1717794"/>
                    <a:gd name="connsiteY4" fmla="*/ 1244922 h 1244922"/>
                    <a:gd name="connsiteX5" fmla="*/ 0 w 1717794"/>
                    <a:gd name="connsiteY5" fmla="*/ 1118857 h 1244922"/>
                    <a:gd name="connsiteX6" fmla="*/ 787981 w 1717794"/>
                    <a:gd name="connsiteY6" fmla="*/ 1210297 h 1244922"/>
                    <a:gd name="connsiteX0" fmla="*/ 0 w 1717794"/>
                    <a:gd name="connsiteY0" fmla="*/ 580062 h 1244922"/>
                    <a:gd name="connsiteX1" fmla="*/ 0 w 1717794"/>
                    <a:gd name="connsiteY1" fmla="*/ 0 h 1244922"/>
                    <a:gd name="connsiteX2" fmla="*/ 1717794 w 1717794"/>
                    <a:gd name="connsiteY2" fmla="*/ 0 h 1244922"/>
                    <a:gd name="connsiteX3" fmla="*/ 1717794 w 1717794"/>
                    <a:gd name="connsiteY3" fmla="*/ 1244922 h 1244922"/>
                    <a:gd name="connsiteX4" fmla="*/ 0 w 1717794"/>
                    <a:gd name="connsiteY4" fmla="*/ 1244922 h 1244922"/>
                    <a:gd name="connsiteX5" fmla="*/ 0 w 1717794"/>
                    <a:gd name="connsiteY5" fmla="*/ 1118857 h 124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794" h="1244922">
                      <a:moveTo>
                        <a:pt x="0" y="580062"/>
                      </a:moveTo>
                      <a:lnTo>
                        <a:pt x="0" y="0"/>
                      </a:lnTo>
                      <a:lnTo>
                        <a:pt x="1717794" y="0"/>
                      </a:lnTo>
                      <a:lnTo>
                        <a:pt x="1717794" y="1244922"/>
                      </a:lnTo>
                      <a:lnTo>
                        <a:pt x="0" y="1244922"/>
                      </a:lnTo>
                      <a:lnTo>
                        <a:pt x="0" y="1118857"/>
                      </a:lnTo>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9" name="Rectangle 138"/>
                <p:cNvSpPr/>
                <p:nvPr/>
              </p:nvSpPr>
              <p:spPr bwMode="auto">
                <a:xfrm>
                  <a:off x="7223760" y="3075158"/>
                  <a:ext cx="845820" cy="418516"/>
                </a:xfrm>
                <a:prstGeom prst="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0" name="Group 139"/>
                <p:cNvGrpSpPr/>
                <p:nvPr/>
              </p:nvGrpSpPr>
              <p:grpSpPr>
                <a:xfrm>
                  <a:off x="8424938" y="2576323"/>
                  <a:ext cx="452826" cy="432228"/>
                  <a:chOff x="2798669" y="2190750"/>
                  <a:chExt cx="1707496" cy="1204156"/>
                </a:xfrm>
                <a:noFill/>
              </p:grpSpPr>
              <p:sp>
                <p:nvSpPr>
                  <p:cNvPr id="149" name="Rectangle 148"/>
                  <p:cNvSpPr/>
                  <p:nvPr/>
                </p:nvSpPr>
                <p:spPr bwMode="auto">
                  <a:xfrm>
                    <a:off x="3160830" y="2190750"/>
                    <a:ext cx="983176" cy="1204156"/>
                  </a:xfrm>
                  <a:prstGeom prst="rect">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0" name="Freeform 149"/>
                  <p:cNvSpPr/>
                  <p:nvPr/>
                </p:nvSpPr>
                <p:spPr bwMode="auto">
                  <a:xfrm>
                    <a:off x="2798669" y="2350416"/>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1" name="Freeform 150"/>
                  <p:cNvSpPr/>
                  <p:nvPr/>
                </p:nvSpPr>
                <p:spPr bwMode="auto">
                  <a:xfrm>
                    <a:off x="2798669" y="2720584"/>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4" name="Freeform 153"/>
                  <p:cNvSpPr/>
                  <p:nvPr/>
                </p:nvSpPr>
                <p:spPr bwMode="auto">
                  <a:xfrm>
                    <a:off x="2798669" y="3086283"/>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5" name="Freeform 154"/>
                  <p:cNvSpPr/>
                  <p:nvPr/>
                </p:nvSpPr>
                <p:spPr bwMode="auto">
                  <a:xfrm rot="10800000">
                    <a:off x="4184699" y="2350416"/>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6" name="Freeform 155"/>
                  <p:cNvSpPr/>
                  <p:nvPr/>
                </p:nvSpPr>
                <p:spPr bwMode="auto">
                  <a:xfrm rot="10800000">
                    <a:off x="4184699" y="2720584"/>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8" name="Freeform 157"/>
                  <p:cNvSpPr/>
                  <p:nvPr/>
                </p:nvSpPr>
                <p:spPr bwMode="auto">
                  <a:xfrm rot="10800000">
                    <a:off x="4184699" y="3086283"/>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41" name="Group 140"/>
                <p:cNvGrpSpPr/>
                <p:nvPr/>
              </p:nvGrpSpPr>
              <p:grpSpPr>
                <a:xfrm>
                  <a:off x="8424938" y="3088425"/>
                  <a:ext cx="452826" cy="432228"/>
                  <a:chOff x="2798669" y="2190750"/>
                  <a:chExt cx="1707496" cy="1204156"/>
                </a:xfrm>
                <a:noFill/>
              </p:grpSpPr>
              <p:sp>
                <p:nvSpPr>
                  <p:cNvPr id="142" name="Rectangle 141"/>
                  <p:cNvSpPr/>
                  <p:nvPr/>
                </p:nvSpPr>
                <p:spPr bwMode="auto">
                  <a:xfrm>
                    <a:off x="3160830" y="2190750"/>
                    <a:ext cx="983176" cy="1204156"/>
                  </a:xfrm>
                  <a:prstGeom prst="rect">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3" name="Freeform 142"/>
                  <p:cNvSpPr/>
                  <p:nvPr/>
                </p:nvSpPr>
                <p:spPr bwMode="auto">
                  <a:xfrm>
                    <a:off x="2798669" y="2350416"/>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4" name="Freeform 143"/>
                  <p:cNvSpPr/>
                  <p:nvPr/>
                </p:nvSpPr>
                <p:spPr bwMode="auto">
                  <a:xfrm>
                    <a:off x="2798669" y="2720584"/>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5" name="Freeform 144"/>
                  <p:cNvSpPr/>
                  <p:nvPr/>
                </p:nvSpPr>
                <p:spPr bwMode="auto">
                  <a:xfrm>
                    <a:off x="2798669" y="3086283"/>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6" name="Freeform 145"/>
                  <p:cNvSpPr/>
                  <p:nvPr/>
                </p:nvSpPr>
                <p:spPr bwMode="auto">
                  <a:xfrm rot="10800000">
                    <a:off x="4184699" y="2350416"/>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7" name="Freeform 146"/>
                  <p:cNvSpPr/>
                  <p:nvPr/>
                </p:nvSpPr>
                <p:spPr bwMode="auto">
                  <a:xfrm rot="10800000">
                    <a:off x="4184699" y="2720584"/>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Freeform 147"/>
                  <p:cNvSpPr/>
                  <p:nvPr/>
                </p:nvSpPr>
                <p:spPr bwMode="auto">
                  <a:xfrm rot="10800000">
                    <a:off x="4184699" y="3086283"/>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grpSp>
          <p:nvGrpSpPr>
            <p:cNvPr id="178" name="Group 177"/>
            <p:cNvGrpSpPr/>
            <p:nvPr/>
          </p:nvGrpSpPr>
          <p:grpSpPr>
            <a:xfrm>
              <a:off x="9114814" y="1954782"/>
              <a:ext cx="681707" cy="511784"/>
              <a:chOff x="9663320" y="2419397"/>
              <a:chExt cx="1192758" cy="895449"/>
            </a:xfrm>
          </p:grpSpPr>
          <p:sp>
            <p:nvSpPr>
              <p:cNvPr id="179" name="Freeform 178"/>
              <p:cNvSpPr/>
              <p:nvPr/>
            </p:nvSpPr>
            <p:spPr bwMode="auto">
              <a:xfrm>
                <a:off x="9729109" y="2584826"/>
                <a:ext cx="856012" cy="336044"/>
              </a:xfrm>
              <a:custGeom>
                <a:avLst/>
                <a:gdLst>
                  <a:gd name="connsiteX0" fmla="*/ 650383 w 5428445"/>
                  <a:gd name="connsiteY0" fmla="*/ 1835239 h 2356834"/>
                  <a:gd name="connsiteX1" fmla="*/ 1455312 w 5428445"/>
                  <a:gd name="connsiteY1" fmla="*/ 1416676 h 2356834"/>
                  <a:gd name="connsiteX2" fmla="*/ 1938270 w 5428445"/>
                  <a:gd name="connsiteY2" fmla="*/ 1217054 h 2356834"/>
                  <a:gd name="connsiteX3" fmla="*/ 2846231 w 5428445"/>
                  <a:gd name="connsiteY3" fmla="*/ 766293 h 2356834"/>
                  <a:gd name="connsiteX4" fmla="*/ 3322749 w 5428445"/>
                  <a:gd name="connsiteY4" fmla="*/ 534473 h 2356834"/>
                  <a:gd name="connsiteX5" fmla="*/ 3754191 w 5428445"/>
                  <a:gd name="connsiteY5" fmla="*/ 379927 h 2356834"/>
                  <a:gd name="connsiteX6" fmla="*/ 4185634 w 5428445"/>
                  <a:gd name="connsiteY6" fmla="*/ 218941 h 2356834"/>
                  <a:gd name="connsiteX7" fmla="*/ 4552681 w 5428445"/>
                  <a:gd name="connsiteY7" fmla="*/ 90152 h 2356834"/>
                  <a:gd name="connsiteX8" fmla="*/ 4732986 w 5428445"/>
                  <a:gd name="connsiteY8" fmla="*/ 25758 h 2356834"/>
                  <a:gd name="connsiteX9" fmla="*/ 4932608 w 5428445"/>
                  <a:gd name="connsiteY9" fmla="*/ 0 h 2356834"/>
                  <a:gd name="connsiteX10" fmla="*/ 5067836 w 5428445"/>
                  <a:gd name="connsiteY10" fmla="*/ 38637 h 2356834"/>
                  <a:gd name="connsiteX11" fmla="*/ 5428445 w 5428445"/>
                  <a:gd name="connsiteY11" fmla="*/ 1010992 h 2356834"/>
                  <a:gd name="connsiteX12" fmla="*/ 5364050 w 5428445"/>
                  <a:gd name="connsiteY12" fmla="*/ 1081825 h 2356834"/>
                  <a:gd name="connsiteX13" fmla="*/ 5196625 w 5428445"/>
                  <a:gd name="connsiteY13" fmla="*/ 1223493 h 2356834"/>
                  <a:gd name="connsiteX14" fmla="*/ 4250028 w 5428445"/>
                  <a:gd name="connsiteY14" fmla="*/ 1596980 h 2356834"/>
                  <a:gd name="connsiteX15" fmla="*/ 3496614 w 5428445"/>
                  <a:gd name="connsiteY15" fmla="*/ 1867437 h 2356834"/>
                  <a:gd name="connsiteX16" fmla="*/ 3052293 w 5428445"/>
                  <a:gd name="connsiteY16" fmla="*/ 1996225 h 2356834"/>
                  <a:gd name="connsiteX17" fmla="*/ 2195848 w 5428445"/>
                  <a:gd name="connsiteY17" fmla="*/ 2182969 h 2356834"/>
                  <a:gd name="connsiteX18" fmla="*/ 1339403 w 5428445"/>
                  <a:gd name="connsiteY18" fmla="*/ 2311758 h 2356834"/>
                  <a:gd name="connsiteX19" fmla="*/ 779172 w 5428445"/>
                  <a:gd name="connsiteY19" fmla="*/ 2356834 h 2356834"/>
                  <a:gd name="connsiteX20" fmla="*/ 251138 w 5428445"/>
                  <a:gd name="connsiteY20" fmla="*/ 2343955 h 2356834"/>
                  <a:gd name="connsiteX21" fmla="*/ 96591 w 5428445"/>
                  <a:gd name="connsiteY21" fmla="*/ 2318197 h 2356834"/>
                  <a:gd name="connsiteX22" fmla="*/ 25757 w 5428445"/>
                  <a:gd name="connsiteY22" fmla="*/ 2015544 h 2356834"/>
                  <a:gd name="connsiteX23" fmla="*/ 0 w 5428445"/>
                  <a:gd name="connsiteY23" fmla="*/ 1712890 h 2356834"/>
                  <a:gd name="connsiteX24" fmla="*/ 12879 w 5428445"/>
                  <a:gd name="connsiteY24" fmla="*/ 1487510 h 2356834"/>
                  <a:gd name="connsiteX25" fmla="*/ 70834 w 5428445"/>
                  <a:gd name="connsiteY25" fmla="*/ 1352282 h 2356834"/>
                  <a:gd name="connsiteX26" fmla="*/ 128788 w 5428445"/>
                  <a:gd name="connsiteY26" fmla="*/ 1320085 h 2356834"/>
                  <a:gd name="connsiteX27" fmla="*/ 257577 w 5428445"/>
                  <a:gd name="connsiteY27" fmla="*/ 1423116 h 2356834"/>
                  <a:gd name="connsiteX28" fmla="*/ 540912 w 5428445"/>
                  <a:gd name="connsiteY28" fmla="*/ 1732209 h 2356834"/>
                  <a:gd name="connsiteX29" fmla="*/ 650383 w 5428445"/>
                  <a:gd name="connsiteY29" fmla="*/ 1835239 h 23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28445" h="2356834">
                    <a:moveTo>
                      <a:pt x="650383" y="1835239"/>
                    </a:moveTo>
                    <a:lnTo>
                      <a:pt x="1455312" y="1416676"/>
                    </a:lnTo>
                    <a:lnTo>
                      <a:pt x="1938270" y="1217054"/>
                    </a:lnTo>
                    <a:lnTo>
                      <a:pt x="2846231" y="766293"/>
                    </a:lnTo>
                    <a:lnTo>
                      <a:pt x="3322749" y="534473"/>
                    </a:lnTo>
                    <a:lnTo>
                      <a:pt x="3754191" y="379927"/>
                    </a:lnTo>
                    <a:lnTo>
                      <a:pt x="4185634" y="218941"/>
                    </a:lnTo>
                    <a:lnTo>
                      <a:pt x="4552681" y="90152"/>
                    </a:lnTo>
                    <a:lnTo>
                      <a:pt x="4732986" y="25758"/>
                    </a:lnTo>
                    <a:lnTo>
                      <a:pt x="4932608" y="0"/>
                    </a:lnTo>
                    <a:lnTo>
                      <a:pt x="5067836" y="38637"/>
                    </a:lnTo>
                    <a:lnTo>
                      <a:pt x="5428445" y="1010992"/>
                    </a:lnTo>
                    <a:lnTo>
                      <a:pt x="5364050" y="1081825"/>
                    </a:lnTo>
                    <a:lnTo>
                      <a:pt x="5196625" y="1223493"/>
                    </a:lnTo>
                    <a:lnTo>
                      <a:pt x="4250028" y="1596980"/>
                    </a:lnTo>
                    <a:lnTo>
                      <a:pt x="3496614" y="1867437"/>
                    </a:lnTo>
                    <a:lnTo>
                      <a:pt x="3052293" y="1996225"/>
                    </a:lnTo>
                    <a:lnTo>
                      <a:pt x="2195848" y="2182969"/>
                    </a:lnTo>
                    <a:lnTo>
                      <a:pt x="1339403" y="2311758"/>
                    </a:lnTo>
                    <a:lnTo>
                      <a:pt x="779172" y="2356834"/>
                    </a:lnTo>
                    <a:lnTo>
                      <a:pt x="251138" y="2343955"/>
                    </a:lnTo>
                    <a:lnTo>
                      <a:pt x="96591" y="2318197"/>
                    </a:lnTo>
                    <a:lnTo>
                      <a:pt x="25757" y="2015544"/>
                    </a:lnTo>
                    <a:lnTo>
                      <a:pt x="0" y="1712890"/>
                    </a:lnTo>
                    <a:lnTo>
                      <a:pt x="12879" y="1487510"/>
                    </a:lnTo>
                    <a:lnTo>
                      <a:pt x="70834" y="1352282"/>
                    </a:lnTo>
                    <a:lnTo>
                      <a:pt x="128788" y="1320085"/>
                    </a:lnTo>
                    <a:lnTo>
                      <a:pt x="257577" y="1423116"/>
                    </a:lnTo>
                    <a:lnTo>
                      <a:pt x="540912" y="1732209"/>
                    </a:lnTo>
                    <a:lnTo>
                      <a:pt x="650383" y="1835239"/>
                    </a:lnTo>
                    <a:close/>
                  </a:path>
                </a:pathLst>
              </a:custGeom>
              <a:solidFill>
                <a:srgbClr val="FFFFFF">
                  <a:alpha val="4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0" name="Freeform 179"/>
              <p:cNvSpPr/>
              <p:nvPr/>
            </p:nvSpPr>
            <p:spPr bwMode="auto">
              <a:xfrm>
                <a:off x="9784765" y="2688576"/>
                <a:ext cx="567837" cy="123406"/>
              </a:xfrm>
              <a:custGeom>
                <a:avLst/>
                <a:gdLst>
                  <a:gd name="connsiteX0" fmla="*/ 51515 w 4385256"/>
                  <a:gd name="connsiteY0" fmla="*/ 276896 h 953037"/>
                  <a:gd name="connsiteX1" fmla="*/ 141668 w 4385256"/>
                  <a:gd name="connsiteY1" fmla="*/ 199623 h 953037"/>
                  <a:gd name="connsiteX2" fmla="*/ 238259 w 4385256"/>
                  <a:gd name="connsiteY2" fmla="*/ 160986 h 953037"/>
                  <a:gd name="connsiteX3" fmla="*/ 418563 w 4385256"/>
                  <a:gd name="connsiteY3" fmla="*/ 103031 h 953037"/>
                  <a:gd name="connsiteX4" fmla="*/ 656822 w 4385256"/>
                  <a:gd name="connsiteY4" fmla="*/ 51516 h 953037"/>
                  <a:gd name="connsiteX5" fmla="*/ 907960 w 4385256"/>
                  <a:gd name="connsiteY5" fmla="*/ 19319 h 953037"/>
                  <a:gd name="connsiteX6" fmla="*/ 1114022 w 4385256"/>
                  <a:gd name="connsiteY6" fmla="*/ 0 h 953037"/>
                  <a:gd name="connsiteX7" fmla="*/ 1551904 w 4385256"/>
                  <a:gd name="connsiteY7" fmla="*/ 6440 h 953037"/>
                  <a:gd name="connsiteX8" fmla="*/ 3193960 w 4385256"/>
                  <a:gd name="connsiteY8" fmla="*/ 160986 h 953037"/>
                  <a:gd name="connsiteX9" fmla="*/ 3825025 w 4385256"/>
                  <a:gd name="connsiteY9" fmla="*/ 231820 h 953037"/>
                  <a:gd name="connsiteX10" fmla="*/ 4082603 w 4385256"/>
                  <a:gd name="connsiteY10" fmla="*/ 206062 h 953037"/>
                  <a:gd name="connsiteX11" fmla="*/ 4224270 w 4385256"/>
                  <a:gd name="connsiteY11" fmla="*/ 193183 h 953037"/>
                  <a:gd name="connsiteX12" fmla="*/ 4314422 w 4385256"/>
                  <a:gd name="connsiteY12" fmla="*/ 199623 h 953037"/>
                  <a:gd name="connsiteX13" fmla="*/ 4385256 w 4385256"/>
                  <a:gd name="connsiteY13" fmla="*/ 257578 h 953037"/>
                  <a:gd name="connsiteX14" fmla="*/ 4365938 w 4385256"/>
                  <a:gd name="connsiteY14" fmla="*/ 341290 h 953037"/>
                  <a:gd name="connsiteX15" fmla="*/ 4275786 w 4385256"/>
                  <a:gd name="connsiteY15" fmla="*/ 431442 h 953037"/>
                  <a:gd name="connsiteX16" fmla="*/ 4063284 w 4385256"/>
                  <a:gd name="connsiteY16" fmla="*/ 521595 h 953037"/>
                  <a:gd name="connsiteX17" fmla="*/ 2678806 w 4385256"/>
                  <a:gd name="connsiteY17" fmla="*/ 914400 h 953037"/>
                  <a:gd name="connsiteX18" fmla="*/ 2292439 w 4385256"/>
                  <a:gd name="connsiteY18" fmla="*/ 953037 h 953037"/>
                  <a:gd name="connsiteX19" fmla="*/ 1719329 w 4385256"/>
                  <a:gd name="connsiteY19" fmla="*/ 920840 h 953037"/>
                  <a:gd name="connsiteX20" fmla="*/ 1062507 w 4385256"/>
                  <a:gd name="connsiteY20" fmla="*/ 862885 h 953037"/>
                  <a:gd name="connsiteX21" fmla="*/ 618186 w 4385256"/>
                  <a:gd name="connsiteY21" fmla="*/ 779172 h 953037"/>
                  <a:gd name="connsiteX22" fmla="*/ 386366 w 4385256"/>
                  <a:gd name="connsiteY22" fmla="*/ 721217 h 953037"/>
                  <a:gd name="connsiteX23" fmla="*/ 173865 w 4385256"/>
                  <a:gd name="connsiteY23" fmla="*/ 643944 h 953037"/>
                  <a:gd name="connsiteX24" fmla="*/ 70834 w 4385256"/>
                  <a:gd name="connsiteY24" fmla="*/ 566671 h 953037"/>
                  <a:gd name="connsiteX25" fmla="*/ 19318 w 4385256"/>
                  <a:gd name="connsiteY25" fmla="*/ 495837 h 953037"/>
                  <a:gd name="connsiteX26" fmla="*/ 0 w 4385256"/>
                  <a:gd name="connsiteY26" fmla="*/ 412124 h 953037"/>
                  <a:gd name="connsiteX27" fmla="*/ 51515 w 4385256"/>
                  <a:gd name="connsiteY27" fmla="*/ 276896 h 95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85256" h="953037">
                    <a:moveTo>
                      <a:pt x="51515" y="276896"/>
                    </a:moveTo>
                    <a:lnTo>
                      <a:pt x="141668" y="199623"/>
                    </a:lnTo>
                    <a:lnTo>
                      <a:pt x="238259" y="160986"/>
                    </a:lnTo>
                    <a:lnTo>
                      <a:pt x="418563" y="103031"/>
                    </a:lnTo>
                    <a:lnTo>
                      <a:pt x="656822" y="51516"/>
                    </a:lnTo>
                    <a:lnTo>
                      <a:pt x="907960" y="19319"/>
                    </a:lnTo>
                    <a:lnTo>
                      <a:pt x="1114022" y="0"/>
                    </a:lnTo>
                    <a:lnTo>
                      <a:pt x="1551904" y="6440"/>
                    </a:lnTo>
                    <a:lnTo>
                      <a:pt x="3193960" y="160986"/>
                    </a:lnTo>
                    <a:lnTo>
                      <a:pt x="3825025" y="231820"/>
                    </a:lnTo>
                    <a:lnTo>
                      <a:pt x="4082603" y="206062"/>
                    </a:lnTo>
                    <a:lnTo>
                      <a:pt x="4224270" y="193183"/>
                    </a:lnTo>
                    <a:lnTo>
                      <a:pt x="4314422" y="199623"/>
                    </a:lnTo>
                    <a:lnTo>
                      <a:pt x="4385256" y="257578"/>
                    </a:lnTo>
                    <a:lnTo>
                      <a:pt x="4365938" y="341290"/>
                    </a:lnTo>
                    <a:lnTo>
                      <a:pt x="4275786" y="431442"/>
                    </a:lnTo>
                    <a:lnTo>
                      <a:pt x="4063284" y="521595"/>
                    </a:lnTo>
                    <a:lnTo>
                      <a:pt x="2678806" y="914400"/>
                    </a:lnTo>
                    <a:lnTo>
                      <a:pt x="2292439" y="953037"/>
                    </a:lnTo>
                    <a:lnTo>
                      <a:pt x="1719329" y="920840"/>
                    </a:lnTo>
                    <a:lnTo>
                      <a:pt x="1062507" y="862885"/>
                    </a:lnTo>
                    <a:lnTo>
                      <a:pt x="618186" y="779172"/>
                    </a:lnTo>
                    <a:lnTo>
                      <a:pt x="386366" y="721217"/>
                    </a:lnTo>
                    <a:lnTo>
                      <a:pt x="173865" y="643944"/>
                    </a:lnTo>
                    <a:lnTo>
                      <a:pt x="70834" y="566671"/>
                    </a:lnTo>
                    <a:lnTo>
                      <a:pt x="19318" y="495837"/>
                    </a:lnTo>
                    <a:lnTo>
                      <a:pt x="0" y="412124"/>
                    </a:lnTo>
                    <a:lnTo>
                      <a:pt x="51515" y="276896"/>
                    </a:lnTo>
                    <a:close/>
                  </a:path>
                </a:pathLst>
              </a:custGeom>
              <a:solidFill>
                <a:srgbClr val="FFFFFF">
                  <a:alpha val="3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1" name="Freeform 180"/>
              <p:cNvSpPr/>
              <p:nvPr/>
            </p:nvSpPr>
            <p:spPr bwMode="auto">
              <a:xfrm rot="538671">
                <a:off x="10209145" y="2569786"/>
                <a:ext cx="183602" cy="141559"/>
              </a:xfrm>
              <a:custGeom>
                <a:avLst/>
                <a:gdLst>
                  <a:gd name="connsiteX0" fmla="*/ 0 w 882203"/>
                  <a:gd name="connsiteY0" fmla="*/ 521594 h 521594"/>
                  <a:gd name="connsiteX1" fmla="*/ 141667 w 882203"/>
                  <a:gd name="connsiteY1" fmla="*/ 238259 h 521594"/>
                  <a:gd name="connsiteX2" fmla="*/ 218941 w 882203"/>
                  <a:gd name="connsiteY2" fmla="*/ 135228 h 521594"/>
                  <a:gd name="connsiteX3" fmla="*/ 354169 w 882203"/>
                  <a:gd name="connsiteY3" fmla="*/ 51515 h 521594"/>
                  <a:gd name="connsiteX4" fmla="*/ 521594 w 882203"/>
                  <a:gd name="connsiteY4" fmla="*/ 0 h 521594"/>
                  <a:gd name="connsiteX5" fmla="*/ 676141 w 882203"/>
                  <a:gd name="connsiteY5" fmla="*/ 0 h 521594"/>
                  <a:gd name="connsiteX6" fmla="*/ 862884 w 882203"/>
                  <a:gd name="connsiteY6" fmla="*/ 64394 h 521594"/>
                  <a:gd name="connsiteX7" fmla="*/ 882203 w 882203"/>
                  <a:gd name="connsiteY7" fmla="*/ 115910 h 521594"/>
                  <a:gd name="connsiteX8" fmla="*/ 495836 w 882203"/>
                  <a:gd name="connsiteY8" fmla="*/ 328411 h 521594"/>
                  <a:gd name="connsiteX9" fmla="*/ 238259 w 882203"/>
                  <a:gd name="connsiteY9" fmla="*/ 437882 h 521594"/>
                  <a:gd name="connsiteX10" fmla="*/ 0 w 882203"/>
                  <a:gd name="connsiteY10" fmla="*/ 521594 h 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203" h="521594">
                    <a:moveTo>
                      <a:pt x="0" y="521594"/>
                    </a:moveTo>
                    <a:lnTo>
                      <a:pt x="141667" y="238259"/>
                    </a:lnTo>
                    <a:lnTo>
                      <a:pt x="218941" y="135228"/>
                    </a:lnTo>
                    <a:lnTo>
                      <a:pt x="354169" y="51515"/>
                    </a:lnTo>
                    <a:lnTo>
                      <a:pt x="521594" y="0"/>
                    </a:lnTo>
                    <a:lnTo>
                      <a:pt x="676141" y="0"/>
                    </a:lnTo>
                    <a:lnTo>
                      <a:pt x="862884" y="64394"/>
                    </a:lnTo>
                    <a:lnTo>
                      <a:pt x="882203" y="115910"/>
                    </a:lnTo>
                    <a:lnTo>
                      <a:pt x="495836" y="328411"/>
                    </a:lnTo>
                    <a:lnTo>
                      <a:pt x="238259" y="437882"/>
                    </a:lnTo>
                    <a:lnTo>
                      <a:pt x="0" y="521594"/>
                    </a:lnTo>
                    <a:close/>
                  </a:path>
                </a:pathLst>
              </a:custGeom>
              <a:solidFill>
                <a:srgbClr val="FFFFFF">
                  <a:alpha val="4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2" name="Freeform 181"/>
              <p:cNvSpPr/>
              <p:nvPr/>
            </p:nvSpPr>
            <p:spPr bwMode="auto">
              <a:xfrm rot="20496426">
                <a:off x="10550310" y="2622725"/>
                <a:ext cx="105516" cy="27136"/>
              </a:xfrm>
              <a:custGeom>
                <a:avLst/>
                <a:gdLst>
                  <a:gd name="connsiteX0" fmla="*/ 248036 w 283432"/>
                  <a:gd name="connsiteY0" fmla="*/ 4554 h 115910"/>
                  <a:gd name="connsiteX1" fmla="*/ 283432 w 283432"/>
                  <a:gd name="connsiteY1" fmla="*/ 57955 h 115910"/>
                  <a:gd name="connsiteX2" fmla="*/ 225477 w 283432"/>
                  <a:gd name="connsiteY2" fmla="*/ 115910 h 115910"/>
                  <a:gd name="connsiteX3" fmla="*/ 11963 w 283432"/>
                  <a:gd name="connsiteY3" fmla="*/ 115910 h 115910"/>
                  <a:gd name="connsiteX4" fmla="*/ 1729 w 283432"/>
                  <a:gd name="connsiteY4" fmla="*/ 113844 h 115910"/>
                  <a:gd name="connsiteX5" fmla="*/ 0 w 283432"/>
                  <a:gd name="connsiteY5" fmla="*/ 2415 h 115910"/>
                  <a:gd name="connsiteX6" fmla="*/ 11963 w 283432"/>
                  <a:gd name="connsiteY6" fmla="*/ 0 h 115910"/>
                  <a:gd name="connsiteX7" fmla="*/ 225477 w 283432"/>
                  <a:gd name="connsiteY7" fmla="*/ 0 h 115910"/>
                  <a:gd name="connsiteX8" fmla="*/ 248036 w 283432"/>
                  <a:gd name="connsiteY8" fmla="*/ 4554 h 11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432" h="115910">
                    <a:moveTo>
                      <a:pt x="248036" y="4554"/>
                    </a:moveTo>
                    <a:cubicBezTo>
                      <a:pt x="268837" y="13352"/>
                      <a:pt x="283432" y="33949"/>
                      <a:pt x="283432" y="57955"/>
                    </a:cubicBezTo>
                    <a:cubicBezTo>
                      <a:pt x="283432" y="89963"/>
                      <a:pt x="257485" y="115910"/>
                      <a:pt x="225477" y="115910"/>
                    </a:cubicBezTo>
                    <a:lnTo>
                      <a:pt x="11963" y="115910"/>
                    </a:lnTo>
                    <a:lnTo>
                      <a:pt x="1729" y="113844"/>
                    </a:lnTo>
                    <a:lnTo>
                      <a:pt x="0" y="2415"/>
                    </a:lnTo>
                    <a:lnTo>
                      <a:pt x="11963" y="0"/>
                    </a:lnTo>
                    <a:lnTo>
                      <a:pt x="225477" y="0"/>
                    </a:lnTo>
                    <a:cubicBezTo>
                      <a:pt x="233479" y="0"/>
                      <a:pt x="241102" y="1622"/>
                      <a:pt x="248036" y="4554"/>
                    </a:cubicBezTo>
                    <a:close/>
                  </a:path>
                </a:pathLst>
              </a:custGeom>
              <a:solidFill>
                <a:srgbClr val="FFFFFF">
                  <a:alpha val="4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4" name="Freeform 183"/>
              <p:cNvSpPr/>
              <p:nvPr/>
            </p:nvSpPr>
            <p:spPr bwMode="auto">
              <a:xfrm rot="600000">
                <a:off x="10483054" y="2419397"/>
                <a:ext cx="129428" cy="201251"/>
              </a:xfrm>
              <a:custGeom>
                <a:avLst/>
                <a:gdLst>
                  <a:gd name="connsiteX0" fmla="*/ 297656 w 330994"/>
                  <a:gd name="connsiteY0" fmla="*/ 859631 h 859631"/>
                  <a:gd name="connsiteX1" fmla="*/ 178594 w 330994"/>
                  <a:gd name="connsiteY1" fmla="*/ 607218 h 859631"/>
                  <a:gd name="connsiteX2" fmla="*/ 97631 w 330994"/>
                  <a:gd name="connsiteY2" fmla="*/ 347662 h 859631"/>
                  <a:gd name="connsiteX3" fmla="*/ 33338 w 330994"/>
                  <a:gd name="connsiteY3" fmla="*/ 123825 h 859631"/>
                  <a:gd name="connsiteX4" fmla="*/ 0 w 330994"/>
                  <a:gd name="connsiteY4" fmla="*/ 14287 h 859631"/>
                  <a:gd name="connsiteX5" fmla="*/ 7144 w 330994"/>
                  <a:gd name="connsiteY5" fmla="*/ 0 h 859631"/>
                  <a:gd name="connsiteX6" fmla="*/ 76200 w 330994"/>
                  <a:gd name="connsiteY6" fmla="*/ 154781 h 859631"/>
                  <a:gd name="connsiteX7" fmla="*/ 192881 w 330994"/>
                  <a:gd name="connsiteY7" fmla="*/ 397668 h 859631"/>
                  <a:gd name="connsiteX8" fmla="*/ 269081 w 330994"/>
                  <a:gd name="connsiteY8" fmla="*/ 597693 h 859631"/>
                  <a:gd name="connsiteX9" fmla="*/ 330994 w 330994"/>
                  <a:gd name="connsiteY9" fmla="*/ 809625 h 859631"/>
                  <a:gd name="connsiteX10" fmla="*/ 297656 w 330994"/>
                  <a:gd name="connsiteY10" fmla="*/ 859631 h 859631"/>
                  <a:gd name="connsiteX0" fmla="*/ 297656 w 347663"/>
                  <a:gd name="connsiteY0" fmla="*/ 859631 h 859631"/>
                  <a:gd name="connsiteX1" fmla="*/ 178594 w 347663"/>
                  <a:gd name="connsiteY1" fmla="*/ 607218 h 859631"/>
                  <a:gd name="connsiteX2" fmla="*/ 97631 w 347663"/>
                  <a:gd name="connsiteY2" fmla="*/ 347662 h 859631"/>
                  <a:gd name="connsiteX3" fmla="*/ 33338 w 347663"/>
                  <a:gd name="connsiteY3" fmla="*/ 123825 h 859631"/>
                  <a:gd name="connsiteX4" fmla="*/ 0 w 347663"/>
                  <a:gd name="connsiteY4" fmla="*/ 14287 h 859631"/>
                  <a:gd name="connsiteX5" fmla="*/ 7144 w 347663"/>
                  <a:gd name="connsiteY5" fmla="*/ 0 h 859631"/>
                  <a:gd name="connsiteX6" fmla="*/ 76200 w 347663"/>
                  <a:gd name="connsiteY6" fmla="*/ 154781 h 859631"/>
                  <a:gd name="connsiteX7" fmla="*/ 192881 w 347663"/>
                  <a:gd name="connsiteY7" fmla="*/ 397668 h 859631"/>
                  <a:gd name="connsiteX8" fmla="*/ 269081 w 347663"/>
                  <a:gd name="connsiteY8" fmla="*/ 597693 h 859631"/>
                  <a:gd name="connsiteX9" fmla="*/ 347663 w 347663"/>
                  <a:gd name="connsiteY9" fmla="*/ 838200 h 859631"/>
                  <a:gd name="connsiteX10" fmla="*/ 297656 w 347663"/>
                  <a:gd name="connsiteY10" fmla="*/ 859631 h 8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663" h="859631">
                    <a:moveTo>
                      <a:pt x="297656" y="859631"/>
                    </a:moveTo>
                    <a:lnTo>
                      <a:pt x="178594" y="607218"/>
                    </a:lnTo>
                    <a:lnTo>
                      <a:pt x="97631" y="347662"/>
                    </a:lnTo>
                    <a:lnTo>
                      <a:pt x="33338" y="123825"/>
                    </a:lnTo>
                    <a:lnTo>
                      <a:pt x="0" y="14287"/>
                    </a:lnTo>
                    <a:lnTo>
                      <a:pt x="7144" y="0"/>
                    </a:lnTo>
                    <a:lnTo>
                      <a:pt x="76200" y="154781"/>
                    </a:lnTo>
                    <a:lnTo>
                      <a:pt x="192881" y="397668"/>
                    </a:lnTo>
                    <a:lnTo>
                      <a:pt x="269081" y="597693"/>
                    </a:lnTo>
                    <a:lnTo>
                      <a:pt x="347663" y="838200"/>
                    </a:lnTo>
                    <a:lnTo>
                      <a:pt x="297656" y="859631"/>
                    </a:lnTo>
                    <a:close/>
                  </a:path>
                </a:pathLst>
              </a:custGeom>
              <a:solidFill>
                <a:srgbClr val="FFFFFF">
                  <a:alpha val="75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5" name="Freeform 184"/>
              <p:cNvSpPr/>
              <p:nvPr/>
            </p:nvSpPr>
            <p:spPr bwMode="auto">
              <a:xfrm rot="11555099">
                <a:off x="10563885" y="2657430"/>
                <a:ext cx="129428" cy="201251"/>
              </a:xfrm>
              <a:custGeom>
                <a:avLst/>
                <a:gdLst>
                  <a:gd name="connsiteX0" fmla="*/ 297656 w 330994"/>
                  <a:gd name="connsiteY0" fmla="*/ 859631 h 859631"/>
                  <a:gd name="connsiteX1" fmla="*/ 178594 w 330994"/>
                  <a:gd name="connsiteY1" fmla="*/ 607218 h 859631"/>
                  <a:gd name="connsiteX2" fmla="*/ 97631 w 330994"/>
                  <a:gd name="connsiteY2" fmla="*/ 347662 h 859631"/>
                  <a:gd name="connsiteX3" fmla="*/ 33338 w 330994"/>
                  <a:gd name="connsiteY3" fmla="*/ 123825 h 859631"/>
                  <a:gd name="connsiteX4" fmla="*/ 0 w 330994"/>
                  <a:gd name="connsiteY4" fmla="*/ 14287 h 859631"/>
                  <a:gd name="connsiteX5" fmla="*/ 7144 w 330994"/>
                  <a:gd name="connsiteY5" fmla="*/ 0 h 859631"/>
                  <a:gd name="connsiteX6" fmla="*/ 76200 w 330994"/>
                  <a:gd name="connsiteY6" fmla="*/ 154781 h 859631"/>
                  <a:gd name="connsiteX7" fmla="*/ 192881 w 330994"/>
                  <a:gd name="connsiteY7" fmla="*/ 397668 h 859631"/>
                  <a:gd name="connsiteX8" fmla="*/ 269081 w 330994"/>
                  <a:gd name="connsiteY8" fmla="*/ 597693 h 859631"/>
                  <a:gd name="connsiteX9" fmla="*/ 330994 w 330994"/>
                  <a:gd name="connsiteY9" fmla="*/ 809625 h 859631"/>
                  <a:gd name="connsiteX10" fmla="*/ 297656 w 330994"/>
                  <a:gd name="connsiteY10" fmla="*/ 859631 h 859631"/>
                  <a:gd name="connsiteX0" fmla="*/ 297656 w 347663"/>
                  <a:gd name="connsiteY0" fmla="*/ 859631 h 859631"/>
                  <a:gd name="connsiteX1" fmla="*/ 178594 w 347663"/>
                  <a:gd name="connsiteY1" fmla="*/ 607218 h 859631"/>
                  <a:gd name="connsiteX2" fmla="*/ 97631 w 347663"/>
                  <a:gd name="connsiteY2" fmla="*/ 347662 h 859631"/>
                  <a:gd name="connsiteX3" fmla="*/ 33338 w 347663"/>
                  <a:gd name="connsiteY3" fmla="*/ 123825 h 859631"/>
                  <a:gd name="connsiteX4" fmla="*/ 0 w 347663"/>
                  <a:gd name="connsiteY4" fmla="*/ 14287 h 859631"/>
                  <a:gd name="connsiteX5" fmla="*/ 7144 w 347663"/>
                  <a:gd name="connsiteY5" fmla="*/ 0 h 859631"/>
                  <a:gd name="connsiteX6" fmla="*/ 76200 w 347663"/>
                  <a:gd name="connsiteY6" fmla="*/ 154781 h 859631"/>
                  <a:gd name="connsiteX7" fmla="*/ 192881 w 347663"/>
                  <a:gd name="connsiteY7" fmla="*/ 397668 h 859631"/>
                  <a:gd name="connsiteX8" fmla="*/ 269081 w 347663"/>
                  <a:gd name="connsiteY8" fmla="*/ 597693 h 859631"/>
                  <a:gd name="connsiteX9" fmla="*/ 347663 w 347663"/>
                  <a:gd name="connsiteY9" fmla="*/ 838200 h 859631"/>
                  <a:gd name="connsiteX10" fmla="*/ 297656 w 347663"/>
                  <a:gd name="connsiteY10" fmla="*/ 859631 h 8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663" h="859631">
                    <a:moveTo>
                      <a:pt x="297656" y="859631"/>
                    </a:moveTo>
                    <a:lnTo>
                      <a:pt x="178594" y="607218"/>
                    </a:lnTo>
                    <a:lnTo>
                      <a:pt x="97631" y="347662"/>
                    </a:lnTo>
                    <a:lnTo>
                      <a:pt x="33338" y="123825"/>
                    </a:lnTo>
                    <a:lnTo>
                      <a:pt x="0" y="14287"/>
                    </a:lnTo>
                    <a:lnTo>
                      <a:pt x="7144" y="0"/>
                    </a:lnTo>
                    <a:lnTo>
                      <a:pt x="76200" y="154781"/>
                    </a:lnTo>
                    <a:lnTo>
                      <a:pt x="192881" y="397668"/>
                    </a:lnTo>
                    <a:lnTo>
                      <a:pt x="269081" y="597693"/>
                    </a:lnTo>
                    <a:lnTo>
                      <a:pt x="347663" y="838200"/>
                    </a:lnTo>
                    <a:lnTo>
                      <a:pt x="297656" y="859631"/>
                    </a:lnTo>
                    <a:close/>
                  </a:path>
                </a:pathLst>
              </a:custGeom>
              <a:solidFill>
                <a:srgbClr val="FFFFFF">
                  <a:alpha val="75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6" name="Freeform 185"/>
              <p:cNvSpPr/>
              <p:nvPr/>
            </p:nvSpPr>
            <p:spPr bwMode="auto">
              <a:xfrm>
                <a:off x="9663320" y="2868998"/>
                <a:ext cx="172941" cy="43773"/>
              </a:xfrm>
              <a:custGeom>
                <a:avLst/>
                <a:gdLst>
                  <a:gd name="connsiteX0" fmla="*/ 0 w 1335578"/>
                  <a:gd name="connsiteY0" fmla="*/ 321426 h 338051"/>
                  <a:gd name="connsiteX1" fmla="*/ 155171 w 1335578"/>
                  <a:gd name="connsiteY1" fmla="*/ 266008 h 338051"/>
                  <a:gd name="connsiteX2" fmla="*/ 443346 w 1335578"/>
                  <a:gd name="connsiteY2" fmla="*/ 205048 h 338051"/>
                  <a:gd name="connsiteX3" fmla="*/ 820189 w 1335578"/>
                  <a:gd name="connsiteY3" fmla="*/ 127462 h 338051"/>
                  <a:gd name="connsiteX4" fmla="*/ 1174866 w 1335578"/>
                  <a:gd name="connsiteY4" fmla="*/ 44335 h 338051"/>
                  <a:gd name="connsiteX5" fmla="*/ 1335578 w 1335578"/>
                  <a:gd name="connsiteY5" fmla="*/ 0 h 338051"/>
                  <a:gd name="connsiteX6" fmla="*/ 1302328 w 1335578"/>
                  <a:gd name="connsiteY6" fmla="*/ 60960 h 338051"/>
                  <a:gd name="connsiteX7" fmla="*/ 892233 w 1335578"/>
                  <a:gd name="connsiteY7" fmla="*/ 193964 h 338051"/>
                  <a:gd name="connsiteX8" fmla="*/ 459971 w 1335578"/>
                  <a:gd name="connsiteY8" fmla="*/ 293717 h 338051"/>
                  <a:gd name="connsiteX9" fmla="*/ 144088 w 1335578"/>
                  <a:gd name="connsiteY9" fmla="*/ 338051 h 338051"/>
                  <a:gd name="connsiteX10" fmla="*/ 0 w 1335578"/>
                  <a:gd name="connsiteY10" fmla="*/ 321426 h 33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78" h="338051">
                    <a:moveTo>
                      <a:pt x="0" y="321426"/>
                    </a:moveTo>
                    <a:lnTo>
                      <a:pt x="155171" y="266008"/>
                    </a:lnTo>
                    <a:lnTo>
                      <a:pt x="443346" y="205048"/>
                    </a:lnTo>
                    <a:lnTo>
                      <a:pt x="820189" y="127462"/>
                    </a:lnTo>
                    <a:lnTo>
                      <a:pt x="1174866" y="44335"/>
                    </a:lnTo>
                    <a:lnTo>
                      <a:pt x="1335578" y="0"/>
                    </a:lnTo>
                    <a:lnTo>
                      <a:pt x="1302328" y="60960"/>
                    </a:lnTo>
                    <a:lnTo>
                      <a:pt x="892233" y="193964"/>
                    </a:lnTo>
                    <a:lnTo>
                      <a:pt x="459971" y="293717"/>
                    </a:lnTo>
                    <a:lnTo>
                      <a:pt x="144088" y="338051"/>
                    </a:lnTo>
                    <a:lnTo>
                      <a:pt x="0" y="321426"/>
                    </a:lnTo>
                    <a:close/>
                  </a:path>
                </a:pathLst>
              </a:custGeom>
              <a:solidFill>
                <a:srgbClr val="FFFFFF">
                  <a:alpha val="3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7" name="Freeform 7"/>
              <p:cNvSpPr>
                <a:spLocks/>
              </p:cNvSpPr>
              <p:nvPr/>
            </p:nvSpPr>
            <p:spPr bwMode="auto">
              <a:xfrm>
                <a:off x="10525914" y="2911131"/>
                <a:ext cx="330164" cy="403715"/>
              </a:xfrm>
              <a:custGeom>
                <a:avLst/>
                <a:gdLst>
                  <a:gd name="T0" fmla="*/ 88 w 88"/>
                  <a:gd name="T1" fmla="*/ 74 h 120"/>
                  <a:gd name="T2" fmla="*/ 88 w 88"/>
                  <a:gd name="T3" fmla="*/ 77 h 120"/>
                  <a:gd name="T4" fmla="*/ 87 w 88"/>
                  <a:gd name="T5" fmla="*/ 92 h 120"/>
                  <a:gd name="T6" fmla="*/ 86 w 88"/>
                  <a:gd name="T7" fmla="*/ 97 h 120"/>
                  <a:gd name="T8" fmla="*/ 84 w 88"/>
                  <a:gd name="T9" fmla="*/ 104 h 120"/>
                  <a:gd name="T10" fmla="*/ 84 w 88"/>
                  <a:gd name="T11" fmla="*/ 104 h 120"/>
                  <a:gd name="T12" fmla="*/ 86 w 88"/>
                  <a:gd name="T13" fmla="*/ 113 h 120"/>
                  <a:gd name="T14" fmla="*/ 44 w 88"/>
                  <a:gd name="T15" fmla="*/ 120 h 120"/>
                  <a:gd name="T16" fmla="*/ 42 w 88"/>
                  <a:gd name="T17" fmla="*/ 110 h 120"/>
                  <a:gd name="T18" fmla="*/ 37 w 88"/>
                  <a:gd name="T19" fmla="*/ 105 h 120"/>
                  <a:gd name="T20" fmla="*/ 23 w 88"/>
                  <a:gd name="T21" fmla="*/ 92 h 120"/>
                  <a:gd name="T22" fmla="*/ 15 w 88"/>
                  <a:gd name="T23" fmla="*/ 78 h 120"/>
                  <a:gd name="T24" fmla="*/ 11 w 88"/>
                  <a:gd name="T25" fmla="*/ 70 h 120"/>
                  <a:gd name="T26" fmla="*/ 8 w 88"/>
                  <a:gd name="T27" fmla="*/ 67 h 120"/>
                  <a:gd name="T28" fmla="*/ 7 w 88"/>
                  <a:gd name="T29" fmla="*/ 62 h 120"/>
                  <a:gd name="T30" fmla="*/ 5 w 88"/>
                  <a:gd name="T31" fmla="*/ 57 h 120"/>
                  <a:gd name="T32" fmla="*/ 1 w 88"/>
                  <a:gd name="T33" fmla="*/ 51 h 120"/>
                  <a:gd name="T34" fmla="*/ 2 w 88"/>
                  <a:gd name="T35" fmla="*/ 47 h 120"/>
                  <a:gd name="T36" fmla="*/ 13 w 88"/>
                  <a:gd name="T37" fmla="*/ 49 h 120"/>
                  <a:gd name="T38" fmla="*/ 16 w 88"/>
                  <a:gd name="T39" fmla="*/ 54 h 120"/>
                  <a:gd name="T40" fmla="*/ 23 w 88"/>
                  <a:gd name="T41" fmla="*/ 64 h 120"/>
                  <a:gd name="T42" fmla="*/ 31 w 88"/>
                  <a:gd name="T43" fmla="*/ 66 h 120"/>
                  <a:gd name="T44" fmla="*/ 33 w 88"/>
                  <a:gd name="T45" fmla="*/ 65 h 120"/>
                  <a:gd name="T46" fmla="*/ 35 w 88"/>
                  <a:gd name="T47" fmla="*/ 59 h 120"/>
                  <a:gd name="T48" fmla="*/ 35 w 88"/>
                  <a:gd name="T49" fmla="*/ 57 h 120"/>
                  <a:gd name="T50" fmla="*/ 25 w 88"/>
                  <a:gd name="T51" fmla="*/ 6 h 120"/>
                  <a:gd name="T52" fmla="*/ 29 w 88"/>
                  <a:gd name="T53" fmla="*/ 0 h 120"/>
                  <a:gd name="T54" fmla="*/ 35 w 88"/>
                  <a:gd name="T55" fmla="*/ 4 h 120"/>
                  <a:gd name="T56" fmla="*/ 45 w 88"/>
                  <a:gd name="T57" fmla="*/ 41 h 120"/>
                  <a:gd name="T58" fmla="*/ 45 w 88"/>
                  <a:gd name="T59" fmla="*/ 41 h 120"/>
                  <a:gd name="T60" fmla="*/ 45 w 88"/>
                  <a:gd name="T61" fmla="*/ 41 h 120"/>
                  <a:gd name="T62" fmla="*/ 48 w 88"/>
                  <a:gd name="T63" fmla="*/ 40 h 120"/>
                  <a:gd name="T64" fmla="*/ 57 w 88"/>
                  <a:gd name="T65" fmla="*/ 44 h 120"/>
                  <a:gd name="T66" fmla="*/ 58 w 88"/>
                  <a:gd name="T67" fmla="*/ 45 h 120"/>
                  <a:gd name="T68" fmla="*/ 60 w 88"/>
                  <a:gd name="T69" fmla="*/ 48 h 120"/>
                  <a:gd name="T70" fmla="*/ 63 w 88"/>
                  <a:gd name="T71" fmla="*/ 48 h 120"/>
                  <a:gd name="T72" fmla="*/ 63 w 88"/>
                  <a:gd name="T73" fmla="*/ 48 h 120"/>
                  <a:gd name="T74" fmla="*/ 74 w 88"/>
                  <a:gd name="T75" fmla="*/ 54 h 120"/>
                  <a:gd name="T76" fmla="*/ 80 w 88"/>
                  <a:gd name="T77" fmla="*/ 63 h 120"/>
                  <a:gd name="T78" fmla="*/ 81 w 88"/>
                  <a:gd name="T79" fmla="*/ 63 h 120"/>
                  <a:gd name="T80" fmla="*/ 88 w 88"/>
                  <a:gd name="T81" fmla="*/ 74 h 120"/>
                  <a:gd name="connsiteX0" fmla="*/ 9707 w 11870"/>
                  <a:gd name="connsiteY0" fmla="*/ 9417 h 11148"/>
                  <a:gd name="connsiteX1" fmla="*/ 4934 w 11870"/>
                  <a:gd name="connsiteY1" fmla="*/ 10000 h 11148"/>
                  <a:gd name="connsiteX2" fmla="*/ 4707 w 11870"/>
                  <a:gd name="connsiteY2" fmla="*/ 9167 h 11148"/>
                  <a:gd name="connsiteX3" fmla="*/ 4139 w 11870"/>
                  <a:gd name="connsiteY3" fmla="*/ 8750 h 11148"/>
                  <a:gd name="connsiteX4" fmla="*/ 2548 w 11870"/>
                  <a:gd name="connsiteY4" fmla="*/ 7667 h 11148"/>
                  <a:gd name="connsiteX5" fmla="*/ 1639 w 11870"/>
                  <a:gd name="connsiteY5" fmla="*/ 6500 h 11148"/>
                  <a:gd name="connsiteX6" fmla="*/ 1184 w 11870"/>
                  <a:gd name="connsiteY6" fmla="*/ 5833 h 11148"/>
                  <a:gd name="connsiteX7" fmla="*/ 843 w 11870"/>
                  <a:gd name="connsiteY7" fmla="*/ 5583 h 11148"/>
                  <a:gd name="connsiteX8" fmla="*/ 729 w 11870"/>
                  <a:gd name="connsiteY8" fmla="*/ 5167 h 11148"/>
                  <a:gd name="connsiteX9" fmla="*/ 502 w 11870"/>
                  <a:gd name="connsiteY9" fmla="*/ 4750 h 11148"/>
                  <a:gd name="connsiteX10" fmla="*/ 48 w 11870"/>
                  <a:gd name="connsiteY10" fmla="*/ 4250 h 11148"/>
                  <a:gd name="connsiteX11" fmla="*/ 161 w 11870"/>
                  <a:gd name="connsiteY11" fmla="*/ 3917 h 11148"/>
                  <a:gd name="connsiteX12" fmla="*/ 1411 w 11870"/>
                  <a:gd name="connsiteY12" fmla="*/ 4083 h 11148"/>
                  <a:gd name="connsiteX13" fmla="*/ 1752 w 11870"/>
                  <a:gd name="connsiteY13" fmla="*/ 4500 h 11148"/>
                  <a:gd name="connsiteX14" fmla="*/ 2548 w 11870"/>
                  <a:gd name="connsiteY14" fmla="*/ 5333 h 11148"/>
                  <a:gd name="connsiteX15" fmla="*/ 3457 w 11870"/>
                  <a:gd name="connsiteY15" fmla="*/ 5500 h 11148"/>
                  <a:gd name="connsiteX16" fmla="*/ 3684 w 11870"/>
                  <a:gd name="connsiteY16" fmla="*/ 5417 h 11148"/>
                  <a:gd name="connsiteX17" fmla="*/ 3911 w 11870"/>
                  <a:gd name="connsiteY17" fmla="*/ 4917 h 11148"/>
                  <a:gd name="connsiteX18" fmla="*/ 3911 w 11870"/>
                  <a:gd name="connsiteY18" fmla="*/ 4750 h 11148"/>
                  <a:gd name="connsiteX19" fmla="*/ 2775 w 11870"/>
                  <a:gd name="connsiteY19" fmla="*/ 500 h 11148"/>
                  <a:gd name="connsiteX20" fmla="*/ 3229 w 11870"/>
                  <a:gd name="connsiteY20" fmla="*/ 0 h 11148"/>
                  <a:gd name="connsiteX21" fmla="*/ 3911 w 11870"/>
                  <a:gd name="connsiteY21" fmla="*/ 333 h 11148"/>
                  <a:gd name="connsiteX22" fmla="*/ 5048 w 11870"/>
                  <a:gd name="connsiteY22" fmla="*/ 3417 h 11148"/>
                  <a:gd name="connsiteX23" fmla="*/ 5048 w 11870"/>
                  <a:gd name="connsiteY23" fmla="*/ 3417 h 11148"/>
                  <a:gd name="connsiteX24" fmla="*/ 5048 w 11870"/>
                  <a:gd name="connsiteY24" fmla="*/ 3417 h 11148"/>
                  <a:gd name="connsiteX25" fmla="*/ 5389 w 11870"/>
                  <a:gd name="connsiteY25" fmla="*/ 3333 h 11148"/>
                  <a:gd name="connsiteX26" fmla="*/ 6411 w 11870"/>
                  <a:gd name="connsiteY26" fmla="*/ 3667 h 11148"/>
                  <a:gd name="connsiteX27" fmla="*/ 6525 w 11870"/>
                  <a:gd name="connsiteY27" fmla="*/ 3750 h 11148"/>
                  <a:gd name="connsiteX28" fmla="*/ 6752 w 11870"/>
                  <a:gd name="connsiteY28" fmla="*/ 4000 h 11148"/>
                  <a:gd name="connsiteX29" fmla="*/ 7093 w 11870"/>
                  <a:gd name="connsiteY29" fmla="*/ 4000 h 11148"/>
                  <a:gd name="connsiteX30" fmla="*/ 7093 w 11870"/>
                  <a:gd name="connsiteY30" fmla="*/ 4000 h 11148"/>
                  <a:gd name="connsiteX31" fmla="*/ 8343 w 11870"/>
                  <a:gd name="connsiteY31" fmla="*/ 4500 h 11148"/>
                  <a:gd name="connsiteX32" fmla="*/ 9025 w 11870"/>
                  <a:gd name="connsiteY32" fmla="*/ 5250 h 11148"/>
                  <a:gd name="connsiteX33" fmla="*/ 9139 w 11870"/>
                  <a:gd name="connsiteY33" fmla="*/ 5250 h 11148"/>
                  <a:gd name="connsiteX34" fmla="*/ 9934 w 11870"/>
                  <a:gd name="connsiteY34" fmla="*/ 6167 h 11148"/>
                  <a:gd name="connsiteX35" fmla="*/ 9934 w 11870"/>
                  <a:gd name="connsiteY35" fmla="*/ 6417 h 11148"/>
                  <a:gd name="connsiteX36" fmla="*/ 9820 w 11870"/>
                  <a:gd name="connsiteY36" fmla="*/ 7667 h 11148"/>
                  <a:gd name="connsiteX37" fmla="*/ 9707 w 11870"/>
                  <a:gd name="connsiteY37" fmla="*/ 8083 h 11148"/>
                  <a:gd name="connsiteX38" fmla="*/ 9479 w 11870"/>
                  <a:gd name="connsiteY38" fmla="*/ 8667 h 11148"/>
                  <a:gd name="connsiteX39" fmla="*/ 9479 w 11870"/>
                  <a:gd name="connsiteY39" fmla="*/ 8667 h 11148"/>
                  <a:gd name="connsiteX40" fmla="*/ 11870 w 11870"/>
                  <a:gd name="connsiteY40" fmla="*/ 11148 h 11148"/>
                  <a:gd name="connsiteX0" fmla="*/ 4934 w 11870"/>
                  <a:gd name="connsiteY0" fmla="*/ 10000 h 11148"/>
                  <a:gd name="connsiteX1" fmla="*/ 4707 w 11870"/>
                  <a:gd name="connsiteY1" fmla="*/ 9167 h 11148"/>
                  <a:gd name="connsiteX2" fmla="*/ 4139 w 11870"/>
                  <a:gd name="connsiteY2" fmla="*/ 8750 h 11148"/>
                  <a:gd name="connsiteX3" fmla="*/ 2548 w 11870"/>
                  <a:gd name="connsiteY3" fmla="*/ 7667 h 11148"/>
                  <a:gd name="connsiteX4" fmla="*/ 1639 w 11870"/>
                  <a:gd name="connsiteY4" fmla="*/ 6500 h 11148"/>
                  <a:gd name="connsiteX5" fmla="*/ 1184 w 11870"/>
                  <a:gd name="connsiteY5" fmla="*/ 5833 h 11148"/>
                  <a:gd name="connsiteX6" fmla="*/ 843 w 11870"/>
                  <a:gd name="connsiteY6" fmla="*/ 5583 h 11148"/>
                  <a:gd name="connsiteX7" fmla="*/ 729 w 11870"/>
                  <a:gd name="connsiteY7" fmla="*/ 5167 h 11148"/>
                  <a:gd name="connsiteX8" fmla="*/ 502 w 11870"/>
                  <a:gd name="connsiteY8" fmla="*/ 4750 h 11148"/>
                  <a:gd name="connsiteX9" fmla="*/ 48 w 11870"/>
                  <a:gd name="connsiteY9" fmla="*/ 4250 h 11148"/>
                  <a:gd name="connsiteX10" fmla="*/ 161 w 11870"/>
                  <a:gd name="connsiteY10" fmla="*/ 3917 h 11148"/>
                  <a:gd name="connsiteX11" fmla="*/ 1411 w 11870"/>
                  <a:gd name="connsiteY11" fmla="*/ 4083 h 11148"/>
                  <a:gd name="connsiteX12" fmla="*/ 1752 w 11870"/>
                  <a:gd name="connsiteY12" fmla="*/ 4500 h 11148"/>
                  <a:gd name="connsiteX13" fmla="*/ 2548 w 11870"/>
                  <a:gd name="connsiteY13" fmla="*/ 5333 h 11148"/>
                  <a:gd name="connsiteX14" fmla="*/ 3457 w 11870"/>
                  <a:gd name="connsiteY14" fmla="*/ 5500 h 11148"/>
                  <a:gd name="connsiteX15" fmla="*/ 3684 w 11870"/>
                  <a:gd name="connsiteY15" fmla="*/ 5417 h 11148"/>
                  <a:gd name="connsiteX16" fmla="*/ 3911 w 11870"/>
                  <a:gd name="connsiteY16" fmla="*/ 4917 h 11148"/>
                  <a:gd name="connsiteX17" fmla="*/ 3911 w 11870"/>
                  <a:gd name="connsiteY17" fmla="*/ 4750 h 11148"/>
                  <a:gd name="connsiteX18" fmla="*/ 2775 w 11870"/>
                  <a:gd name="connsiteY18" fmla="*/ 500 h 11148"/>
                  <a:gd name="connsiteX19" fmla="*/ 3229 w 11870"/>
                  <a:gd name="connsiteY19" fmla="*/ 0 h 11148"/>
                  <a:gd name="connsiteX20" fmla="*/ 3911 w 11870"/>
                  <a:gd name="connsiteY20" fmla="*/ 333 h 11148"/>
                  <a:gd name="connsiteX21" fmla="*/ 5048 w 11870"/>
                  <a:gd name="connsiteY21" fmla="*/ 3417 h 11148"/>
                  <a:gd name="connsiteX22" fmla="*/ 5048 w 11870"/>
                  <a:gd name="connsiteY22" fmla="*/ 3417 h 11148"/>
                  <a:gd name="connsiteX23" fmla="*/ 5048 w 11870"/>
                  <a:gd name="connsiteY23" fmla="*/ 3417 h 11148"/>
                  <a:gd name="connsiteX24" fmla="*/ 5389 w 11870"/>
                  <a:gd name="connsiteY24" fmla="*/ 3333 h 11148"/>
                  <a:gd name="connsiteX25" fmla="*/ 6411 w 11870"/>
                  <a:gd name="connsiteY25" fmla="*/ 3667 h 11148"/>
                  <a:gd name="connsiteX26" fmla="*/ 6525 w 11870"/>
                  <a:gd name="connsiteY26" fmla="*/ 3750 h 11148"/>
                  <a:gd name="connsiteX27" fmla="*/ 6752 w 11870"/>
                  <a:gd name="connsiteY27" fmla="*/ 4000 h 11148"/>
                  <a:gd name="connsiteX28" fmla="*/ 7093 w 11870"/>
                  <a:gd name="connsiteY28" fmla="*/ 4000 h 11148"/>
                  <a:gd name="connsiteX29" fmla="*/ 7093 w 11870"/>
                  <a:gd name="connsiteY29" fmla="*/ 4000 h 11148"/>
                  <a:gd name="connsiteX30" fmla="*/ 8343 w 11870"/>
                  <a:gd name="connsiteY30" fmla="*/ 4500 h 11148"/>
                  <a:gd name="connsiteX31" fmla="*/ 9025 w 11870"/>
                  <a:gd name="connsiteY31" fmla="*/ 5250 h 11148"/>
                  <a:gd name="connsiteX32" fmla="*/ 9139 w 11870"/>
                  <a:gd name="connsiteY32" fmla="*/ 5250 h 11148"/>
                  <a:gd name="connsiteX33" fmla="*/ 9934 w 11870"/>
                  <a:gd name="connsiteY33" fmla="*/ 6167 h 11148"/>
                  <a:gd name="connsiteX34" fmla="*/ 9934 w 11870"/>
                  <a:gd name="connsiteY34" fmla="*/ 6417 h 11148"/>
                  <a:gd name="connsiteX35" fmla="*/ 9820 w 11870"/>
                  <a:gd name="connsiteY35" fmla="*/ 7667 h 11148"/>
                  <a:gd name="connsiteX36" fmla="*/ 9707 w 11870"/>
                  <a:gd name="connsiteY36" fmla="*/ 8083 h 11148"/>
                  <a:gd name="connsiteX37" fmla="*/ 9479 w 11870"/>
                  <a:gd name="connsiteY37" fmla="*/ 8667 h 11148"/>
                  <a:gd name="connsiteX38" fmla="*/ 9479 w 11870"/>
                  <a:gd name="connsiteY38" fmla="*/ 8667 h 11148"/>
                  <a:gd name="connsiteX39" fmla="*/ 11870 w 11870"/>
                  <a:gd name="connsiteY39" fmla="*/ 11148 h 11148"/>
                  <a:gd name="connsiteX0" fmla="*/ 4934 w 10218"/>
                  <a:gd name="connsiteY0" fmla="*/ 10000 h 10000"/>
                  <a:gd name="connsiteX1" fmla="*/ 4707 w 10218"/>
                  <a:gd name="connsiteY1" fmla="*/ 9167 h 10000"/>
                  <a:gd name="connsiteX2" fmla="*/ 4139 w 10218"/>
                  <a:gd name="connsiteY2" fmla="*/ 8750 h 10000"/>
                  <a:gd name="connsiteX3" fmla="*/ 2548 w 10218"/>
                  <a:gd name="connsiteY3" fmla="*/ 7667 h 10000"/>
                  <a:gd name="connsiteX4" fmla="*/ 1639 w 10218"/>
                  <a:gd name="connsiteY4" fmla="*/ 6500 h 10000"/>
                  <a:gd name="connsiteX5" fmla="*/ 1184 w 10218"/>
                  <a:gd name="connsiteY5" fmla="*/ 5833 h 10000"/>
                  <a:gd name="connsiteX6" fmla="*/ 843 w 10218"/>
                  <a:gd name="connsiteY6" fmla="*/ 5583 h 10000"/>
                  <a:gd name="connsiteX7" fmla="*/ 729 w 10218"/>
                  <a:gd name="connsiteY7" fmla="*/ 5167 h 10000"/>
                  <a:gd name="connsiteX8" fmla="*/ 502 w 10218"/>
                  <a:gd name="connsiteY8" fmla="*/ 4750 h 10000"/>
                  <a:gd name="connsiteX9" fmla="*/ 48 w 10218"/>
                  <a:gd name="connsiteY9" fmla="*/ 4250 h 10000"/>
                  <a:gd name="connsiteX10" fmla="*/ 161 w 10218"/>
                  <a:gd name="connsiteY10" fmla="*/ 3917 h 10000"/>
                  <a:gd name="connsiteX11" fmla="*/ 1411 w 10218"/>
                  <a:gd name="connsiteY11" fmla="*/ 4083 h 10000"/>
                  <a:gd name="connsiteX12" fmla="*/ 1752 w 10218"/>
                  <a:gd name="connsiteY12" fmla="*/ 4500 h 10000"/>
                  <a:gd name="connsiteX13" fmla="*/ 2548 w 10218"/>
                  <a:gd name="connsiteY13" fmla="*/ 5333 h 10000"/>
                  <a:gd name="connsiteX14" fmla="*/ 3457 w 10218"/>
                  <a:gd name="connsiteY14" fmla="*/ 5500 h 10000"/>
                  <a:gd name="connsiteX15" fmla="*/ 3684 w 10218"/>
                  <a:gd name="connsiteY15" fmla="*/ 5417 h 10000"/>
                  <a:gd name="connsiteX16" fmla="*/ 3911 w 10218"/>
                  <a:gd name="connsiteY16" fmla="*/ 4917 h 10000"/>
                  <a:gd name="connsiteX17" fmla="*/ 3911 w 10218"/>
                  <a:gd name="connsiteY17" fmla="*/ 4750 h 10000"/>
                  <a:gd name="connsiteX18" fmla="*/ 2775 w 10218"/>
                  <a:gd name="connsiteY18" fmla="*/ 500 h 10000"/>
                  <a:gd name="connsiteX19" fmla="*/ 3229 w 10218"/>
                  <a:gd name="connsiteY19" fmla="*/ 0 h 10000"/>
                  <a:gd name="connsiteX20" fmla="*/ 3911 w 10218"/>
                  <a:gd name="connsiteY20" fmla="*/ 333 h 10000"/>
                  <a:gd name="connsiteX21" fmla="*/ 5048 w 10218"/>
                  <a:gd name="connsiteY21" fmla="*/ 3417 h 10000"/>
                  <a:gd name="connsiteX22" fmla="*/ 5048 w 10218"/>
                  <a:gd name="connsiteY22" fmla="*/ 3417 h 10000"/>
                  <a:gd name="connsiteX23" fmla="*/ 5048 w 10218"/>
                  <a:gd name="connsiteY23" fmla="*/ 3417 h 10000"/>
                  <a:gd name="connsiteX24" fmla="*/ 5389 w 10218"/>
                  <a:gd name="connsiteY24" fmla="*/ 3333 h 10000"/>
                  <a:gd name="connsiteX25" fmla="*/ 6411 w 10218"/>
                  <a:gd name="connsiteY25" fmla="*/ 3667 h 10000"/>
                  <a:gd name="connsiteX26" fmla="*/ 6525 w 10218"/>
                  <a:gd name="connsiteY26" fmla="*/ 3750 h 10000"/>
                  <a:gd name="connsiteX27" fmla="*/ 6752 w 10218"/>
                  <a:gd name="connsiteY27" fmla="*/ 4000 h 10000"/>
                  <a:gd name="connsiteX28" fmla="*/ 7093 w 10218"/>
                  <a:gd name="connsiteY28" fmla="*/ 4000 h 10000"/>
                  <a:gd name="connsiteX29" fmla="*/ 7093 w 10218"/>
                  <a:gd name="connsiteY29" fmla="*/ 4000 h 10000"/>
                  <a:gd name="connsiteX30" fmla="*/ 8343 w 10218"/>
                  <a:gd name="connsiteY30" fmla="*/ 4500 h 10000"/>
                  <a:gd name="connsiteX31" fmla="*/ 9025 w 10218"/>
                  <a:gd name="connsiteY31" fmla="*/ 5250 h 10000"/>
                  <a:gd name="connsiteX32" fmla="*/ 9139 w 10218"/>
                  <a:gd name="connsiteY32" fmla="*/ 5250 h 10000"/>
                  <a:gd name="connsiteX33" fmla="*/ 9934 w 10218"/>
                  <a:gd name="connsiteY33" fmla="*/ 6167 h 10000"/>
                  <a:gd name="connsiteX34" fmla="*/ 9934 w 10218"/>
                  <a:gd name="connsiteY34" fmla="*/ 6417 h 10000"/>
                  <a:gd name="connsiteX35" fmla="*/ 9820 w 10218"/>
                  <a:gd name="connsiteY35" fmla="*/ 7667 h 10000"/>
                  <a:gd name="connsiteX36" fmla="*/ 9707 w 10218"/>
                  <a:gd name="connsiteY36" fmla="*/ 8083 h 10000"/>
                  <a:gd name="connsiteX37" fmla="*/ 9479 w 10218"/>
                  <a:gd name="connsiteY37" fmla="*/ 8667 h 10000"/>
                  <a:gd name="connsiteX38" fmla="*/ 9479 w 10218"/>
                  <a:gd name="connsiteY38" fmla="*/ 8667 h 10000"/>
                  <a:gd name="connsiteX39" fmla="*/ 10218 w 10218"/>
                  <a:gd name="connsiteY39" fmla="*/ 964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218" h="10000">
                    <a:moveTo>
                      <a:pt x="4934" y="10000"/>
                    </a:moveTo>
                    <a:cubicBezTo>
                      <a:pt x="4858" y="9722"/>
                      <a:pt x="4783" y="9445"/>
                      <a:pt x="4707" y="9167"/>
                    </a:cubicBezTo>
                    <a:cubicBezTo>
                      <a:pt x="4593" y="9000"/>
                      <a:pt x="4366" y="8833"/>
                      <a:pt x="4139" y="8750"/>
                    </a:cubicBezTo>
                    <a:cubicBezTo>
                      <a:pt x="3457" y="8500"/>
                      <a:pt x="3002" y="8083"/>
                      <a:pt x="2548" y="7667"/>
                    </a:cubicBezTo>
                    <a:cubicBezTo>
                      <a:pt x="2207" y="7333"/>
                      <a:pt x="1979" y="6833"/>
                      <a:pt x="1639" y="6500"/>
                    </a:cubicBezTo>
                    <a:cubicBezTo>
                      <a:pt x="1525" y="6250"/>
                      <a:pt x="1298" y="6083"/>
                      <a:pt x="1184" y="5833"/>
                    </a:cubicBezTo>
                    <a:lnTo>
                      <a:pt x="843" y="5583"/>
                    </a:lnTo>
                    <a:cubicBezTo>
                      <a:pt x="729" y="5500"/>
                      <a:pt x="729" y="5250"/>
                      <a:pt x="729" y="5167"/>
                    </a:cubicBezTo>
                    <a:cubicBezTo>
                      <a:pt x="616" y="5000"/>
                      <a:pt x="502" y="4833"/>
                      <a:pt x="502" y="4750"/>
                    </a:cubicBezTo>
                    <a:cubicBezTo>
                      <a:pt x="389" y="4583"/>
                      <a:pt x="161" y="4417"/>
                      <a:pt x="48" y="4250"/>
                    </a:cubicBezTo>
                    <a:cubicBezTo>
                      <a:pt x="-66" y="4167"/>
                      <a:pt x="48" y="4000"/>
                      <a:pt x="161" y="3917"/>
                    </a:cubicBezTo>
                    <a:cubicBezTo>
                      <a:pt x="502" y="3667"/>
                      <a:pt x="1070" y="3917"/>
                      <a:pt x="1411" y="4083"/>
                    </a:cubicBezTo>
                    <a:cubicBezTo>
                      <a:pt x="1525" y="4250"/>
                      <a:pt x="1639" y="4417"/>
                      <a:pt x="1752" y="4500"/>
                    </a:cubicBezTo>
                    <a:cubicBezTo>
                      <a:pt x="1979" y="4750"/>
                      <a:pt x="2207" y="5167"/>
                      <a:pt x="2548" y="5333"/>
                    </a:cubicBezTo>
                    <a:cubicBezTo>
                      <a:pt x="2775" y="5500"/>
                      <a:pt x="3116" y="5500"/>
                      <a:pt x="3457" y="5500"/>
                    </a:cubicBezTo>
                    <a:cubicBezTo>
                      <a:pt x="3457" y="5500"/>
                      <a:pt x="3570" y="5500"/>
                      <a:pt x="3684" y="5417"/>
                    </a:cubicBezTo>
                    <a:cubicBezTo>
                      <a:pt x="3798" y="5250"/>
                      <a:pt x="3911" y="5083"/>
                      <a:pt x="3911" y="4917"/>
                    </a:cubicBezTo>
                    <a:lnTo>
                      <a:pt x="3911" y="4750"/>
                    </a:lnTo>
                    <a:lnTo>
                      <a:pt x="2775" y="500"/>
                    </a:lnTo>
                    <a:cubicBezTo>
                      <a:pt x="2661" y="83"/>
                      <a:pt x="3229" y="0"/>
                      <a:pt x="3229" y="0"/>
                    </a:cubicBezTo>
                    <a:cubicBezTo>
                      <a:pt x="3570" y="0"/>
                      <a:pt x="3798" y="0"/>
                      <a:pt x="3911" y="333"/>
                    </a:cubicBezTo>
                    <a:lnTo>
                      <a:pt x="5048" y="3417"/>
                    </a:lnTo>
                    <a:lnTo>
                      <a:pt x="5048" y="3417"/>
                    </a:lnTo>
                    <a:lnTo>
                      <a:pt x="5048" y="3417"/>
                    </a:lnTo>
                    <a:lnTo>
                      <a:pt x="5389" y="3333"/>
                    </a:lnTo>
                    <a:cubicBezTo>
                      <a:pt x="5843" y="3333"/>
                      <a:pt x="6184" y="3500"/>
                      <a:pt x="6411" y="3667"/>
                    </a:cubicBezTo>
                    <a:cubicBezTo>
                      <a:pt x="6525" y="3667"/>
                      <a:pt x="6525" y="3750"/>
                      <a:pt x="6525" y="3750"/>
                    </a:cubicBezTo>
                    <a:lnTo>
                      <a:pt x="6752" y="4000"/>
                    </a:lnTo>
                    <a:lnTo>
                      <a:pt x="7093" y="4000"/>
                    </a:lnTo>
                    <a:lnTo>
                      <a:pt x="7093" y="4000"/>
                    </a:lnTo>
                    <a:cubicBezTo>
                      <a:pt x="7661" y="4083"/>
                      <a:pt x="8116" y="4250"/>
                      <a:pt x="8343" y="4500"/>
                    </a:cubicBezTo>
                    <a:cubicBezTo>
                      <a:pt x="8684" y="4750"/>
                      <a:pt x="8911" y="5000"/>
                      <a:pt x="9025" y="5250"/>
                    </a:cubicBezTo>
                    <a:lnTo>
                      <a:pt x="9139" y="5250"/>
                    </a:lnTo>
                    <a:cubicBezTo>
                      <a:pt x="9820" y="5333"/>
                      <a:pt x="9934" y="5917"/>
                      <a:pt x="9934" y="6167"/>
                    </a:cubicBezTo>
                    <a:lnTo>
                      <a:pt x="9934" y="6417"/>
                    </a:lnTo>
                    <a:cubicBezTo>
                      <a:pt x="9934" y="6833"/>
                      <a:pt x="9820" y="7250"/>
                      <a:pt x="9820" y="7667"/>
                    </a:cubicBezTo>
                    <a:cubicBezTo>
                      <a:pt x="9820" y="7750"/>
                      <a:pt x="9820" y="7917"/>
                      <a:pt x="9707" y="8083"/>
                    </a:cubicBezTo>
                    <a:cubicBezTo>
                      <a:pt x="9707" y="8250"/>
                      <a:pt x="9593" y="8500"/>
                      <a:pt x="9479" y="8667"/>
                    </a:cubicBezTo>
                    <a:lnTo>
                      <a:pt x="9479" y="8667"/>
                    </a:lnTo>
                    <a:lnTo>
                      <a:pt x="10218" y="9645"/>
                    </a:lnTo>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Curved Right Arrow 187"/>
              <p:cNvSpPr/>
              <p:nvPr/>
            </p:nvSpPr>
            <p:spPr bwMode="auto">
              <a:xfrm rot="20612344">
                <a:off x="10075847" y="2927586"/>
                <a:ext cx="174505" cy="75804"/>
              </a:xfrm>
              <a:prstGeom prst="curvedRightArrow">
                <a:avLst>
                  <a:gd name="adj1" fmla="val 20239"/>
                  <a:gd name="adj2" fmla="val 50000"/>
                  <a:gd name="adj3" fmla="val 27162"/>
                </a:avLst>
              </a:prstGeom>
              <a:solidFill>
                <a:srgbClr val="FFFFFF">
                  <a:alpha val="9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0" name="Curved Right Arrow 189"/>
              <p:cNvSpPr/>
              <p:nvPr/>
            </p:nvSpPr>
            <p:spPr bwMode="auto">
              <a:xfrm rot="20612344" flipH="1" flipV="1">
                <a:off x="10295904" y="2857839"/>
                <a:ext cx="174505" cy="75804"/>
              </a:xfrm>
              <a:prstGeom prst="curvedRightArrow">
                <a:avLst>
                  <a:gd name="adj1" fmla="val 20239"/>
                  <a:gd name="adj2" fmla="val 50000"/>
                  <a:gd name="adj3" fmla="val 27162"/>
                </a:avLst>
              </a:prstGeom>
              <a:solidFill>
                <a:srgbClr val="FFFFFF">
                  <a:alpha val="9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3066639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fill="hold"/>
                                        <p:tgtEl>
                                          <p:spTgt spid="191"/>
                                        </p:tgtEl>
                                        <p:attrNameLst>
                                          <p:attrName>ppt_x</p:attrName>
                                        </p:attrNameLst>
                                      </p:cBhvr>
                                      <p:tavLst>
                                        <p:tav tm="0">
                                          <p:val>
                                            <p:strVal val="0-#ppt_w/2"/>
                                          </p:val>
                                        </p:tav>
                                        <p:tav tm="100000">
                                          <p:val>
                                            <p:strVal val="#ppt_x"/>
                                          </p:val>
                                        </p:tav>
                                      </p:tavLst>
                                    </p:anim>
                                    <p:anim calcmode="lin" valueType="num">
                                      <p:cBhvr additive="base">
                                        <p:cTn id="8" dur="500" fill="hold"/>
                                        <p:tgtEl>
                                          <p:spTgt spid="19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additive="base">
                                        <p:cTn id="11" dur="500" fill="hold"/>
                                        <p:tgtEl>
                                          <p:spTgt spid="192"/>
                                        </p:tgtEl>
                                        <p:attrNameLst>
                                          <p:attrName>ppt_x</p:attrName>
                                        </p:attrNameLst>
                                      </p:cBhvr>
                                      <p:tavLst>
                                        <p:tav tm="0">
                                          <p:val>
                                            <p:strVal val="1+#ppt_w/2"/>
                                          </p:val>
                                        </p:tav>
                                        <p:tav tm="100000">
                                          <p:val>
                                            <p:strVal val="#ppt_x"/>
                                          </p:val>
                                        </p:tav>
                                      </p:tavLst>
                                    </p:anim>
                                    <p:anim calcmode="lin" valueType="num">
                                      <p:cBhvr additive="base">
                                        <p:cTn id="12" dur="500" fill="hold"/>
                                        <p:tgtEl>
                                          <p:spTgt spid="19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9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 name="Rectangle 100"/>
          <p:cNvSpPr/>
          <p:nvPr/>
        </p:nvSpPr>
        <p:spPr bwMode="auto">
          <a:xfrm>
            <a:off x="0" y="18285"/>
            <a:ext cx="2409371"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101"/>
          <p:cNvSpPr/>
          <p:nvPr/>
        </p:nvSpPr>
        <p:spPr bwMode="auto">
          <a:xfrm>
            <a:off x="10027104" y="18285"/>
            <a:ext cx="2409371" cy="69579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883" y="697624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0" y="0"/>
            <a:ext cx="12434076" cy="1828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itle 974"/>
          <p:cNvSpPr txBox="1">
            <a:spLocks/>
          </p:cNvSpPr>
          <p:nvPr/>
        </p:nvSpPr>
        <p:spPr>
          <a:xfrm>
            <a:off x="633999" y="437971"/>
            <a:ext cx="11168476" cy="527807"/>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THE MOST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VERSITILE </a:t>
            </a:r>
            <a:r>
              <a:rPr lang="en-US" sz="3000" cap="all" spc="300" dirty="0">
                <a:solidFill>
                  <a:schemeClr val="tx2"/>
                </a:solidFill>
                <a:latin typeface="Segoe UI Light" panose="020B0502040204020203" pitchFamily="34" charset="0"/>
                <a:cs typeface="Arial" panose="020B0604020202020204" pitchFamily="34" charset="0"/>
              </a:rPr>
              <a:t>DEVICES</a:t>
            </a:r>
          </a:p>
        </p:txBody>
      </p:sp>
      <p:grpSp>
        <p:nvGrpSpPr>
          <p:cNvPr id="5" name="Group 4"/>
          <p:cNvGrpSpPr/>
          <p:nvPr/>
        </p:nvGrpSpPr>
        <p:grpSpPr>
          <a:xfrm>
            <a:off x="2841140" y="1486327"/>
            <a:ext cx="6754195" cy="5003372"/>
            <a:chOff x="1743380" y="1486327"/>
            <a:chExt cx="6754195" cy="5003372"/>
          </a:xfrm>
        </p:grpSpPr>
        <p:grpSp>
          <p:nvGrpSpPr>
            <p:cNvPr id="2" name="Group 1"/>
            <p:cNvGrpSpPr/>
            <p:nvPr/>
          </p:nvGrpSpPr>
          <p:grpSpPr>
            <a:xfrm>
              <a:off x="1743380" y="1486327"/>
              <a:ext cx="2411937" cy="5003372"/>
              <a:chOff x="1743380" y="1486327"/>
              <a:chExt cx="2411937" cy="5003372"/>
            </a:xfrm>
          </p:grpSpPr>
          <p:sp>
            <p:nvSpPr>
              <p:cNvPr id="226" name="Rectangle 225"/>
              <p:cNvSpPr/>
              <p:nvPr/>
            </p:nvSpPr>
            <p:spPr bwMode="auto">
              <a:xfrm>
                <a:off x="1845254"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In-place upgrade</a:t>
                </a:r>
              </a:p>
              <a:p>
                <a:pPr algn="ctr" defTabSz="932384">
                  <a:lnSpc>
                    <a:spcPct val="90000"/>
                  </a:lnSpc>
                  <a:spcAft>
                    <a:spcPts val="6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Hardware compatibility</a:t>
                </a:r>
              </a:p>
            </p:txBody>
          </p:sp>
          <p:sp>
            <p:nvSpPr>
              <p:cNvPr id="157" name="Oval 156"/>
              <p:cNvSpPr/>
              <p:nvPr/>
            </p:nvSpPr>
            <p:spPr bwMode="auto">
              <a:xfrm>
                <a:off x="2034948"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Freeform 165"/>
              <p:cNvSpPr/>
              <p:nvPr/>
            </p:nvSpPr>
            <p:spPr bwMode="auto">
              <a:xfrm>
                <a:off x="1806348"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7" name="Freeform 166"/>
              <p:cNvSpPr/>
              <p:nvPr/>
            </p:nvSpPr>
            <p:spPr bwMode="auto">
              <a:xfrm rot="10800000">
                <a:off x="1806348"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6" name="TextBox 125"/>
              <p:cNvSpPr txBox="1"/>
              <p:nvPr/>
            </p:nvSpPr>
            <p:spPr>
              <a:xfrm>
                <a:off x="1989228" y="2527143"/>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p>
                <a:pPr algn="ctr" defTabSz="950661">
                  <a:lnSpc>
                    <a:spcPct val="90000"/>
                  </a:lnSpc>
                </a:pPr>
                <a:r>
                  <a:rPr lang="en-US" sz="140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Bring innovation to your current PCs </a:t>
                </a:r>
              </a:p>
            </p:txBody>
          </p:sp>
          <p:sp>
            <p:nvSpPr>
              <p:cNvPr id="217" name="TextBox 216"/>
              <p:cNvSpPr txBox="1"/>
              <p:nvPr/>
            </p:nvSpPr>
            <p:spPr>
              <a:xfrm>
                <a:off x="1743380" y="3871143"/>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Windows 10 works great on Windows 7 PCs</a:t>
                </a:r>
              </a:p>
            </p:txBody>
          </p:sp>
          <p:cxnSp>
            <p:nvCxnSpPr>
              <p:cNvPr id="10" name="Straight Connector 9"/>
              <p:cNvCxnSpPr/>
              <p:nvPr/>
            </p:nvCxnSpPr>
            <p:spPr>
              <a:xfrm>
                <a:off x="1943508" y="5050548"/>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2706609" y="2021637"/>
                <a:ext cx="543229" cy="438523"/>
                <a:chOff x="1542192" y="2426181"/>
                <a:chExt cx="769940" cy="621535"/>
              </a:xfrm>
            </p:grpSpPr>
            <p:sp>
              <p:nvSpPr>
                <p:cNvPr id="70" name="Oval 371"/>
                <p:cNvSpPr>
                  <a:spLocks noChangeArrowheads="1"/>
                </p:cNvSpPr>
                <p:nvPr/>
              </p:nvSpPr>
              <p:spPr bwMode="auto">
                <a:xfrm>
                  <a:off x="1720422" y="2830251"/>
                  <a:ext cx="302128" cy="77604"/>
                </a:xfrm>
                <a:prstGeom prst="ellips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1" name="Rectangle 372"/>
                <p:cNvSpPr>
                  <a:spLocks noChangeArrowheads="1"/>
                </p:cNvSpPr>
                <p:nvPr/>
              </p:nvSpPr>
              <p:spPr bwMode="auto">
                <a:xfrm>
                  <a:off x="1599571" y="2426181"/>
                  <a:ext cx="572451" cy="329145"/>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2" name="Line 373"/>
                <p:cNvSpPr>
                  <a:spLocks noChangeShapeType="1"/>
                </p:cNvSpPr>
                <p:nvPr/>
              </p:nvSpPr>
              <p:spPr bwMode="auto">
                <a:xfrm>
                  <a:off x="1675898" y="2477024"/>
                  <a:ext cx="41979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3" name="Line 374"/>
                <p:cNvSpPr>
                  <a:spLocks noChangeShapeType="1"/>
                </p:cNvSpPr>
                <p:nvPr/>
              </p:nvSpPr>
              <p:spPr bwMode="auto">
                <a:xfrm>
                  <a:off x="1914418" y="2578710"/>
                  <a:ext cx="18127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4" name="Line 375"/>
                <p:cNvSpPr>
                  <a:spLocks noChangeShapeType="1"/>
                </p:cNvSpPr>
                <p:nvPr/>
              </p:nvSpPr>
              <p:spPr bwMode="auto">
                <a:xfrm>
                  <a:off x="1914418" y="2629554"/>
                  <a:ext cx="18127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5" name="Line 376"/>
                <p:cNvSpPr>
                  <a:spLocks noChangeShapeType="1"/>
                </p:cNvSpPr>
                <p:nvPr/>
              </p:nvSpPr>
              <p:spPr bwMode="auto">
                <a:xfrm>
                  <a:off x="1914418" y="2680397"/>
                  <a:ext cx="181277"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6" name="Line 377"/>
                <p:cNvSpPr>
                  <a:spLocks noChangeShapeType="1"/>
                </p:cNvSpPr>
                <p:nvPr/>
              </p:nvSpPr>
              <p:spPr bwMode="auto">
                <a:xfrm flipV="1">
                  <a:off x="1659995" y="2640258"/>
                  <a:ext cx="0" cy="50844"/>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7" name="Line 378"/>
                <p:cNvSpPr>
                  <a:spLocks noChangeShapeType="1"/>
                </p:cNvSpPr>
                <p:nvPr/>
              </p:nvSpPr>
              <p:spPr bwMode="auto">
                <a:xfrm flipV="1">
                  <a:off x="1720422" y="2589414"/>
                  <a:ext cx="0" cy="101687"/>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8" name="Line 379"/>
                <p:cNvSpPr>
                  <a:spLocks noChangeShapeType="1"/>
                </p:cNvSpPr>
                <p:nvPr/>
              </p:nvSpPr>
              <p:spPr bwMode="auto">
                <a:xfrm flipV="1">
                  <a:off x="1780846" y="2538572"/>
                  <a:ext cx="0" cy="152531"/>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9" name="Line 380"/>
                <p:cNvSpPr>
                  <a:spLocks noChangeShapeType="1"/>
                </p:cNvSpPr>
                <p:nvPr/>
              </p:nvSpPr>
              <p:spPr bwMode="auto">
                <a:xfrm flipV="1">
                  <a:off x="1841273" y="2589414"/>
                  <a:ext cx="0" cy="101687"/>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0" name="Line 381"/>
                <p:cNvSpPr>
                  <a:spLocks noChangeShapeType="1"/>
                </p:cNvSpPr>
                <p:nvPr/>
              </p:nvSpPr>
              <p:spPr bwMode="auto">
                <a:xfrm flipV="1">
                  <a:off x="1869894" y="2768705"/>
                  <a:ext cx="0" cy="101687"/>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1" name="Trapezoid 80"/>
                <p:cNvSpPr/>
                <p:nvPr/>
              </p:nvSpPr>
              <p:spPr bwMode="auto">
                <a:xfrm>
                  <a:off x="1542192" y="2969434"/>
                  <a:ext cx="653473" cy="78282"/>
                </a:xfrm>
                <a:prstGeom prst="trapezoid">
                  <a:avLst>
                    <a:gd name="adj" fmla="val 80801"/>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2" name="Straight Connector 81"/>
                <p:cNvCxnSpPr/>
                <p:nvPr/>
              </p:nvCxnSpPr>
              <p:spPr>
                <a:xfrm>
                  <a:off x="1612435" y="2996839"/>
                  <a:ext cx="512987"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585600" y="3023154"/>
                  <a:ext cx="566657"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bwMode="auto">
                <a:xfrm rot="5400000">
                  <a:off x="2230918" y="2918475"/>
                  <a:ext cx="52767" cy="109660"/>
                </a:xfrm>
                <a:custGeom>
                  <a:avLst/>
                  <a:gdLst>
                    <a:gd name="connsiteX0" fmla="*/ 19 w 214772"/>
                    <a:gd name="connsiteY0" fmla="*/ 234072 h 475430"/>
                    <a:gd name="connsiteX1" fmla="*/ 139643 w 214772"/>
                    <a:gd name="connsiteY1" fmla="*/ 15856 h 475430"/>
                    <a:gd name="connsiteX2" fmla="*/ 214772 w 214772"/>
                    <a:gd name="connsiteY2" fmla="*/ 0 h 475430"/>
                    <a:gd name="connsiteX3" fmla="*/ 214772 w 214772"/>
                    <a:gd name="connsiteY3" fmla="*/ 475430 h 475430"/>
                    <a:gd name="connsiteX4" fmla="*/ 133805 w 214772"/>
                    <a:gd name="connsiteY4" fmla="*/ 455809 h 475430"/>
                    <a:gd name="connsiteX5" fmla="*/ 19 w 214772"/>
                    <a:gd name="connsiteY5" fmla="*/ 234072 h 47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475430">
                      <a:moveTo>
                        <a:pt x="19" y="234072"/>
                      </a:moveTo>
                      <a:cubicBezTo>
                        <a:pt x="1226" y="135637"/>
                        <a:pt x="58543" y="51682"/>
                        <a:pt x="139643" y="15856"/>
                      </a:cubicBezTo>
                      <a:lnTo>
                        <a:pt x="214772" y="0"/>
                      </a:lnTo>
                      <a:lnTo>
                        <a:pt x="214772" y="475430"/>
                      </a:lnTo>
                      <a:lnTo>
                        <a:pt x="133805" y="455809"/>
                      </a:lnTo>
                      <a:cubicBezTo>
                        <a:pt x="53834" y="417675"/>
                        <a:pt x="-1186" y="332304"/>
                        <a:pt x="19" y="234072"/>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3" name="Group 2"/>
            <p:cNvGrpSpPr/>
            <p:nvPr/>
          </p:nvGrpSpPr>
          <p:grpSpPr>
            <a:xfrm>
              <a:off x="3914509" y="1486327"/>
              <a:ext cx="2411937" cy="5003372"/>
              <a:chOff x="6101898" y="1486327"/>
              <a:chExt cx="2411937" cy="5003372"/>
            </a:xfrm>
          </p:grpSpPr>
          <p:sp>
            <p:nvSpPr>
              <p:cNvPr id="237" name="Rectangle 236"/>
              <p:cNvSpPr/>
              <p:nvPr/>
            </p:nvSpPr>
            <p:spPr bwMode="auto">
              <a:xfrm>
                <a:off x="6203772"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Windows 10 </a:t>
                </a:r>
                <a:r>
                  <a:rPr lang="en-US" sz="1200" spc="-40" dirty="0" err="1">
                    <a:solidFill>
                      <a:srgbClr val="525252"/>
                    </a:solidFill>
                    <a:latin typeface="Segoe UI Semibold" panose="020B0702040204020203" pitchFamily="34" charset="0"/>
                    <a:ea typeface="Segoe UI" pitchFamily="34" charset="0"/>
                    <a:cs typeface="Segoe UI Semibold" panose="020B0702040204020203" pitchFamily="34" charset="0"/>
                  </a:rPr>
                  <a:t>IoT</a:t>
                </a: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 </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Granular UX control</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Ruggedized devices</a:t>
                </a:r>
              </a:p>
            </p:txBody>
          </p:sp>
          <p:sp>
            <p:nvSpPr>
              <p:cNvPr id="183" name="Oval 182"/>
              <p:cNvSpPr/>
              <p:nvPr/>
            </p:nvSpPr>
            <p:spPr bwMode="auto">
              <a:xfrm>
                <a:off x="6393466"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TextBox 127"/>
              <p:cNvSpPr txBox="1"/>
              <p:nvPr/>
            </p:nvSpPr>
            <p:spPr>
              <a:xfrm>
                <a:off x="6347746"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Vertical industry and </a:t>
                </a:r>
                <a:r>
                  <a:rPr lang="en-US" sz="1400" dirty="0" err="1">
                    <a:solidFill>
                      <a:srgbClr val="FFFFFF"/>
                    </a:solidFill>
                  </a:rPr>
                  <a:t>IoT</a:t>
                </a:r>
                <a:r>
                  <a:rPr lang="en-US" sz="1400" dirty="0">
                    <a:solidFill>
                      <a:srgbClr val="FFFFFF"/>
                    </a:solidFill>
                  </a:rPr>
                  <a:t> solutions</a:t>
                </a:r>
              </a:p>
            </p:txBody>
          </p:sp>
          <p:sp>
            <p:nvSpPr>
              <p:cNvPr id="222" name="TextBox 221"/>
              <p:cNvSpPr txBox="1"/>
              <p:nvPr/>
            </p:nvSpPr>
            <p:spPr>
              <a:xfrm>
                <a:off x="6101898"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Find the right device for your Line of Business and             </a:t>
                </a:r>
                <a:r>
                  <a:rPr lang="en-US" sz="1200" dirty="0" err="1">
                    <a:solidFill>
                      <a:srgbClr val="525252"/>
                    </a:solidFill>
                    <a:ea typeface="Segoe UI" pitchFamily="34" charset="0"/>
                    <a:cs typeface="Segoe UI Semibold" panose="020B0702040204020203" pitchFamily="34" charset="0"/>
                  </a:rPr>
                  <a:t>IoT</a:t>
                </a:r>
                <a:r>
                  <a:rPr lang="en-US" sz="1200" dirty="0">
                    <a:solidFill>
                      <a:srgbClr val="525252"/>
                    </a:solidFill>
                    <a:ea typeface="Segoe UI" pitchFamily="34" charset="0"/>
                    <a:cs typeface="Segoe UI Semibold" panose="020B0702040204020203" pitchFamily="34" charset="0"/>
                  </a:rPr>
                  <a:t> scenarios</a:t>
                </a:r>
              </a:p>
            </p:txBody>
          </p:sp>
          <p:cxnSp>
            <p:nvCxnSpPr>
              <p:cNvPr id="87" name="Straight Connector 86"/>
              <p:cNvCxnSpPr/>
              <p:nvPr/>
            </p:nvCxnSpPr>
            <p:spPr>
              <a:xfrm>
                <a:off x="6302026"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bwMode="auto">
              <a:xfrm>
                <a:off x="6164866"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p:nvPr/>
            </p:nvSpPr>
            <p:spPr bwMode="auto">
              <a:xfrm rot="10800000">
                <a:off x="6164866"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35" name="Group 134"/>
              <p:cNvGrpSpPr/>
              <p:nvPr/>
            </p:nvGrpSpPr>
            <p:grpSpPr>
              <a:xfrm>
                <a:off x="6961876" y="1991494"/>
                <a:ext cx="584068" cy="440501"/>
                <a:chOff x="7339779" y="3283894"/>
                <a:chExt cx="676627" cy="510309"/>
              </a:xfrm>
            </p:grpSpPr>
            <p:grpSp>
              <p:nvGrpSpPr>
                <p:cNvPr id="136" name="Group 135"/>
                <p:cNvGrpSpPr/>
                <p:nvPr/>
              </p:nvGrpSpPr>
              <p:grpSpPr>
                <a:xfrm>
                  <a:off x="7627903" y="3283894"/>
                  <a:ext cx="388503" cy="510309"/>
                  <a:chOff x="-1627592" y="4048928"/>
                  <a:chExt cx="311511" cy="394619"/>
                </a:xfrm>
              </p:grpSpPr>
              <p:sp>
                <p:nvSpPr>
                  <p:cNvPr id="159" name="Rounded Rectangle 89"/>
                  <p:cNvSpPr>
                    <a:spLocks noChangeAspect="1"/>
                  </p:cNvSpPr>
                  <p:nvPr/>
                </p:nvSpPr>
                <p:spPr bwMode="auto">
                  <a:xfrm>
                    <a:off x="-1627592" y="4048928"/>
                    <a:ext cx="311511" cy="394619"/>
                  </a:xfrm>
                  <a:custGeom>
                    <a:avLst/>
                    <a:gdLst/>
                    <a:ahLst/>
                    <a:cxnLst/>
                    <a:rect l="l" t="t" r="r" b="b"/>
                    <a:pathLst>
                      <a:path w="3265981" h="3654426">
                        <a:moveTo>
                          <a:pt x="2686301" y="3311991"/>
                        </a:moveTo>
                        <a:cubicBezTo>
                          <a:pt x="2647724" y="3311991"/>
                          <a:pt x="2616451" y="3343264"/>
                          <a:pt x="2616451" y="3381841"/>
                        </a:cubicBezTo>
                        <a:cubicBezTo>
                          <a:pt x="2616451" y="3420417"/>
                          <a:pt x="2647724" y="3451690"/>
                          <a:pt x="2686301" y="3451690"/>
                        </a:cubicBezTo>
                        <a:lnTo>
                          <a:pt x="2698749" y="3451691"/>
                        </a:lnTo>
                        <a:cubicBezTo>
                          <a:pt x="2737326" y="3451691"/>
                          <a:pt x="2768599" y="3420418"/>
                          <a:pt x="2768599" y="3381841"/>
                        </a:cubicBezTo>
                        <a:lnTo>
                          <a:pt x="2768600" y="3381841"/>
                        </a:lnTo>
                        <a:cubicBezTo>
                          <a:pt x="2768600" y="3343264"/>
                          <a:pt x="2737327" y="3311991"/>
                          <a:pt x="2698750" y="3311991"/>
                        </a:cubicBezTo>
                        <a:close/>
                        <a:moveTo>
                          <a:pt x="2477370" y="3311991"/>
                        </a:moveTo>
                        <a:cubicBezTo>
                          <a:pt x="2438793" y="3311991"/>
                          <a:pt x="2407520" y="3343264"/>
                          <a:pt x="2407520" y="3381841"/>
                        </a:cubicBezTo>
                        <a:cubicBezTo>
                          <a:pt x="2407520" y="3420417"/>
                          <a:pt x="2438793" y="3451690"/>
                          <a:pt x="2477370" y="3451690"/>
                        </a:cubicBezTo>
                        <a:lnTo>
                          <a:pt x="2490960" y="3451691"/>
                        </a:lnTo>
                        <a:cubicBezTo>
                          <a:pt x="2529537" y="3451691"/>
                          <a:pt x="2560810" y="3420418"/>
                          <a:pt x="2560810" y="3381841"/>
                        </a:cubicBezTo>
                        <a:lnTo>
                          <a:pt x="2560811" y="3381841"/>
                        </a:lnTo>
                        <a:cubicBezTo>
                          <a:pt x="2560811" y="3343264"/>
                          <a:pt x="2529538" y="3311991"/>
                          <a:pt x="2490961" y="3311991"/>
                        </a:cubicBezTo>
                        <a:close/>
                        <a:moveTo>
                          <a:pt x="1951037" y="3311991"/>
                        </a:moveTo>
                        <a:cubicBezTo>
                          <a:pt x="1912460" y="3311991"/>
                          <a:pt x="1881187" y="3343264"/>
                          <a:pt x="1881187" y="3381841"/>
                        </a:cubicBezTo>
                        <a:cubicBezTo>
                          <a:pt x="1881187" y="3420417"/>
                          <a:pt x="1912460" y="3451690"/>
                          <a:pt x="1951037" y="3451690"/>
                        </a:cubicBezTo>
                        <a:lnTo>
                          <a:pt x="2282030" y="3451691"/>
                        </a:lnTo>
                        <a:cubicBezTo>
                          <a:pt x="2320607" y="3451691"/>
                          <a:pt x="2351880" y="3420418"/>
                          <a:pt x="2351880" y="3381841"/>
                        </a:cubicBezTo>
                        <a:lnTo>
                          <a:pt x="2351881" y="3381841"/>
                        </a:lnTo>
                        <a:cubicBezTo>
                          <a:pt x="2351881" y="3343264"/>
                          <a:pt x="2320608" y="3311991"/>
                          <a:pt x="2282031" y="3311991"/>
                        </a:cubicBezTo>
                        <a:close/>
                        <a:moveTo>
                          <a:pt x="299489" y="299430"/>
                        </a:moveTo>
                        <a:lnTo>
                          <a:pt x="299489" y="3141056"/>
                        </a:lnTo>
                        <a:lnTo>
                          <a:pt x="2966489" y="3141056"/>
                        </a:lnTo>
                        <a:lnTo>
                          <a:pt x="2966489" y="299430"/>
                        </a:lnTo>
                        <a:close/>
                        <a:moveTo>
                          <a:pt x="134787" y="0"/>
                        </a:moveTo>
                        <a:lnTo>
                          <a:pt x="3131194" y="0"/>
                        </a:lnTo>
                        <a:cubicBezTo>
                          <a:pt x="3205635" y="0"/>
                          <a:pt x="3265981" y="60346"/>
                          <a:pt x="3265981" y="134787"/>
                        </a:cubicBezTo>
                        <a:lnTo>
                          <a:pt x="3265981" y="3519639"/>
                        </a:lnTo>
                        <a:cubicBezTo>
                          <a:pt x="3265981" y="3594080"/>
                          <a:pt x="3205635" y="3654426"/>
                          <a:pt x="3131194" y="3654426"/>
                        </a:cubicBezTo>
                        <a:lnTo>
                          <a:pt x="134787" y="3654426"/>
                        </a:lnTo>
                        <a:cubicBezTo>
                          <a:pt x="60346" y="3654426"/>
                          <a:pt x="0" y="3594080"/>
                          <a:pt x="0" y="3519639"/>
                        </a:cubicBezTo>
                        <a:lnTo>
                          <a:pt x="0" y="134787"/>
                        </a:lnTo>
                        <a:cubicBezTo>
                          <a:pt x="0" y="60346"/>
                          <a:pt x="60346" y="0"/>
                          <a:pt x="134787" y="0"/>
                        </a:cubicBezTo>
                        <a:close/>
                      </a:path>
                    </a:pathLst>
                  </a:custGeom>
                  <a:no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60" name="Straight Connector 159"/>
                  <p:cNvCxnSpPr/>
                  <p:nvPr/>
                </p:nvCxnSpPr>
                <p:spPr>
                  <a:xfrm>
                    <a:off x="-1571307" y="4150962"/>
                    <a:ext cx="0" cy="98422"/>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1546796" y="4150962"/>
                    <a:ext cx="0" cy="98422"/>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67301" y="4150962"/>
                    <a:ext cx="0" cy="98422"/>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502296" y="4150962"/>
                    <a:ext cx="0" cy="98422"/>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411803" y="4150962"/>
                    <a:ext cx="0" cy="98422"/>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1379434" y="4150962"/>
                    <a:ext cx="0" cy="98422"/>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7339779" y="3571710"/>
                  <a:ext cx="208197" cy="125980"/>
                  <a:chOff x="7223760" y="2437457"/>
                  <a:chExt cx="2057391" cy="1244922"/>
                </a:xfrm>
              </p:grpSpPr>
              <p:sp>
                <p:nvSpPr>
                  <p:cNvPr id="138" name="Freeform 137"/>
                  <p:cNvSpPr/>
                  <p:nvPr/>
                </p:nvSpPr>
                <p:spPr bwMode="auto">
                  <a:xfrm>
                    <a:off x="7563357" y="2437457"/>
                    <a:ext cx="1717794" cy="1244922"/>
                  </a:xfrm>
                  <a:custGeom>
                    <a:avLst/>
                    <a:gdLst>
                      <a:gd name="connsiteX0" fmla="*/ 0 w 1717794"/>
                      <a:gd name="connsiteY0" fmla="*/ 0 h 1244922"/>
                      <a:gd name="connsiteX1" fmla="*/ 1717794 w 1717794"/>
                      <a:gd name="connsiteY1" fmla="*/ 0 h 1244922"/>
                      <a:gd name="connsiteX2" fmla="*/ 1717794 w 1717794"/>
                      <a:gd name="connsiteY2" fmla="*/ 1244922 h 1244922"/>
                      <a:gd name="connsiteX3" fmla="*/ 0 w 1717794"/>
                      <a:gd name="connsiteY3" fmla="*/ 1244922 h 1244922"/>
                      <a:gd name="connsiteX4" fmla="*/ 0 w 1717794"/>
                      <a:gd name="connsiteY4" fmla="*/ 1118857 h 1244922"/>
                      <a:gd name="connsiteX5" fmla="*/ 696541 w 1717794"/>
                      <a:gd name="connsiteY5" fmla="*/ 1118857 h 1244922"/>
                      <a:gd name="connsiteX6" fmla="*/ 696541 w 1717794"/>
                      <a:gd name="connsiteY6" fmla="*/ 580062 h 1244922"/>
                      <a:gd name="connsiteX7" fmla="*/ 0 w 1717794"/>
                      <a:gd name="connsiteY7" fmla="*/ 580062 h 1244922"/>
                      <a:gd name="connsiteX0" fmla="*/ 0 w 1717794"/>
                      <a:gd name="connsiteY0" fmla="*/ 0 h 1244922"/>
                      <a:gd name="connsiteX1" fmla="*/ 1717794 w 1717794"/>
                      <a:gd name="connsiteY1" fmla="*/ 0 h 1244922"/>
                      <a:gd name="connsiteX2" fmla="*/ 1717794 w 1717794"/>
                      <a:gd name="connsiteY2" fmla="*/ 1244922 h 1244922"/>
                      <a:gd name="connsiteX3" fmla="*/ 0 w 1717794"/>
                      <a:gd name="connsiteY3" fmla="*/ 1244922 h 1244922"/>
                      <a:gd name="connsiteX4" fmla="*/ 0 w 1717794"/>
                      <a:gd name="connsiteY4" fmla="*/ 1118857 h 1244922"/>
                      <a:gd name="connsiteX5" fmla="*/ 696541 w 1717794"/>
                      <a:gd name="connsiteY5" fmla="*/ 1118857 h 1244922"/>
                      <a:gd name="connsiteX6" fmla="*/ 0 w 1717794"/>
                      <a:gd name="connsiteY6" fmla="*/ 580062 h 1244922"/>
                      <a:gd name="connsiteX7" fmla="*/ 0 w 1717794"/>
                      <a:gd name="connsiteY7" fmla="*/ 0 h 1244922"/>
                      <a:gd name="connsiteX0" fmla="*/ 696541 w 1717794"/>
                      <a:gd name="connsiteY0" fmla="*/ 1118857 h 1244922"/>
                      <a:gd name="connsiteX1" fmla="*/ 0 w 1717794"/>
                      <a:gd name="connsiteY1" fmla="*/ 580062 h 1244922"/>
                      <a:gd name="connsiteX2" fmla="*/ 0 w 1717794"/>
                      <a:gd name="connsiteY2" fmla="*/ 0 h 1244922"/>
                      <a:gd name="connsiteX3" fmla="*/ 1717794 w 1717794"/>
                      <a:gd name="connsiteY3" fmla="*/ 0 h 1244922"/>
                      <a:gd name="connsiteX4" fmla="*/ 1717794 w 1717794"/>
                      <a:gd name="connsiteY4" fmla="*/ 1244922 h 1244922"/>
                      <a:gd name="connsiteX5" fmla="*/ 0 w 1717794"/>
                      <a:gd name="connsiteY5" fmla="*/ 1244922 h 1244922"/>
                      <a:gd name="connsiteX6" fmla="*/ 0 w 1717794"/>
                      <a:gd name="connsiteY6" fmla="*/ 1118857 h 1244922"/>
                      <a:gd name="connsiteX7" fmla="*/ 787981 w 1717794"/>
                      <a:gd name="connsiteY7" fmla="*/ 1210297 h 1244922"/>
                      <a:gd name="connsiteX0" fmla="*/ 696541 w 1717794"/>
                      <a:gd name="connsiteY0" fmla="*/ 1118857 h 1244922"/>
                      <a:gd name="connsiteX1" fmla="*/ 711963 w 1717794"/>
                      <a:gd name="connsiteY1" fmla="*/ 1098223 h 1244922"/>
                      <a:gd name="connsiteX2" fmla="*/ 0 w 1717794"/>
                      <a:gd name="connsiteY2" fmla="*/ 580062 h 1244922"/>
                      <a:gd name="connsiteX3" fmla="*/ 0 w 1717794"/>
                      <a:gd name="connsiteY3" fmla="*/ 0 h 1244922"/>
                      <a:gd name="connsiteX4" fmla="*/ 1717794 w 1717794"/>
                      <a:gd name="connsiteY4" fmla="*/ 0 h 1244922"/>
                      <a:gd name="connsiteX5" fmla="*/ 1717794 w 1717794"/>
                      <a:gd name="connsiteY5" fmla="*/ 1244922 h 1244922"/>
                      <a:gd name="connsiteX6" fmla="*/ 0 w 1717794"/>
                      <a:gd name="connsiteY6" fmla="*/ 1244922 h 1244922"/>
                      <a:gd name="connsiteX7" fmla="*/ 0 w 1717794"/>
                      <a:gd name="connsiteY7" fmla="*/ 1118857 h 1244922"/>
                      <a:gd name="connsiteX8" fmla="*/ 787981 w 1717794"/>
                      <a:gd name="connsiteY8" fmla="*/ 1210297 h 1244922"/>
                      <a:gd name="connsiteX0" fmla="*/ 696541 w 1717794"/>
                      <a:gd name="connsiteY0" fmla="*/ 1118857 h 1244922"/>
                      <a:gd name="connsiteX1" fmla="*/ 0 w 1717794"/>
                      <a:gd name="connsiteY1" fmla="*/ 580062 h 1244922"/>
                      <a:gd name="connsiteX2" fmla="*/ 0 w 1717794"/>
                      <a:gd name="connsiteY2" fmla="*/ 0 h 1244922"/>
                      <a:gd name="connsiteX3" fmla="*/ 1717794 w 1717794"/>
                      <a:gd name="connsiteY3" fmla="*/ 0 h 1244922"/>
                      <a:gd name="connsiteX4" fmla="*/ 1717794 w 1717794"/>
                      <a:gd name="connsiteY4" fmla="*/ 1244922 h 1244922"/>
                      <a:gd name="connsiteX5" fmla="*/ 0 w 1717794"/>
                      <a:gd name="connsiteY5" fmla="*/ 1244922 h 1244922"/>
                      <a:gd name="connsiteX6" fmla="*/ 0 w 1717794"/>
                      <a:gd name="connsiteY6" fmla="*/ 1118857 h 1244922"/>
                      <a:gd name="connsiteX7" fmla="*/ 787981 w 1717794"/>
                      <a:gd name="connsiteY7" fmla="*/ 1210297 h 1244922"/>
                      <a:gd name="connsiteX0" fmla="*/ 0 w 1717794"/>
                      <a:gd name="connsiteY0" fmla="*/ 580062 h 1244922"/>
                      <a:gd name="connsiteX1" fmla="*/ 0 w 1717794"/>
                      <a:gd name="connsiteY1" fmla="*/ 0 h 1244922"/>
                      <a:gd name="connsiteX2" fmla="*/ 1717794 w 1717794"/>
                      <a:gd name="connsiteY2" fmla="*/ 0 h 1244922"/>
                      <a:gd name="connsiteX3" fmla="*/ 1717794 w 1717794"/>
                      <a:gd name="connsiteY3" fmla="*/ 1244922 h 1244922"/>
                      <a:gd name="connsiteX4" fmla="*/ 0 w 1717794"/>
                      <a:gd name="connsiteY4" fmla="*/ 1244922 h 1244922"/>
                      <a:gd name="connsiteX5" fmla="*/ 0 w 1717794"/>
                      <a:gd name="connsiteY5" fmla="*/ 1118857 h 1244922"/>
                      <a:gd name="connsiteX6" fmla="*/ 787981 w 1717794"/>
                      <a:gd name="connsiteY6" fmla="*/ 1210297 h 1244922"/>
                      <a:gd name="connsiteX0" fmla="*/ 0 w 1717794"/>
                      <a:gd name="connsiteY0" fmla="*/ 580062 h 1244922"/>
                      <a:gd name="connsiteX1" fmla="*/ 0 w 1717794"/>
                      <a:gd name="connsiteY1" fmla="*/ 0 h 1244922"/>
                      <a:gd name="connsiteX2" fmla="*/ 1717794 w 1717794"/>
                      <a:gd name="connsiteY2" fmla="*/ 0 h 1244922"/>
                      <a:gd name="connsiteX3" fmla="*/ 1717794 w 1717794"/>
                      <a:gd name="connsiteY3" fmla="*/ 1244922 h 1244922"/>
                      <a:gd name="connsiteX4" fmla="*/ 0 w 1717794"/>
                      <a:gd name="connsiteY4" fmla="*/ 1244922 h 1244922"/>
                      <a:gd name="connsiteX5" fmla="*/ 0 w 1717794"/>
                      <a:gd name="connsiteY5" fmla="*/ 1118857 h 124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794" h="1244922">
                        <a:moveTo>
                          <a:pt x="0" y="580062"/>
                        </a:moveTo>
                        <a:lnTo>
                          <a:pt x="0" y="0"/>
                        </a:lnTo>
                        <a:lnTo>
                          <a:pt x="1717794" y="0"/>
                        </a:lnTo>
                        <a:lnTo>
                          <a:pt x="1717794" y="1244922"/>
                        </a:lnTo>
                        <a:lnTo>
                          <a:pt x="0" y="1244922"/>
                        </a:lnTo>
                        <a:lnTo>
                          <a:pt x="0" y="1118857"/>
                        </a:lnTo>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9" name="Rectangle 138"/>
                  <p:cNvSpPr/>
                  <p:nvPr/>
                </p:nvSpPr>
                <p:spPr bwMode="auto">
                  <a:xfrm>
                    <a:off x="7223760" y="3075158"/>
                    <a:ext cx="845820" cy="418516"/>
                  </a:xfrm>
                  <a:prstGeom prst="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0" name="Group 139"/>
                  <p:cNvGrpSpPr/>
                  <p:nvPr/>
                </p:nvGrpSpPr>
                <p:grpSpPr>
                  <a:xfrm>
                    <a:off x="8424938" y="2576323"/>
                    <a:ext cx="452826" cy="432228"/>
                    <a:chOff x="2798669" y="2190750"/>
                    <a:chExt cx="1707496" cy="1204156"/>
                  </a:xfrm>
                  <a:noFill/>
                </p:grpSpPr>
                <p:sp>
                  <p:nvSpPr>
                    <p:cNvPr id="149" name="Rectangle 148"/>
                    <p:cNvSpPr/>
                    <p:nvPr/>
                  </p:nvSpPr>
                  <p:spPr bwMode="auto">
                    <a:xfrm>
                      <a:off x="3160830" y="2190750"/>
                      <a:ext cx="983176" cy="1204156"/>
                    </a:xfrm>
                    <a:prstGeom prst="rect">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0" name="Freeform 149"/>
                    <p:cNvSpPr/>
                    <p:nvPr/>
                  </p:nvSpPr>
                  <p:spPr bwMode="auto">
                    <a:xfrm>
                      <a:off x="2798669" y="2350416"/>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1" name="Freeform 150"/>
                    <p:cNvSpPr/>
                    <p:nvPr/>
                  </p:nvSpPr>
                  <p:spPr bwMode="auto">
                    <a:xfrm>
                      <a:off x="2798669" y="2720584"/>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4" name="Freeform 153"/>
                    <p:cNvSpPr/>
                    <p:nvPr/>
                  </p:nvSpPr>
                  <p:spPr bwMode="auto">
                    <a:xfrm>
                      <a:off x="2798669" y="3086283"/>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5" name="Freeform 154"/>
                    <p:cNvSpPr/>
                    <p:nvPr/>
                  </p:nvSpPr>
                  <p:spPr bwMode="auto">
                    <a:xfrm rot="10800000">
                      <a:off x="4184699" y="2350416"/>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6" name="Freeform 155"/>
                    <p:cNvSpPr/>
                    <p:nvPr/>
                  </p:nvSpPr>
                  <p:spPr bwMode="auto">
                    <a:xfrm rot="10800000">
                      <a:off x="4184699" y="2720584"/>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8" name="Freeform 157"/>
                    <p:cNvSpPr/>
                    <p:nvPr/>
                  </p:nvSpPr>
                  <p:spPr bwMode="auto">
                    <a:xfrm rot="10800000">
                      <a:off x="4184699" y="3086283"/>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41" name="Group 140"/>
                  <p:cNvGrpSpPr/>
                  <p:nvPr/>
                </p:nvGrpSpPr>
                <p:grpSpPr>
                  <a:xfrm>
                    <a:off x="8424938" y="3088425"/>
                    <a:ext cx="452826" cy="432228"/>
                    <a:chOff x="2798669" y="2190750"/>
                    <a:chExt cx="1707496" cy="1204156"/>
                  </a:xfrm>
                  <a:noFill/>
                </p:grpSpPr>
                <p:sp>
                  <p:nvSpPr>
                    <p:cNvPr id="142" name="Rectangle 141"/>
                    <p:cNvSpPr/>
                    <p:nvPr/>
                  </p:nvSpPr>
                  <p:spPr bwMode="auto">
                    <a:xfrm>
                      <a:off x="3160830" y="2190750"/>
                      <a:ext cx="983176" cy="1204156"/>
                    </a:xfrm>
                    <a:prstGeom prst="rect">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3" name="Freeform 142"/>
                    <p:cNvSpPr/>
                    <p:nvPr/>
                  </p:nvSpPr>
                  <p:spPr bwMode="auto">
                    <a:xfrm>
                      <a:off x="2798669" y="2350416"/>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4" name="Freeform 143"/>
                    <p:cNvSpPr/>
                    <p:nvPr/>
                  </p:nvSpPr>
                  <p:spPr bwMode="auto">
                    <a:xfrm>
                      <a:off x="2798669" y="2720584"/>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5" name="Freeform 144"/>
                    <p:cNvSpPr/>
                    <p:nvPr/>
                  </p:nvSpPr>
                  <p:spPr bwMode="auto">
                    <a:xfrm>
                      <a:off x="2798669" y="3086283"/>
                      <a:ext cx="321466" cy="200501"/>
                    </a:xfrm>
                    <a:custGeom>
                      <a:avLst/>
                      <a:gdLst>
                        <a:gd name="connsiteX0" fmla="*/ 88727 w 321466"/>
                        <a:gd name="connsiteY0" fmla="*/ 0 h 200501"/>
                        <a:gd name="connsiteX1" fmla="*/ 321466 w 321466"/>
                        <a:gd name="connsiteY1" fmla="*/ 0 h 200501"/>
                        <a:gd name="connsiteX2" fmla="*/ 321466 w 321466"/>
                        <a:gd name="connsiteY2" fmla="*/ 200501 h 200501"/>
                        <a:gd name="connsiteX3" fmla="*/ 88727 w 321466"/>
                        <a:gd name="connsiteY3" fmla="*/ 200501 h 200501"/>
                        <a:gd name="connsiteX4" fmla="*/ 88727 w 321466"/>
                        <a:gd name="connsiteY4" fmla="*/ 159590 h 200501"/>
                        <a:gd name="connsiteX5" fmla="*/ 0 w 321466"/>
                        <a:gd name="connsiteY5" fmla="*/ 159590 h 200501"/>
                        <a:gd name="connsiteX6" fmla="*/ 0 w 321466"/>
                        <a:gd name="connsiteY6" fmla="*/ 40911 h 200501"/>
                        <a:gd name="connsiteX7" fmla="*/ 88727 w 321466"/>
                        <a:gd name="connsiteY7" fmla="*/ 4091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88727" y="0"/>
                          </a:moveTo>
                          <a:lnTo>
                            <a:pt x="321466" y="0"/>
                          </a:lnTo>
                          <a:lnTo>
                            <a:pt x="321466" y="200501"/>
                          </a:lnTo>
                          <a:lnTo>
                            <a:pt x="88727" y="200501"/>
                          </a:lnTo>
                          <a:lnTo>
                            <a:pt x="88727" y="159590"/>
                          </a:lnTo>
                          <a:lnTo>
                            <a:pt x="0" y="159590"/>
                          </a:lnTo>
                          <a:lnTo>
                            <a:pt x="0" y="40911"/>
                          </a:lnTo>
                          <a:lnTo>
                            <a:pt x="88727" y="40911"/>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6" name="Freeform 145"/>
                    <p:cNvSpPr/>
                    <p:nvPr/>
                  </p:nvSpPr>
                  <p:spPr bwMode="auto">
                    <a:xfrm rot="10800000">
                      <a:off x="4184699" y="2350416"/>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7" name="Freeform 146"/>
                    <p:cNvSpPr/>
                    <p:nvPr/>
                  </p:nvSpPr>
                  <p:spPr bwMode="auto">
                    <a:xfrm rot="10800000">
                      <a:off x="4184699" y="2720584"/>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Freeform 147"/>
                    <p:cNvSpPr/>
                    <p:nvPr/>
                  </p:nvSpPr>
                  <p:spPr bwMode="auto">
                    <a:xfrm rot="10800000">
                      <a:off x="4184699" y="3086283"/>
                      <a:ext cx="321466" cy="200501"/>
                    </a:xfrm>
                    <a:custGeom>
                      <a:avLst/>
                      <a:gdLst>
                        <a:gd name="connsiteX0" fmla="*/ 321466 w 321466"/>
                        <a:gd name="connsiteY0" fmla="*/ 200501 h 200501"/>
                        <a:gd name="connsiteX1" fmla="*/ 88727 w 321466"/>
                        <a:gd name="connsiteY1" fmla="*/ 200501 h 200501"/>
                        <a:gd name="connsiteX2" fmla="*/ 88727 w 321466"/>
                        <a:gd name="connsiteY2" fmla="*/ 159590 h 200501"/>
                        <a:gd name="connsiteX3" fmla="*/ 0 w 321466"/>
                        <a:gd name="connsiteY3" fmla="*/ 159590 h 200501"/>
                        <a:gd name="connsiteX4" fmla="*/ 0 w 321466"/>
                        <a:gd name="connsiteY4" fmla="*/ 40911 h 200501"/>
                        <a:gd name="connsiteX5" fmla="*/ 88727 w 321466"/>
                        <a:gd name="connsiteY5" fmla="*/ 40911 h 200501"/>
                        <a:gd name="connsiteX6" fmla="*/ 88727 w 321466"/>
                        <a:gd name="connsiteY6" fmla="*/ 0 h 200501"/>
                        <a:gd name="connsiteX7" fmla="*/ 321466 w 321466"/>
                        <a:gd name="connsiteY7" fmla="*/ 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6" h="200501">
                          <a:moveTo>
                            <a:pt x="321466" y="200501"/>
                          </a:moveTo>
                          <a:lnTo>
                            <a:pt x="88727" y="200501"/>
                          </a:lnTo>
                          <a:lnTo>
                            <a:pt x="88727" y="159590"/>
                          </a:lnTo>
                          <a:lnTo>
                            <a:pt x="0" y="159590"/>
                          </a:lnTo>
                          <a:lnTo>
                            <a:pt x="0" y="40911"/>
                          </a:lnTo>
                          <a:lnTo>
                            <a:pt x="88727" y="40911"/>
                          </a:lnTo>
                          <a:lnTo>
                            <a:pt x="88727" y="0"/>
                          </a:lnTo>
                          <a:lnTo>
                            <a:pt x="321466" y="0"/>
                          </a:lnTo>
                          <a:close/>
                        </a:path>
                      </a:pathLst>
                    </a:cu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grpSp>
        <p:grpSp>
          <p:nvGrpSpPr>
            <p:cNvPr id="4" name="Group 3"/>
            <p:cNvGrpSpPr/>
            <p:nvPr/>
          </p:nvGrpSpPr>
          <p:grpSpPr>
            <a:xfrm>
              <a:off x="6085638" y="1486327"/>
              <a:ext cx="2411937" cy="5003372"/>
              <a:chOff x="8281157" y="1486327"/>
              <a:chExt cx="2411937" cy="5003372"/>
            </a:xfrm>
          </p:grpSpPr>
          <p:sp>
            <p:nvSpPr>
              <p:cNvPr id="240" name="Rectangle 239"/>
              <p:cNvSpPr/>
              <p:nvPr/>
            </p:nvSpPr>
            <p:spPr bwMode="auto">
              <a:xfrm>
                <a:off x="8383031" y="4726387"/>
                <a:ext cx="2208188" cy="176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457135" rIns="274281" bIns="146283" numCol="1" spcCol="0" rtlCol="0" fromWordArt="0" anchor="t" anchorCtr="0" forceAA="0" compatLnSpc="1">
                <a:prstTxWarp prst="textNoShape">
                  <a:avLst/>
                </a:prstTxWarp>
                <a:noAutofit/>
              </a:bodyPr>
              <a:lstStyle/>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Surface Hub</a:t>
                </a:r>
              </a:p>
              <a:p>
                <a:pPr algn="ctr" defTabSz="932384">
                  <a:lnSpc>
                    <a:spcPct val="90000"/>
                  </a:lnSpc>
                  <a:spcAft>
                    <a:spcPts val="300"/>
                  </a:spcAft>
                </a:pPr>
                <a:r>
                  <a:rPr lang="en-US" sz="1200" spc="-40" dirty="0">
                    <a:solidFill>
                      <a:srgbClr val="525252"/>
                    </a:solidFill>
                    <a:latin typeface="Segoe UI Semibold" panose="020B0702040204020203" pitchFamily="34" charset="0"/>
                    <a:ea typeface="Segoe UI" pitchFamily="34" charset="0"/>
                    <a:cs typeface="Segoe UI Semibold" panose="020B0702040204020203" pitchFamily="34" charset="0"/>
                  </a:rPr>
                  <a:t>HoloLens</a:t>
                </a:r>
              </a:p>
            </p:txBody>
          </p:sp>
          <p:sp>
            <p:nvSpPr>
              <p:cNvPr id="189" name="Oval 188"/>
              <p:cNvSpPr/>
              <p:nvPr/>
            </p:nvSpPr>
            <p:spPr bwMode="auto">
              <a:xfrm>
                <a:off x="8572725" y="1703891"/>
                <a:ext cx="1828800" cy="18288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TextBox 128"/>
              <p:cNvSpPr txBox="1"/>
              <p:nvPr/>
            </p:nvSpPr>
            <p:spPr>
              <a:xfrm>
                <a:off x="8527005" y="2527145"/>
                <a:ext cx="1920240" cy="1097280"/>
              </a:xfrm>
              <a:prstGeom prst="rect">
                <a:avLst/>
              </a:prstGeom>
              <a:noFill/>
              <a:ln>
                <a:noFill/>
                <a:headEnd type="none" w="med" len="med"/>
                <a:tailEnd type="none" w="med" len="med"/>
              </a:ln>
              <a:effectLst/>
            </p:spPr>
            <p:txBody>
              <a:bodyPr vert="horz" wrap="square" lIns="182854" tIns="93234" rIns="182854" bIns="93234" rtlCol="0" anchor="t">
                <a:noAutofit/>
              </a:bodyPr>
              <a:lstStyle>
                <a:defPPr>
                  <a:defRPr lang="en-US"/>
                </a:defPPr>
                <a:lvl1pPr algn="ctr" defTabSz="950844">
                  <a:lnSpc>
                    <a:spcPct val="90000"/>
                  </a:lnSpc>
                  <a:defRPr sz="1600">
                    <a:solidFill>
                      <a:schemeClr val="bg1"/>
                    </a:solidFill>
                    <a:latin typeface="Segoe UI Semibold" panose="020B0702040204020203" pitchFamily="34" charset="0"/>
                    <a:ea typeface="Segoe UI" panose="020B0502040204020203" pitchFamily="34" charset="0"/>
                    <a:cs typeface="Segoe UI Semibold" panose="020B0702040204020203" pitchFamily="34" charset="0"/>
                  </a:defRPr>
                </a:lvl1pPr>
              </a:lstStyle>
              <a:p>
                <a:r>
                  <a:rPr lang="en-US" sz="1400" dirty="0">
                    <a:solidFill>
                      <a:srgbClr val="FFFFFF"/>
                    </a:solidFill>
                  </a:rPr>
                  <a:t>Devices that redefine productivity</a:t>
                </a:r>
              </a:p>
            </p:txBody>
          </p:sp>
          <p:sp>
            <p:nvSpPr>
              <p:cNvPr id="224" name="TextBox 223"/>
              <p:cNvSpPr txBox="1"/>
              <p:nvPr/>
            </p:nvSpPr>
            <p:spPr>
              <a:xfrm>
                <a:off x="8281157" y="3871144"/>
                <a:ext cx="2411937" cy="1097280"/>
              </a:xfrm>
              <a:prstGeom prst="rect">
                <a:avLst/>
              </a:prstGeom>
            </p:spPr>
            <p:txBody>
              <a:bodyPr vert="horz" wrap="square" lIns="182854" tIns="91427" rIns="182854" bIns="91427" rtlCol="0" anchor="t">
                <a:noAutofit/>
              </a:bodyPr>
              <a:lstStyle/>
              <a:p>
                <a:pPr algn="ctr" defTabSz="932384"/>
                <a:r>
                  <a:rPr lang="en-US" sz="1200" dirty="0">
                    <a:solidFill>
                      <a:srgbClr val="525252"/>
                    </a:solidFill>
                    <a:ea typeface="Segoe UI" pitchFamily="34" charset="0"/>
                    <a:cs typeface="Segoe UI Semibold" panose="020B0702040204020203" pitchFamily="34" charset="0"/>
                  </a:rPr>
                  <a:t>Revolutionary new devices </a:t>
                </a:r>
              </a:p>
            </p:txBody>
          </p:sp>
          <p:cxnSp>
            <p:nvCxnSpPr>
              <p:cNvPr id="88" name="Straight Connector 87"/>
              <p:cNvCxnSpPr/>
              <p:nvPr/>
            </p:nvCxnSpPr>
            <p:spPr>
              <a:xfrm>
                <a:off x="8481285" y="5050549"/>
                <a:ext cx="2011680" cy="0"/>
              </a:xfrm>
              <a:prstGeom prst="line">
                <a:avLst/>
              </a:prstGeom>
              <a:ln w="28575">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8344125" y="1486327"/>
                <a:ext cx="2285999"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BFBFB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p:nvPr/>
            </p:nvSpPr>
            <p:spPr bwMode="auto">
              <a:xfrm rot="10800000">
                <a:off x="8344125" y="2629327"/>
                <a:ext cx="2286000" cy="1143000"/>
              </a:xfrm>
              <a:custGeom>
                <a:avLst/>
                <a:gdLst>
                  <a:gd name="connsiteX0" fmla="*/ 1012308 w 2024616"/>
                  <a:gd name="connsiteY0" fmla="*/ 0 h 1012308"/>
                  <a:gd name="connsiteX1" fmla="*/ 2024616 w 2024616"/>
                  <a:gd name="connsiteY1" fmla="*/ 1012308 h 1012308"/>
                  <a:gd name="connsiteX2" fmla="*/ 1926483 w 2024616"/>
                  <a:gd name="connsiteY2" fmla="*/ 1012308 h 1012308"/>
                  <a:gd name="connsiteX3" fmla="*/ 1012308 w 2024616"/>
                  <a:gd name="connsiteY3" fmla="*/ 98133 h 1012308"/>
                  <a:gd name="connsiteX4" fmla="*/ 98133 w 2024616"/>
                  <a:gd name="connsiteY4" fmla="*/ 1012308 h 1012308"/>
                  <a:gd name="connsiteX5" fmla="*/ 0 w 2024616"/>
                  <a:gd name="connsiteY5" fmla="*/ 1012308 h 1012308"/>
                  <a:gd name="connsiteX6" fmla="*/ 1012308 w 2024616"/>
                  <a:gd name="connsiteY6" fmla="*/ 0 h 10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616" h="1012308">
                    <a:moveTo>
                      <a:pt x="1012308" y="0"/>
                    </a:moveTo>
                    <a:cubicBezTo>
                      <a:pt x="1571390" y="0"/>
                      <a:pt x="2024616" y="453226"/>
                      <a:pt x="2024616" y="1012308"/>
                    </a:cubicBezTo>
                    <a:lnTo>
                      <a:pt x="1926483" y="1012308"/>
                    </a:lnTo>
                    <a:cubicBezTo>
                      <a:pt x="1926483" y="507423"/>
                      <a:pt x="1517193" y="98133"/>
                      <a:pt x="1012308" y="98133"/>
                    </a:cubicBezTo>
                    <a:cubicBezTo>
                      <a:pt x="507423" y="98133"/>
                      <a:pt x="98133" y="507423"/>
                      <a:pt x="98133" y="1012308"/>
                    </a:cubicBezTo>
                    <a:lnTo>
                      <a:pt x="0" y="1012308"/>
                    </a:lnTo>
                    <a:cubicBezTo>
                      <a:pt x="0" y="453226"/>
                      <a:pt x="453226" y="0"/>
                      <a:pt x="1012308" y="0"/>
                    </a:cubicBezTo>
                    <a:close/>
                  </a:path>
                </a:pathLst>
              </a:custGeom>
              <a:solidFill>
                <a:srgbClr val="D9D9D9">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78" name="Group 177"/>
              <p:cNvGrpSpPr/>
              <p:nvPr/>
            </p:nvGrpSpPr>
            <p:grpSpPr>
              <a:xfrm>
                <a:off x="9114814" y="1954782"/>
                <a:ext cx="681707" cy="511784"/>
                <a:chOff x="9663320" y="2419397"/>
                <a:chExt cx="1192758" cy="895449"/>
              </a:xfrm>
            </p:grpSpPr>
            <p:sp>
              <p:nvSpPr>
                <p:cNvPr id="179" name="Freeform 178"/>
                <p:cNvSpPr/>
                <p:nvPr/>
              </p:nvSpPr>
              <p:spPr bwMode="auto">
                <a:xfrm>
                  <a:off x="9729109" y="2584826"/>
                  <a:ext cx="856012" cy="336044"/>
                </a:xfrm>
                <a:custGeom>
                  <a:avLst/>
                  <a:gdLst>
                    <a:gd name="connsiteX0" fmla="*/ 650383 w 5428445"/>
                    <a:gd name="connsiteY0" fmla="*/ 1835239 h 2356834"/>
                    <a:gd name="connsiteX1" fmla="*/ 1455312 w 5428445"/>
                    <a:gd name="connsiteY1" fmla="*/ 1416676 h 2356834"/>
                    <a:gd name="connsiteX2" fmla="*/ 1938270 w 5428445"/>
                    <a:gd name="connsiteY2" fmla="*/ 1217054 h 2356834"/>
                    <a:gd name="connsiteX3" fmla="*/ 2846231 w 5428445"/>
                    <a:gd name="connsiteY3" fmla="*/ 766293 h 2356834"/>
                    <a:gd name="connsiteX4" fmla="*/ 3322749 w 5428445"/>
                    <a:gd name="connsiteY4" fmla="*/ 534473 h 2356834"/>
                    <a:gd name="connsiteX5" fmla="*/ 3754191 w 5428445"/>
                    <a:gd name="connsiteY5" fmla="*/ 379927 h 2356834"/>
                    <a:gd name="connsiteX6" fmla="*/ 4185634 w 5428445"/>
                    <a:gd name="connsiteY6" fmla="*/ 218941 h 2356834"/>
                    <a:gd name="connsiteX7" fmla="*/ 4552681 w 5428445"/>
                    <a:gd name="connsiteY7" fmla="*/ 90152 h 2356834"/>
                    <a:gd name="connsiteX8" fmla="*/ 4732986 w 5428445"/>
                    <a:gd name="connsiteY8" fmla="*/ 25758 h 2356834"/>
                    <a:gd name="connsiteX9" fmla="*/ 4932608 w 5428445"/>
                    <a:gd name="connsiteY9" fmla="*/ 0 h 2356834"/>
                    <a:gd name="connsiteX10" fmla="*/ 5067836 w 5428445"/>
                    <a:gd name="connsiteY10" fmla="*/ 38637 h 2356834"/>
                    <a:gd name="connsiteX11" fmla="*/ 5428445 w 5428445"/>
                    <a:gd name="connsiteY11" fmla="*/ 1010992 h 2356834"/>
                    <a:gd name="connsiteX12" fmla="*/ 5364050 w 5428445"/>
                    <a:gd name="connsiteY12" fmla="*/ 1081825 h 2356834"/>
                    <a:gd name="connsiteX13" fmla="*/ 5196625 w 5428445"/>
                    <a:gd name="connsiteY13" fmla="*/ 1223493 h 2356834"/>
                    <a:gd name="connsiteX14" fmla="*/ 4250028 w 5428445"/>
                    <a:gd name="connsiteY14" fmla="*/ 1596980 h 2356834"/>
                    <a:gd name="connsiteX15" fmla="*/ 3496614 w 5428445"/>
                    <a:gd name="connsiteY15" fmla="*/ 1867437 h 2356834"/>
                    <a:gd name="connsiteX16" fmla="*/ 3052293 w 5428445"/>
                    <a:gd name="connsiteY16" fmla="*/ 1996225 h 2356834"/>
                    <a:gd name="connsiteX17" fmla="*/ 2195848 w 5428445"/>
                    <a:gd name="connsiteY17" fmla="*/ 2182969 h 2356834"/>
                    <a:gd name="connsiteX18" fmla="*/ 1339403 w 5428445"/>
                    <a:gd name="connsiteY18" fmla="*/ 2311758 h 2356834"/>
                    <a:gd name="connsiteX19" fmla="*/ 779172 w 5428445"/>
                    <a:gd name="connsiteY19" fmla="*/ 2356834 h 2356834"/>
                    <a:gd name="connsiteX20" fmla="*/ 251138 w 5428445"/>
                    <a:gd name="connsiteY20" fmla="*/ 2343955 h 2356834"/>
                    <a:gd name="connsiteX21" fmla="*/ 96591 w 5428445"/>
                    <a:gd name="connsiteY21" fmla="*/ 2318197 h 2356834"/>
                    <a:gd name="connsiteX22" fmla="*/ 25757 w 5428445"/>
                    <a:gd name="connsiteY22" fmla="*/ 2015544 h 2356834"/>
                    <a:gd name="connsiteX23" fmla="*/ 0 w 5428445"/>
                    <a:gd name="connsiteY23" fmla="*/ 1712890 h 2356834"/>
                    <a:gd name="connsiteX24" fmla="*/ 12879 w 5428445"/>
                    <a:gd name="connsiteY24" fmla="*/ 1487510 h 2356834"/>
                    <a:gd name="connsiteX25" fmla="*/ 70834 w 5428445"/>
                    <a:gd name="connsiteY25" fmla="*/ 1352282 h 2356834"/>
                    <a:gd name="connsiteX26" fmla="*/ 128788 w 5428445"/>
                    <a:gd name="connsiteY26" fmla="*/ 1320085 h 2356834"/>
                    <a:gd name="connsiteX27" fmla="*/ 257577 w 5428445"/>
                    <a:gd name="connsiteY27" fmla="*/ 1423116 h 2356834"/>
                    <a:gd name="connsiteX28" fmla="*/ 540912 w 5428445"/>
                    <a:gd name="connsiteY28" fmla="*/ 1732209 h 2356834"/>
                    <a:gd name="connsiteX29" fmla="*/ 650383 w 5428445"/>
                    <a:gd name="connsiteY29" fmla="*/ 1835239 h 23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28445" h="2356834">
                      <a:moveTo>
                        <a:pt x="650383" y="1835239"/>
                      </a:moveTo>
                      <a:lnTo>
                        <a:pt x="1455312" y="1416676"/>
                      </a:lnTo>
                      <a:lnTo>
                        <a:pt x="1938270" y="1217054"/>
                      </a:lnTo>
                      <a:lnTo>
                        <a:pt x="2846231" y="766293"/>
                      </a:lnTo>
                      <a:lnTo>
                        <a:pt x="3322749" y="534473"/>
                      </a:lnTo>
                      <a:lnTo>
                        <a:pt x="3754191" y="379927"/>
                      </a:lnTo>
                      <a:lnTo>
                        <a:pt x="4185634" y="218941"/>
                      </a:lnTo>
                      <a:lnTo>
                        <a:pt x="4552681" y="90152"/>
                      </a:lnTo>
                      <a:lnTo>
                        <a:pt x="4732986" y="25758"/>
                      </a:lnTo>
                      <a:lnTo>
                        <a:pt x="4932608" y="0"/>
                      </a:lnTo>
                      <a:lnTo>
                        <a:pt x="5067836" y="38637"/>
                      </a:lnTo>
                      <a:lnTo>
                        <a:pt x="5428445" y="1010992"/>
                      </a:lnTo>
                      <a:lnTo>
                        <a:pt x="5364050" y="1081825"/>
                      </a:lnTo>
                      <a:lnTo>
                        <a:pt x="5196625" y="1223493"/>
                      </a:lnTo>
                      <a:lnTo>
                        <a:pt x="4250028" y="1596980"/>
                      </a:lnTo>
                      <a:lnTo>
                        <a:pt x="3496614" y="1867437"/>
                      </a:lnTo>
                      <a:lnTo>
                        <a:pt x="3052293" y="1996225"/>
                      </a:lnTo>
                      <a:lnTo>
                        <a:pt x="2195848" y="2182969"/>
                      </a:lnTo>
                      <a:lnTo>
                        <a:pt x="1339403" y="2311758"/>
                      </a:lnTo>
                      <a:lnTo>
                        <a:pt x="779172" y="2356834"/>
                      </a:lnTo>
                      <a:lnTo>
                        <a:pt x="251138" y="2343955"/>
                      </a:lnTo>
                      <a:lnTo>
                        <a:pt x="96591" y="2318197"/>
                      </a:lnTo>
                      <a:lnTo>
                        <a:pt x="25757" y="2015544"/>
                      </a:lnTo>
                      <a:lnTo>
                        <a:pt x="0" y="1712890"/>
                      </a:lnTo>
                      <a:lnTo>
                        <a:pt x="12879" y="1487510"/>
                      </a:lnTo>
                      <a:lnTo>
                        <a:pt x="70834" y="1352282"/>
                      </a:lnTo>
                      <a:lnTo>
                        <a:pt x="128788" y="1320085"/>
                      </a:lnTo>
                      <a:lnTo>
                        <a:pt x="257577" y="1423116"/>
                      </a:lnTo>
                      <a:lnTo>
                        <a:pt x="540912" y="1732209"/>
                      </a:lnTo>
                      <a:lnTo>
                        <a:pt x="650383" y="1835239"/>
                      </a:lnTo>
                      <a:close/>
                    </a:path>
                  </a:pathLst>
                </a:custGeom>
                <a:solidFill>
                  <a:srgbClr val="FFFFFF">
                    <a:alpha val="4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0" name="Freeform 179"/>
                <p:cNvSpPr/>
                <p:nvPr/>
              </p:nvSpPr>
              <p:spPr bwMode="auto">
                <a:xfrm>
                  <a:off x="9784765" y="2688576"/>
                  <a:ext cx="567837" cy="123406"/>
                </a:xfrm>
                <a:custGeom>
                  <a:avLst/>
                  <a:gdLst>
                    <a:gd name="connsiteX0" fmla="*/ 51515 w 4385256"/>
                    <a:gd name="connsiteY0" fmla="*/ 276896 h 953037"/>
                    <a:gd name="connsiteX1" fmla="*/ 141668 w 4385256"/>
                    <a:gd name="connsiteY1" fmla="*/ 199623 h 953037"/>
                    <a:gd name="connsiteX2" fmla="*/ 238259 w 4385256"/>
                    <a:gd name="connsiteY2" fmla="*/ 160986 h 953037"/>
                    <a:gd name="connsiteX3" fmla="*/ 418563 w 4385256"/>
                    <a:gd name="connsiteY3" fmla="*/ 103031 h 953037"/>
                    <a:gd name="connsiteX4" fmla="*/ 656822 w 4385256"/>
                    <a:gd name="connsiteY4" fmla="*/ 51516 h 953037"/>
                    <a:gd name="connsiteX5" fmla="*/ 907960 w 4385256"/>
                    <a:gd name="connsiteY5" fmla="*/ 19319 h 953037"/>
                    <a:gd name="connsiteX6" fmla="*/ 1114022 w 4385256"/>
                    <a:gd name="connsiteY6" fmla="*/ 0 h 953037"/>
                    <a:gd name="connsiteX7" fmla="*/ 1551904 w 4385256"/>
                    <a:gd name="connsiteY7" fmla="*/ 6440 h 953037"/>
                    <a:gd name="connsiteX8" fmla="*/ 3193960 w 4385256"/>
                    <a:gd name="connsiteY8" fmla="*/ 160986 h 953037"/>
                    <a:gd name="connsiteX9" fmla="*/ 3825025 w 4385256"/>
                    <a:gd name="connsiteY9" fmla="*/ 231820 h 953037"/>
                    <a:gd name="connsiteX10" fmla="*/ 4082603 w 4385256"/>
                    <a:gd name="connsiteY10" fmla="*/ 206062 h 953037"/>
                    <a:gd name="connsiteX11" fmla="*/ 4224270 w 4385256"/>
                    <a:gd name="connsiteY11" fmla="*/ 193183 h 953037"/>
                    <a:gd name="connsiteX12" fmla="*/ 4314422 w 4385256"/>
                    <a:gd name="connsiteY12" fmla="*/ 199623 h 953037"/>
                    <a:gd name="connsiteX13" fmla="*/ 4385256 w 4385256"/>
                    <a:gd name="connsiteY13" fmla="*/ 257578 h 953037"/>
                    <a:gd name="connsiteX14" fmla="*/ 4365938 w 4385256"/>
                    <a:gd name="connsiteY14" fmla="*/ 341290 h 953037"/>
                    <a:gd name="connsiteX15" fmla="*/ 4275786 w 4385256"/>
                    <a:gd name="connsiteY15" fmla="*/ 431442 h 953037"/>
                    <a:gd name="connsiteX16" fmla="*/ 4063284 w 4385256"/>
                    <a:gd name="connsiteY16" fmla="*/ 521595 h 953037"/>
                    <a:gd name="connsiteX17" fmla="*/ 2678806 w 4385256"/>
                    <a:gd name="connsiteY17" fmla="*/ 914400 h 953037"/>
                    <a:gd name="connsiteX18" fmla="*/ 2292439 w 4385256"/>
                    <a:gd name="connsiteY18" fmla="*/ 953037 h 953037"/>
                    <a:gd name="connsiteX19" fmla="*/ 1719329 w 4385256"/>
                    <a:gd name="connsiteY19" fmla="*/ 920840 h 953037"/>
                    <a:gd name="connsiteX20" fmla="*/ 1062507 w 4385256"/>
                    <a:gd name="connsiteY20" fmla="*/ 862885 h 953037"/>
                    <a:gd name="connsiteX21" fmla="*/ 618186 w 4385256"/>
                    <a:gd name="connsiteY21" fmla="*/ 779172 h 953037"/>
                    <a:gd name="connsiteX22" fmla="*/ 386366 w 4385256"/>
                    <a:gd name="connsiteY22" fmla="*/ 721217 h 953037"/>
                    <a:gd name="connsiteX23" fmla="*/ 173865 w 4385256"/>
                    <a:gd name="connsiteY23" fmla="*/ 643944 h 953037"/>
                    <a:gd name="connsiteX24" fmla="*/ 70834 w 4385256"/>
                    <a:gd name="connsiteY24" fmla="*/ 566671 h 953037"/>
                    <a:gd name="connsiteX25" fmla="*/ 19318 w 4385256"/>
                    <a:gd name="connsiteY25" fmla="*/ 495837 h 953037"/>
                    <a:gd name="connsiteX26" fmla="*/ 0 w 4385256"/>
                    <a:gd name="connsiteY26" fmla="*/ 412124 h 953037"/>
                    <a:gd name="connsiteX27" fmla="*/ 51515 w 4385256"/>
                    <a:gd name="connsiteY27" fmla="*/ 276896 h 95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85256" h="953037">
                      <a:moveTo>
                        <a:pt x="51515" y="276896"/>
                      </a:moveTo>
                      <a:lnTo>
                        <a:pt x="141668" y="199623"/>
                      </a:lnTo>
                      <a:lnTo>
                        <a:pt x="238259" y="160986"/>
                      </a:lnTo>
                      <a:lnTo>
                        <a:pt x="418563" y="103031"/>
                      </a:lnTo>
                      <a:lnTo>
                        <a:pt x="656822" y="51516"/>
                      </a:lnTo>
                      <a:lnTo>
                        <a:pt x="907960" y="19319"/>
                      </a:lnTo>
                      <a:lnTo>
                        <a:pt x="1114022" y="0"/>
                      </a:lnTo>
                      <a:lnTo>
                        <a:pt x="1551904" y="6440"/>
                      </a:lnTo>
                      <a:lnTo>
                        <a:pt x="3193960" y="160986"/>
                      </a:lnTo>
                      <a:lnTo>
                        <a:pt x="3825025" y="231820"/>
                      </a:lnTo>
                      <a:lnTo>
                        <a:pt x="4082603" y="206062"/>
                      </a:lnTo>
                      <a:lnTo>
                        <a:pt x="4224270" y="193183"/>
                      </a:lnTo>
                      <a:lnTo>
                        <a:pt x="4314422" y="199623"/>
                      </a:lnTo>
                      <a:lnTo>
                        <a:pt x="4385256" y="257578"/>
                      </a:lnTo>
                      <a:lnTo>
                        <a:pt x="4365938" y="341290"/>
                      </a:lnTo>
                      <a:lnTo>
                        <a:pt x="4275786" y="431442"/>
                      </a:lnTo>
                      <a:lnTo>
                        <a:pt x="4063284" y="521595"/>
                      </a:lnTo>
                      <a:lnTo>
                        <a:pt x="2678806" y="914400"/>
                      </a:lnTo>
                      <a:lnTo>
                        <a:pt x="2292439" y="953037"/>
                      </a:lnTo>
                      <a:lnTo>
                        <a:pt x="1719329" y="920840"/>
                      </a:lnTo>
                      <a:lnTo>
                        <a:pt x="1062507" y="862885"/>
                      </a:lnTo>
                      <a:lnTo>
                        <a:pt x="618186" y="779172"/>
                      </a:lnTo>
                      <a:lnTo>
                        <a:pt x="386366" y="721217"/>
                      </a:lnTo>
                      <a:lnTo>
                        <a:pt x="173865" y="643944"/>
                      </a:lnTo>
                      <a:lnTo>
                        <a:pt x="70834" y="566671"/>
                      </a:lnTo>
                      <a:lnTo>
                        <a:pt x="19318" y="495837"/>
                      </a:lnTo>
                      <a:lnTo>
                        <a:pt x="0" y="412124"/>
                      </a:lnTo>
                      <a:lnTo>
                        <a:pt x="51515" y="276896"/>
                      </a:lnTo>
                      <a:close/>
                    </a:path>
                  </a:pathLst>
                </a:custGeom>
                <a:solidFill>
                  <a:srgbClr val="FFFFFF">
                    <a:alpha val="3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1" name="Freeform 180"/>
                <p:cNvSpPr/>
                <p:nvPr/>
              </p:nvSpPr>
              <p:spPr bwMode="auto">
                <a:xfrm rot="538671">
                  <a:off x="10209145" y="2569786"/>
                  <a:ext cx="183602" cy="141559"/>
                </a:xfrm>
                <a:custGeom>
                  <a:avLst/>
                  <a:gdLst>
                    <a:gd name="connsiteX0" fmla="*/ 0 w 882203"/>
                    <a:gd name="connsiteY0" fmla="*/ 521594 h 521594"/>
                    <a:gd name="connsiteX1" fmla="*/ 141667 w 882203"/>
                    <a:gd name="connsiteY1" fmla="*/ 238259 h 521594"/>
                    <a:gd name="connsiteX2" fmla="*/ 218941 w 882203"/>
                    <a:gd name="connsiteY2" fmla="*/ 135228 h 521594"/>
                    <a:gd name="connsiteX3" fmla="*/ 354169 w 882203"/>
                    <a:gd name="connsiteY3" fmla="*/ 51515 h 521594"/>
                    <a:gd name="connsiteX4" fmla="*/ 521594 w 882203"/>
                    <a:gd name="connsiteY4" fmla="*/ 0 h 521594"/>
                    <a:gd name="connsiteX5" fmla="*/ 676141 w 882203"/>
                    <a:gd name="connsiteY5" fmla="*/ 0 h 521594"/>
                    <a:gd name="connsiteX6" fmla="*/ 862884 w 882203"/>
                    <a:gd name="connsiteY6" fmla="*/ 64394 h 521594"/>
                    <a:gd name="connsiteX7" fmla="*/ 882203 w 882203"/>
                    <a:gd name="connsiteY7" fmla="*/ 115910 h 521594"/>
                    <a:gd name="connsiteX8" fmla="*/ 495836 w 882203"/>
                    <a:gd name="connsiteY8" fmla="*/ 328411 h 521594"/>
                    <a:gd name="connsiteX9" fmla="*/ 238259 w 882203"/>
                    <a:gd name="connsiteY9" fmla="*/ 437882 h 521594"/>
                    <a:gd name="connsiteX10" fmla="*/ 0 w 882203"/>
                    <a:gd name="connsiteY10" fmla="*/ 521594 h 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203" h="521594">
                      <a:moveTo>
                        <a:pt x="0" y="521594"/>
                      </a:moveTo>
                      <a:lnTo>
                        <a:pt x="141667" y="238259"/>
                      </a:lnTo>
                      <a:lnTo>
                        <a:pt x="218941" y="135228"/>
                      </a:lnTo>
                      <a:lnTo>
                        <a:pt x="354169" y="51515"/>
                      </a:lnTo>
                      <a:lnTo>
                        <a:pt x="521594" y="0"/>
                      </a:lnTo>
                      <a:lnTo>
                        <a:pt x="676141" y="0"/>
                      </a:lnTo>
                      <a:lnTo>
                        <a:pt x="862884" y="64394"/>
                      </a:lnTo>
                      <a:lnTo>
                        <a:pt x="882203" y="115910"/>
                      </a:lnTo>
                      <a:lnTo>
                        <a:pt x="495836" y="328411"/>
                      </a:lnTo>
                      <a:lnTo>
                        <a:pt x="238259" y="437882"/>
                      </a:lnTo>
                      <a:lnTo>
                        <a:pt x="0" y="521594"/>
                      </a:lnTo>
                      <a:close/>
                    </a:path>
                  </a:pathLst>
                </a:custGeom>
                <a:solidFill>
                  <a:srgbClr val="FFFFFF">
                    <a:alpha val="4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2" name="Freeform 181"/>
                <p:cNvSpPr/>
                <p:nvPr/>
              </p:nvSpPr>
              <p:spPr bwMode="auto">
                <a:xfrm rot="20496426">
                  <a:off x="10550310" y="2622725"/>
                  <a:ext cx="105516" cy="27136"/>
                </a:xfrm>
                <a:custGeom>
                  <a:avLst/>
                  <a:gdLst>
                    <a:gd name="connsiteX0" fmla="*/ 248036 w 283432"/>
                    <a:gd name="connsiteY0" fmla="*/ 4554 h 115910"/>
                    <a:gd name="connsiteX1" fmla="*/ 283432 w 283432"/>
                    <a:gd name="connsiteY1" fmla="*/ 57955 h 115910"/>
                    <a:gd name="connsiteX2" fmla="*/ 225477 w 283432"/>
                    <a:gd name="connsiteY2" fmla="*/ 115910 h 115910"/>
                    <a:gd name="connsiteX3" fmla="*/ 11963 w 283432"/>
                    <a:gd name="connsiteY3" fmla="*/ 115910 h 115910"/>
                    <a:gd name="connsiteX4" fmla="*/ 1729 w 283432"/>
                    <a:gd name="connsiteY4" fmla="*/ 113844 h 115910"/>
                    <a:gd name="connsiteX5" fmla="*/ 0 w 283432"/>
                    <a:gd name="connsiteY5" fmla="*/ 2415 h 115910"/>
                    <a:gd name="connsiteX6" fmla="*/ 11963 w 283432"/>
                    <a:gd name="connsiteY6" fmla="*/ 0 h 115910"/>
                    <a:gd name="connsiteX7" fmla="*/ 225477 w 283432"/>
                    <a:gd name="connsiteY7" fmla="*/ 0 h 115910"/>
                    <a:gd name="connsiteX8" fmla="*/ 248036 w 283432"/>
                    <a:gd name="connsiteY8" fmla="*/ 4554 h 11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432" h="115910">
                      <a:moveTo>
                        <a:pt x="248036" y="4554"/>
                      </a:moveTo>
                      <a:cubicBezTo>
                        <a:pt x="268837" y="13352"/>
                        <a:pt x="283432" y="33949"/>
                        <a:pt x="283432" y="57955"/>
                      </a:cubicBezTo>
                      <a:cubicBezTo>
                        <a:pt x="283432" y="89963"/>
                        <a:pt x="257485" y="115910"/>
                        <a:pt x="225477" y="115910"/>
                      </a:cubicBezTo>
                      <a:lnTo>
                        <a:pt x="11963" y="115910"/>
                      </a:lnTo>
                      <a:lnTo>
                        <a:pt x="1729" y="113844"/>
                      </a:lnTo>
                      <a:lnTo>
                        <a:pt x="0" y="2415"/>
                      </a:lnTo>
                      <a:lnTo>
                        <a:pt x="11963" y="0"/>
                      </a:lnTo>
                      <a:lnTo>
                        <a:pt x="225477" y="0"/>
                      </a:lnTo>
                      <a:cubicBezTo>
                        <a:pt x="233479" y="0"/>
                        <a:pt x="241102" y="1622"/>
                        <a:pt x="248036" y="4554"/>
                      </a:cubicBezTo>
                      <a:close/>
                    </a:path>
                  </a:pathLst>
                </a:custGeom>
                <a:solidFill>
                  <a:srgbClr val="FFFFFF">
                    <a:alpha val="4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4" name="Freeform 183"/>
                <p:cNvSpPr/>
                <p:nvPr/>
              </p:nvSpPr>
              <p:spPr bwMode="auto">
                <a:xfrm rot="600000">
                  <a:off x="10483054" y="2419397"/>
                  <a:ext cx="129428" cy="201251"/>
                </a:xfrm>
                <a:custGeom>
                  <a:avLst/>
                  <a:gdLst>
                    <a:gd name="connsiteX0" fmla="*/ 297656 w 330994"/>
                    <a:gd name="connsiteY0" fmla="*/ 859631 h 859631"/>
                    <a:gd name="connsiteX1" fmla="*/ 178594 w 330994"/>
                    <a:gd name="connsiteY1" fmla="*/ 607218 h 859631"/>
                    <a:gd name="connsiteX2" fmla="*/ 97631 w 330994"/>
                    <a:gd name="connsiteY2" fmla="*/ 347662 h 859631"/>
                    <a:gd name="connsiteX3" fmla="*/ 33338 w 330994"/>
                    <a:gd name="connsiteY3" fmla="*/ 123825 h 859631"/>
                    <a:gd name="connsiteX4" fmla="*/ 0 w 330994"/>
                    <a:gd name="connsiteY4" fmla="*/ 14287 h 859631"/>
                    <a:gd name="connsiteX5" fmla="*/ 7144 w 330994"/>
                    <a:gd name="connsiteY5" fmla="*/ 0 h 859631"/>
                    <a:gd name="connsiteX6" fmla="*/ 76200 w 330994"/>
                    <a:gd name="connsiteY6" fmla="*/ 154781 h 859631"/>
                    <a:gd name="connsiteX7" fmla="*/ 192881 w 330994"/>
                    <a:gd name="connsiteY7" fmla="*/ 397668 h 859631"/>
                    <a:gd name="connsiteX8" fmla="*/ 269081 w 330994"/>
                    <a:gd name="connsiteY8" fmla="*/ 597693 h 859631"/>
                    <a:gd name="connsiteX9" fmla="*/ 330994 w 330994"/>
                    <a:gd name="connsiteY9" fmla="*/ 809625 h 859631"/>
                    <a:gd name="connsiteX10" fmla="*/ 297656 w 330994"/>
                    <a:gd name="connsiteY10" fmla="*/ 859631 h 859631"/>
                    <a:gd name="connsiteX0" fmla="*/ 297656 w 347663"/>
                    <a:gd name="connsiteY0" fmla="*/ 859631 h 859631"/>
                    <a:gd name="connsiteX1" fmla="*/ 178594 w 347663"/>
                    <a:gd name="connsiteY1" fmla="*/ 607218 h 859631"/>
                    <a:gd name="connsiteX2" fmla="*/ 97631 w 347663"/>
                    <a:gd name="connsiteY2" fmla="*/ 347662 h 859631"/>
                    <a:gd name="connsiteX3" fmla="*/ 33338 w 347663"/>
                    <a:gd name="connsiteY3" fmla="*/ 123825 h 859631"/>
                    <a:gd name="connsiteX4" fmla="*/ 0 w 347663"/>
                    <a:gd name="connsiteY4" fmla="*/ 14287 h 859631"/>
                    <a:gd name="connsiteX5" fmla="*/ 7144 w 347663"/>
                    <a:gd name="connsiteY5" fmla="*/ 0 h 859631"/>
                    <a:gd name="connsiteX6" fmla="*/ 76200 w 347663"/>
                    <a:gd name="connsiteY6" fmla="*/ 154781 h 859631"/>
                    <a:gd name="connsiteX7" fmla="*/ 192881 w 347663"/>
                    <a:gd name="connsiteY7" fmla="*/ 397668 h 859631"/>
                    <a:gd name="connsiteX8" fmla="*/ 269081 w 347663"/>
                    <a:gd name="connsiteY8" fmla="*/ 597693 h 859631"/>
                    <a:gd name="connsiteX9" fmla="*/ 347663 w 347663"/>
                    <a:gd name="connsiteY9" fmla="*/ 838200 h 859631"/>
                    <a:gd name="connsiteX10" fmla="*/ 297656 w 347663"/>
                    <a:gd name="connsiteY10" fmla="*/ 859631 h 8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663" h="859631">
                      <a:moveTo>
                        <a:pt x="297656" y="859631"/>
                      </a:moveTo>
                      <a:lnTo>
                        <a:pt x="178594" y="607218"/>
                      </a:lnTo>
                      <a:lnTo>
                        <a:pt x="97631" y="347662"/>
                      </a:lnTo>
                      <a:lnTo>
                        <a:pt x="33338" y="123825"/>
                      </a:lnTo>
                      <a:lnTo>
                        <a:pt x="0" y="14287"/>
                      </a:lnTo>
                      <a:lnTo>
                        <a:pt x="7144" y="0"/>
                      </a:lnTo>
                      <a:lnTo>
                        <a:pt x="76200" y="154781"/>
                      </a:lnTo>
                      <a:lnTo>
                        <a:pt x="192881" y="397668"/>
                      </a:lnTo>
                      <a:lnTo>
                        <a:pt x="269081" y="597693"/>
                      </a:lnTo>
                      <a:lnTo>
                        <a:pt x="347663" y="838200"/>
                      </a:lnTo>
                      <a:lnTo>
                        <a:pt x="297656" y="859631"/>
                      </a:lnTo>
                      <a:close/>
                    </a:path>
                  </a:pathLst>
                </a:custGeom>
                <a:solidFill>
                  <a:srgbClr val="FFFFFF">
                    <a:alpha val="75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5" name="Freeform 184"/>
                <p:cNvSpPr/>
                <p:nvPr/>
              </p:nvSpPr>
              <p:spPr bwMode="auto">
                <a:xfrm rot="11555099">
                  <a:off x="10563885" y="2657430"/>
                  <a:ext cx="129428" cy="201251"/>
                </a:xfrm>
                <a:custGeom>
                  <a:avLst/>
                  <a:gdLst>
                    <a:gd name="connsiteX0" fmla="*/ 297656 w 330994"/>
                    <a:gd name="connsiteY0" fmla="*/ 859631 h 859631"/>
                    <a:gd name="connsiteX1" fmla="*/ 178594 w 330994"/>
                    <a:gd name="connsiteY1" fmla="*/ 607218 h 859631"/>
                    <a:gd name="connsiteX2" fmla="*/ 97631 w 330994"/>
                    <a:gd name="connsiteY2" fmla="*/ 347662 h 859631"/>
                    <a:gd name="connsiteX3" fmla="*/ 33338 w 330994"/>
                    <a:gd name="connsiteY3" fmla="*/ 123825 h 859631"/>
                    <a:gd name="connsiteX4" fmla="*/ 0 w 330994"/>
                    <a:gd name="connsiteY4" fmla="*/ 14287 h 859631"/>
                    <a:gd name="connsiteX5" fmla="*/ 7144 w 330994"/>
                    <a:gd name="connsiteY5" fmla="*/ 0 h 859631"/>
                    <a:gd name="connsiteX6" fmla="*/ 76200 w 330994"/>
                    <a:gd name="connsiteY6" fmla="*/ 154781 h 859631"/>
                    <a:gd name="connsiteX7" fmla="*/ 192881 w 330994"/>
                    <a:gd name="connsiteY7" fmla="*/ 397668 h 859631"/>
                    <a:gd name="connsiteX8" fmla="*/ 269081 w 330994"/>
                    <a:gd name="connsiteY8" fmla="*/ 597693 h 859631"/>
                    <a:gd name="connsiteX9" fmla="*/ 330994 w 330994"/>
                    <a:gd name="connsiteY9" fmla="*/ 809625 h 859631"/>
                    <a:gd name="connsiteX10" fmla="*/ 297656 w 330994"/>
                    <a:gd name="connsiteY10" fmla="*/ 859631 h 859631"/>
                    <a:gd name="connsiteX0" fmla="*/ 297656 w 347663"/>
                    <a:gd name="connsiteY0" fmla="*/ 859631 h 859631"/>
                    <a:gd name="connsiteX1" fmla="*/ 178594 w 347663"/>
                    <a:gd name="connsiteY1" fmla="*/ 607218 h 859631"/>
                    <a:gd name="connsiteX2" fmla="*/ 97631 w 347663"/>
                    <a:gd name="connsiteY2" fmla="*/ 347662 h 859631"/>
                    <a:gd name="connsiteX3" fmla="*/ 33338 w 347663"/>
                    <a:gd name="connsiteY3" fmla="*/ 123825 h 859631"/>
                    <a:gd name="connsiteX4" fmla="*/ 0 w 347663"/>
                    <a:gd name="connsiteY4" fmla="*/ 14287 h 859631"/>
                    <a:gd name="connsiteX5" fmla="*/ 7144 w 347663"/>
                    <a:gd name="connsiteY5" fmla="*/ 0 h 859631"/>
                    <a:gd name="connsiteX6" fmla="*/ 76200 w 347663"/>
                    <a:gd name="connsiteY6" fmla="*/ 154781 h 859631"/>
                    <a:gd name="connsiteX7" fmla="*/ 192881 w 347663"/>
                    <a:gd name="connsiteY7" fmla="*/ 397668 h 859631"/>
                    <a:gd name="connsiteX8" fmla="*/ 269081 w 347663"/>
                    <a:gd name="connsiteY8" fmla="*/ 597693 h 859631"/>
                    <a:gd name="connsiteX9" fmla="*/ 347663 w 347663"/>
                    <a:gd name="connsiteY9" fmla="*/ 838200 h 859631"/>
                    <a:gd name="connsiteX10" fmla="*/ 297656 w 347663"/>
                    <a:gd name="connsiteY10" fmla="*/ 859631 h 8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663" h="859631">
                      <a:moveTo>
                        <a:pt x="297656" y="859631"/>
                      </a:moveTo>
                      <a:lnTo>
                        <a:pt x="178594" y="607218"/>
                      </a:lnTo>
                      <a:lnTo>
                        <a:pt x="97631" y="347662"/>
                      </a:lnTo>
                      <a:lnTo>
                        <a:pt x="33338" y="123825"/>
                      </a:lnTo>
                      <a:lnTo>
                        <a:pt x="0" y="14287"/>
                      </a:lnTo>
                      <a:lnTo>
                        <a:pt x="7144" y="0"/>
                      </a:lnTo>
                      <a:lnTo>
                        <a:pt x="76200" y="154781"/>
                      </a:lnTo>
                      <a:lnTo>
                        <a:pt x="192881" y="397668"/>
                      </a:lnTo>
                      <a:lnTo>
                        <a:pt x="269081" y="597693"/>
                      </a:lnTo>
                      <a:lnTo>
                        <a:pt x="347663" y="838200"/>
                      </a:lnTo>
                      <a:lnTo>
                        <a:pt x="297656" y="859631"/>
                      </a:lnTo>
                      <a:close/>
                    </a:path>
                  </a:pathLst>
                </a:custGeom>
                <a:solidFill>
                  <a:srgbClr val="FFFFFF">
                    <a:alpha val="75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6" name="Freeform 185"/>
                <p:cNvSpPr/>
                <p:nvPr/>
              </p:nvSpPr>
              <p:spPr bwMode="auto">
                <a:xfrm>
                  <a:off x="9663320" y="2868998"/>
                  <a:ext cx="172941" cy="43773"/>
                </a:xfrm>
                <a:custGeom>
                  <a:avLst/>
                  <a:gdLst>
                    <a:gd name="connsiteX0" fmla="*/ 0 w 1335578"/>
                    <a:gd name="connsiteY0" fmla="*/ 321426 h 338051"/>
                    <a:gd name="connsiteX1" fmla="*/ 155171 w 1335578"/>
                    <a:gd name="connsiteY1" fmla="*/ 266008 h 338051"/>
                    <a:gd name="connsiteX2" fmla="*/ 443346 w 1335578"/>
                    <a:gd name="connsiteY2" fmla="*/ 205048 h 338051"/>
                    <a:gd name="connsiteX3" fmla="*/ 820189 w 1335578"/>
                    <a:gd name="connsiteY3" fmla="*/ 127462 h 338051"/>
                    <a:gd name="connsiteX4" fmla="*/ 1174866 w 1335578"/>
                    <a:gd name="connsiteY4" fmla="*/ 44335 h 338051"/>
                    <a:gd name="connsiteX5" fmla="*/ 1335578 w 1335578"/>
                    <a:gd name="connsiteY5" fmla="*/ 0 h 338051"/>
                    <a:gd name="connsiteX6" fmla="*/ 1302328 w 1335578"/>
                    <a:gd name="connsiteY6" fmla="*/ 60960 h 338051"/>
                    <a:gd name="connsiteX7" fmla="*/ 892233 w 1335578"/>
                    <a:gd name="connsiteY7" fmla="*/ 193964 h 338051"/>
                    <a:gd name="connsiteX8" fmla="*/ 459971 w 1335578"/>
                    <a:gd name="connsiteY8" fmla="*/ 293717 h 338051"/>
                    <a:gd name="connsiteX9" fmla="*/ 144088 w 1335578"/>
                    <a:gd name="connsiteY9" fmla="*/ 338051 h 338051"/>
                    <a:gd name="connsiteX10" fmla="*/ 0 w 1335578"/>
                    <a:gd name="connsiteY10" fmla="*/ 321426 h 33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78" h="338051">
                      <a:moveTo>
                        <a:pt x="0" y="321426"/>
                      </a:moveTo>
                      <a:lnTo>
                        <a:pt x="155171" y="266008"/>
                      </a:lnTo>
                      <a:lnTo>
                        <a:pt x="443346" y="205048"/>
                      </a:lnTo>
                      <a:lnTo>
                        <a:pt x="820189" y="127462"/>
                      </a:lnTo>
                      <a:lnTo>
                        <a:pt x="1174866" y="44335"/>
                      </a:lnTo>
                      <a:lnTo>
                        <a:pt x="1335578" y="0"/>
                      </a:lnTo>
                      <a:lnTo>
                        <a:pt x="1302328" y="60960"/>
                      </a:lnTo>
                      <a:lnTo>
                        <a:pt x="892233" y="193964"/>
                      </a:lnTo>
                      <a:lnTo>
                        <a:pt x="459971" y="293717"/>
                      </a:lnTo>
                      <a:lnTo>
                        <a:pt x="144088" y="338051"/>
                      </a:lnTo>
                      <a:lnTo>
                        <a:pt x="0" y="321426"/>
                      </a:lnTo>
                      <a:close/>
                    </a:path>
                  </a:pathLst>
                </a:custGeom>
                <a:solidFill>
                  <a:srgbClr val="FFFFFF">
                    <a:alpha val="3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7" name="Freeform 7"/>
                <p:cNvSpPr>
                  <a:spLocks/>
                </p:cNvSpPr>
                <p:nvPr/>
              </p:nvSpPr>
              <p:spPr bwMode="auto">
                <a:xfrm>
                  <a:off x="10525914" y="2911131"/>
                  <a:ext cx="330164" cy="403715"/>
                </a:xfrm>
                <a:custGeom>
                  <a:avLst/>
                  <a:gdLst>
                    <a:gd name="T0" fmla="*/ 88 w 88"/>
                    <a:gd name="T1" fmla="*/ 74 h 120"/>
                    <a:gd name="T2" fmla="*/ 88 w 88"/>
                    <a:gd name="T3" fmla="*/ 77 h 120"/>
                    <a:gd name="T4" fmla="*/ 87 w 88"/>
                    <a:gd name="T5" fmla="*/ 92 h 120"/>
                    <a:gd name="T6" fmla="*/ 86 w 88"/>
                    <a:gd name="T7" fmla="*/ 97 h 120"/>
                    <a:gd name="T8" fmla="*/ 84 w 88"/>
                    <a:gd name="T9" fmla="*/ 104 h 120"/>
                    <a:gd name="T10" fmla="*/ 84 w 88"/>
                    <a:gd name="T11" fmla="*/ 104 h 120"/>
                    <a:gd name="T12" fmla="*/ 86 w 88"/>
                    <a:gd name="T13" fmla="*/ 113 h 120"/>
                    <a:gd name="T14" fmla="*/ 44 w 88"/>
                    <a:gd name="T15" fmla="*/ 120 h 120"/>
                    <a:gd name="T16" fmla="*/ 42 w 88"/>
                    <a:gd name="T17" fmla="*/ 110 h 120"/>
                    <a:gd name="T18" fmla="*/ 37 w 88"/>
                    <a:gd name="T19" fmla="*/ 105 h 120"/>
                    <a:gd name="T20" fmla="*/ 23 w 88"/>
                    <a:gd name="T21" fmla="*/ 92 h 120"/>
                    <a:gd name="T22" fmla="*/ 15 w 88"/>
                    <a:gd name="T23" fmla="*/ 78 h 120"/>
                    <a:gd name="T24" fmla="*/ 11 w 88"/>
                    <a:gd name="T25" fmla="*/ 70 h 120"/>
                    <a:gd name="T26" fmla="*/ 8 w 88"/>
                    <a:gd name="T27" fmla="*/ 67 h 120"/>
                    <a:gd name="T28" fmla="*/ 7 w 88"/>
                    <a:gd name="T29" fmla="*/ 62 h 120"/>
                    <a:gd name="T30" fmla="*/ 5 w 88"/>
                    <a:gd name="T31" fmla="*/ 57 h 120"/>
                    <a:gd name="T32" fmla="*/ 1 w 88"/>
                    <a:gd name="T33" fmla="*/ 51 h 120"/>
                    <a:gd name="T34" fmla="*/ 2 w 88"/>
                    <a:gd name="T35" fmla="*/ 47 h 120"/>
                    <a:gd name="T36" fmla="*/ 13 w 88"/>
                    <a:gd name="T37" fmla="*/ 49 h 120"/>
                    <a:gd name="T38" fmla="*/ 16 w 88"/>
                    <a:gd name="T39" fmla="*/ 54 h 120"/>
                    <a:gd name="T40" fmla="*/ 23 w 88"/>
                    <a:gd name="T41" fmla="*/ 64 h 120"/>
                    <a:gd name="T42" fmla="*/ 31 w 88"/>
                    <a:gd name="T43" fmla="*/ 66 h 120"/>
                    <a:gd name="T44" fmla="*/ 33 w 88"/>
                    <a:gd name="T45" fmla="*/ 65 h 120"/>
                    <a:gd name="T46" fmla="*/ 35 w 88"/>
                    <a:gd name="T47" fmla="*/ 59 h 120"/>
                    <a:gd name="T48" fmla="*/ 35 w 88"/>
                    <a:gd name="T49" fmla="*/ 57 h 120"/>
                    <a:gd name="T50" fmla="*/ 25 w 88"/>
                    <a:gd name="T51" fmla="*/ 6 h 120"/>
                    <a:gd name="T52" fmla="*/ 29 w 88"/>
                    <a:gd name="T53" fmla="*/ 0 h 120"/>
                    <a:gd name="T54" fmla="*/ 35 w 88"/>
                    <a:gd name="T55" fmla="*/ 4 h 120"/>
                    <a:gd name="T56" fmla="*/ 45 w 88"/>
                    <a:gd name="T57" fmla="*/ 41 h 120"/>
                    <a:gd name="T58" fmla="*/ 45 w 88"/>
                    <a:gd name="T59" fmla="*/ 41 h 120"/>
                    <a:gd name="T60" fmla="*/ 45 w 88"/>
                    <a:gd name="T61" fmla="*/ 41 h 120"/>
                    <a:gd name="T62" fmla="*/ 48 w 88"/>
                    <a:gd name="T63" fmla="*/ 40 h 120"/>
                    <a:gd name="T64" fmla="*/ 57 w 88"/>
                    <a:gd name="T65" fmla="*/ 44 h 120"/>
                    <a:gd name="T66" fmla="*/ 58 w 88"/>
                    <a:gd name="T67" fmla="*/ 45 h 120"/>
                    <a:gd name="T68" fmla="*/ 60 w 88"/>
                    <a:gd name="T69" fmla="*/ 48 h 120"/>
                    <a:gd name="T70" fmla="*/ 63 w 88"/>
                    <a:gd name="T71" fmla="*/ 48 h 120"/>
                    <a:gd name="T72" fmla="*/ 63 w 88"/>
                    <a:gd name="T73" fmla="*/ 48 h 120"/>
                    <a:gd name="T74" fmla="*/ 74 w 88"/>
                    <a:gd name="T75" fmla="*/ 54 h 120"/>
                    <a:gd name="T76" fmla="*/ 80 w 88"/>
                    <a:gd name="T77" fmla="*/ 63 h 120"/>
                    <a:gd name="T78" fmla="*/ 81 w 88"/>
                    <a:gd name="T79" fmla="*/ 63 h 120"/>
                    <a:gd name="T80" fmla="*/ 88 w 88"/>
                    <a:gd name="T81" fmla="*/ 74 h 120"/>
                    <a:gd name="connsiteX0" fmla="*/ 9707 w 11870"/>
                    <a:gd name="connsiteY0" fmla="*/ 9417 h 11148"/>
                    <a:gd name="connsiteX1" fmla="*/ 4934 w 11870"/>
                    <a:gd name="connsiteY1" fmla="*/ 10000 h 11148"/>
                    <a:gd name="connsiteX2" fmla="*/ 4707 w 11870"/>
                    <a:gd name="connsiteY2" fmla="*/ 9167 h 11148"/>
                    <a:gd name="connsiteX3" fmla="*/ 4139 w 11870"/>
                    <a:gd name="connsiteY3" fmla="*/ 8750 h 11148"/>
                    <a:gd name="connsiteX4" fmla="*/ 2548 w 11870"/>
                    <a:gd name="connsiteY4" fmla="*/ 7667 h 11148"/>
                    <a:gd name="connsiteX5" fmla="*/ 1639 w 11870"/>
                    <a:gd name="connsiteY5" fmla="*/ 6500 h 11148"/>
                    <a:gd name="connsiteX6" fmla="*/ 1184 w 11870"/>
                    <a:gd name="connsiteY6" fmla="*/ 5833 h 11148"/>
                    <a:gd name="connsiteX7" fmla="*/ 843 w 11870"/>
                    <a:gd name="connsiteY7" fmla="*/ 5583 h 11148"/>
                    <a:gd name="connsiteX8" fmla="*/ 729 w 11870"/>
                    <a:gd name="connsiteY8" fmla="*/ 5167 h 11148"/>
                    <a:gd name="connsiteX9" fmla="*/ 502 w 11870"/>
                    <a:gd name="connsiteY9" fmla="*/ 4750 h 11148"/>
                    <a:gd name="connsiteX10" fmla="*/ 48 w 11870"/>
                    <a:gd name="connsiteY10" fmla="*/ 4250 h 11148"/>
                    <a:gd name="connsiteX11" fmla="*/ 161 w 11870"/>
                    <a:gd name="connsiteY11" fmla="*/ 3917 h 11148"/>
                    <a:gd name="connsiteX12" fmla="*/ 1411 w 11870"/>
                    <a:gd name="connsiteY12" fmla="*/ 4083 h 11148"/>
                    <a:gd name="connsiteX13" fmla="*/ 1752 w 11870"/>
                    <a:gd name="connsiteY13" fmla="*/ 4500 h 11148"/>
                    <a:gd name="connsiteX14" fmla="*/ 2548 w 11870"/>
                    <a:gd name="connsiteY14" fmla="*/ 5333 h 11148"/>
                    <a:gd name="connsiteX15" fmla="*/ 3457 w 11870"/>
                    <a:gd name="connsiteY15" fmla="*/ 5500 h 11148"/>
                    <a:gd name="connsiteX16" fmla="*/ 3684 w 11870"/>
                    <a:gd name="connsiteY16" fmla="*/ 5417 h 11148"/>
                    <a:gd name="connsiteX17" fmla="*/ 3911 w 11870"/>
                    <a:gd name="connsiteY17" fmla="*/ 4917 h 11148"/>
                    <a:gd name="connsiteX18" fmla="*/ 3911 w 11870"/>
                    <a:gd name="connsiteY18" fmla="*/ 4750 h 11148"/>
                    <a:gd name="connsiteX19" fmla="*/ 2775 w 11870"/>
                    <a:gd name="connsiteY19" fmla="*/ 500 h 11148"/>
                    <a:gd name="connsiteX20" fmla="*/ 3229 w 11870"/>
                    <a:gd name="connsiteY20" fmla="*/ 0 h 11148"/>
                    <a:gd name="connsiteX21" fmla="*/ 3911 w 11870"/>
                    <a:gd name="connsiteY21" fmla="*/ 333 h 11148"/>
                    <a:gd name="connsiteX22" fmla="*/ 5048 w 11870"/>
                    <a:gd name="connsiteY22" fmla="*/ 3417 h 11148"/>
                    <a:gd name="connsiteX23" fmla="*/ 5048 w 11870"/>
                    <a:gd name="connsiteY23" fmla="*/ 3417 h 11148"/>
                    <a:gd name="connsiteX24" fmla="*/ 5048 w 11870"/>
                    <a:gd name="connsiteY24" fmla="*/ 3417 h 11148"/>
                    <a:gd name="connsiteX25" fmla="*/ 5389 w 11870"/>
                    <a:gd name="connsiteY25" fmla="*/ 3333 h 11148"/>
                    <a:gd name="connsiteX26" fmla="*/ 6411 w 11870"/>
                    <a:gd name="connsiteY26" fmla="*/ 3667 h 11148"/>
                    <a:gd name="connsiteX27" fmla="*/ 6525 w 11870"/>
                    <a:gd name="connsiteY27" fmla="*/ 3750 h 11148"/>
                    <a:gd name="connsiteX28" fmla="*/ 6752 w 11870"/>
                    <a:gd name="connsiteY28" fmla="*/ 4000 h 11148"/>
                    <a:gd name="connsiteX29" fmla="*/ 7093 w 11870"/>
                    <a:gd name="connsiteY29" fmla="*/ 4000 h 11148"/>
                    <a:gd name="connsiteX30" fmla="*/ 7093 w 11870"/>
                    <a:gd name="connsiteY30" fmla="*/ 4000 h 11148"/>
                    <a:gd name="connsiteX31" fmla="*/ 8343 w 11870"/>
                    <a:gd name="connsiteY31" fmla="*/ 4500 h 11148"/>
                    <a:gd name="connsiteX32" fmla="*/ 9025 w 11870"/>
                    <a:gd name="connsiteY32" fmla="*/ 5250 h 11148"/>
                    <a:gd name="connsiteX33" fmla="*/ 9139 w 11870"/>
                    <a:gd name="connsiteY33" fmla="*/ 5250 h 11148"/>
                    <a:gd name="connsiteX34" fmla="*/ 9934 w 11870"/>
                    <a:gd name="connsiteY34" fmla="*/ 6167 h 11148"/>
                    <a:gd name="connsiteX35" fmla="*/ 9934 w 11870"/>
                    <a:gd name="connsiteY35" fmla="*/ 6417 h 11148"/>
                    <a:gd name="connsiteX36" fmla="*/ 9820 w 11870"/>
                    <a:gd name="connsiteY36" fmla="*/ 7667 h 11148"/>
                    <a:gd name="connsiteX37" fmla="*/ 9707 w 11870"/>
                    <a:gd name="connsiteY37" fmla="*/ 8083 h 11148"/>
                    <a:gd name="connsiteX38" fmla="*/ 9479 w 11870"/>
                    <a:gd name="connsiteY38" fmla="*/ 8667 h 11148"/>
                    <a:gd name="connsiteX39" fmla="*/ 9479 w 11870"/>
                    <a:gd name="connsiteY39" fmla="*/ 8667 h 11148"/>
                    <a:gd name="connsiteX40" fmla="*/ 11870 w 11870"/>
                    <a:gd name="connsiteY40" fmla="*/ 11148 h 11148"/>
                    <a:gd name="connsiteX0" fmla="*/ 4934 w 11870"/>
                    <a:gd name="connsiteY0" fmla="*/ 10000 h 11148"/>
                    <a:gd name="connsiteX1" fmla="*/ 4707 w 11870"/>
                    <a:gd name="connsiteY1" fmla="*/ 9167 h 11148"/>
                    <a:gd name="connsiteX2" fmla="*/ 4139 w 11870"/>
                    <a:gd name="connsiteY2" fmla="*/ 8750 h 11148"/>
                    <a:gd name="connsiteX3" fmla="*/ 2548 w 11870"/>
                    <a:gd name="connsiteY3" fmla="*/ 7667 h 11148"/>
                    <a:gd name="connsiteX4" fmla="*/ 1639 w 11870"/>
                    <a:gd name="connsiteY4" fmla="*/ 6500 h 11148"/>
                    <a:gd name="connsiteX5" fmla="*/ 1184 w 11870"/>
                    <a:gd name="connsiteY5" fmla="*/ 5833 h 11148"/>
                    <a:gd name="connsiteX6" fmla="*/ 843 w 11870"/>
                    <a:gd name="connsiteY6" fmla="*/ 5583 h 11148"/>
                    <a:gd name="connsiteX7" fmla="*/ 729 w 11870"/>
                    <a:gd name="connsiteY7" fmla="*/ 5167 h 11148"/>
                    <a:gd name="connsiteX8" fmla="*/ 502 w 11870"/>
                    <a:gd name="connsiteY8" fmla="*/ 4750 h 11148"/>
                    <a:gd name="connsiteX9" fmla="*/ 48 w 11870"/>
                    <a:gd name="connsiteY9" fmla="*/ 4250 h 11148"/>
                    <a:gd name="connsiteX10" fmla="*/ 161 w 11870"/>
                    <a:gd name="connsiteY10" fmla="*/ 3917 h 11148"/>
                    <a:gd name="connsiteX11" fmla="*/ 1411 w 11870"/>
                    <a:gd name="connsiteY11" fmla="*/ 4083 h 11148"/>
                    <a:gd name="connsiteX12" fmla="*/ 1752 w 11870"/>
                    <a:gd name="connsiteY12" fmla="*/ 4500 h 11148"/>
                    <a:gd name="connsiteX13" fmla="*/ 2548 w 11870"/>
                    <a:gd name="connsiteY13" fmla="*/ 5333 h 11148"/>
                    <a:gd name="connsiteX14" fmla="*/ 3457 w 11870"/>
                    <a:gd name="connsiteY14" fmla="*/ 5500 h 11148"/>
                    <a:gd name="connsiteX15" fmla="*/ 3684 w 11870"/>
                    <a:gd name="connsiteY15" fmla="*/ 5417 h 11148"/>
                    <a:gd name="connsiteX16" fmla="*/ 3911 w 11870"/>
                    <a:gd name="connsiteY16" fmla="*/ 4917 h 11148"/>
                    <a:gd name="connsiteX17" fmla="*/ 3911 w 11870"/>
                    <a:gd name="connsiteY17" fmla="*/ 4750 h 11148"/>
                    <a:gd name="connsiteX18" fmla="*/ 2775 w 11870"/>
                    <a:gd name="connsiteY18" fmla="*/ 500 h 11148"/>
                    <a:gd name="connsiteX19" fmla="*/ 3229 w 11870"/>
                    <a:gd name="connsiteY19" fmla="*/ 0 h 11148"/>
                    <a:gd name="connsiteX20" fmla="*/ 3911 w 11870"/>
                    <a:gd name="connsiteY20" fmla="*/ 333 h 11148"/>
                    <a:gd name="connsiteX21" fmla="*/ 5048 w 11870"/>
                    <a:gd name="connsiteY21" fmla="*/ 3417 h 11148"/>
                    <a:gd name="connsiteX22" fmla="*/ 5048 w 11870"/>
                    <a:gd name="connsiteY22" fmla="*/ 3417 h 11148"/>
                    <a:gd name="connsiteX23" fmla="*/ 5048 w 11870"/>
                    <a:gd name="connsiteY23" fmla="*/ 3417 h 11148"/>
                    <a:gd name="connsiteX24" fmla="*/ 5389 w 11870"/>
                    <a:gd name="connsiteY24" fmla="*/ 3333 h 11148"/>
                    <a:gd name="connsiteX25" fmla="*/ 6411 w 11870"/>
                    <a:gd name="connsiteY25" fmla="*/ 3667 h 11148"/>
                    <a:gd name="connsiteX26" fmla="*/ 6525 w 11870"/>
                    <a:gd name="connsiteY26" fmla="*/ 3750 h 11148"/>
                    <a:gd name="connsiteX27" fmla="*/ 6752 w 11870"/>
                    <a:gd name="connsiteY27" fmla="*/ 4000 h 11148"/>
                    <a:gd name="connsiteX28" fmla="*/ 7093 w 11870"/>
                    <a:gd name="connsiteY28" fmla="*/ 4000 h 11148"/>
                    <a:gd name="connsiteX29" fmla="*/ 7093 w 11870"/>
                    <a:gd name="connsiteY29" fmla="*/ 4000 h 11148"/>
                    <a:gd name="connsiteX30" fmla="*/ 8343 w 11870"/>
                    <a:gd name="connsiteY30" fmla="*/ 4500 h 11148"/>
                    <a:gd name="connsiteX31" fmla="*/ 9025 w 11870"/>
                    <a:gd name="connsiteY31" fmla="*/ 5250 h 11148"/>
                    <a:gd name="connsiteX32" fmla="*/ 9139 w 11870"/>
                    <a:gd name="connsiteY32" fmla="*/ 5250 h 11148"/>
                    <a:gd name="connsiteX33" fmla="*/ 9934 w 11870"/>
                    <a:gd name="connsiteY33" fmla="*/ 6167 h 11148"/>
                    <a:gd name="connsiteX34" fmla="*/ 9934 w 11870"/>
                    <a:gd name="connsiteY34" fmla="*/ 6417 h 11148"/>
                    <a:gd name="connsiteX35" fmla="*/ 9820 w 11870"/>
                    <a:gd name="connsiteY35" fmla="*/ 7667 h 11148"/>
                    <a:gd name="connsiteX36" fmla="*/ 9707 w 11870"/>
                    <a:gd name="connsiteY36" fmla="*/ 8083 h 11148"/>
                    <a:gd name="connsiteX37" fmla="*/ 9479 w 11870"/>
                    <a:gd name="connsiteY37" fmla="*/ 8667 h 11148"/>
                    <a:gd name="connsiteX38" fmla="*/ 9479 w 11870"/>
                    <a:gd name="connsiteY38" fmla="*/ 8667 h 11148"/>
                    <a:gd name="connsiteX39" fmla="*/ 11870 w 11870"/>
                    <a:gd name="connsiteY39" fmla="*/ 11148 h 11148"/>
                    <a:gd name="connsiteX0" fmla="*/ 4934 w 10218"/>
                    <a:gd name="connsiteY0" fmla="*/ 10000 h 10000"/>
                    <a:gd name="connsiteX1" fmla="*/ 4707 w 10218"/>
                    <a:gd name="connsiteY1" fmla="*/ 9167 h 10000"/>
                    <a:gd name="connsiteX2" fmla="*/ 4139 w 10218"/>
                    <a:gd name="connsiteY2" fmla="*/ 8750 h 10000"/>
                    <a:gd name="connsiteX3" fmla="*/ 2548 w 10218"/>
                    <a:gd name="connsiteY3" fmla="*/ 7667 h 10000"/>
                    <a:gd name="connsiteX4" fmla="*/ 1639 w 10218"/>
                    <a:gd name="connsiteY4" fmla="*/ 6500 h 10000"/>
                    <a:gd name="connsiteX5" fmla="*/ 1184 w 10218"/>
                    <a:gd name="connsiteY5" fmla="*/ 5833 h 10000"/>
                    <a:gd name="connsiteX6" fmla="*/ 843 w 10218"/>
                    <a:gd name="connsiteY6" fmla="*/ 5583 h 10000"/>
                    <a:gd name="connsiteX7" fmla="*/ 729 w 10218"/>
                    <a:gd name="connsiteY7" fmla="*/ 5167 h 10000"/>
                    <a:gd name="connsiteX8" fmla="*/ 502 w 10218"/>
                    <a:gd name="connsiteY8" fmla="*/ 4750 h 10000"/>
                    <a:gd name="connsiteX9" fmla="*/ 48 w 10218"/>
                    <a:gd name="connsiteY9" fmla="*/ 4250 h 10000"/>
                    <a:gd name="connsiteX10" fmla="*/ 161 w 10218"/>
                    <a:gd name="connsiteY10" fmla="*/ 3917 h 10000"/>
                    <a:gd name="connsiteX11" fmla="*/ 1411 w 10218"/>
                    <a:gd name="connsiteY11" fmla="*/ 4083 h 10000"/>
                    <a:gd name="connsiteX12" fmla="*/ 1752 w 10218"/>
                    <a:gd name="connsiteY12" fmla="*/ 4500 h 10000"/>
                    <a:gd name="connsiteX13" fmla="*/ 2548 w 10218"/>
                    <a:gd name="connsiteY13" fmla="*/ 5333 h 10000"/>
                    <a:gd name="connsiteX14" fmla="*/ 3457 w 10218"/>
                    <a:gd name="connsiteY14" fmla="*/ 5500 h 10000"/>
                    <a:gd name="connsiteX15" fmla="*/ 3684 w 10218"/>
                    <a:gd name="connsiteY15" fmla="*/ 5417 h 10000"/>
                    <a:gd name="connsiteX16" fmla="*/ 3911 w 10218"/>
                    <a:gd name="connsiteY16" fmla="*/ 4917 h 10000"/>
                    <a:gd name="connsiteX17" fmla="*/ 3911 w 10218"/>
                    <a:gd name="connsiteY17" fmla="*/ 4750 h 10000"/>
                    <a:gd name="connsiteX18" fmla="*/ 2775 w 10218"/>
                    <a:gd name="connsiteY18" fmla="*/ 500 h 10000"/>
                    <a:gd name="connsiteX19" fmla="*/ 3229 w 10218"/>
                    <a:gd name="connsiteY19" fmla="*/ 0 h 10000"/>
                    <a:gd name="connsiteX20" fmla="*/ 3911 w 10218"/>
                    <a:gd name="connsiteY20" fmla="*/ 333 h 10000"/>
                    <a:gd name="connsiteX21" fmla="*/ 5048 w 10218"/>
                    <a:gd name="connsiteY21" fmla="*/ 3417 h 10000"/>
                    <a:gd name="connsiteX22" fmla="*/ 5048 w 10218"/>
                    <a:gd name="connsiteY22" fmla="*/ 3417 h 10000"/>
                    <a:gd name="connsiteX23" fmla="*/ 5048 w 10218"/>
                    <a:gd name="connsiteY23" fmla="*/ 3417 h 10000"/>
                    <a:gd name="connsiteX24" fmla="*/ 5389 w 10218"/>
                    <a:gd name="connsiteY24" fmla="*/ 3333 h 10000"/>
                    <a:gd name="connsiteX25" fmla="*/ 6411 w 10218"/>
                    <a:gd name="connsiteY25" fmla="*/ 3667 h 10000"/>
                    <a:gd name="connsiteX26" fmla="*/ 6525 w 10218"/>
                    <a:gd name="connsiteY26" fmla="*/ 3750 h 10000"/>
                    <a:gd name="connsiteX27" fmla="*/ 6752 w 10218"/>
                    <a:gd name="connsiteY27" fmla="*/ 4000 h 10000"/>
                    <a:gd name="connsiteX28" fmla="*/ 7093 w 10218"/>
                    <a:gd name="connsiteY28" fmla="*/ 4000 h 10000"/>
                    <a:gd name="connsiteX29" fmla="*/ 7093 w 10218"/>
                    <a:gd name="connsiteY29" fmla="*/ 4000 h 10000"/>
                    <a:gd name="connsiteX30" fmla="*/ 8343 w 10218"/>
                    <a:gd name="connsiteY30" fmla="*/ 4500 h 10000"/>
                    <a:gd name="connsiteX31" fmla="*/ 9025 w 10218"/>
                    <a:gd name="connsiteY31" fmla="*/ 5250 h 10000"/>
                    <a:gd name="connsiteX32" fmla="*/ 9139 w 10218"/>
                    <a:gd name="connsiteY32" fmla="*/ 5250 h 10000"/>
                    <a:gd name="connsiteX33" fmla="*/ 9934 w 10218"/>
                    <a:gd name="connsiteY33" fmla="*/ 6167 h 10000"/>
                    <a:gd name="connsiteX34" fmla="*/ 9934 w 10218"/>
                    <a:gd name="connsiteY34" fmla="*/ 6417 h 10000"/>
                    <a:gd name="connsiteX35" fmla="*/ 9820 w 10218"/>
                    <a:gd name="connsiteY35" fmla="*/ 7667 h 10000"/>
                    <a:gd name="connsiteX36" fmla="*/ 9707 w 10218"/>
                    <a:gd name="connsiteY36" fmla="*/ 8083 h 10000"/>
                    <a:gd name="connsiteX37" fmla="*/ 9479 w 10218"/>
                    <a:gd name="connsiteY37" fmla="*/ 8667 h 10000"/>
                    <a:gd name="connsiteX38" fmla="*/ 9479 w 10218"/>
                    <a:gd name="connsiteY38" fmla="*/ 8667 h 10000"/>
                    <a:gd name="connsiteX39" fmla="*/ 10218 w 10218"/>
                    <a:gd name="connsiteY39" fmla="*/ 964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218" h="10000">
                      <a:moveTo>
                        <a:pt x="4934" y="10000"/>
                      </a:moveTo>
                      <a:cubicBezTo>
                        <a:pt x="4858" y="9722"/>
                        <a:pt x="4783" y="9445"/>
                        <a:pt x="4707" y="9167"/>
                      </a:cubicBezTo>
                      <a:cubicBezTo>
                        <a:pt x="4593" y="9000"/>
                        <a:pt x="4366" y="8833"/>
                        <a:pt x="4139" y="8750"/>
                      </a:cubicBezTo>
                      <a:cubicBezTo>
                        <a:pt x="3457" y="8500"/>
                        <a:pt x="3002" y="8083"/>
                        <a:pt x="2548" y="7667"/>
                      </a:cubicBezTo>
                      <a:cubicBezTo>
                        <a:pt x="2207" y="7333"/>
                        <a:pt x="1979" y="6833"/>
                        <a:pt x="1639" y="6500"/>
                      </a:cubicBezTo>
                      <a:cubicBezTo>
                        <a:pt x="1525" y="6250"/>
                        <a:pt x="1298" y="6083"/>
                        <a:pt x="1184" y="5833"/>
                      </a:cubicBezTo>
                      <a:lnTo>
                        <a:pt x="843" y="5583"/>
                      </a:lnTo>
                      <a:cubicBezTo>
                        <a:pt x="729" y="5500"/>
                        <a:pt x="729" y="5250"/>
                        <a:pt x="729" y="5167"/>
                      </a:cubicBezTo>
                      <a:cubicBezTo>
                        <a:pt x="616" y="5000"/>
                        <a:pt x="502" y="4833"/>
                        <a:pt x="502" y="4750"/>
                      </a:cubicBezTo>
                      <a:cubicBezTo>
                        <a:pt x="389" y="4583"/>
                        <a:pt x="161" y="4417"/>
                        <a:pt x="48" y="4250"/>
                      </a:cubicBezTo>
                      <a:cubicBezTo>
                        <a:pt x="-66" y="4167"/>
                        <a:pt x="48" y="4000"/>
                        <a:pt x="161" y="3917"/>
                      </a:cubicBezTo>
                      <a:cubicBezTo>
                        <a:pt x="502" y="3667"/>
                        <a:pt x="1070" y="3917"/>
                        <a:pt x="1411" y="4083"/>
                      </a:cubicBezTo>
                      <a:cubicBezTo>
                        <a:pt x="1525" y="4250"/>
                        <a:pt x="1639" y="4417"/>
                        <a:pt x="1752" y="4500"/>
                      </a:cubicBezTo>
                      <a:cubicBezTo>
                        <a:pt x="1979" y="4750"/>
                        <a:pt x="2207" y="5167"/>
                        <a:pt x="2548" y="5333"/>
                      </a:cubicBezTo>
                      <a:cubicBezTo>
                        <a:pt x="2775" y="5500"/>
                        <a:pt x="3116" y="5500"/>
                        <a:pt x="3457" y="5500"/>
                      </a:cubicBezTo>
                      <a:cubicBezTo>
                        <a:pt x="3457" y="5500"/>
                        <a:pt x="3570" y="5500"/>
                        <a:pt x="3684" y="5417"/>
                      </a:cubicBezTo>
                      <a:cubicBezTo>
                        <a:pt x="3798" y="5250"/>
                        <a:pt x="3911" y="5083"/>
                        <a:pt x="3911" y="4917"/>
                      </a:cubicBezTo>
                      <a:lnTo>
                        <a:pt x="3911" y="4750"/>
                      </a:lnTo>
                      <a:lnTo>
                        <a:pt x="2775" y="500"/>
                      </a:lnTo>
                      <a:cubicBezTo>
                        <a:pt x="2661" y="83"/>
                        <a:pt x="3229" y="0"/>
                        <a:pt x="3229" y="0"/>
                      </a:cubicBezTo>
                      <a:cubicBezTo>
                        <a:pt x="3570" y="0"/>
                        <a:pt x="3798" y="0"/>
                        <a:pt x="3911" y="333"/>
                      </a:cubicBezTo>
                      <a:lnTo>
                        <a:pt x="5048" y="3417"/>
                      </a:lnTo>
                      <a:lnTo>
                        <a:pt x="5048" y="3417"/>
                      </a:lnTo>
                      <a:lnTo>
                        <a:pt x="5048" y="3417"/>
                      </a:lnTo>
                      <a:lnTo>
                        <a:pt x="5389" y="3333"/>
                      </a:lnTo>
                      <a:cubicBezTo>
                        <a:pt x="5843" y="3333"/>
                        <a:pt x="6184" y="3500"/>
                        <a:pt x="6411" y="3667"/>
                      </a:cubicBezTo>
                      <a:cubicBezTo>
                        <a:pt x="6525" y="3667"/>
                        <a:pt x="6525" y="3750"/>
                        <a:pt x="6525" y="3750"/>
                      </a:cubicBezTo>
                      <a:lnTo>
                        <a:pt x="6752" y="4000"/>
                      </a:lnTo>
                      <a:lnTo>
                        <a:pt x="7093" y="4000"/>
                      </a:lnTo>
                      <a:lnTo>
                        <a:pt x="7093" y="4000"/>
                      </a:lnTo>
                      <a:cubicBezTo>
                        <a:pt x="7661" y="4083"/>
                        <a:pt x="8116" y="4250"/>
                        <a:pt x="8343" y="4500"/>
                      </a:cubicBezTo>
                      <a:cubicBezTo>
                        <a:pt x="8684" y="4750"/>
                        <a:pt x="8911" y="5000"/>
                        <a:pt x="9025" y="5250"/>
                      </a:cubicBezTo>
                      <a:lnTo>
                        <a:pt x="9139" y="5250"/>
                      </a:lnTo>
                      <a:cubicBezTo>
                        <a:pt x="9820" y="5333"/>
                        <a:pt x="9934" y="5917"/>
                        <a:pt x="9934" y="6167"/>
                      </a:cubicBezTo>
                      <a:lnTo>
                        <a:pt x="9934" y="6417"/>
                      </a:lnTo>
                      <a:cubicBezTo>
                        <a:pt x="9934" y="6833"/>
                        <a:pt x="9820" y="7250"/>
                        <a:pt x="9820" y="7667"/>
                      </a:cubicBezTo>
                      <a:cubicBezTo>
                        <a:pt x="9820" y="7750"/>
                        <a:pt x="9820" y="7917"/>
                        <a:pt x="9707" y="8083"/>
                      </a:cubicBezTo>
                      <a:cubicBezTo>
                        <a:pt x="9707" y="8250"/>
                        <a:pt x="9593" y="8500"/>
                        <a:pt x="9479" y="8667"/>
                      </a:cubicBezTo>
                      <a:lnTo>
                        <a:pt x="9479" y="8667"/>
                      </a:lnTo>
                      <a:lnTo>
                        <a:pt x="10218" y="9645"/>
                      </a:lnTo>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Curved Right Arrow 187"/>
                <p:cNvSpPr/>
                <p:nvPr/>
              </p:nvSpPr>
              <p:spPr bwMode="auto">
                <a:xfrm rot="20612344">
                  <a:off x="10075847" y="2927586"/>
                  <a:ext cx="174505" cy="75804"/>
                </a:xfrm>
                <a:prstGeom prst="curvedRightArrow">
                  <a:avLst>
                    <a:gd name="adj1" fmla="val 20239"/>
                    <a:gd name="adj2" fmla="val 50000"/>
                    <a:gd name="adj3" fmla="val 27162"/>
                  </a:avLst>
                </a:prstGeom>
                <a:solidFill>
                  <a:srgbClr val="FFFFFF">
                    <a:alpha val="9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0" name="Curved Right Arrow 189"/>
                <p:cNvSpPr/>
                <p:nvPr/>
              </p:nvSpPr>
              <p:spPr bwMode="auto">
                <a:xfrm rot="20612344" flipH="1" flipV="1">
                  <a:off x="10295904" y="2857839"/>
                  <a:ext cx="174505" cy="75804"/>
                </a:xfrm>
                <a:prstGeom prst="curvedRightArrow">
                  <a:avLst>
                    <a:gd name="adj1" fmla="val 20239"/>
                    <a:gd name="adj2" fmla="val 50000"/>
                    <a:gd name="adj3" fmla="val 27162"/>
                  </a:avLst>
                </a:prstGeom>
                <a:solidFill>
                  <a:srgbClr val="FFFFFF">
                    <a:alpha val="90000"/>
                  </a:srgbClr>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spTree>
    <p:extLst>
      <p:ext uri="{BB962C8B-B14F-4D97-AF65-F5344CB8AC3E}">
        <p14:creationId xmlns:p14="http://schemas.microsoft.com/office/powerpoint/2010/main" val="3541824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02"/>
                                        </p:tgtEl>
                                        <p:attrNameLst>
                                          <p:attrName>style.visibility</p:attrName>
                                        </p:attrNameLst>
                                      </p:cBhvr>
                                      <p:to>
                                        <p:strVal val="visible"/>
                                      </p:to>
                                    </p:set>
                                    <p:anim calcmode="lin" valueType="num">
                                      <p:cBhvr additive="base">
                                        <p:cTn id="11" dur="500" fill="hold"/>
                                        <p:tgtEl>
                                          <p:spTgt spid="102"/>
                                        </p:tgtEl>
                                        <p:attrNameLst>
                                          <p:attrName>ppt_x</p:attrName>
                                        </p:attrNameLst>
                                      </p:cBhvr>
                                      <p:tavLst>
                                        <p:tav tm="0">
                                          <p:val>
                                            <p:strVal val="1+#ppt_w/2"/>
                                          </p:val>
                                        </p:tav>
                                        <p:tav tm="100000">
                                          <p:val>
                                            <p:strVal val="#ppt_x"/>
                                          </p:val>
                                        </p:tav>
                                      </p:tavLst>
                                    </p:anim>
                                    <p:anim calcmode="lin" valueType="num">
                                      <p:cBhvr additive="base">
                                        <p:cTn id="12" dur="500" fill="hold"/>
                                        <p:tgtEl>
                                          <p:spTgt spid="10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764" y="798593"/>
            <a:ext cx="4709680" cy="911990"/>
          </a:xfrm>
          <a:prstGeom prst="rect">
            <a:avLst/>
          </a:prstGeom>
        </p:spPr>
      </p:pic>
      <p:sp>
        <p:nvSpPr>
          <p:cNvPr id="5" name="TextBox 4"/>
          <p:cNvSpPr txBox="1"/>
          <p:nvPr/>
        </p:nvSpPr>
        <p:spPr>
          <a:xfrm>
            <a:off x="2197975" y="2023041"/>
            <a:ext cx="8040524" cy="472502"/>
          </a:xfrm>
          <a:prstGeom prst="rect">
            <a:avLst/>
          </a:prstGeom>
        </p:spPr>
        <p:txBody>
          <a:bodyPr vert="horz" wrap="square" lIns="93260" tIns="93260" rIns="93260" bIns="93260" rtlCol="0" anchor="ctr">
            <a:noAutofit/>
          </a:bodyPr>
          <a:lstStyle/>
          <a:p>
            <a:pPr algn="ctr">
              <a:lnSpc>
                <a:spcPct val="85000"/>
              </a:lnSpc>
            </a:pPr>
            <a:r>
              <a:rPr lang="en-US" sz="2000" dirty="0">
                <a:solidFill>
                  <a:srgbClr val="525252"/>
                </a:solidFill>
                <a:latin typeface="+mj-lt"/>
                <a:ea typeface="Segoe UI Black" panose="020B0A02040204020203" pitchFamily="34" charset="0"/>
                <a:cs typeface="Segoe UI Semibold" panose="020B0702040204020203" pitchFamily="34" charset="0"/>
              </a:rPr>
              <a:t>DESIGNED FOR DIGITAL TRANSFORMATION </a:t>
            </a:r>
          </a:p>
        </p:txBody>
      </p:sp>
      <p:sp>
        <p:nvSpPr>
          <p:cNvPr id="29" name="Rectangle 28"/>
          <p:cNvSpPr/>
          <p:nvPr/>
        </p:nvSpPr>
        <p:spPr bwMode="auto">
          <a:xfrm>
            <a:off x="0" y="0"/>
            <a:ext cx="12436475" cy="27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0" y="6967093"/>
            <a:ext cx="12436475" cy="27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0" name="Group 49"/>
          <p:cNvGrpSpPr/>
          <p:nvPr/>
        </p:nvGrpSpPr>
        <p:grpSpPr>
          <a:xfrm>
            <a:off x="585736" y="3183905"/>
            <a:ext cx="2780350" cy="3073559"/>
            <a:chOff x="9058361" y="2977116"/>
            <a:chExt cx="2780350" cy="3073559"/>
          </a:xfrm>
        </p:grpSpPr>
        <p:sp>
          <p:nvSpPr>
            <p:cNvPr id="51" name="Rectangle 50"/>
            <p:cNvSpPr/>
            <p:nvPr/>
          </p:nvSpPr>
          <p:spPr bwMode="auto">
            <a:xfrm>
              <a:off x="9058361" y="2977116"/>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p:cNvGrpSpPr/>
            <p:nvPr/>
          </p:nvGrpSpPr>
          <p:grpSpPr>
            <a:xfrm>
              <a:off x="10210365" y="3491390"/>
              <a:ext cx="476342" cy="666879"/>
              <a:chOff x="1746251" y="6292851"/>
              <a:chExt cx="241300" cy="284163"/>
            </a:xfrm>
          </p:grpSpPr>
          <p:sp>
            <p:nvSpPr>
              <p:cNvPr id="55" name="Freeform 79"/>
              <p:cNvSpPr>
                <a:spLocks/>
              </p:cNvSpPr>
              <p:nvPr/>
            </p:nvSpPr>
            <p:spPr bwMode="auto">
              <a:xfrm>
                <a:off x="1746251" y="6292851"/>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56" name="Freeform 80"/>
              <p:cNvSpPr>
                <a:spLocks/>
              </p:cNvSpPr>
              <p:nvPr/>
            </p:nvSpPr>
            <p:spPr bwMode="auto">
              <a:xfrm>
                <a:off x="1776413" y="6321426"/>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57" name="Freeform 81"/>
              <p:cNvSpPr>
                <a:spLocks/>
              </p:cNvSpPr>
              <p:nvPr/>
            </p:nvSpPr>
            <p:spPr bwMode="auto">
              <a:xfrm>
                <a:off x="1814513" y="6351588"/>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sp>
          <p:nvSpPr>
            <p:cNvPr id="53" name="TextBox 52"/>
            <p:cNvSpPr txBox="1"/>
            <p:nvPr/>
          </p:nvSpPr>
          <p:spPr>
            <a:xfrm>
              <a:off x="9219319" y="4447242"/>
              <a:ext cx="2458435"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The most          </a:t>
              </a:r>
              <a:r>
                <a:rPr lang="en-US" sz="1836" b="1" dirty="0">
                  <a:solidFill>
                    <a:srgbClr val="525252"/>
                  </a:solidFill>
                  <a:ea typeface="Segoe UI" pitchFamily="34" charset="0"/>
                  <a:cs typeface="Segoe UI Semibold" panose="020B0702040204020203" pitchFamily="34" charset="0"/>
                </a:rPr>
                <a:t>trusted platform</a:t>
              </a:r>
              <a:endParaRPr lang="en-US" sz="1836" dirty="0">
                <a:solidFill>
                  <a:srgbClr val="525252"/>
                </a:solidFill>
                <a:ea typeface="Segoe UI" pitchFamily="34" charset="0"/>
                <a:cs typeface="Segoe UI Semibold" panose="020B0702040204020203" pitchFamily="34" charset="0"/>
              </a:endParaRPr>
            </a:p>
          </p:txBody>
        </p:sp>
      </p:grpSp>
      <p:grpSp>
        <p:nvGrpSpPr>
          <p:cNvPr id="58" name="Group 57"/>
          <p:cNvGrpSpPr/>
          <p:nvPr/>
        </p:nvGrpSpPr>
        <p:grpSpPr>
          <a:xfrm>
            <a:off x="9070388" y="3183905"/>
            <a:ext cx="2780350" cy="3073559"/>
            <a:chOff x="3409944" y="2977116"/>
            <a:chExt cx="2780350" cy="3073559"/>
          </a:xfrm>
        </p:grpSpPr>
        <p:sp>
          <p:nvSpPr>
            <p:cNvPr id="59" name="Rectangle 58"/>
            <p:cNvSpPr/>
            <p:nvPr/>
          </p:nvSpPr>
          <p:spPr bwMode="auto">
            <a:xfrm>
              <a:off x="3409944" y="2977116"/>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0" name="TextBox 59"/>
            <p:cNvSpPr txBox="1"/>
            <p:nvPr/>
          </p:nvSpPr>
          <p:spPr>
            <a:xfrm>
              <a:off x="3577242" y="4447242"/>
              <a:ext cx="2458435"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The most       </a:t>
              </a:r>
              <a:r>
                <a:rPr lang="en-US" sz="1836" b="1" dirty="0">
                  <a:solidFill>
                    <a:srgbClr val="525252"/>
                  </a:solidFill>
                  <a:ea typeface="Segoe UI" pitchFamily="34" charset="0"/>
                  <a:cs typeface="Segoe UI Semibold" panose="020B0702040204020203" pitchFamily="34" charset="0"/>
                </a:rPr>
                <a:t>versatile devices</a:t>
              </a:r>
            </a:p>
          </p:txBody>
        </p:sp>
        <p:grpSp>
          <p:nvGrpSpPr>
            <p:cNvPr id="61" name="Group 60"/>
            <p:cNvGrpSpPr/>
            <p:nvPr/>
          </p:nvGrpSpPr>
          <p:grpSpPr>
            <a:xfrm>
              <a:off x="5252680" y="3631671"/>
              <a:ext cx="401591" cy="445819"/>
              <a:chOff x="10538935" y="3732774"/>
              <a:chExt cx="385318" cy="340252"/>
            </a:xfrm>
          </p:grpSpPr>
          <p:sp>
            <p:nvSpPr>
              <p:cNvPr id="75" name="Freeform 40"/>
              <p:cNvSpPr>
                <a:spLocks/>
              </p:cNvSpPr>
              <p:nvPr/>
            </p:nvSpPr>
            <p:spPr bwMode="auto">
              <a:xfrm>
                <a:off x="10538935" y="3732774"/>
                <a:ext cx="385318" cy="297438"/>
              </a:xfrm>
              <a:custGeom>
                <a:avLst/>
                <a:gdLst>
                  <a:gd name="T0" fmla="*/ 72 w 72"/>
                  <a:gd name="T1" fmla="*/ 5 h 56"/>
                  <a:gd name="T2" fmla="*/ 68 w 72"/>
                  <a:gd name="T3" fmla="*/ 0 h 56"/>
                  <a:gd name="T4" fmla="*/ 5 w 72"/>
                  <a:gd name="T5" fmla="*/ 0 h 56"/>
                  <a:gd name="T6" fmla="*/ 0 w 72"/>
                  <a:gd name="T7" fmla="*/ 5 h 56"/>
                  <a:gd name="T8" fmla="*/ 0 w 72"/>
                  <a:gd name="T9" fmla="*/ 52 h 56"/>
                  <a:gd name="T10" fmla="*/ 5 w 72"/>
                  <a:gd name="T11" fmla="*/ 56 h 56"/>
                  <a:gd name="T12" fmla="*/ 68 w 72"/>
                  <a:gd name="T13" fmla="*/ 56 h 56"/>
                  <a:gd name="T14" fmla="*/ 72 w 72"/>
                  <a:gd name="T15" fmla="*/ 52 h 56"/>
                  <a:gd name="T16" fmla="*/ 72 w 72"/>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6">
                    <a:moveTo>
                      <a:pt x="72" y="5"/>
                    </a:moveTo>
                    <a:cubicBezTo>
                      <a:pt x="72" y="2"/>
                      <a:pt x="70" y="0"/>
                      <a:pt x="68" y="0"/>
                    </a:cubicBezTo>
                    <a:cubicBezTo>
                      <a:pt x="5" y="0"/>
                      <a:pt x="5" y="0"/>
                      <a:pt x="5" y="0"/>
                    </a:cubicBezTo>
                    <a:cubicBezTo>
                      <a:pt x="2" y="0"/>
                      <a:pt x="0" y="2"/>
                      <a:pt x="0" y="5"/>
                    </a:cubicBezTo>
                    <a:cubicBezTo>
                      <a:pt x="0" y="52"/>
                      <a:pt x="0" y="52"/>
                      <a:pt x="0" y="52"/>
                    </a:cubicBezTo>
                    <a:cubicBezTo>
                      <a:pt x="0" y="54"/>
                      <a:pt x="2" y="56"/>
                      <a:pt x="5" y="56"/>
                    </a:cubicBezTo>
                    <a:cubicBezTo>
                      <a:pt x="68" y="56"/>
                      <a:pt x="68" y="56"/>
                      <a:pt x="68" y="56"/>
                    </a:cubicBezTo>
                    <a:cubicBezTo>
                      <a:pt x="70" y="56"/>
                      <a:pt x="72" y="54"/>
                      <a:pt x="72" y="52"/>
                    </a:cubicBezTo>
                    <a:lnTo>
                      <a:pt x="72" y="5"/>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76" name="Line 45"/>
              <p:cNvSpPr>
                <a:spLocks noChangeShapeType="1"/>
              </p:cNvSpPr>
              <p:nvPr/>
            </p:nvSpPr>
            <p:spPr bwMode="auto">
              <a:xfrm>
                <a:off x="10678640" y="4073026"/>
                <a:ext cx="105907"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77" name="Line 46"/>
              <p:cNvSpPr>
                <a:spLocks noChangeShapeType="1"/>
              </p:cNvSpPr>
              <p:nvPr/>
            </p:nvSpPr>
            <p:spPr bwMode="auto">
              <a:xfrm>
                <a:off x="10550202" y="3967119"/>
                <a:ext cx="362785"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grpSp>
          <p:nvGrpSpPr>
            <p:cNvPr id="62" name="Group 61"/>
            <p:cNvGrpSpPr/>
            <p:nvPr/>
          </p:nvGrpSpPr>
          <p:grpSpPr>
            <a:xfrm>
              <a:off x="3899881" y="3698294"/>
              <a:ext cx="148842" cy="336817"/>
              <a:chOff x="9299720" y="3815965"/>
              <a:chExt cx="142811" cy="257061"/>
            </a:xfrm>
          </p:grpSpPr>
          <p:sp>
            <p:nvSpPr>
              <p:cNvPr id="72" name="Freeform 49"/>
              <p:cNvSpPr>
                <a:spLocks/>
              </p:cNvSpPr>
              <p:nvPr/>
            </p:nvSpPr>
            <p:spPr bwMode="auto">
              <a:xfrm>
                <a:off x="9299720" y="3815965"/>
                <a:ext cx="142811" cy="257061"/>
              </a:xfrm>
              <a:custGeom>
                <a:avLst/>
                <a:gdLst>
                  <a:gd name="T0" fmla="*/ 40 w 40"/>
                  <a:gd name="T1" fmla="*/ 4 h 72"/>
                  <a:gd name="T2" fmla="*/ 36 w 40"/>
                  <a:gd name="T3" fmla="*/ 0 h 72"/>
                  <a:gd name="T4" fmla="*/ 4 w 40"/>
                  <a:gd name="T5" fmla="*/ 0 h 72"/>
                  <a:gd name="T6" fmla="*/ 0 w 40"/>
                  <a:gd name="T7" fmla="*/ 4 h 72"/>
                  <a:gd name="T8" fmla="*/ 0 w 40"/>
                  <a:gd name="T9" fmla="*/ 68 h 72"/>
                  <a:gd name="T10" fmla="*/ 4 w 40"/>
                  <a:gd name="T11" fmla="*/ 72 h 72"/>
                  <a:gd name="T12" fmla="*/ 36 w 40"/>
                  <a:gd name="T13" fmla="*/ 72 h 72"/>
                  <a:gd name="T14" fmla="*/ 40 w 40"/>
                  <a:gd name="T15" fmla="*/ 68 h 72"/>
                  <a:gd name="T16" fmla="*/ 40 w 40"/>
                  <a:gd name="T17"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2">
                    <a:moveTo>
                      <a:pt x="40" y="4"/>
                    </a:moveTo>
                    <a:cubicBezTo>
                      <a:pt x="40" y="2"/>
                      <a:pt x="38" y="0"/>
                      <a:pt x="36" y="0"/>
                    </a:cubicBezTo>
                    <a:cubicBezTo>
                      <a:pt x="4" y="0"/>
                      <a:pt x="4" y="0"/>
                      <a:pt x="4" y="0"/>
                    </a:cubicBezTo>
                    <a:cubicBezTo>
                      <a:pt x="2" y="0"/>
                      <a:pt x="0" y="2"/>
                      <a:pt x="0" y="4"/>
                    </a:cubicBezTo>
                    <a:cubicBezTo>
                      <a:pt x="0" y="68"/>
                      <a:pt x="0" y="68"/>
                      <a:pt x="0" y="68"/>
                    </a:cubicBezTo>
                    <a:cubicBezTo>
                      <a:pt x="0" y="70"/>
                      <a:pt x="2" y="72"/>
                      <a:pt x="4" y="72"/>
                    </a:cubicBezTo>
                    <a:cubicBezTo>
                      <a:pt x="36" y="72"/>
                      <a:pt x="36" y="72"/>
                      <a:pt x="36" y="72"/>
                    </a:cubicBezTo>
                    <a:cubicBezTo>
                      <a:pt x="38" y="72"/>
                      <a:pt x="40" y="70"/>
                      <a:pt x="40" y="68"/>
                    </a:cubicBezTo>
                    <a:lnTo>
                      <a:pt x="40" y="4"/>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73" name="Line 50"/>
              <p:cNvSpPr>
                <a:spLocks noChangeShapeType="1"/>
              </p:cNvSpPr>
              <p:nvPr/>
            </p:nvSpPr>
            <p:spPr bwMode="auto">
              <a:xfrm>
                <a:off x="9307236" y="4044463"/>
                <a:ext cx="12777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74" name="Line 51"/>
              <p:cNvSpPr>
                <a:spLocks noChangeShapeType="1"/>
              </p:cNvSpPr>
              <p:nvPr/>
            </p:nvSpPr>
            <p:spPr bwMode="auto">
              <a:xfrm>
                <a:off x="9307236" y="3844528"/>
                <a:ext cx="12777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grpSp>
          <p:nvGrpSpPr>
            <p:cNvPr id="63" name="Group 62"/>
            <p:cNvGrpSpPr/>
            <p:nvPr/>
          </p:nvGrpSpPr>
          <p:grpSpPr>
            <a:xfrm>
              <a:off x="4212145" y="3616909"/>
              <a:ext cx="288864" cy="475343"/>
              <a:chOff x="9540564" y="3710241"/>
              <a:chExt cx="277159" cy="362785"/>
            </a:xfrm>
          </p:grpSpPr>
          <p:sp>
            <p:nvSpPr>
              <p:cNvPr id="70" name="Freeform 52"/>
              <p:cNvSpPr>
                <a:spLocks/>
              </p:cNvSpPr>
              <p:nvPr/>
            </p:nvSpPr>
            <p:spPr bwMode="auto">
              <a:xfrm>
                <a:off x="9540564" y="3710241"/>
                <a:ext cx="277159" cy="362785"/>
              </a:xfrm>
              <a:custGeom>
                <a:avLst/>
                <a:gdLst>
                  <a:gd name="T0" fmla="*/ 52 w 52"/>
                  <a:gd name="T1" fmla="*/ 5 h 68"/>
                  <a:gd name="T2" fmla="*/ 47 w 52"/>
                  <a:gd name="T3" fmla="*/ 0 h 68"/>
                  <a:gd name="T4" fmla="*/ 5 w 52"/>
                  <a:gd name="T5" fmla="*/ 0 h 68"/>
                  <a:gd name="T6" fmla="*/ 0 w 52"/>
                  <a:gd name="T7" fmla="*/ 5 h 68"/>
                  <a:gd name="T8" fmla="*/ 0 w 52"/>
                  <a:gd name="T9" fmla="*/ 63 h 68"/>
                  <a:gd name="T10" fmla="*/ 5 w 52"/>
                  <a:gd name="T11" fmla="*/ 68 h 68"/>
                  <a:gd name="T12" fmla="*/ 47 w 52"/>
                  <a:gd name="T13" fmla="*/ 68 h 68"/>
                  <a:gd name="T14" fmla="*/ 52 w 52"/>
                  <a:gd name="T15" fmla="*/ 63 h 68"/>
                  <a:gd name="T16" fmla="*/ 52 w 52"/>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8">
                    <a:moveTo>
                      <a:pt x="52" y="5"/>
                    </a:moveTo>
                    <a:cubicBezTo>
                      <a:pt x="52" y="2"/>
                      <a:pt x="50" y="0"/>
                      <a:pt x="47" y="0"/>
                    </a:cubicBezTo>
                    <a:cubicBezTo>
                      <a:pt x="5" y="0"/>
                      <a:pt x="5" y="0"/>
                      <a:pt x="5" y="0"/>
                    </a:cubicBezTo>
                    <a:cubicBezTo>
                      <a:pt x="2" y="0"/>
                      <a:pt x="0" y="2"/>
                      <a:pt x="0" y="5"/>
                    </a:cubicBezTo>
                    <a:cubicBezTo>
                      <a:pt x="0" y="63"/>
                      <a:pt x="0" y="63"/>
                      <a:pt x="0" y="63"/>
                    </a:cubicBezTo>
                    <a:cubicBezTo>
                      <a:pt x="0" y="66"/>
                      <a:pt x="2" y="68"/>
                      <a:pt x="5" y="68"/>
                    </a:cubicBezTo>
                    <a:cubicBezTo>
                      <a:pt x="47" y="68"/>
                      <a:pt x="47" y="68"/>
                      <a:pt x="47" y="68"/>
                    </a:cubicBezTo>
                    <a:cubicBezTo>
                      <a:pt x="50" y="68"/>
                      <a:pt x="52" y="66"/>
                      <a:pt x="52" y="63"/>
                    </a:cubicBezTo>
                    <a:lnTo>
                      <a:pt x="52" y="5"/>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71" name="Line 53"/>
              <p:cNvSpPr>
                <a:spLocks noChangeShapeType="1"/>
              </p:cNvSpPr>
              <p:nvPr/>
            </p:nvSpPr>
            <p:spPr bwMode="auto">
              <a:xfrm>
                <a:off x="9551832" y="4030213"/>
                <a:ext cx="254625"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grpSp>
          <p:nvGrpSpPr>
            <p:cNvPr id="64" name="Group 63"/>
            <p:cNvGrpSpPr/>
            <p:nvPr/>
          </p:nvGrpSpPr>
          <p:grpSpPr>
            <a:xfrm>
              <a:off x="4603183" y="3580226"/>
              <a:ext cx="547324" cy="548708"/>
              <a:chOff x="9915756" y="3654248"/>
              <a:chExt cx="525146" cy="418778"/>
            </a:xfrm>
          </p:grpSpPr>
          <p:sp>
            <p:nvSpPr>
              <p:cNvPr id="66" name="Freeform 8"/>
              <p:cNvSpPr>
                <a:spLocks/>
              </p:cNvSpPr>
              <p:nvPr/>
            </p:nvSpPr>
            <p:spPr bwMode="auto">
              <a:xfrm>
                <a:off x="10073933" y="4016082"/>
                <a:ext cx="208793" cy="56944"/>
              </a:xfrm>
              <a:custGeom>
                <a:avLst/>
                <a:gdLst>
                  <a:gd name="T0" fmla="*/ 66 w 66"/>
                  <a:gd name="T1" fmla="*/ 18 h 18"/>
                  <a:gd name="T2" fmla="*/ 0 w 66"/>
                  <a:gd name="T3" fmla="*/ 18 h 18"/>
                  <a:gd name="T4" fmla="*/ 11 w 66"/>
                  <a:gd name="T5" fmla="*/ 0 h 18"/>
                  <a:gd name="T6" fmla="*/ 56 w 66"/>
                  <a:gd name="T7" fmla="*/ 0 h 18"/>
                  <a:gd name="T8" fmla="*/ 66 w 66"/>
                  <a:gd name="T9" fmla="*/ 18 h 18"/>
                </a:gdLst>
                <a:ahLst/>
                <a:cxnLst>
                  <a:cxn ang="0">
                    <a:pos x="T0" y="T1"/>
                  </a:cxn>
                  <a:cxn ang="0">
                    <a:pos x="T2" y="T3"/>
                  </a:cxn>
                  <a:cxn ang="0">
                    <a:pos x="T4" y="T5"/>
                  </a:cxn>
                  <a:cxn ang="0">
                    <a:pos x="T6" y="T7"/>
                  </a:cxn>
                  <a:cxn ang="0">
                    <a:pos x="T8" y="T9"/>
                  </a:cxn>
                </a:cxnLst>
                <a:rect l="0" t="0" r="r" b="b"/>
                <a:pathLst>
                  <a:path w="66" h="18">
                    <a:moveTo>
                      <a:pt x="66" y="18"/>
                    </a:moveTo>
                    <a:lnTo>
                      <a:pt x="0" y="18"/>
                    </a:lnTo>
                    <a:lnTo>
                      <a:pt x="11" y="0"/>
                    </a:lnTo>
                    <a:lnTo>
                      <a:pt x="56" y="0"/>
                    </a:lnTo>
                    <a:lnTo>
                      <a:pt x="66" y="18"/>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67" name="Line 54"/>
              <p:cNvSpPr>
                <a:spLocks noChangeShapeType="1"/>
              </p:cNvSpPr>
              <p:nvPr/>
            </p:nvSpPr>
            <p:spPr bwMode="auto">
              <a:xfrm>
                <a:off x="9998008" y="3999056"/>
                <a:ext cx="360643"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68" name="Rectangle 56"/>
              <p:cNvSpPr>
                <a:spLocks noChangeArrowheads="1"/>
              </p:cNvSpPr>
              <p:nvPr/>
            </p:nvSpPr>
            <p:spPr bwMode="auto">
              <a:xfrm>
                <a:off x="9982192" y="3654248"/>
                <a:ext cx="389115" cy="236833"/>
              </a:xfrm>
              <a:prstGeom prst="rect">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69" name="Freeform 57"/>
              <p:cNvSpPr>
                <a:spLocks/>
              </p:cNvSpPr>
              <p:nvPr/>
            </p:nvSpPr>
            <p:spPr bwMode="auto">
              <a:xfrm>
                <a:off x="9915756" y="3955974"/>
                <a:ext cx="525146" cy="117052"/>
              </a:xfrm>
              <a:custGeom>
                <a:avLst/>
                <a:gdLst>
                  <a:gd name="T0" fmla="*/ 166 w 166"/>
                  <a:gd name="T1" fmla="*/ 37 h 37"/>
                  <a:gd name="T2" fmla="*/ 0 w 166"/>
                  <a:gd name="T3" fmla="*/ 37 h 37"/>
                  <a:gd name="T4" fmla="*/ 21 w 166"/>
                  <a:gd name="T5" fmla="*/ 0 h 37"/>
                  <a:gd name="T6" fmla="*/ 144 w 166"/>
                  <a:gd name="T7" fmla="*/ 0 h 37"/>
                  <a:gd name="T8" fmla="*/ 166 w 166"/>
                  <a:gd name="T9" fmla="*/ 37 h 37"/>
                </a:gdLst>
                <a:ahLst/>
                <a:cxnLst>
                  <a:cxn ang="0">
                    <a:pos x="T0" y="T1"/>
                  </a:cxn>
                  <a:cxn ang="0">
                    <a:pos x="T2" y="T3"/>
                  </a:cxn>
                  <a:cxn ang="0">
                    <a:pos x="T4" y="T5"/>
                  </a:cxn>
                  <a:cxn ang="0">
                    <a:pos x="T6" y="T7"/>
                  </a:cxn>
                  <a:cxn ang="0">
                    <a:pos x="T8" y="T9"/>
                  </a:cxn>
                </a:cxnLst>
                <a:rect l="0" t="0" r="r" b="b"/>
                <a:pathLst>
                  <a:path w="166" h="37">
                    <a:moveTo>
                      <a:pt x="166" y="37"/>
                    </a:moveTo>
                    <a:lnTo>
                      <a:pt x="0" y="37"/>
                    </a:lnTo>
                    <a:lnTo>
                      <a:pt x="21" y="0"/>
                    </a:lnTo>
                    <a:lnTo>
                      <a:pt x="144" y="0"/>
                    </a:lnTo>
                    <a:lnTo>
                      <a:pt x="166" y="37"/>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sp>
          <p:nvSpPr>
            <p:cNvPr id="65" name="Line 53"/>
            <p:cNvSpPr>
              <a:spLocks noChangeShapeType="1"/>
            </p:cNvSpPr>
            <p:nvPr/>
          </p:nvSpPr>
          <p:spPr bwMode="auto">
            <a:xfrm flipV="1">
              <a:off x="4165253" y="3655541"/>
              <a:ext cx="17121" cy="199039"/>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grpSp>
        <p:nvGrpSpPr>
          <p:cNvPr id="78" name="Group 77"/>
          <p:cNvGrpSpPr/>
          <p:nvPr/>
        </p:nvGrpSpPr>
        <p:grpSpPr>
          <a:xfrm>
            <a:off x="6242170" y="3183905"/>
            <a:ext cx="2780350" cy="3094825"/>
            <a:chOff x="573709" y="2977116"/>
            <a:chExt cx="2780350" cy="3094825"/>
          </a:xfrm>
        </p:grpSpPr>
        <p:sp>
          <p:nvSpPr>
            <p:cNvPr id="79" name="Rectangle 78"/>
            <p:cNvSpPr/>
            <p:nvPr/>
          </p:nvSpPr>
          <p:spPr bwMode="auto">
            <a:xfrm>
              <a:off x="573709" y="2977116"/>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0" name="Group 79"/>
            <p:cNvGrpSpPr/>
            <p:nvPr/>
          </p:nvGrpSpPr>
          <p:grpSpPr>
            <a:xfrm>
              <a:off x="1511983" y="3527077"/>
              <a:ext cx="957550" cy="714599"/>
              <a:chOff x="1738238" y="3494767"/>
              <a:chExt cx="997017" cy="736686"/>
            </a:xfrm>
          </p:grpSpPr>
          <p:sp>
            <p:nvSpPr>
              <p:cNvPr id="82" name="Freeform 152"/>
              <p:cNvSpPr>
                <a:spLocks/>
              </p:cNvSpPr>
              <p:nvPr/>
            </p:nvSpPr>
            <p:spPr bwMode="auto">
              <a:xfrm>
                <a:off x="1738238" y="3550157"/>
                <a:ext cx="459737" cy="520664"/>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83" name="Freeform 153"/>
              <p:cNvSpPr>
                <a:spLocks/>
              </p:cNvSpPr>
              <p:nvPr/>
            </p:nvSpPr>
            <p:spPr bwMode="auto">
              <a:xfrm>
                <a:off x="2004109" y="3494767"/>
                <a:ext cx="731146" cy="73668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sp>
          <p:nvSpPr>
            <p:cNvPr id="81" name="TextBox 80"/>
            <p:cNvSpPr txBox="1"/>
            <p:nvPr/>
          </p:nvSpPr>
          <p:spPr>
            <a:xfrm>
              <a:off x="762978" y="4468508"/>
              <a:ext cx="2458435"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More </a:t>
              </a:r>
              <a:r>
                <a:rPr lang="en-US" sz="1836" b="1" dirty="0">
                  <a:solidFill>
                    <a:srgbClr val="525252"/>
                  </a:solidFill>
                  <a:ea typeface="Segoe UI" pitchFamily="34" charset="0"/>
                  <a:cs typeface="Segoe UI Semibold" panose="020B0702040204020203" pitchFamily="34" charset="0"/>
                </a:rPr>
                <a:t>personal</a:t>
              </a:r>
            </a:p>
          </p:txBody>
        </p:sp>
      </p:grpSp>
      <p:grpSp>
        <p:nvGrpSpPr>
          <p:cNvPr id="84" name="Group 83"/>
          <p:cNvGrpSpPr/>
          <p:nvPr/>
        </p:nvGrpSpPr>
        <p:grpSpPr>
          <a:xfrm>
            <a:off x="3413953" y="3183905"/>
            <a:ext cx="2780350" cy="3073559"/>
            <a:chOff x="3413953" y="3183905"/>
            <a:chExt cx="2780350" cy="3073559"/>
          </a:xfrm>
        </p:grpSpPr>
        <p:sp>
          <p:nvSpPr>
            <p:cNvPr id="85" name="Rectangle 84"/>
            <p:cNvSpPr/>
            <p:nvPr/>
          </p:nvSpPr>
          <p:spPr bwMode="auto">
            <a:xfrm>
              <a:off x="3413953" y="3183905"/>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TextBox 85"/>
            <p:cNvSpPr txBox="1"/>
            <p:nvPr/>
          </p:nvSpPr>
          <p:spPr>
            <a:xfrm>
              <a:off x="3437552" y="4654031"/>
              <a:ext cx="2733152"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More </a:t>
              </a:r>
              <a:r>
                <a:rPr lang="en-US" sz="1836" b="1" dirty="0">
                  <a:solidFill>
                    <a:srgbClr val="525252"/>
                  </a:solidFill>
                  <a:ea typeface="Segoe UI" pitchFamily="34" charset="0"/>
                  <a:cs typeface="Segoe UI Semibold" panose="020B0702040204020203" pitchFamily="34" charset="0"/>
                </a:rPr>
                <a:t>productive</a:t>
              </a:r>
            </a:p>
          </p:txBody>
        </p:sp>
      </p:grpSp>
      <p:grpSp>
        <p:nvGrpSpPr>
          <p:cNvPr id="88" name="Group 87"/>
          <p:cNvGrpSpPr/>
          <p:nvPr/>
        </p:nvGrpSpPr>
        <p:grpSpPr>
          <a:xfrm>
            <a:off x="4360965" y="3838575"/>
            <a:ext cx="886326" cy="545407"/>
            <a:chOff x="4248150" y="895351"/>
            <a:chExt cx="5669280" cy="3488631"/>
          </a:xfrm>
        </p:grpSpPr>
        <p:sp>
          <p:nvSpPr>
            <p:cNvPr id="89" name="Freeform 88"/>
            <p:cNvSpPr/>
            <p:nvPr/>
          </p:nvSpPr>
          <p:spPr bwMode="auto">
            <a:xfrm>
              <a:off x="4248150" y="895351"/>
              <a:ext cx="5669280" cy="3488631"/>
            </a:xfrm>
            <a:custGeom>
              <a:avLst/>
              <a:gdLst>
                <a:gd name="connsiteX0" fmla="*/ 2834640 w 5669280"/>
                <a:gd name="connsiteY0" fmla="*/ 0 h 3488631"/>
                <a:gd name="connsiteX1" fmla="*/ 5669280 w 5669280"/>
                <a:gd name="connsiteY1" fmla="*/ 2834640 h 3488631"/>
                <a:gd name="connsiteX2" fmla="*/ 5611690 w 5669280"/>
                <a:gd name="connsiteY2" fmla="*/ 3405919 h 3488631"/>
                <a:gd name="connsiteX3" fmla="*/ 5590423 w 5669280"/>
                <a:gd name="connsiteY3" fmla="*/ 3488631 h 3488631"/>
                <a:gd name="connsiteX4" fmla="*/ 3428976 w 5669280"/>
                <a:gd name="connsiteY4" fmla="*/ 3488631 h 3488631"/>
                <a:gd name="connsiteX5" fmla="*/ 3440317 w 5669280"/>
                <a:gd name="connsiteY5" fmla="*/ 3376132 h 3488631"/>
                <a:gd name="connsiteX6" fmla="*/ 2834640 w 5669280"/>
                <a:gd name="connsiteY6" fmla="*/ 2770455 h 3488631"/>
                <a:gd name="connsiteX7" fmla="*/ 2228963 w 5669280"/>
                <a:gd name="connsiteY7" fmla="*/ 3376132 h 3488631"/>
                <a:gd name="connsiteX8" fmla="*/ 2240304 w 5669280"/>
                <a:gd name="connsiteY8" fmla="*/ 3488631 h 3488631"/>
                <a:gd name="connsiteX9" fmla="*/ 78858 w 5669280"/>
                <a:gd name="connsiteY9" fmla="*/ 3488631 h 3488631"/>
                <a:gd name="connsiteX10" fmla="*/ 57590 w 5669280"/>
                <a:gd name="connsiteY10" fmla="*/ 3405919 h 3488631"/>
                <a:gd name="connsiteX11" fmla="*/ 0 w 5669280"/>
                <a:gd name="connsiteY11" fmla="*/ 2834640 h 3488631"/>
                <a:gd name="connsiteX12" fmla="*/ 2834640 w 5669280"/>
                <a:gd name="connsiteY12" fmla="*/ 0 h 34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80" h="3488631">
                  <a:moveTo>
                    <a:pt x="2834640" y="0"/>
                  </a:moveTo>
                  <a:cubicBezTo>
                    <a:pt x="4400168" y="0"/>
                    <a:pt x="5669280" y="1269112"/>
                    <a:pt x="5669280" y="2834640"/>
                  </a:cubicBezTo>
                  <a:cubicBezTo>
                    <a:pt x="5669280" y="3030331"/>
                    <a:pt x="5649450" y="3221391"/>
                    <a:pt x="5611690" y="3405919"/>
                  </a:cubicBezTo>
                  <a:lnTo>
                    <a:pt x="5590423" y="3488631"/>
                  </a:lnTo>
                  <a:lnTo>
                    <a:pt x="3428976" y="3488631"/>
                  </a:lnTo>
                  <a:lnTo>
                    <a:pt x="3440317" y="3376132"/>
                  </a:lnTo>
                  <a:cubicBezTo>
                    <a:pt x="3440317" y="3041626"/>
                    <a:pt x="3169146" y="2770455"/>
                    <a:pt x="2834640" y="2770455"/>
                  </a:cubicBezTo>
                  <a:cubicBezTo>
                    <a:pt x="2500134" y="2770455"/>
                    <a:pt x="2228963" y="3041626"/>
                    <a:pt x="2228963" y="3376132"/>
                  </a:cubicBezTo>
                  <a:lnTo>
                    <a:pt x="2240304" y="3488631"/>
                  </a:lnTo>
                  <a:lnTo>
                    <a:pt x="78858" y="3488631"/>
                  </a:lnTo>
                  <a:lnTo>
                    <a:pt x="57590" y="3405919"/>
                  </a:lnTo>
                  <a:cubicBezTo>
                    <a:pt x="19830" y="3221391"/>
                    <a:pt x="0" y="3030331"/>
                    <a:pt x="0" y="2834640"/>
                  </a:cubicBezTo>
                  <a:cubicBezTo>
                    <a:pt x="0" y="1269112"/>
                    <a:pt x="1269112" y="0"/>
                    <a:pt x="2834640" y="0"/>
                  </a:cubicBezTo>
                  <a:close/>
                </a:path>
              </a:pathLst>
            </a:custGeom>
            <a:noFill/>
            <a:ln w="12700" cap="sq">
              <a:solidFill>
                <a:srgbClr val="0078D7"/>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0" name="Group 89"/>
            <p:cNvGrpSpPr/>
            <p:nvPr/>
          </p:nvGrpSpPr>
          <p:grpSpPr>
            <a:xfrm>
              <a:off x="4539616" y="1161871"/>
              <a:ext cx="5086349" cy="2325519"/>
              <a:chOff x="4746835" y="1791941"/>
              <a:chExt cx="4671911" cy="1695450"/>
            </a:xfrm>
          </p:grpSpPr>
          <p:cxnSp>
            <p:nvCxnSpPr>
              <p:cNvPr id="92" name="Straight Connector 91"/>
              <p:cNvCxnSpPr/>
              <p:nvPr/>
            </p:nvCxnSpPr>
            <p:spPr>
              <a:xfrm rot="900000">
                <a:off x="7653365" y="1861020"/>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800000">
                <a:off x="8185072" y="2063513"/>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2700000">
                <a:off x="8618694" y="2345985"/>
                <a:ext cx="0" cy="475764"/>
              </a:xfrm>
              <a:prstGeom prst="line">
                <a:avLst/>
              </a:prstGeom>
              <a:ln w="19050" cmpd="sng">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3600000">
                <a:off x="8963892" y="2760712"/>
                <a:ext cx="0" cy="475764"/>
              </a:xfrm>
              <a:prstGeom prst="line">
                <a:avLst/>
              </a:prstGeom>
              <a:ln w="19050" cmpd="sng">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4500000">
                <a:off x="9180864" y="3243677"/>
                <a:ext cx="0" cy="475764"/>
              </a:xfrm>
              <a:prstGeom prst="line">
                <a:avLst/>
              </a:prstGeom>
              <a:ln w="19050" cmpd="sng">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082791" y="1791941"/>
                <a:ext cx="0" cy="361496"/>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20700000" flipH="1">
                <a:off x="6512216" y="1866852"/>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9800000" flipH="1">
                <a:off x="5980509" y="2069345"/>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8900000" flipH="1">
                <a:off x="5546887" y="2351817"/>
                <a:ext cx="0" cy="475764"/>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8000000" flipH="1">
                <a:off x="5201689" y="2766544"/>
                <a:ext cx="0" cy="475764"/>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7100000" flipH="1">
                <a:off x="4984717" y="3249509"/>
                <a:ext cx="0" cy="475764"/>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7082791" y="1797773"/>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91" name="Freeform 90"/>
            <p:cNvSpPr/>
            <p:nvPr/>
          </p:nvSpPr>
          <p:spPr bwMode="auto">
            <a:xfrm rot="1680000">
              <a:off x="7638629" y="1896015"/>
              <a:ext cx="352306" cy="1841858"/>
            </a:xfrm>
            <a:custGeom>
              <a:avLst/>
              <a:gdLst>
                <a:gd name="connsiteX0" fmla="*/ 175381 w 352306"/>
                <a:gd name="connsiteY0" fmla="*/ 0 h 1841858"/>
                <a:gd name="connsiteX1" fmla="*/ 352306 w 352306"/>
                <a:gd name="connsiteY1" fmla="*/ 1841858 h 1841858"/>
                <a:gd name="connsiteX2" fmla="*/ 343596 w 352306"/>
                <a:gd name="connsiteY2" fmla="*/ 1837973 h 1841858"/>
                <a:gd name="connsiteX3" fmla="*/ 108311 w 352306"/>
                <a:gd name="connsiteY3" fmla="*/ 1807023 h 1841858"/>
                <a:gd name="connsiteX4" fmla="*/ 0 w 352306"/>
                <a:gd name="connsiteY4" fmla="*/ 1825777 h 184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06" h="1841858">
                  <a:moveTo>
                    <a:pt x="175381" y="0"/>
                  </a:moveTo>
                  <a:lnTo>
                    <a:pt x="352306" y="1841858"/>
                  </a:lnTo>
                  <a:lnTo>
                    <a:pt x="343596" y="1837973"/>
                  </a:lnTo>
                  <a:cubicBezTo>
                    <a:pt x="267723" y="1812429"/>
                    <a:pt x="187796" y="1801607"/>
                    <a:pt x="108311" y="1807023"/>
                  </a:cubicBezTo>
                  <a:lnTo>
                    <a:pt x="0" y="1825777"/>
                  </a:lnTo>
                  <a:close/>
                </a:path>
              </a:pathLst>
            </a:custGeom>
            <a:noFill/>
            <a:ln w="12700" cap="sq">
              <a:solidFill>
                <a:srgbClr val="0078D7"/>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8098714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0" y="0"/>
            <a:ext cx="12449402" cy="10487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0" y="5945770"/>
            <a:ext cx="12449402" cy="104875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883" y="5945770"/>
            <a:ext cx="12434076" cy="18288"/>
          </a:xfrm>
          <a:prstGeom prst="rect">
            <a:avLst/>
          </a:prstGeom>
          <a:solidFill>
            <a:srgbClr val="0078D7"/>
          </a:solidFill>
          <a:ln>
            <a:solidFill>
              <a:srgbClr val="0078D7"/>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794833" y="1462354"/>
            <a:ext cx="10875693" cy="1203364"/>
          </a:xfrm>
          <a:prstGeom prst="rect">
            <a:avLst/>
          </a:prstGeom>
          <a:noFill/>
        </p:spPr>
        <p:txBody>
          <a:bodyPr wrap="square" lIns="182854" tIns="146283" rIns="182854" bIns="146283" rtlCol="0">
            <a:spAutoFit/>
          </a:bodyPr>
          <a:lstStyle/>
          <a:p>
            <a:pPr algn="ctr" defTabSz="914224">
              <a:lnSpc>
                <a:spcPct val="90000"/>
              </a:lnSpc>
              <a:spcAft>
                <a:spcPts val="600"/>
              </a:spcAft>
              <a:defRPr/>
            </a:pPr>
            <a:r>
              <a:rPr lang="en-US" sz="3000" cap="all" spc="300" dirty="0">
                <a:ln w="3175">
                  <a:noFill/>
                </a:ln>
                <a:solidFill>
                  <a:schemeClr val="tx2"/>
                </a:solidFill>
                <a:latin typeface="Segoe UI Light" panose="020B0502040204020203" pitchFamily="34" charset="0"/>
                <a:cs typeface="Arial" panose="020B0604020202020204" pitchFamily="34" charset="0"/>
              </a:rPr>
              <a:t>TRANSFORM YOUR BUSINESS with the </a:t>
            </a:r>
          </a:p>
          <a:p>
            <a:pPr algn="ctr" defTabSz="914224">
              <a:lnSpc>
                <a:spcPct val="90000"/>
              </a:lnSpc>
              <a:spcAft>
                <a:spcPts val="600"/>
              </a:spcAft>
              <a:defRPr/>
            </a:pPr>
            <a:r>
              <a:rPr lang="en-US" sz="3000" cap="all" spc="300" dirty="0">
                <a:ln w="3175">
                  <a:noFill/>
                </a:ln>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Microsoft enterprise cloud</a:t>
            </a:r>
          </a:p>
        </p:txBody>
      </p:sp>
      <p:sp>
        <p:nvSpPr>
          <p:cNvPr id="20" name="Left Brace 19"/>
          <p:cNvSpPr/>
          <p:nvPr/>
        </p:nvSpPr>
        <p:spPr>
          <a:xfrm rot="5400000">
            <a:off x="5889189" y="-2792522"/>
            <a:ext cx="658100" cy="11851021"/>
          </a:xfrm>
          <a:prstGeom prst="leftBrace">
            <a:avLst>
              <a:gd name="adj1" fmla="val 0"/>
              <a:gd name="adj2" fmla="val 50000"/>
            </a:avLst>
          </a:prstGeom>
          <a:noFill/>
          <a:ln w="9525" cap="flat" cmpd="sng" algn="ctr">
            <a:solidFill>
              <a:srgbClr val="0078D7"/>
            </a:solidFill>
            <a:prstDash val="solid"/>
            <a:headEnd type="none"/>
            <a:tailEnd type="none"/>
          </a:ln>
          <a:effectLst/>
        </p:spPr>
        <p:txBody>
          <a:bodyPr rtlCol="0" anchor="ctr"/>
          <a:lstStyle/>
          <a:p>
            <a:pPr algn="ctr" defTabSz="914224">
              <a:defRPr/>
            </a:pPr>
            <a:endParaRPr lang="en-US" kern="0">
              <a:solidFill>
                <a:schemeClr val="bg1"/>
              </a:solidFill>
              <a:latin typeface="Segoe UI Light" panose="020B0502040204020203" pitchFamily="34" charset="0"/>
              <a:cs typeface="Segoe UI Light" panose="020B0502040204020203" pitchFamily="34" charset="0"/>
            </a:endParaRPr>
          </a:p>
        </p:txBody>
      </p:sp>
      <p:sp>
        <p:nvSpPr>
          <p:cNvPr id="48" name="Rectangle 47"/>
          <p:cNvSpPr/>
          <p:nvPr/>
        </p:nvSpPr>
        <p:spPr bwMode="auto">
          <a:xfrm>
            <a:off x="0" y="1030467"/>
            <a:ext cx="12434076" cy="18288"/>
          </a:xfrm>
          <a:prstGeom prst="rect">
            <a:avLst/>
          </a:prstGeom>
          <a:solidFill>
            <a:srgbClr val="0078D7"/>
          </a:solidFill>
          <a:ln>
            <a:solidFill>
              <a:srgbClr val="0078D7"/>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431241" y="3859499"/>
            <a:ext cx="2282930" cy="1119500"/>
            <a:chOff x="764688" y="2858717"/>
            <a:chExt cx="2283255" cy="1119659"/>
          </a:xfrm>
        </p:grpSpPr>
        <p:sp>
          <p:nvSpPr>
            <p:cNvPr id="31" name="TextBox 30"/>
            <p:cNvSpPr txBox="1"/>
            <p:nvPr/>
          </p:nvSpPr>
          <p:spPr>
            <a:xfrm>
              <a:off x="764688" y="3424299"/>
              <a:ext cx="2283255" cy="554077"/>
            </a:xfrm>
            <a:prstGeom prst="rect">
              <a:avLst/>
            </a:prstGeom>
            <a:noFill/>
          </p:spPr>
          <p:txBody>
            <a:bodyPr wrap="square" lIns="0" tIns="0" rIns="0" bIns="0" rtlCol="0">
              <a:spAutoFit/>
            </a:bodyPr>
            <a:lstStyle/>
            <a:p>
              <a:pPr algn="ctr" defTabSz="932113">
                <a:spcAft>
                  <a:spcPts val="1199"/>
                </a:spcAft>
              </a:pPr>
              <a:r>
                <a:rPr lang="en-US" sz="1200" dirty="0">
                  <a:solidFill>
                    <a:srgbClr val="525252"/>
                  </a:solidFill>
                  <a:ea typeface="Segoe UI" pitchFamily="34" charset="0"/>
                  <a:cs typeface="Segoe UI Semibold" panose="020B0702040204020203" pitchFamily="34" charset="0"/>
                </a:rPr>
                <a:t>Seamless user access to apps and data with Azure AD Join in Windows 10 </a:t>
              </a:r>
            </a:p>
          </p:txBody>
        </p:sp>
        <p:sp>
          <p:nvSpPr>
            <p:cNvPr id="33" name="Freeform 32"/>
            <p:cNvSpPr/>
            <p:nvPr/>
          </p:nvSpPr>
          <p:spPr bwMode="auto">
            <a:xfrm>
              <a:off x="1372323" y="2858717"/>
              <a:ext cx="1065795" cy="306662"/>
            </a:xfrm>
            <a:custGeom>
              <a:avLst/>
              <a:gdLst>
                <a:gd name="connsiteX0" fmla="*/ 7870845 w 8946227"/>
                <a:gd name="connsiteY0" fmla="*/ 2371548 h 2574105"/>
                <a:gd name="connsiteX1" fmla="*/ 7775194 w 8946227"/>
                <a:gd name="connsiteY1" fmla="*/ 2450466 h 2574105"/>
                <a:gd name="connsiteX2" fmla="*/ 7844183 w 8946227"/>
                <a:gd name="connsiteY2" fmla="*/ 2397580 h 2574105"/>
                <a:gd name="connsiteX3" fmla="*/ 7926326 w 8946227"/>
                <a:gd name="connsiteY3" fmla="*/ 2308744 h 2574105"/>
                <a:gd name="connsiteX4" fmla="*/ 7889691 w 8946227"/>
                <a:gd name="connsiteY4" fmla="*/ 2353145 h 2574105"/>
                <a:gd name="connsiteX5" fmla="*/ 7906289 w 8946227"/>
                <a:gd name="connsiteY5" fmla="*/ 2336939 h 2574105"/>
                <a:gd name="connsiteX6" fmla="*/ 8017154 w 8946227"/>
                <a:gd name="connsiteY6" fmla="*/ 2169386 h 2574105"/>
                <a:gd name="connsiteX7" fmla="*/ 7990618 w 8946227"/>
                <a:gd name="connsiteY7" fmla="*/ 2218275 h 2574105"/>
                <a:gd name="connsiteX8" fmla="*/ 8006974 w 8946227"/>
                <a:gd name="connsiteY8" fmla="*/ 2195259 h 2574105"/>
                <a:gd name="connsiteX9" fmla="*/ 1421949 w 8946227"/>
                <a:gd name="connsiteY9" fmla="*/ 2144501 h 2574105"/>
                <a:gd name="connsiteX10" fmla="*/ 1429650 w 8946227"/>
                <a:gd name="connsiteY10" fmla="*/ 2164046 h 2574105"/>
                <a:gd name="connsiteX11" fmla="*/ 1481893 w 8946227"/>
                <a:gd name="connsiteY11" fmla="*/ 2254939 h 2574105"/>
                <a:gd name="connsiteX12" fmla="*/ 1387300 w 8946227"/>
                <a:gd name="connsiteY12" fmla="*/ 2042254 h 2574105"/>
                <a:gd name="connsiteX13" fmla="*/ 1390810 w 8946227"/>
                <a:gd name="connsiteY13" fmla="*/ 2065471 h 2574105"/>
                <a:gd name="connsiteX14" fmla="*/ 1408235 w 8946227"/>
                <a:gd name="connsiteY14" fmla="*/ 2109695 h 2574105"/>
                <a:gd name="connsiteX15" fmla="*/ 2777031 w 8946227"/>
                <a:gd name="connsiteY15" fmla="*/ 2042251 h 2574105"/>
                <a:gd name="connsiteX16" fmla="*/ 2756091 w 8946227"/>
                <a:gd name="connsiteY16" fmla="*/ 2109706 h 2574105"/>
                <a:gd name="connsiteX17" fmla="*/ 2773520 w 8946227"/>
                <a:gd name="connsiteY17" fmla="*/ 2065471 h 2574105"/>
                <a:gd name="connsiteX18" fmla="*/ 8073459 w 8946227"/>
                <a:gd name="connsiteY18" fmla="*/ 2016001 h 2574105"/>
                <a:gd name="connsiteX19" fmla="*/ 8058341 w 8946227"/>
                <a:gd name="connsiteY19" fmla="*/ 2064704 h 2574105"/>
                <a:gd name="connsiteX20" fmla="*/ 8071555 w 8946227"/>
                <a:gd name="connsiteY20" fmla="*/ 2031119 h 2574105"/>
                <a:gd name="connsiteX21" fmla="*/ 6646545 w 8946227"/>
                <a:gd name="connsiteY21" fmla="*/ 1850205 h 2574105"/>
                <a:gd name="connsiteX22" fmla="*/ 6858570 w 8946227"/>
                <a:gd name="connsiteY22" fmla="*/ 2362080 h 2574105"/>
                <a:gd name="connsiteX23" fmla="*/ 6888504 w 8946227"/>
                <a:gd name="connsiteY23" fmla="*/ 2386777 h 2574105"/>
                <a:gd name="connsiteX24" fmla="*/ 6858570 w 8946227"/>
                <a:gd name="connsiteY24" fmla="*/ 2362080 h 2574105"/>
                <a:gd name="connsiteX25" fmla="*/ 6646545 w 8946227"/>
                <a:gd name="connsiteY25" fmla="*/ 1850205 h 2574105"/>
                <a:gd name="connsiteX26" fmla="*/ 2082165 w 8946227"/>
                <a:gd name="connsiteY26" fmla="*/ 1414663 h 2574105"/>
                <a:gd name="connsiteX27" fmla="*/ 1646623 w 8946227"/>
                <a:gd name="connsiteY27" fmla="*/ 1850205 h 2574105"/>
                <a:gd name="connsiteX28" fmla="*/ 2082165 w 8946227"/>
                <a:gd name="connsiteY28" fmla="*/ 2285747 h 2574105"/>
                <a:gd name="connsiteX29" fmla="*/ 2082165 w 8946227"/>
                <a:gd name="connsiteY29" fmla="*/ 2285747 h 2574105"/>
                <a:gd name="connsiteX30" fmla="*/ 1994388 w 8946227"/>
                <a:gd name="connsiteY30" fmla="*/ 2276899 h 2574105"/>
                <a:gd name="connsiteX31" fmla="*/ 1646623 w 8946227"/>
                <a:gd name="connsiteY31" fmla="*/ 1850205 h 2574105"/>
                <a:gd name="connsiteX32" fmla="*/ 1994388 w 8946227"/>
                <a:gd name="connsiteY32" fmla="*/ 1423512 h 2574105"/>
                <a:gd name="connsiteX33" fmla="*/ 2082165 w 8946227"/>
                <a:gd name="connsiteY33" fmla="*/ 1414663 h 2574105"/>
                <a:gd name="connsiteX34" fmla="*/ 2082165 w 8946227"/>
                <a:gd name="connsiteY34" fmla="*/ 1126305 h 2574105"/>
                <a:gd name="connsiteX35" fmla="*/ 2082165 w 8946227"/>
                <a:gd name="connsiteY35" fmla="*/ 1126305 h 2574105"/>
                <a:gd name="connsiteX36" fmla="*/ 2156180 w 8946227"/>
                <a:gd name="connsiteY36" fmla="*/ 1130043 h 2574105"/>
                <a:gd name="connsiteX37" fmla="*/ 2749177 w 8946227"/>
                <a:gd name="connsiteY37" fmla="*/ 1568431 h 2574105"/>
                <a:gd name="connsiteX38" fmla="*/ 2082165 w 8946227"/>
                <a:gd name="connsiteY38" fmla="*/ 1126305 h 2574105"/>
                <a:gd name="connsiteX39" fmla="*/ 3560566 w 8946227"/>
                <a:gd name="connsiteY39" fmla="*/ 644 h 2574105"/>
                <a:gd name="connsiteX40" fmla="*/ 4610100 w 8946227"/>
                <a:gd name="connsiteY40" fmla="*/ 63315 h 2574105"/>
                <a:gd name="connsiteX41" fmla="*/ 6200775 w 8946227"/>
                <a:gd name="connsiteY41" fmla="*/ 787215 h 2574105"/>
                <a:gd name="connsiteX42" fmla="*/ 7305675 w 8946227"/>
                <a:gd name="connsiteY42" fmla="*/ 853890 h 2574105"/>
                <a:gd name="connsiteX43" fmla="*/ 7715250 w 8946227"/>
                <a:gd name="connsiteY43" fmla="*/ 987240 h 2574105"/>
                <a:gd name="connsiteX44" fmla="*/ 8791575 w 8946227"/>
                <a:gd name="connsiteY44" fmla="*/ 2101665 h 2574105"/>
                <a:gd name="connsiteX45" fmla="*/ 8943975 w 8946227"/>
                <a:gd name="connsiteY45" fmla="*/ 2330265 h 2574105"/>
                <a:gd name="connsiteX46" fmla="*/ 8715375 w 8946227"/>
                <a:gd name="connsiteY46" fmla="*/ 2492190 h 2574105"/>
                <a:gd name="connsiteX47" fmla="*/ 7962900 w 8946227"/>
                <a:gd name="connsiteY47" fmla="*/ 2492190 h 2574105"/>
                <a:gd name="connsiteX48" fmla="*/ 7800975 w 8946227"/>
                <a:gd name="connsiteY48" fmla="*/ 2468378 h 2574105"/>
                <a:gd name="connsiteX49" fmla="*/ 7750749 w 8946227"/>
                <a:gd name="connsiteY49" fmla="*/ 2463738 h 2574105"/>
                <a:gd name="connsiteX50" fmla="*/ 7764237 w 8946227"/>
                <a:gd name="connsiteY50" fmla="*/ 2456417 h 2574105"/>
                <a:gd name="connsiteX51" fmla="*/ 7652220 w 8946227"/>
                <a:gd name="connsiteY51" fmla="*/ 2517218 h 2574105"/>
                <a:gd name="connsiteX52" fmla="*/ 7370445 w 8946227"/>
                <a:gd name="connsiteY52" fmla="*/ 2574105 h 2574105"/>
                <a:gd name="connsiteX53" fmla="*/ 6965706 w 8946227"/>
                <a:gd name="connsiteY53" fmla="*/ 2450475 h 2574105"/>
                <a:gd name="connsiteX54" fmla="*/ 6888928 w 8946227"/>
                <a:gd name="connsiteY54" fmla="*/ 2387127 h 2574105"/>
                <a:gd name="connsiteX55" fmla="*/ 2601879 w 8946227"/>
                <a:gd name="connsiteY55" fmla="*/ 2352580 h 2574105"/>
                <a:gd name="connsiteX56" fmla="*/ 2682435 w 8946227"/>
                <a:gd name="connsiteY56" fmla="*/ 2254945 h 2574105"/>
                <a:gd name="connsiteX57" fmla="*/ 2734681 w 8946227"/>
                <a:gd name="connsiteY57" fmla="*/ 2164046 h 2574105"/>
                <a:gd name="connsiteX58" fmla="*/ 2742385 w 8946227"/>
                <a:gd name="connsiteY58" fmla="*/ 2144494 h 2574105"/>
                <a:gd name="connsiteX59" fmla="*/ 2682434 w 8946227"/>
                <a:gd name="connsiteY59" fmla="*/ 2254945 h 2574105"/>
                <a:gd name="connsiteX60" fmla="*/ 2082165 w 8946227"/>
                <a:gd name="connsiteY60" fmla="*/ 2574105 h 2574105"/>
                <a:gd name="connsiteX61" fmla="*/ 1570290 w 8946227"/>
                <a:gd name="connsiteY61" fmla="*/ 2362080 h 2574105"/>
                <a:gd name="connsiteX62" fmla="*/ 1505265 w 8946227"/>
                <a:gd name="connsiteY62" fmla="*/ 2283268 h 2574105"/>
                <a:gd name="connsiteX63" fmla="*/ 1495425 w 8946227"/>
                <a:gd name="connsiteY63" fmla="*/ 2282640 h 2574105"/>
                <a:gd name="connsiteX64" fmla="*/ 695325 w 8946227"/>
                <a:gd name="connsiteY64" fmla="*/ 2282640 h 2574105"/>
                <a:gd name="connsiteX65" fmla="*/ 257175 w 8946227"/>
                <a:gd name="connsiteY65" fmla="*/ 1958790 h 2574105"/>
                <a:gd name="connsiteX66" fmla="*/ 104775 w 8946227"/>
                <a:gd name="connsiteY66" fmla="*/ 1854015 h 2574105"/>
                <a:gd name="connsiteX67" fmla="*/ 100012 w 8946227"/>
                <a:gd name="connsiteY67" fmla="*/ 1468252 h 2574105"/>
                <a:gd name="connsiteX68" fmla="*/ 314325 w 8946227"/>
                <a:gd name="connsiteY68" fmla="*/ 1415865 h 2574105"/>
                <a:gd name="connsiteX69" fmla="*/ 371475 w 8946227"/>
                <a:gd name="connsiteY69" fmla="*/ 791977 h 2574105"/>
                <a:gd name="connsiteX70" fmla="*/ 742950 w 8946227"/>
                <a:gd name="connsiteY70" fmla="*/ 625290 h 2574105"/>
                <a:gd name="connsiteX71" fmla="*/ 581025 w 8946227"/>
                <a:gd name="connsiteY71" fmla="*/ 387165 h 2574105"/>
                <a:gd name="connsiteX72" fmla="*/ 276225 w 8946227"/>
                <a:gd name="connsiteY72" fmla="*/ 339540 h 2574105"/>
                <a:gd name="connsiteX73" fmla="*/ 0 w 8946227"/>
                <a:gd name="connsiteY73" fmla="*/ 96652 h 2574105"/>
                <a:gd name="connsiteX74" fmla="*/ 1143000 w 8946227"/>
                <a:gd name="connsiteY74" fmla="*/ 234765 h 2574105"/>
                <a:gd name="connsiteX75" fmla="*/ 1219200 w 8946227"/>
                <a:gd name="connsiteY75" fmla="*/ 377640 h 2574105"/>
                <a:gd name="connsiteX76" fmla="*/ 933450 w 8946227"/>
                <a:gd name="connsiteY76" fmla="*/ 396690 h 2574105"/>
                <a:gd name="connsiteX77" fmla="*/ 1085850 w 8946227"/>
                <a:gd name="connsiteY77" fmla="*/ 625290 h 2574105"/>
                <a:gd name="connsiteX78" fmla="*/ 1266825 w 8946227"/>
                <a:gd name="connsiteY78" fmla="*/ 606240 h 2574105"/>
                <a:gd name="connsiteX79" fmla="*/ 3560566 w 8946227"/>
                <a:gd name="connsiteY79" fmla="*/ 644 h 257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946227" h="2574105">
                  <a:moveTo>
                    <a:pt x="7870845" y="2371548"/>
                  </a:moveTo>
                  <a:lnTo>
                    <a:pt x="7775194" y="2450466"/>
                  </a:lnTo>
                  <a:lnTo>
                    <a:pt x="7844183" y="2397580"/>
                  </a:lnTo>
                  <a:close/>
                  <a:moveTo>
                    <a:pt x="7926326" y="2308744"/>
                  </a:moveTo>
                  <a:lnTo>
                    <a:pt x="7889691" y="2353145"/>
                  </a:lnTo>
                  <a:lnTo>
                    <a:pt x="7906289" y="2336939"/>
                  </a:lnTo>
                  <a:close/>
                  <a:moveTo>
                    <a:pt x="8017154" y="2169386"/>
                  </a:moveTo>
                  <a:lnTo>
                    <a:pt x="7990618" y="2218275"/>
                  </a:lnTo>
                  <a:lnTo>
                    <a:pt x="8006974" y="2195259"/>
                  </a:lnTo>
                  <a:close/>
                  <a:moveTo>
                    <a:pt x="1421949" y="2144501"/>
                  </a:moveTo>
                  <a:lnTo>
                    <a:pt x="1429650" y="2164046"/>
                  </a:lnTo>
                  <a:lnTo>
                    <a:pt x="1481893" y="2254939"/>
                  </a:lnTo>
                  <a:close/>
                  <a:moveTo>
                    <a:pt x="1387300" y="2042254"/>
                  </a:moveTo>
                  <a:lnTo>
                    <a:pt x="1390810" y="2065471"/>
                  </a:lnTo>
                  <a:lnTo>
                    <a:pt x="1408235" y="2109695"/>
                  </a:lnTo>
                  <a:close/>
                  <a:moveTo>
                    <a:pt x="2777031" y="2042251"/>
                  </a:moveTo>
                  <a:lnTo>
                    <a:pt x="2756091" y="2109706"/>
                  </a:lnTo>
                  <a:lnTo>
                    <a:pt x="2773520" y="2065471"/>
                  </a:lnTo>
                  <a:close/>
                  <a:moveTo>
                    <a:pt x="8073459" y="2016001"/>
                  </a:moveTo>
                  <a:lnTo>
                    <a:pt x="8058341" y="2064704"/>
                  </a:lnTo>
                  <a:lnTo>
                    <a:pt x="8071555" y="2031119"/>
                  </a:lnTo>
                  <a:close/>
                  <a:moveTo>
                    <a:pt x="6646545" y="1850205"/>
                  </a:moveTo>
                  <a:cubicBezTo>
                    <a:pt x="6646545" y="2050105"/>
                    <a:pt x="6727570" y="2231080"/>
                    <a:pt x="6858570" y="2362080"/>
                  </a:cubicBezTo>
                  <a:lnTo>
                    <a:pt x="6888504" y="2386777"/>
                  </a:lnTo>
                  <a:lnTo>
                    <a:pt x="6858570" y="2362080"/>
                  </a:lnTo>
                  <a:cubicBezTo>
                    <a:pt x="6727570" y="2231080"/>
                    <a:pt x="6646545" y="2050105"/>
                    <a:pt x="6646545" y="1850205"/>
                  </a:cubicBezTo>
                  <a:close/>
                  <a:moveTo>
                    <a:pt x="2082165" y="1414663"/>
                  </a:moveTo>
                  <a:cubicBezTo>
                    <a:pt x="1841622" y="1414663"/>
                    <a:pt x="1646623" y="1609662"/>
                    <a:pt x="1646623" y="1850205"/>
                  </a:cubicBezTo>
                  <a:cubicBezTo>
                    <a:pt x="1646623" y="2090748"/>
                    <a:pt x="1841622" y="2285747"/>
                    <a:pt x="2082165" y="2285747"/>
                  </a:cubicBezTo>
                  <a:lnTo>
                    <a:pt x="2082165" y="2285747"/>
                  </a:lnTo>
                  <a:lnTo>
                    <a:pt x="1994388" y="2276899"/>
                  </a:lnTo>
                  <a:cubicBezTo>
                    <a:pt x="1795919" y="2236286"/>
                    <a:pt x="1646623" y="2060680"/>
                    <a:pt x="1646623" y="1850205"/>
                  </a:cubicBezTo>
                  <a:cubicBezTo>
                    <a:pt x="1646623" y="1639730"/>
                    <a:pt x="1795919" y="1464125"/>
                    <a:pt x="1994388" y="1423512"/>
                  </a:cubicBezTo>
                  <a:lnTo>
                    <a:pt x="2082165" y="1414663"/>
                  </a:lnTo>
                  <a:close/>
                  <a:moveTo>
                    <a:pt x="2082165" y="1126305"/>
                  </a:moveTo>
                  <a:lnTo>
                    <a:pt x="2082165" y="1126305"/>
                  </a:lnTo>
                  <a:lnTo>
                    <a:pt x="2156180" y="1130043"/>
                  </a:lnTo>
                  <a:cubicBezTo>
                    <a:pt x="2423869" y="1157228"/>
                    <a:pt x="2648441" y="1330264"/>
                    <a:pt x="2749177" y="1568431"/>
                  </a:cubicBezTo>
                  <a:cubicBezTo>
                    <a:pt x="2639283" y="1308612"/>
                    <a:pt x="2382014" y="1126305"/>
                    <a:pt x="2082165" y="1126305"/>
                  </a:cubicBezTo>
                  <a:close/>
                  <a:moveTo>
                    <a:pt x="3560566" y="644"/>
                  </a:moveTo>
                  <a:cubicBezTo>
                    <a:pt x="3845384" y="-3769"/>
                    <a:pt x="4187726" y="14202"/>
                    <a:pt x="4610100" y="63315"/>
                  </a:cubicBezTo>
                  <a:cubicBezTo>
                    <a:pt x="5464175" y="242702"/>
                    <a:pt x="5670550" y="545915"/>
                    <a:pt x="6200775" y="787215"/>
                  </a:cubicBezTo>
                  <a:lnTo>
                    <a:pt x="7305675" y="853890"/>
                  </a:lnTo>
                  <a:cubicBezTo>
                    <a:pt x="7494587" y="865002"/>
                    <a:pt x="7578725" y="942790"/>
                    <a:pt x="7715250" y="987240"/>
                  </a:cubicBezTo>
                  <a:cubicBezTo>
                    <a:pt x="8693150" y="1055502"/>
                    <a:pt x="9004300" y="1828615"/>
                    <a:pt x="8791575" y="2101665"/>
                  </a:cubicBezTo>
                  <a:cubicBezTo>
                    <a:pt x="8916987" y="2169928"/>
                    <a:pt x="8956675" y="2265178"/>
                    <a:pt x="8943975" y="2330265"/>
                  </a:cubicBezTo>
                  <a:cubicBezTo>
                    <a:pt x="8931275" y="2395352"/>
                    <a:pt x="8878888" y="2465202"/>
                    <a:pt x="8715375" y="2492190"/>
                  </a:cubicBezTo>
                  <a:lnTo>
                    <a:pt x="7962900" y="2492190"/>
                  </a:lnTo>
                  <a:lnTo>
                    <a:pt x="7800975" y="2468378"/>
                  </a:lnTo>
                  <a:lnTo>
                    <a:pt x="7750749" y="2463738"/>
                  </a:lnTo>
                  <a:lnTo>
                    <a:pt x="7764237" y="2456417"/>
                  </a:lnTo>
                  <a:lnTo>
                    <a:pt x="7652220" y="2517218"/>
                  </a:lnTo>
                  <a:cubicBezTo>
                    <a:pt x="7565613" y="2553849"/>
                    <a:pt x="7470395" y="2574105"/>
                    <a:pt x="7370445" y="2574105"/>
                  </a:cubicBezTo>
                  <a:cubicBezTo>
                    <a:pt x="7220520" y="2574105"/>
                    <a:pt x="7081241" y="2528529"/>
                    <a:pt x="6965706" y="2450475"/>
                  </a:cubicBezTo>
                  <a:lnTo>
                    <a:pt x="6888928" y="2387127"/>
                  </a:lnTo>
                  <a:lnTo>
                    <a:pt x="2601879" y="2352580"/>
                  </a:lnTo>
                  <a:lnTo>
                    <a:pt x="2682435" y="2254945"/>
                  </a:lnTo>
                  <a:cubicBezTo>
                    <a:pt x="2701948" y="2226061"/>
                    <a:pt x="2719432" y="2195693"/>
                    <a:pt x="2734681" y="2164046"/>
                  </a:cubicBezTo>
                  <a:lnTo>
                    <a:pt x="2742385" y="2144494"/>
                  </a:lnTo>
                  <a:lnTo>
                    <a:pt x="2682434" y="2254945"/>
                  </a:lnTo>
                  <a:cubicBezTo>
                    <a:pt x="2552344" y="2447503"/>
                    <a:pt x="2332039" y="2574105"/>
                    <a:pt x="2082165" y="2574105"/>
                  </a:cubicBezTo>
                  <a:cubicBezTo>
                    <a:pt x="1882265" y="2574105"/>
                    <a:pt x="1701290" y="2493080"/>
                    <a:pt x="1570290" y="2362080"/>
                  </a:cubicBezTo>
                  <a:lnTo>
                    <a:pt x="1505265" y="2283268"/>
                  </a:lnTo>
                  <a:lnTo>
                    <a:pt x="1495425" y="2282640"/>
                  </a:lnTo>
                  <a:lnTo>
                    <a:pt x="695325" y="2282640"/>
                  </a:lnTo>
                  <a:cubicBezTo>
                    <a:pt x="488950" y="2228665"/>
                    <a:pt x="307975" y="1993715"/>
                    <a:pt x="257175" y="1958790"/>
                  </a:cubicBezTo>
                  <a:lnTo>
                    <a:pt x="104775" y="1854015"/>
                  </a:lnTo>
                  <a:cubicBezTo>
                    <a:pt x="103187" y="1725427"/>
                    <a:pt x="101600" y="1596840"/>
                    <a:pt x="100012" y="1468252"/>
                  </a:cubicBezTo>
                  <a:lnTo>
                    <a:pt x="314325" y="1415865"/>
                  </a:lnTo>
                  <a:cubicBezTo>
                    <a:pt x="355600" y="1309503"/>
                    <a:pt x="300038" y="923739"/>
                    <a:pt x="371475" y="791977"/>
                  </a:cubicBezTo>
                  <a:cubicBezTo>
                    <a:pt x="442912" y="660215"/>
                    <a:pt x="717550" y="679265"/>
                    <a:pt x="742950" y="625290"/>
                  </a:cubicBezTo>
                  <a:lnTo>
                    <a:pt x="581025" y="387165"/>
                  </a:lnTo>
                  <a:lnTo>
                    <a:pt x="276225" y="339540"/>
                  </a:lnTo>
                  <a:lnTo>
                    <a:pt x="0" y="96652"/>
                  </a:lnTo>
                  <a:lnTo>
                    <a:pt x="1143000" y="234765"/>
                  </a:lnTo>
                  <a:lnTo>
                    <a:pt x="1219200" y="377640"/>
                  </a:lnTo>
                  <a:lnTo>
                    <a:pt x="933450" y="396690"/>
                  </a:lnTo>
                  <a:lnTo>
                    <a:pt x="1085850" y="625290"/>
                  </a:lnTo>
                  <a:lnTo>
                    <a:pt x="1266825" y="606240"/>
                  </a:lnTo>
                  <a:cubicBezTo>
                    <a:pt x="2172296" y="459198"/>
                    <a:pt x="2326352" y="19765"/>
                    <a:pt x="3560566" y="644"/>
                  </a:cubicBezTo>
                  <a:close/>
                </a:path>
              </a:pathLst>
            </a:custGeom>
            <a:noFill/>
            <a:ln w="9525">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4"/>
              <a:endParaRPr lang="en-US" sz="1600" kern="0" dirty="0" err="1">
                <a:solidFill>
                  <a:srgbClr val="737373"/>
                </a:solidFill>
              </a:endParaRPr>
            </a:p>
          </p:txBody>
        </p:sp>
        <p:cxnSp>
          <p:nvCxnSpPr>
            <p:cNvPr id="35" name="Straight Connector 34"/>
            <p:cNvCxnSpPr/>
            <p:nvPr/>
          </p:nvCxnSpPr>
          <p:spPr>
            <a:xfrm flipH="1">
              <a:off x="1055824" y="2884661"/>
              <a:ext cx="263808" cy="0"/>
            </a:xfrm>
            <a:prstGeom prst="line">
              <a:avLst/>
            </a:prstGeom>
            <a:noFill/>
            <a:ln w="9525">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6" name="Straight Connector 35"/>
            <p:cNvCxnSpPr/>
            <p:nvPr/>
          </p:nvCxnSpPr>
          <p:spPr>
            <a:xfrm flipH="1">
              <a:off x="1126712" y="2949464"/>
              <a:ext cx="263808" cy="0"/>
            </a:xfrm>
            <a:prstGeom prst="line">
              <a:avLst/>
            </a:prstGeom>
            <a:noFill/>
            <a:ln w="9525">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7" name="Straight Connector 36"/>
            <p:cNvCxnSpPr/>
            <p:nvPr/>
          </p:nvCxnSpPr>
          <p:spPr>
            <a:xfrm flipH="1">
              <a:off x="950840" y="2987854"/>
              <a:ext cx="397681" cy="0"/>
            </a:xfrm>
            <a:prstGeom prst="line">
              <a:avLst/>
            </a:prstGeom>
            <a:noFill/>
            <a:ln w="9525">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8" name="Straight Connector 37"/>
            <p:cNvCxnSpPr/>
            <p:nvPr/>
          </p:nvCxnSpPr>
          <p:spPr>
            <a:xfrm flipH="1">
              <a:off x="1047963" y="3026244"/>
              <a:ext cx="300557" cy="0"/>
            </a:xfrm>
            <a:prstGeom prst="line">
              <a:avLst/>
            </a:prstGeom>
            <a:noFill/>
            <a:ln w="9525">
              <a:solidFill>
                <a:srgbClr val="73737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3" name="Group 2"/>
          <p:cNvGrpSpPr/>
          <p:nvPr/>
        </p:nvGrpSpPr>
        <p:grpSpPr>
          <a:xfrm>
            <a:off x="3519225" y="3653205"/>
            <a:ext cx="2301004" cy="1510461"/>
            <a:chOff x="3564367" y="2652393"/>
            <a:chExt cx="2301331" cy="1510675"/>
          </a:xfrm>
        </p:grpSpPr>
        <p:sp>
          <p:nvSpPr>
            <p:cNvPr id="29" name="TextBox 28"/>
            <p:cNvSpPr txBox="1"/>
            <p:nvPr/>
          </p:nvSpPr>
          <p:spPr>
            <a:xfrm>
              <a:off x="3564367" y="3424299"/>
              <a:ext cx="2301331" cy="738769"/>
            </a:xfrm>
            <a:prstGeom prst="rect">
              <a:avLst/>
            </a:prstGeom>
            <a:noFill/>
          </p:spPr>
          <p:txBody>
            <a:bodyPr wrap="square" lIns="0" tIns="0" rIns="0" bIns="0" rtlCol="0">
              <a:spAutoFit/>
            </a:bodyPr>
            <a:lstStyle/>
            <a:p>
              <a:pPr algn="ctr" defTabSz="932113">
                <a:spcAft>
                  <a:spcPts val="1199"/>
                </a:spcAft>
              </a:pPr>
              <a:r>
                <a:rPr lang="en-US" sz="1200" dirty="0">
                  <a:solidFill>
                    <a:srgbClr val="525252"/>
                  </a:solidFill>
                  <a:ea typeface="Segoe UI" pitchFamily="34" charset="0"/>
                  <a:cs typeface="Segoe UI Semibold" panose="020B0702040204020203" pitchFamily="34" charset="0"/>
                </a:rPr>
                <a:t>Reduced deployment complexity with dynamic provisioning delivered via Azure AD Join and automatic MDM enrollment </a:t>
              </a:r>
            </a:p>
          </p:txBody>
        </p:sp>
        <p:grpSp>
          <p:nvGrpSpPr>
            <p:cNvPr id="39" name="Group 38"/>
            <p:cNvGrpSpPr/>
            <p:nvPr/>
          </p:nvGrpSpPr>
          <p:grpSpPr>
            <a:xfrm>
              <a:off x="4499864" y="2652393"/>
              <a:ext cx="430339" cy="512986"/>
              <a:chOff x="6075364" y="1843089"/>
              <a:chExt cx="239713" cy="285750"/>
            </a:xfrm>
          </p:grpSpPr>
          <p:sp>
            <p:nvSpPr>
              <p:cNvPr id="40" name="Oval 299"/>
              <p:cNvSpPr>
                <a:spLocks noChangeArrowheads="1"/>
              </p:cNvSpPr>
              <p:nvPr/>
            </p:nvSpPr>
            <p:spPr bwMode="auto">
              <a:xfrm>
                <a:off x="6075364" y="1889126"/>
                <a:ext cx="239713" cy="239713"/>
              </a:xfrm>
              <a:prstGeom prst="ellipse">
                <a:avLst/>
              </a:prstGeom>
              <a:noFill/>
              <a:ln w="9525" cap="rnd">
                <a:solidFill>
                  <a:srgbClr val="7373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41" name="Line 300"/>
              <p:cNvSpPr>
                <a:spLocks noChangeShapeType="1"/>
              </p:cNvSpPr>
              <p:nvPr/>
            </p:nvSpPr>
            <p:spPr bwMode="auto">
              <a:xfrm flipV="1">
                <a:off x="6194426" y="1911351"/>
                <a:ext cx="0" cy="96838"/>
              </a:xfrm>
              <a:prstGeom prst="line">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42" name="Line 301"/>
              <p:cNvSpPr>
                <a:spLocks noChangeShapeType="1"/>
              </p:cNvSpPr>
              <p:nvPr/>
            </p:nvSpPr>
            <p:spPr bwMode="auto">
              <a:xfrm>
                <a:off x="6194426" y="1851026"/>
                <a:ext cx="0" cy="30163"/>
              </a:xfrm>
              <a:prstGeom prst="line">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43" name="Line 302"/>
              <p:cNvSpPr>
                <a:spLocks noChangeShapeType="1"/>
              </p:cNvSpPr>
              <p:nvPr/>
            </p:nvSpPr>
            <p:spPr bwMode="auto">
              <a:xfrm>
                <a:off x="6172201" y="1843089"/>
                <a:ext cx="44450" cy="0"/>
              </a:xfrm>
              <a:prstGeom prst="line">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44" name="Line 303"/>
              <p:cNvSpPr>
                <a:spLocks noChangeShapeType="1"/>
              </p:cNvSpPr>
              <p:nvPr/>
            </p:nvSpPr>
            <p:spPr bwMode="auto">
              <a:xfrm flipV="1">
                <a:off x="6194426" y="1936751"/>
                <a:ext cx="71438" cy="71438"/>
              </a:xfrm>
              <a:prstGeom prst="line">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45" name="Line 304"/>
              <p:cNvSpPr>
                <a:spLocks noChangeShapeType="1"/>
              </p:cNvSpPr>
              <p:nvPr/>
            </p:nvSpPr>
            <p:spPr bwMode="auto">
              <a:xfrm flipV="1">
                <a:off x="6288089" y="1889126"/>
                <a:ext cx="26988" cy="25400"/>
              </a:xfrm>
              <a:prstGeom prst="line">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grpSp>
      </p:grpSp>
      <p:grpSp>
        <p:nvGrpSpPr>
          <p:cNvPr id="2" name="Group 1"/>
          <p:cNvGrpSpPr/>
          <p:nvPr/>
        </p:nvGrpSpPr>
        <p:grpSpPr>
          <a:xfrm>
            <a:off x="6486771" y="3567139"/>
            <a:ext cx="2559956" cy="1596526"/>
            <a:chOff x="8509267" y="2566315"/>
            <a:chExt cx="2560320" cy="1596752"/>
          </a:xfrm>
        </p:grpSpPr>
        <p:sp>
          <p:nvSpPr>
            <p:cNvPr id="30" name="TextBox 29"/>
            <p:cNvSpPr txBox="1"/>
            <p:nvPr/>
          </p:nvSpPr>
          <p:spPr>
            <a:xfrm>
              <a:off x="8509267" y="3424299"/>
              <a:ext cx="2560320" cy="738768"/>
            </a:xfrm>
            <a:prstGeom prst="rect">
              <a:avLst/>
            </a:prstGeom>
            <a:noFill/>
          </p:spPr>
          <p:txBody>
            <a:bodyPr wrap="square" lIns="0" tIns="0" rIns="0" bIns="0" rtlCol="0">
              <a:spAutoFit/>
            </a:bodyPr>
            <a:lstStyle/>
            <a:p>
              <a:pPr algn="ctr" defTabSz="932113">
                <a:spcAft>
                  <a:spcPts val="1199"/>
                </a:spcAft>
              </a:pPr>
              <a:r>
                <a:rPr lang="en-US" sz="1200" dirty="0">
                  <a:solidFill>
                    <a:srgbClr val="525252"/>
                  </a:solidFill>
                  <a:ea typeface="Segoe UI" pitchFamily="34" charset="0"/>
                  <a:cs typeface="Segoe UI Semibold" panose="020B0702040204020203" pitchFamily="34" charset="0"/>
                </a:rPr>
                <a:t>Extended protection for  your corporate data with Enterprise Data Protection and Azure Rights Management</a:t>
              </a:r>
            </a:p>
          </p:txBody>
        </p:sp>
        <p:grpSp>
          <p:nvGrpSpPr>
            <p:cNvPr id="58" name="Group 57"/>
            <p:cNvGrpSpPr/>
            <p:nvPr/>
          </p:nvGrpSpPr>
          <p:grpSpPr>
            <a:xfrm>
              <a:off x="9516196" y="2566315"/>
              <a:ext cx="546463" cy="599064"/>
              <a:chOff x="4989571" y="5280406"/>
              <a:chExt cx="242830" cy="266204"/>
            </a:xfrm>
          </p:grpSpPr>
          <p:sp>
            <p:nvSpPr>
              <p:cNvPr id="59" name="Line 6"/>
              <p:cNvSpPr>
                <a:spLocks noChangeShapeType="1"/>
              </p:cNvSpPr>
              <p:nvPr/>
            </p:nvSpPr>
            <p:spPr bwMode="auto">
              <a:xfrm>
                <a:off x="5113338" y="5427663"/>
                <a:ext cx="0" cy="46038"/>
              </a:xfrm>
              <a:prstGeom prst="line">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60" name="Freeform 7"/>
              <p:cNvSpPr>
                <a:spLocks/>
              </p:cNvSpPr>
              <p:nvPr/>
            </p:nvSpPr>
            <p:spPr bwMode="auto">
              <a:xfrm>
                <a:off x="5022851" y="5449888"/>
                <a:ext cx="179388" cy="23813"/>
              </a:xfrm>
              <a:custGeom>
                <a:avLst/>
                <a:gdLst>
                  <a:gd name="T0" fmla="*/ 0 w 113"/>
                  <a:gd name="T1" fmla="*/ 15 h 15"/>
                  <a:gd name="T2" fmla="*/ 0 w 113"/>
                  <a:gd name="T3" fmla="*/ 0 h 15"/>
                  <a:gd name="T4" fmla="*/ 113 w 113"/>
                  <a:gd name="T5" fmla="*/ 0 h 15"/>
                  <a:gd name="T6" fmla="*/ 113 w 113"/>
                  <a:gd name="T7" fmla="*/ 15 h 15"/>
                </a:gdLst>
                <a:ahLst/>
                <a:cxnLst>
                  <a:cxn ang="0">
                    <a:pos x="T0" y="T1"/>
                  </a:cxn>
                  <a:cxn ang="0">
                    <a:pos x="T2" y="T3"/>
                  </a:cxn>
                  <a:cxn ang="0">
                    <a:pos x="T4" y="T5"/>
                  </a:cxn>
                  <a:cxn ang="0">
                    <a:pos x="T6" y="T7"/>
                  </a:cxn>
                </a:cxnLst>
                <a:rect l="0" t="0" r="r" b="b"/>
                <a:pathLst>
                  <a:path w="113" h="15">
                    <a:moveTo>
                      <a:pt x="0" y="15"/>
                    </a:moveTo>
                    <a:lnTo>
                      <a:pt x="0" y="0"/>
                    </a:lnTo>
                    <a:lnTo>
                      <a:pt x="113" y="0"/>
                    </a:lnTo>
                    <a:lnTo>
                      <a:pt x="113" y="15"/>
                    </a:lnTo>
                  </a:path>
                </a:pathLst>
              </a:cu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61" name="Rectangle 155"/>
              <p:cNvSpPr>
                <a:spLocks noChangeArrowheads="1"/>
              </p:cNvSpPr>
              <p:nvPr/>
            </p:nvSpPr>
            <p:spPr bwMode="auto">
              <a:xfrm>
                <a:off x="5051427" y="5280406"/>
                <a:ext cx="122236" cy="148849"/>
              </a:xfrm>
              <a:prstGeom prst="flowChartOffpageConnector">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62" name="Rectangle 156"/>
              <p:cNvSpPr>
                <a:spLocks noChangeArrowheads="1"/>
              </p:cNvSpPr>
              <p:nvPr/>
            </p:nvSpPr>
            <p:spPr bwMode="auto">
              <a:xfrm rot="16200000">
                <a:off x="4991130" y="5481609"/>
                <a:ext cx="63442" cy="66559"/>
              </a:xfrm>
              <a:prstGeom prst="flowChartDelay">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63" name="Rectangle 157"/>
              <p:cNvSpPr>
                <a:spLocks noChangeArrowheads="1"/>
              </p:cNvSpPr>
              <p:nvPr/>
            </p:nvSpPr>
            <p:spPr bwMode="auto">
              <a:xfrm>
                <a:off x="5173663" y="5480051"/>
                <a:ext cx="58738" cy="66559"/>
              </a:xfrm>
              <a:prstGeom prst="teardrop">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64" name="Rectangle 158"/>
              <p:cNvSpPr>
                <a:spLocks noChangeArrowheads="1"/>
              </p:cNvSpPr>
              <p:nvPr/>
            </p:nvSpPr>
            <p:spPr bwMode="auto">
              <a:xfrm>
                <a:off x="5083176" y="5480051"/>
                <a:ext cx="60325" cy="66559"/>
              </a:xfrm>
              <a:prstGeom prst="rect">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sp>
            <p:nvSpPr>
              <p:cNvPr id="65" name="Rectangle 155"/>
              <p:cNvSpPr>
                <a:spLocks noChangeArrowheads="1"/>
              </p:cNvSpPr>
              <p:nvPr/>
            </p:nvSpPr>
            <p:spPr bwMode="auto">
              <a:xfrm>
                <a:off x="5069444" y="5301625"/>
                <a:ext cx="86202" cy="104969"/>
              </a:xfrm>
              <a:prstGeom prst="flowChartOffpageConnector">
                <a:avLst/>
              </a:prstGeom>
              <a:noFill/>
              <a:ln w="9525" cap="rnd">
                <a:solidFill>
                  <a:srgbClr val="737373"/>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endParaRPr lang="en-US" sz="1600" kern="0">
                  <a:solidFill>
                    <a:srgbClr val="737373"/>
                  </a:solidFill>
                </a:endParaRPr>
              </a:p>
            </p:txBody>
          </p:sp>
        </p:grpSp>
      </p:grpSp>
      <p:grpSp>
        <p:nvGrpSpPr>
          <p:cNvPr id="6" name="Group 5"/>
          <p:cNvGrpSpPr/>
          <p:nvPr/>
        </p:nvGrpSpPr>
        <p:grpSpPr>
          <a:xfrm>
            <a:off x="9583791" y="3630841"/>
            <a:ext cx="2559956" cy="1163495"/>
            <a:chOff x="9875520" y="3304580"/>
            <a:chExt cx="2560320" cy="1163659"/>
          </a:xfrm>
        </p:grpSpPr>
        <p:sp>
          <p:nvSpPr>
            <p:cNvPr id="47" name="TextBox 46"/>
            <p:cNvSpPr txBox="1"/>
            <p:nvPr/>
          </p:nvSpPr>
          <p:spPr>
            <a:xfrm>
              <a:off x="9875520" y="4098855"/>
              <a:ext cx="2560320" cy="369384"/>
            </a:xfrm>
            <a:prstGeom prst="rect">
              <a:avLst/>
            </a:prstGeom>
            <a:noFill/>
          </p:spPr>
          <p:txBody>
            <a:bodyPr wrap="square" lIns="0" tIns="0" rIns="0" bIns="0" rtlCol="0">
              <a:spAutoFit/>
            </a:bodyPr>
            <a:lstStyle/>
            <a:p>
              <a:pPr algn="ctr" defTabSz="932113">
                <a:spcAft>
                  <a:spcPts val="1199"/>
                </a:spcAft>
              </a:pPr>
              <a:r>
                <a:rPr lang="en-US" sz="1200" dirty="0">
                  <a:solidFill>
                    <a:srgbClr val="525252"/>
                  </a:solidFill>
                  <a:ea typeface="Segoe UI" pitchFamily="34" charset="0"/>
                  <a:cs typeface="Segoe UI Semibold" panose="020B0702040204020203" pitchFamily="34" charset="0"/>
                </a:rPr>
                <a:t>Office is a key enabler of EDP and Azure Rights Management</a:t>
              </a:r>
            </a:p>
          </p:txBody>
        </p:sp>
        <p:pic>
          <p:nvPicPr>
            <p:cNvPr id="4" name="Picture 3"/>
            <p:cNvPicPr>
              <a:picLocks noChangeAspect="1"/>
            </p:cNvPicPr>
            <p:nvPr/>
          </p:nvPicPr>
          <p:blipFill rotWithShape="1">
            <a:blip r:embed="rId3"/>
            <a:srcRect r="71098"/>
            <a:stretch/>
          </p:blipFill>
          <p:spPr>
            <a:xfrm>
              <a:off x="10911064" y="3304580"/>
              <a:ext cx="489232" cy="535354"/>
            </a:xfrm>
            <a:prstGeom prst="rect">
              <a:avLst/>
            </a:prstGeom>
          </p:spPr>
        </p:pic>
      </p:grpSp>
    </p:spTree>
    <p:extLst>
      <p:ext uri="{BB962C8B-B14F-4D97-AF65-F5344CB8AC3E}">
        <p14:creationId xmlns:p14="http://schemas.microsoft.com/office/powerpoint/2010/main" val="19312149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162300"/>
            <a:ext cx="12435840" cy="383222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974"/>
          <p:cNvSpPr txBox="1">
            <a:spLocks/>
          </p:cNvSpPr>
          <p:nvPr/>
        </p:nvSpPr>
        <p:spPr>
          <a:xfrm>
            <a:off x="619342" y="895594"/>
            <a:ext cx="6972083" cy="1096684"/>
          </a:xfrm>
          <a:prstGeom prst="rect">
            <a:avLst/>
          </a:prstGeom>
        </p:spPr>
        <p:txBody>
          <a:bodyPr vert="horz" wrap="square" lIns="91440" tIns="91390" rIns="146224" bIns="91390"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spcAft>
                <a:spcPts val="600"/>
              </a:spcAft>
            </a:pPr>
            <a:r>
              <a:rPr lang="en-US" cap="all" spc="300" dirty="0">
                <a:solidFill>
                  <a:srgbClr val="0078D7"/>
                </a:solidFill>
                <a:latin typeface="Segoe UI Light" panose="020B0502040204020203" pitchFamily="34" charset="0"/>
                <a:cs typeface="Arial" panose="020B0604020202020204" pitchFamily="34" charset="0"/>
              </a:rPr>
              <a:t>Getting VALUE from</a:t>
            </a:r>
            <a:r>
              <a:rPr lang="en-US" sz="4400" cap="all" spc="300" dirty="0">
                <a:solidFill>
                  <a:srgbClr val="0078D7"/>
                </a:solidFill>
                <a:latin typeface="Segoe UI Light" panose="020B0502040204020203" pitchFamily="34" charset="0"/>
                <a:cs typeface="Arial" panose="020B0604020202020204" pitchFamily="34" charset="0"/>
              </a:rPr>
              <a:t> </a:t>
            </a:r>
            <a:r>
              <a:rPr lang="en-US" sz="4400" kern="0" cap="all" spc="300" dirty="0">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Windows 10</a:t>
            </a:r>
          </a:p>
        </p:txBody>
      </p:sp>
      <p:sp>
        <p:nvSpPr>
          <p:cNvPr id="13" name="Rectangle 12"/>
          <p:cNvSpPr/>
          <p:nvPr/>
        </p:nvSpPr>
        <p:spPr bwMode="auto">
          <a:xfrm>
            <a:off x="640885" y="3711255"/>
            <a:ext cx="5391615" cy="606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1372" fontAlgn="base">
              <a:spcBef>
                <a:spcPct val="0"/>
              </a:spcBef>
              <a:spcAft>
                <a:spcPts val="1198"/>
              </a:spcAft>
            </a:pPr>
            <a:r>
              <a:rPr lang="en-US" dirty="0">
                <a:solidFill>
                  <a:srgbClr val="737373"/>
                </a:solidFill>
                <a:ea typeface="Segoe UI" panose="020B0502040204020203" pitchFamily="34" charset="0"/>
                <a:cs typeface="Segoe UI Semibold" panose="020B0702040204020203" pitchFamily="34" charset="0"/>
              </a:rPr>
              <a:t>Accelerate your </a:t>
            </a:r>
            <a:r>
              <a:rPr lang="en-US" dirty="0">
                <a:solidFill>
                  <a:srgbClr val="737373"/>
                </a:solidFill>
                <a:latin typeface="Segoe UI Semibold" panose="020B0702040204020203" pitchFamily="34" charset="0"/>
                <a:ea typeface="Segoe UI" panose="020B0502040204020203" pitchFamily="34" charset="0"/>
                <a:cs typeface="Segoe UI Semibold" panose="020B0702040204020203" pitchFamily="34" charset="0"/>
              </a:rPr>
              <a:t>Windows 10 Deployments</a:t>
            </a:r>
          </a:p>
        </p:txBody>
      </p:sp>
      <p:sp>
        <p:nvSpPr>
          <p:cNvPr id="15" name="Rectangle 14"/>
          <p:cNvSpPr/>
          <p:nvPr/>
        </p:nvSpPr>
        <p:spPr bwMode="auto">
          <a:xfrm>
            <a:off x="640885" y="4444999"/>
            <a:ext cx="5392274" cy="606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1372" fontAlgn="base">
              <a:spcBef>
                <a:spcPct val="0"/>
              </a:spcBef>
              <a:spcAft>
                <a:spcPts val="1198"/>
              </a:spcAft>
            </a:pPr>
            <a:r>
              <a:rPr lang="en-US" dirty="0">
                <a:solidFill>
                  <a:srgbClr val="737373"/>
                </a:solidFill>
                <a:ea typeface="Segoe UI" pitchFamily="34" charset="0"/>
                <a:cs typeface="Segoe UI Semibold" panose="020B0702040204020203" pitchFamily="34" charset="0"/>
              </a:rPr>
              <a:t>Learn more about the </a:t>
            </a:r>
            <a:r>
              <a:rPr lang="en-US" dirty="0">
                <a:solidFill>
                  <a:srgbClr val="737373"/>
                </a:solidFill>
                <a:latin typeface="Segoe UI Semibold" panose="020B0702040204020203" pitchFamily="34" charset="0"/>
                <a:ea typeface="Segoe UI" pitchFamily="34" charset="0"/>
                <a:cs typeface="Segoe UI Semibold" panose="020B0702040204020203" pitchFamily="34" charset="0"/>
              </a:rPr>
              <a:t>Microsoft Enterprise Cloud</a:t>
            </a:r>
          </a:p>
        </p:txBody>
      </p:sp>
      <p:sp>
        <p:nvSpPr>
          <p:cNvPr id="21" name="Rectangle 20"/>
          <p:cNvSpPr/>
          <p:nvPr/>
        </p:nvSpPr>
        <p:spPr bwMode="auto">
          <a:xfrm>
            <a:off x="640885" y="5178744"/>
            <a:ext cx="5392274" cy="8598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1372" fontAlgn="base">
              <a:spcBef>
                <a:spcPct val="0"/>
              </a:spcBef>
              <a:spcAft>
                <a:spcPts val="1198"/>
              </a:spcAft>
            </a:pPr>
            <a:r>
              <a:rPr lang="en-US" dirty="0">
                <a:solidFill>
                  <a:srgbClr val="737373"/>
                </a:solidFill>
                <a:latin typeface="Segoe UI Semibold" panose="020B0702040204020203" pitchFamily="34" charset="0"/>
                <a:ea typeface="Segoe UI" pitchFamily="34" charset="0"/>
                <a:cs typeface="Segoe UI Semibold" panose="020B0702040204020203" pitchFamily="34" charset="0"/>
              </a:rPr>
              <a:t>Join the Windows Insider program </a:t>
            </a:r>
            <a:r>
              <a:rPr lang="en-US" dirty="0">
                <a:solidFill>
                  <a:srgbClr val="737373"/>
                </a:solidFill>
                <a:ea typeface="Segoe UI" pitchFamily="34" charset="0"/>
                <a:cs typeface="Segoe UI Semibold" panose="020B0702040204020203" pitchFamily="34" charset="0"/>
              </a:rPr>
              <a:t>to see the latest innovations in Windows</a:t>
            </a:r>
          </a:p>
        </p:txBody>
      </p:sp>
      <p:sp>
        <p:nvSpPr>
          <p:cNvPr id="3" name="Rectangle 2"/>
          <p:cNvSpPr/>
          <p:nvPr/>
        </p:nvSpPr>
        <p:spPr bwMode="auto">
          <a:xfrm rot="16200000">
            <a:off x="6209411" y="-3046475"/>
            <a:ext cx="18288" cy="124358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rot="16200000">
            <a:off x="6209411" y="767460"/>
            <a:ext cx="18288" cy="124358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5283201" y="962857"/>
            <a:ext cx="7153274" cy="5869743"/>
            <a:chOff x="5283201" y="962857"/>
            <a:chExt cx="7153274" cy="5869743"/>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r="19846"/>
            <a:stretch>
              <a:fillRect/>
            </a:stretch>
          </p:blipFill>
          <p:spPr>
            <a:xfrm>
              <a:off x="6851341" y="1440615"/>
              <a:ext cx="5585134" cy="3913632"/>
            </a:xfrm>
            <a:custGeom>
              <a:avLst/>
              <a:gdLst>
                <a:gd name="connsiteX0" fmla="*/ 0 w 5585134"/>
                <a:gd name="connsiteY0" fmla="*/ 0 h 3913632"/>
                <a:gd name="connsiteX1" fmla="*/ 5585134 w 5585134"/>
                <a:gd name="connsiteY1" fmla="*/ 0 h 3913632"/>
                <a:gd name="connsiteX2" fmla="*/ 5585134 w 5585134"/>
                <a:gd name="connsiteY2" fmla="*/ 3913632 h 3913632"/>
                <a:gd name="connsiteX3" fmla="*/ 0 w 5585134"/>
                <a:gd name="connsiteY3" fmla="*/ 3913632 h 3913632"/>
              </a:gdLst>
              <a:ahLst/>
              <a:cxnLst>
                <a:cxn ang="0">
                  <a:pos x="connsiteX0" y="connsiteY0"/>
                </a:cxn>
                <a:cxn ang="0">
                  <a:pos x="connsiteX1" y="connsiteY1"/>
                </a:cxn>
                <a:cxn ang="0">
                  <a:pos x="connsiteX2" y="connsiteY2"/>
                </a:cxn>
                <a:cxn ang="0">
                  <a:pos x="connsiteX3" y="connsiteY3"/>
                </a:cxn>
              </a:cxnLst>
              <a:rect l="l" t="t" r="r" b="b"/>
              <a:pathLst>
                <a:path w="5585134" h="3913632">
                  <a:moveTo>
                    <a:pt x="0" y="0"/>
                  </a:moveTo>
                  <a:lnTo>
                    <a:pt x="5585134" y="0"/>
                  </a:lnTo>
                  <a:lnTo>
                    <a:pt x="5585134" y="3913632"/>
                  </a:lnTo>
                  <a:lnTo>
                    <a:pt x="0" y="3913632"/>
                  </a:lnTo>
                  <a:close/>
                </a:path>
              </a:pathLst>
            </a:custGeom>
          </p:spPr>
        </p:pic>
        <p:pic>
          <p:nvPicPr>
            <p:cNvPr id="19" name="Picture 18"/>
            <p:cNvPicPr>
              <a:picLocks noChangeAspect="1"/>
            </p:cNvPicPr>
            <p:nvPr/>
          </p:nvPicPr>
          <p:blipFill rotWithShape="1">
            <a:blip r:embed="rId4"/>
            <a:srcRect l="3703" t="9566" r="30910" b="4541"/>
            <a:stretch/>
          </p:blipFill>
          <p:spPr>
            <a:xfrm>
              <a:off x="5283201" y="962857"/>
              <a:ext cx="7153274" cy="5869743"/>
            </a:xfrm>
            <a:custGeom>
              <a:avLst/>
              <a:gdLst>
                <a:gd name="connsiteX0" fmla="*/ 0 w 7153274"/>
                <a:gd name="connsiteY0" fmla="*/ 0 h 5869743"/>
                <a:gd name="connsiteX1" fmla="*/ 7153274 w 7153274"/>
                <a:gd name="connsiteY1" fmla="*/ 0 h 5869743"/>
                <a:gd name="connsiteX2" fmla="*/ 7153274 w 7153274"/>
                <a:gd name="connsiteY2" fmla="*/ 5869743 h 5869743"/>
                <a:gd name="connsiteX3" fmla="*/ 0 w 7153274"/>
                <a:gd name="connsiteY3" fmla="*/ 5869743 h 5869743"/>
              </a:gdLst>
              <a:ahLst/>
              <a:cxnLst>
                <a:cxn ang="0">
                  <a:pos x="connsiteX0" y="connsiteY0"/>
                </a:cxn>
                <a:cxn ang="0">
                  <a:pos x="connsiteX1" y="connsiteY1"/>
                </a:cxn>
                <a:cxn ang="0">
                  <a:pos x="connsiteX2" y="connsiteY2"/>
                </a:cxn>
                <a:cxn ang="0">
                  <a:pos x="connsiteX3" y="connsiteY3"/>
                </a:cxn>
              </a:cxnLst>
              <a:rect l="l" t="t" r="r" b="b"/>
              <a:pathLst>
                <a:path w="7153274" h="5869743">
                  <a:moveTo>
                    <a:pt x="0" y="0"/>
                  </a:moveTo>
                  <a:lnTo>
                    <a:pt x="7153274" y="0"/>
                  </a:lnTo>
                  <a:lnTo>
                    <a:pt x="7153274" y="5869743"/>
                  </a:lnTo>
                  <a:lnTo>
                    <a:pt x="0" y="5869743"/>
                  </a:lnTo>
                  <a:close/>
                </a:path>
              </a:pathLst>
            </a:custGeom>
          </p:spPr>
        </p:pic>
      </p:grpSp>
    </p:spTree>
    <p:extLst>
      <p:ext uri="{BB962C8B-B14F-4D97-AF65-F5344CB8AC3E}">
        <p14:creationId xmlns:p14="http://schemas.microsoft.com/office/powerpoint/2010/main" val="332741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72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7" t="7496" r="13605" b="19018"/>
          <a:stretch/>
        </p:blipFill>
        <p:spPr>
          <a:xfrm>
            <a:off x="6218556" y="3498764"/>
            <a:ext cx="6217038" cy="3495266"/>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8818" t="46612" r="37462" b="25589"/>
          <a:stretch/>
        </p:blipFill>
        <p:spPr>
          <a:xfrm>
            <a:off x="882" y="3498764"/>
            <a:ext cx="6217038" cy="3495266"/>
          </a:xfrm>
          <a:prstGeom prst="rect">
            <a:avLst/>
          </a:prstGeom>
          <a:noFill/>
          <a:ln>
            <a:noFill/>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4519" b="14519"/>
          <a:stretch/>
        </p:blipFill>
        <p:spPr>
          <a:xfrm>
            <a:off x="882" y="496"/>
            <a:ext cx="6217038" cy="3498268"/>
          </a:xfrm>
          <a:prstGeom prst="rect">
            <a:avLst/>
          </a:prstGeom>
          <a:noFill/>
          <a:ln>
            <a:no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18556" y="496"/>
            <a:ext cx="6217038" cy="3498268"/>
          </a:xfrm>
          <a:prstGeom prst="rect">
            <a:avLst/>
          </a:prstGeom>
          <a:noFill/>
          <a:ln>
            <a:noFill/>
          </a:ln>
        </p:spPr>
      </p:pic>
      <p:sp>
        <p:nvSpPr>
          <p:cNvPr id="16" name="Rectangle 15"/>
          <p:cNvSpPr/>
          <p:nvPr/>
        </p:nvSpPr>
        <p:spPr bwMode="auto">
          <a:xfrm>
            <a:off x="883" y="498"/>
            <a:ext cx="12434076" cy="1257614"/>
          </a:xfrm>
          <a:prstGeom prst="rect">
            <a:avLst/>
          </a:prstGeom>
          <a:gradFill>
            <a:gsLst>
              <a:gs pos="0">
                <a:schemeClr val="tx1">
                  <a:lumMod val="50000"/>
                  <a:alpha val="30000"/>
                </a:schemeClr>
              </a:gs>
              <a:gs pos="100000">
                <a:schemeClr val="tx1">
                  <a:lumMod val="50000"/>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182854" rIns="274281" bIns="18285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rot="10800000">
            <a:off x="883" y="5515195"/>
            <a:ext cx="12434076" cy="1478833"/>
          </a:xfrm>
          <a:prstGeom prst="rect">
            <a:avLst/>
          </a:prstGeom>
          <a:gradFill>
            <a:gsLst>
              <a:gs pos="0">
                <a:schemeClr val="tx1">
                  <a:lumMod val="50000"/>
                  <a:alpha val="30000"/>
                </a:schemeClr>
              </a:gs>
              <a:gs pos="100000">
                <a:schemeClr val="tx1">
                  <a:lumMod val="50000"/>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182854" rIns="274281" bIns="18285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2" descr="http://vectorlogo4u.com/wp-content/uploads/2016/02/uber-new-logo-png.png"/>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4297" t="37351" r="25369" b="35521"/>
          <a:stretch/>
        </p:blipFill>
        <p:spPr bwMode="auto">
          <a:xfrm>
            <a:off x="597447" y="395695"/>
            <a:ext cx="1344601" cy="4672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5697" t="13209" r="9100" b="13418"/>
          <a:stretch/>
        </p:blipFill>
        <p:spPr>
          <a:xfrm>
            <a:off x="10299575" y="415713"/>
            <a:ext cx="1671401" cy="559515"/>
          </a:xfrm>
          <a:prstGeom prst="rect">
            <a:avLst/>
          </a:prstGeom>
        </p:spPr>
      </p:pic>
      <p:pic>
        <p:nvPicPr>
          <p:cNvPr id="13" name="Picture 12" descr="https://upload.wikimedia.org/wikipedia/commons/thumb/6/69/Airbnb_Logo_B%C3%A9lo.svg/1280px-Airbnb_Logo_B%C3%A9lo.svg.png"/>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9796636" y="5970859"/>
            <a:ext cx="1645951" cy="514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8264" t="32109" r="8403" b="24771"/>
          <a:stretch/>
        </p:blipFill>
        <p:spPr>
          <a:xfrm>
            <a:off x="697828" y="6046561"/>
            <a:ext cx="1143839" cy="498678"/>
          </a:xfrm>
          <a:prstGeom prst="rect">
            <a:avLst/>
          </a:prstGeom>
        </p:spPr>
      </p:pic>
      <p:grpSp>
        <p:nvGrpSpPr>
          <p:cNvPr id="25" name="Group 24"/>
          <p:cNvGrpSpPr/>
          <p:nvPr/>
        </p:nvGrpSpPr>
        <p:grpSpPr>
          <a:xfrm>
            <a:off x="4149701" y="178"/>
            <a:ext cx="4137073" cy="6994168"/>
            <a:chOff x="4149407" y="-318"/>
            <a:chExt cx="4137660" cy="6995160"/>
          </a:xfrm>
        </p:grpSpPr>
        <p:pic>
          <p:nvPicPr>
            <p:cNvPr id="26" name="Picture 25"/>
            <p:cNvPicPr>
              <a:picLocks noChangeAspect="1"/>
            </p:cNvPicPr>
            <p:nvPr/>
          </p:nvPicPr>
          <p:blipFill rotWithShape="1">
            <a:blip r:embed="rId11">
              <a:extLst>
                <a:ext uri="{28A0092B-C50C-407E-A947-70E740481C1C}">
                  <a14:useLocalDpi xmlns:a14="http://schemas.microsoft.com/office/drawing/2010/main" val="0"/>
                </a:ext>
              </a:extLst>
            </a:blip>
            <a:srcRect l="11456" b="11456"/>
            <a:stretch/>
          </p:blipFill>
          <p:spPr>
            <a:xfrm>
              <a:off x="4149407" y="-318"/>
              <a:ext cx="4137660" cy="699516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6751" y="5081973"/>
              <a:ext cx="2702972" cy="727880"/>
            </a:xfrm>
            <a:prstGeom prst="rect">
              <a:avLst/>
            </a:prstGeom>
          </p:spPr>
        </p:pic>
      </p:grpSp>
      <p:grpSp>
        <p:nvGrpSpPr>
          <p:cNvPr id="28" name="Group 27"/>
          <p:cNvGrpSpPr/>
          <p:nvPr/>
        </p:nvGrpSpPr>
        <p:grpSpPr>
          <a:xfrm>
            <a:off x="8286242" y="-1"/>
            <a:ext cx="4153169" cy="3520441"/>
            <a:chOff x="8292612" y="-1"/>
            <a:chExt cx="4153757" cy="3504734"/>
          </a:xfrm>
        </p:grpSpPr>
        <p:pic>
          <p:nvPicPr>
            <p:cNvPr id="29" name="Picture 28"/>
            <p:cNvPicPr>
              <a:picLocks noChangeAspect="1"/>
            </p:cNvPicPr>
            <p:nvPr/>
          </p:nvPicPr>
          <p:blipFill rotWithShape="1">
            <a:blip r:embed="rId13">
              <a:extLst>
                <a:ext uri="{28A0092B-C50C-407E-A947-70E740481C1C}">
                  <a14:useLocalDpi xmlns:a14="http://schemas.microsoft.com/office/drawing/2010/main" val="0"/>
                </a:ext>
              </a:extLst>
            </a:blip>
            <a:srcRect l="6420" t="1087" r="6270" b="11603"/>
            <a:stretch/>
          </p:blipFill>
          <p:spPr>
            <a:xfrm>
              <a:off x="8292612" y="-1"/>
              <a:ext cx="4153757" cy="3504733"/>
            </a:xfrm>
            <a:prstGeom prst="rect">
              <a:avLst/>
            </a:prstGeom>
          </p:spPr>
        </p:pic>
        <p:pic>
          <p:nvPicPr>
            <p:cNvPr id="30" name="Picture 29"/>
            <p:cNvPicPr>
              <a:picLocks noChangeAspect="1"/>
            </p:cNvPicPr>
            <p:nvPr/>
          </p:nvPicPr>
          <p:blipFill>
            <a:blip r:embed="rId14" cstate="print">
              <a:lum bright="32000"/>
              <a:extLst>
                <a:ext uri="{BEBA8EAE-BF5A-486C-A8C5-ECC9F3942E4B}">
                  <a14:imgProps xmlns:a14="http://schemas.microsoft.com/office/drawing/2010/main">
                    <a14:imgLayer r:embed="rId15">
                      <a14:imgEffect>
                        <a14:saturation sat="0"/>
                      </a14:imgEffect>
                      <a14:imgEffect>
                        <a14:brightnessContrast bright="29000"/>
                      </a14:imgEffect>
                    </a14:imgLayer>
                  </a14:imgProps>
                </a:ext>
                <a:ext uri="{28A0092B-C50C-407E-A947-70E740481C1C}">
                  <a14:useLocalDpi xmlns:a14="http://schemas.microsoft.com/office/drawing/2010/main" val="0"/>
                </a:ext>
              </a:extLst>
            </a:blip>
            <a:stretch>
              <a:fillRect/>
            </a:stretch>
          </p:blipFill>
          <p:spPr>
            <a:xfrm>
              <a:off x="10862706" y="2447993"/>
              <a:ext cx="1035900" cy="705707"/>
            </a:xfrm>
            <a:prstGeom prst="rect">
              <a:avLst/>
            </a:prstGeom>
          </p:spPr>
        </p:pic>
        <p:sp>
          <p:nvSpPr>
            <p:cNvPr id="31" name="Rectangle 30"/>
            <p:cNvSpPr/>
            <p:nvPr/>
          </p:nvSpPr>
          <p:spPr bwMode="auto">
            <a:xfrm rot="10800000">
              <a:off x="8294027" y="2447993"/>
              <a:ext cx="4149407" cy="1056740"/>
            </a:xfrm>
            <a:prstGeom prst="rect">
              <a:avLst/>
            </a:prstGeom>
            <a:gradFill>
              <a:gsLst>
                <a:gs pos="0">
                  <a:schemeClr val="tx1">
                    <a:lumMod val="50000"/>
                    <a:alpha val="30000"/>
                  </a:schemeClr>
                </a:gs>
                <a:gs pos="100000">
                  <a:schemeClr val="tx1">
                    <a:lumMod val="50000"/>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182854" rIns="274281" bIns="18285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0" name="Group 9"/>
          <p:cNvGrpSpPr/>
          <p:nvPr/>
        </p:nvGrpSpPr>
        <p:grpSpPr>
          <a:xfrm>
            <a:off x="882" y="496"/>
            <a:ext cx="4233672" cy="3502152"/>
            <a:chOff x="-6751513" y="2885569"/>
            <a:chExt cx="4233672" cy="3502152"/>
          </a:xfrm>
        </p:grpSpPr>
        <p:pic>
          <p:nvPicPr>
            <p:cNvPr id="6" name="Picture 5"/>
            <p:cNvPicPr>
              <a:picLocks noChangeAspect="1"/>
            </p:cNvPicPr>
            <p:nvPr/>
          </p:nvPicPr>
          <p:blipFill rotWithShape="1">
            <a:blip r:embed="rId16">
              <a:extLst>
                <a:ext uri="{28A0092B-C50C-407E-A947-70E740481C1C}">
                  <a14:useLocalDpi xmlns:a14="http://schemas.microsoft.com/office/drawing/2010/main" val="0"/>
                </a:ext>
              </a:extLst>
            </a:blip>
            <a:srcRect l="61090" t="55017" r="15115" b="15480"/>
            <a:stretch/>
          </p:blipFill>
          <p:spPr>
            <a:xfrm>
              <a:off x="-6751513" y="2885569"/>
              <a:ext cx="4233672" cy="3502152"/>
            </a:xfrm>
            <a:prstGeom prst="rect">
              <a:avLst/>
            </a:prstGeom>
          </p:spPr>
        </p:pic>
        <p:sp>
          <p:nvSpPr>
            <p:cNvPr id="34" name="Rectangle 33"/>
            <p:cNvSpPr/>
            <p:nvPr/>
          </p:nvSpPr>
          <p:spPr bwMode="auto">
            <a:xfrm rot="10800000">
              <a:off x="-6751512" y="4826650"/>
              <a:ext cx="4233189" cy="1561071"/>
            </a:xfrm>
            <a:prstGeom prst="rect">
              <a:avLst/>
            </a:prstGeom>
            <a:gradFill>
              <a:gsLst>
                <a:gs pos="0">
                  <a:schemeClr val="tx1">
                    <a:lumMod val="50000"/>
                    <a:alpha val="30000"/>
                  </a:schemeClr>
                </a:gs>
                <a:gs pos="100000">
                  <a:schemeClr val="tx1">
                    <a:lumMod val="50000"/>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182854" rIns="274281" bIns="18285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13562" y="5723304"/>
              <a:ext cx="1874429" cy="367413"/>
            </a:xfrm>
            <a:prstGeom prst="rect">
              <a:avLst/>
            </a:prstGeom>
          </p:spPr>
        </p:pic>
      </p:grpSp>
      <p:grpSp>
        <p:nvGrpSpPr>
          <p:cNvPr id="36" name="Group 35"/>
          <p:cNvGrpSpPr/>
          <p:nvPr/>
        </p:nvGrpSpPr>
        <p:grpSpPr>
          <a:xfrm>
            <a:off x="0" y="3494998"/>
            <a:ext cx="4235938" cy="3499527"/>
            <a:chOff x="-1" y="3490247"/>
            <a:chExt cx="4149407" cy="3500023"/>
          </a:xfrm>
        </p:grpSpPr>
        <p:pic>
          <p:nvPicPr>
            <p:cNvPr id="37" name="Picture 36"/>
            <p:cNvPicPr>
              <a:picLocks noChangeAspect="1"/>
            </p:cNvPicPr>
            <p:nvPr/>
          </p:nvPicPr>
          <p:blipFill rotWithShape="1">
            <a:blip r:embed="rId18" cstate="screen">
              <a:extLst>
                <a:ext uri="{28A0092B-C50C-407E-A947-70E740481C1C}">
                  <a14:useLocalDpi xmlns:a14="http://schemas.microsoft.com/office/drawing/2010/main"/>
                </a:ext>
              </a:extLst>
            </a:blip>
            <a:srcRect l="22464" t="12507" r="14141" b="7098"/>
            <a:stretch/>
          </p:blipFill>
          <p:spPr>
            <a:xfrm flipH="1">
              <a:off x="1524" y="3490247"/>
              <a:ext cx="4142232" cy="3500023"/>
            </a:xfrm>
            <a:prstGeom prst="rect">
              <a:avLst/>
            </a:prstGeom>
          </p:spPr>
        </p:pic>
        <p:sp>
          <p:nvSpPr>
            <p:cNvPr id="38" name="Rectangle 37"/>
            <p:cNvSpPr/>
            <p:nvPr/>
          </p:nvSpPr>
          <p:spPr bwMode="auto">
            <a:xfrm rot="10800000">
              <a:off x="-1" y="5428183"/>
              <a:ext cx="4149407" cy="1561292"/>
            </a:xfrm>
            <a:prstGeom prst="rect">
              <a:avLst/>
            </a:prstGeom>
            <a:gradFill>
              <a:gsLst>
                <a:gs pos="5000">
                  <a:schemeClr val="tx1">
                    <a:lumMod val="50000"/>
                    <a:alpha val="56000"/>
                  </a:schemeClr>
                </a:gs>
                <a:gs pos="100000">
                  <a:schemeClr val="tx1">
                    <a:lumMod val="50000"/>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182854" rIns="274281" bIns="18285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9" name="Picture 38"/>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7620" y="5710631"/>
              <a:ext cx="1316285" cy="996395"/>
            </a:xfrm>
            <a:prstGeom prst="rect">
              <a:avLst/>
            </a:prstGeom>
          </p:spPr>
        </p:pic>
      </p:grpSp>
      <p:grpSp>
        <p:nvGrpSpPr>
          <p:cNvPr id="40" name="Group 39"/>
          <p:cNvGrpSpPr/>
          <p:nvPr/>
        </p:nvGrpSpPr>
        <p:grpSpPr>
          <a:xfrm>
            <a:off x="8246169" y="3474085"/>
            <a:ext cx="4190306" cy="3520440"/>
            <a:chOff x="8287067" y="3495136"/>
            <a:chExt cx="4149407" cy="3500024"/>
          </a:xfrm>
        </p:grpSpPr>
        <p:pic>
          <p:nvPicPr>
            <p:cNvPr id="41" name="Picture 40"/>
            <p:cNvPicPr>
              <a:picLocks noChangeAspect="1"/>
            </p:cNvPicPr>
            <p:nvPr/>
          </p:nvPicPr>
          <p:blipFill rotWithShape="1">
            <a:blip r:embed="rId21" cstate="screen">
              <a:extLst>
                <a:ext uri="{28A0092B-C50C-407E-A947-70E740481C1C}">
                  <a14:useLocalDpi xmlns:a14="http://schemas.microsoft.com/office/drawing/2010/main" val="0"/>
                </a:ext>
              </a:extLst>
            </a:blip>
            <a:srcRect l="23802" t="4392" r="27924" b="4943"/>
            <a:stretch/>
          </p:blipFill>
          <p:spPr>
            <a:xfrm>
              <a:off x="8294136" y="3495136"/>
              <a:ext cx="4142232" cy="3500024"/>
            </a:xfrm>
            <a:prstGeom prst="rect">
              <a:avLst/>
            </a:prstGeom>
          </p:spPr>
        </p:pic>
        <p:sp>
          <p:nvSpPr>
            <p:cNvPr id="42" name="Rectangle 41"/>
            <p:cNvSpPr/>
            <p:nvPr/>
          </p:nvSpPr>
          <p:spPr bwMode="auto">
            <a:xfrm rot="10800000">
              <a:off x="8287067" y="5428183"/>
              <a:ext cx="4149407" cy="1561292"/>
            </a:xfrm>
            <a:prstGeom prst="rect">
              <a:avLst/>
            </a:prstGeom>
            <a:gradFill>
              <a:gsLst>
                <a:gs pos="0">
                  <a:schemeClr val="tx1">
                    <a:lumMod val="50000"/>
                    <a:alpha val="30000"/>
                  </a:schemeClr>
                </a:gs>
                <a:gs pos="100000">
                  <a:schemeClr val="tx1">
                    <a:lumMod val="50000"/>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182854" rIns="274281" bIns="18285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3" name="Picture 42"/>
            <p:cNvPicPr>
              <a:picLocks noChangeAspect="1"/>
            </p:cNvPicPr>
            <p:nvPr/>
          </p:nvPicPr>
          <p:blipFill rotWithShape="1">
            <a:blip r:embed="rId22" cstate="print">
              <a:duotone>
                <a:schemeClr val="bg2">
                  <a:shade val="45000"/>
                  <a:satMod val="135000"/>
                </a:schemeClr>
                <a:prstClr val="white"/>
              </a:duotone>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t="-6826" r="33571"/>
            <a:stretch/>
          </p:blipFill>
          <p:spPr>
            <a:xfrm>
              <a:off x="10115852" y="6128206"/>
              <a:ext cx="1892172" cy="475800"/>
            </a:xfrm>
            <a:prstGeom prst="rect">
              <a:avLst/>
            </a:prstGeom>
          </p:spPr>
        </p:pic>
      </p:grpSp>
      <p:sp>
        <p:nvSpPr>
          <p:cNvPr id="7" name="Rectangle 6"/>
          <p:cNvSpPr/>
          <p:nvPr/>
        </p:nvSpPr>
        <p:spPr bwMode="auto">
          <a:xfrm>
            <a:off x="2613083" y="2830382"/>
            <a:ext cx="7210309" cy="1320611"/>
          </a:xfrm>
          <a:prstGeom prst="rect">
            <a:avLst/>
          </a:prstGeom>
          <a:solidFill>
            <a:srgbClr val="0078D7">
              <a:alpha val="8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281" tIns="182854" rIns="274281" bIns="18285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2639841" y="3222980"/>
            <a:ext cx="7156794" cy="651486"/>
          </a:xfrm>
          <a:prstGeom prst="rect">
            <a:avLst/>
          </a:prstGeom>
          <a:noFill/>
        </p:spPr>
        <p:txBody>
          <a:bodyPr wrap="square" lIns="274281" tIns="182854" rIns="274281" bIns="182854" rtlCol="0" anchor="ctr">
            <a:noAutofit/>
          </a:bodyPr>
          <a:lstStyle/>
          <a:p>
            <a:pPr algn="ctr" defTabSz="932563">
              <a:lnSpc>
                <a:spcPct val="80000"/>
              </a:lnSpc>
            </a:pPr>
            <a:r>
              <a:rPr lang="en-US" sz="4799" spc="-300" dirty="0">
                <a:solidFill>
                  <a:srgbClr val="FFFFFF"/>
                </a:solidFill>
                <a:latin typeface="Segoe UI Light"/>
                <a:ea typeface="Segoe UI Black" panose="020B0A02040204020203" pitchFamily="34" charset="0"/>
                <a:cs typeface="Segoe UI" panose="020B0502040204020203" pitchFamily="34" charset="0"/>
              </a:rPr>
              <a:t>DIGITAL TRANSFORMATION</a:t>
            </a:r>
          </a:p>
        </p:txBody>
      </p:sp>
      <p:sp>
        <p:nvSpPr>
          <p:cNvPr id="46" name="TextBox 45"/>
          <p:cNvSpPr txBox="1"/>
          <p:nvPr/>
        </p:nvSpPr>
        <p:spPr>
          <a:xfrm>
            <a:off x="2639840" y="3388204"/>
            <a:ext cx="7156794" cy="914780"/>
          </a:xfrm>
          <a:prstGeom prst="rect">
            <a:avLst/>
          </a:prstGeom>
          <a:noFill/>
        </p:spPr>
        <p:txBody>
          <a:bodyPr wrap="square" lIns="274281" tIns="182854" rIns="274281" bIns="182854" rtlCol="0" anchor="ctr">
            <a:noAutofit/>
          </a:bodyPr>
          <a:lstStyle/>
          <a:p>
            <a:pPr algn="ctr" defTabSz="932563">
              <a:lnSpc>
                <a:spcPct val="80000"/>
              </a:lnSpc>
            </a:pPr>
            <a:r>
              <a:rPr lang="en-US" sz="4799" cap="all" spc="300" dirty="0">
                <a:ln w="3175">
                  <a:noFill/>
                </a:ln>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Is everywhere</a:t>
            </a:r>
          </a:p>
        </p:txBody>
      </p:sp>
    </p:spTree>
    <p:extLst>
      <p:ext uri="{BB962C8B-B14F-4D97-AF65-F5344CB8AC3E}">
        <p14:creationId xmlns:p14="http://schemas.microsoft.com/office/powerpoint/2010/main" val="4073135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decel="10000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750" fill="hold"/>
                                        <p:tgtEl>
                                          <p:spTgt spid="36"/>
                                        </p:tgtEl>
                                        <p:attrNameLst>
                                          <p:attrName>ppt_x</p:attrName>
                                        </p:attrNameLst>
                                      </p:cBhvr>
                                      <p:tavLst>
                                        <p:tav tm="0">
                                          <p:val>
                                            <p:strVal val="0-#ppt_w/2"/>
                                          </p:val>
                                        </p:tav>
                                        <p:tav tm="100000">
                                          <p:val>
                                            <p:strVal val="#ppt_x"/>
                                          </p:val>
                                        </p:tav>
                                      </p:tavLst>
                                    </p:anim>
                                    <p:anim calcmode="lin" valueType="num">
                                      <p:cBhvr additive="base">
                                        <p:cTn id="22" dur="75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750" fill="hold"/>
                                        <p:tgtEl>
                                          <p:spTgt spid="25"/>
                                        </p:tgtEl>
                                        <p:attrNameLst>
                                          <p:attrName>ppt_x</p:attrName>
                                        </p:attrNameLst>
                                      </p:cBhvr>
                                      <p:tavLst>
                                        <p:tav tm="0">
                                          <p:val>
                                            <p:strVal val="#ppt_x"/>
                                          </p:val>
                                        </p:tav>
                                        <p:tav tm="100000">
                                          <p:val>
                                            <p:strVal val="#ppt_x"/>
                                          </p:val>
                                        </p:tav>
                                      </p:tavLst>
                                    </p:anim>
                                    <p:anim calcmode="lin" valueType="num">
                                      <p:cBhvr additive="base">
                                        <p:cTn id="26" dur="75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3" decel="10000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750" fill="hold"/>
                                        <p:tgtEl>
                                          <p:spTgt spid="28"/>
                                        </p:tgtEl>
                                        <p:attrNameLst>
                                          <p:attrName>ppt_x</p:attrName>
                                        </p:attrNameLst>
                                      </p:cBhvr>
                                      <p:tavLst>
                                        <p:tav tm="0">
                                          <p:val>
                                            <p:strVal val="1+#ppt_w/2"/>
                                          </p:val>
                                        </p:tav>
                                        <p:tav tm="100000">
                                          <p:val>
                                            <p:strVal val="#ppt_x"/>
                                          </p:val>
                                        </p:tav>
                                      </p:tavLst>
                                    </p:anim>
                                    <p:anim calcmode="lin" valueType="num">
                                      <p:cBhvr additive="base">
                                        <p:cTn id="30" dur="750" fill="hold"/>
                                        <p:tgtEl>
                                          <p:spTgt spid="28"/>
                                        </p:tgtEl>
                                        <p:attrNameLst>
                                          <p:attrName>ppt_y</p:attrName>
                                        </p:attrNameLst>
                                      </p:cBhvr>
                                      <p:tavLst>
                                        <p:tav tm="0">
                                          <p:val>
                                            <p:strVal val="0-#ppt_h/2"/>
                                          </p:val>
                                        </p:tav>
                                        <p:tav tm="100000">
                                          <p:val>
                                            <p:strVal val="#ppt_y"/>
                                          </p:val>
                                        </p:tav>
                                      </p:tavLst>
                                    </p:anim>
                                  </p:childTnLst>
                                </p:cTn>
                              </p:par>
                              <p:par>
                                <p:cTn id="31" presetID="2" presetClass="entr" presetSubtype="6" decel="10000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750" fill="hold"/>
                                        <p:tgtEl>
                                          <p:spTgt spid="40"/>
                                        </p:tgtEl>
                                        <p:attrNameLst>
                                          <p:attrName>ppt_x</p:attrName>
                                        </p:attrNameLst>
                                      </p:cBhvr>
                                      <p:tavLst>
                                        <p:tav tm="0">
                                          <p:val>
                                            <p:strVal val="1+#ppt_w/2"/>
                                          </p:val>
                                        </p:tav>
                                        <p:tav tm="100000">
                                          <p:val>
                                            <p:strVal val="#ppt_x"/>
                                          </p:val>
                                        </p:tav>
                                      </p:tavLst>
                                    </p:anim>
                                    <p:anim calcmode="lin" valueType="num">
                                      <p:cBhvr additive="base">
                                        <p:cTn id="34" dur="750" fill="hold"/>
                                        <p:tgtEl>
                                          <p:spTgt spid="40"/>
                                        </p:tgtEl>
                                        <p:attrNameLst>
                                          <p:attrName>ppt_y</p:attrName>
                                        </p:attrNameLst>
                                      </p:cBhvr>
                                      <p:tavLst>
                                        <p:tav tm="0">
                                          <p:val>
                                            <p:strVal val="1+#ppt_h/2"/>
                                          </p:val>
                                        </p:tav>
                                        <p:tav tm="100000">
                                          <p:val>
                                            <p:strVal val="#ppt_y"/>
                                          </p:val>
                                        </p:tav>
                                      </p:tavLst>
                                    </p:anim>
                                  </p:childTnLst>
                                </p:cTn>
                              </p:par>
                              <p:par>
                                <p:cTn id="35" presetID="2" presetClass="entr" presetSubtype="9" decel="10000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750" fill="hold"/>
                                        <p:tgtEl>
                                          <p:spTgt spid="10"/>
                                        </p:tgtEl>
                                        <p:attrNameLst>
                                          <p:attrName>ppt_x</p:attrName>
                                        </p:attrNameLst>
                                      </p:cBhvr>
                                      <p:tavLst>
                                        <p:tav tm="0">
                                          <p:val>
                                            <p:strVal val="0-#ppt_w/2"/>
                                          </p:val>
                                        </p:tav>
                                        <p:tav tm="100000">
                                          <p:val>
                                            <p:strVal val="#ppt_x"/>
                                          </p:val>
                                        </p:tav>
                                      </p:tavLst>
                                    </p:anim>
                                    <p:anim calcmode="lin" valueType="num">
                                      <p:cBhvr additive="base">
                                        <p:cTn id="38" dur="75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750"/>
                            </p:stCondLst>
                            <p:childTnLst>
                              <p:par>
                                <p:cTn id="40" presetID="54" presetClass="path" presetSubtype="0" accel="50000" decel="50000" fill="hold" grpId="0" nodeType="afterEffect">
                                  <p:stCondLst>
                                    <p:cond delay="0"/>
                                  </p:stCondLst>
                                  <p:childTnLst>
                                    <p:animMotion origin="layout" path="M  0 0 L0 4.699975E-04 L0 9.399951E-04" pathEditMode="relative" ptsTypes="">
                                      <p:cBhvr>
                                        <p:cTn id="41" dur="500" fill="hold"/>
                                        <p:tgtEl>
                                          <p:spTgt spid="7"/>
                                        </p:tgtEl>
                                        <p:attrNameLst>
                                          <p:attrName>ppt_x</p:attrName>
                                          <p:attrName>ppt_y</p:attrName>
                                        </p:attrNameLst>
                                      </p:cBhvr>
                                    </p:animMotion>
                                    <p:animScale>
                                      <p:cBhvr>
                                        <p:cTn id="42" dur="500" fill="hold">
                                          <p:stCondLst>
                                            <p:cond delay="0"/>
                                          </p:stCondLst>
                                        </p:cTn>
                                        <p:tgtEl>
                                          <p:spTgt spid="7"/>
                                        </p:tgtEl>
                                      </p:cBhvr>
                                      <p:from x="100000" y="100000"/>
                                      <p:to x="100000" y="140414"/>
                                    </p:animScale>
                                    <p:animRot by="0">
                                      <p:cBhvr>
                                        <p:cTn id="43" dur="500" fill="hold">
                                          <p:stCondLst>
                                            <p:cond delay="0"/>
                                          </p:stCondLst>
                                        </p:cTn>
                                        <p:tgtEl>
                                          <p:spTgt spid="7"/>
                                        </p:tgtEl>
                                        <p:attrNameLst>
                                          <p:attrName>r</p:attrName>
                                        </p:attrNameLst>
                                      </p:cBhvr>
                                    </p:animRot>
                                  </p:childTnLst>
                                </p:cTn>
                              </p:par>
                              <p:par>
                                <p:cTn id="44" presetID="41" presetClass="path" presetSubtype="0" accel="50000" decel="50000" fill="hold" grpId="0" nodeType="withEffect">
                                  <p:stCondLst>
                                    <p:cond delay="0"/>
                                  </p:stCondLst>
                                  <p:childTnLst>
                                    <p:animMotion origin="layout" path="M  0 0 L0 -2.070497E-02 L0 -4.140994E-02" pathEditMode="relative" ptsTypes="">
                                      <p:cBhvr>
                                        <p:cTn id="45" dur="500" fill="hold"/>
                                        <p:tgtEl>
                                          <p:spTgt spid="8"/>
                                        </p:tgtEl>
                                        <p:attrNameLst>
                                          <p:attrName>ppt_x</p:attrName>
                                          <p:attrName>ppt_y</p:attrName>
                                        </p:attrNameLst>
                                      </p:cBhvr>
                                    </p:animMotion>
                                    <p:animScale>
                                      <p:cBhvr>
                                        <p:cTn id="46" dur="500" fill="hold">
                                          <p:stCondLst>
                                            <p:cond delay="0"/>
                                          </p:stCondLst>
                                        </p:cTn>
                                        <p:tgtEl>
                                          <p:spTgt spid="8"/>
                                        </p:tgtEl>
                                      </p:cBhvr>
                                      <p:from x="100000" y="100000"/>
                                      <p:to x="100000" y="100000"/>
                                    </p:animScale>
                                    <p:animRot by="0">
                                      <p:cBhvr>
                                        <p:cTn id="47" dur="500" fill="hold">
                                          <p:stCondLst>
                                            <p:cond delay="0"/>
                                          </p:stCondLst>
                                        </p:cTn>
                                        <p:tgtEl>
                                          <p:spTgt spid="8"/>
                                        </p:tgtEl>
                                        <p:attrNameLst>
                                          <p:attrName>r</p:attrName>
                                        </p:attrNameLst>
                                      </p:cBhvr>
                                    </p:animRot>
                                  </p:childTnLst>
                                </p:cTn>
                              </p:par>
                              <p:par>
                                <p:cTn id="48" presetID="10" presetClass="entr" presetSubtype="0" fill="hold" grpId="0" nodeType="withEffect">
                                  <p:stCondLst>
                                    <p:cond delay="25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442420" cy="67437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4684"/>
          <a:stretch/>
        </p:blipFill>
        <p:spPr>
          <a:xfrm>
            <a:off x="0" y="6621462"/>
            <a:ext cx="12436475" cy="371647"/>
          </a:xfrm>
          <a:prstGeom prst="rect">
            <a:avLst/>
          </a:prstGeom>
        </p:spPr>
      </p:pic>
      <p:sp>
        <p:nvSpPr>
          <p:cNvPr id="10" name="Rectangle 9"/>
          <p:cNvSpPr/>
          <p:nvPr/>
        </p:nvSpPr>
        <p:spPr bwMode="auto">
          <a:xfrm>
            <a:off x="1" y="-992"/>
            <a:ext cx="12436474" cy="6995517"/>
          </a:xfrm>
          <a:prstGeom prst="rect">
            <a:avLst/>
          </a:prstGeom>
          <a:solidFill>
            <a:srgbClr val="0078D7">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974"/>
          <p:cNvSpPr txBox="1">
            <a:spLocks/>
          </p:cNvSpPr>
          <p:nvPr/>
        </p:nvSpPr>
        <p:spPr>
          <a:xfrm>
            <a:off x="2197914" y="5363221"/>
            <a:ext cx="8040646" cy="758823"/>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2400" spc="0" dirty="0">
                <a:solidFill>
                  <a:schemeClr val="bg1"/>
                </a:solidFill>
              </a:rPr>
              <a:t>name</a:t>
            </a:r>
          </a:p>
        </p:txBody>
      </p:sp>
      <p:sp>
        <p:nvSpPr>
          <p:cNvPr id="12" name="Title 974"/>
          <p:cNvSpPr txBox="1">
            <a:spLocks/>
          </p:cNvSpPr>
          <p:nvPr/>
        </p:nvSpPr>
        <p:spPr>
          <a:xfrm>
            <a:off x="1235074" y="1244958"/>
            <a:ext cx="9966326" cy="758823"/>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200" spc="-100" dirty="0">
                <a:solidFill>
                  <a:schemeClr val="bg1"/>
                </a:solidFill>
                <a:latin typeface="+mj-lt"/>
                <a:cs typeface="Segoe UI" panose="020B0502040204020203" pitchFamily="34" charset="0"/>
              </a:rPr>
              <a:t>Windows 10 </a:t>
            </a:r>
          </a:p>
          <a:p>
            <a:pPr algn="ctr">
              <a:spcAft>
                <a:spcPts val="600"/>
              </a:spcAft>
            </a:pPr>
            <a:r>
              <a:rPr lang="en-US" sz="4400" cap="all" spc="3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DEMO</a:t>
            </a:r>
          </a:p>
        </p:txBody>
      </p:sp>
      <p:sp>
        <p:nvSpPr>
          <p:cNvPr id="14" name="Rectangle 13"/>
          <p:cNvSpPr/>
          <p:nvPr/>
        </p:nvSpPr>
        <p:spPr bwMode="auto">
          <a:xfrm flipV="1">
            <a:off x="0" y="2696662"/>
            <a:ext cx="12436475"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1825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8655" y="556558"/>
            <a:ext cx="11079164" cy="1385743"/>
            <a:chOff x="-2470542" y="4694948"/>
            <a:chExt cx="11079164" cy="1385743"/>
          </a:xfrm>
        </p:grpSpPr>
        <p:sp>
          <p:nvSpPr>
            <p:cNvPr id="4" name="TextBox 3"/>
            <p:cNvSpPr txBox="1"/>
            <p:nvPr/>
          </p:nvSpPr>
          <p:spPr>
            <a:xfrm>
              <a:off x="-2470542" y="5046562"/>
              <a:ext cx="11079164" cy="1034129"/>
            </a:xfrm>
            <a:prstGeom prst="rect">
              <a:avLst/>
            </a:prstGeom>
            <a:noFill/>
          </p:spPr>
          <p:txBody>
            <a:bodyPr wrap="square" lIns="182880" tIns="146304" rIns="182880" bIns="146304" rtlCol="0">
              <a:spAutoFit/>
            </a:bodyPr>
            <a:lstStyle/>
            <a:p>
              <a:pPr algn="ctr">
                <a:lnSpc>
                  <a:spcPct val="80000"/>
                </a:lnSpc>
              </a:pPr>
              <a:r>
                <a:rPr lang="en-US" sz="6000" b="1"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ALLOCATION</a:t>
              </a:r>
            </a:p>
          </p:txBody>
        </p:sp>
        <p:sp>
          <p:nvSpPr>
            <p:cNvPr id="5" name="Rectangle 4"/>
            <p:cNvSpPr/>
            <p:nvPr/>
          </p:nvSpPr>
          <p:spPr>
            <a:xfrm>
              <a:off x="-1715229" y="4694948"/>
              <a:ext cx="9568539" cy="461665"/>
            </a:xfrm>
            <a:prstGeom prst="rect">
              <a:avLst/>
            </a:prstGeom>
          </p:spPr>
          <p:txBody>
            <a:bodyPr wrap="square">
              <a:spAutoFit/>
            </a:bodyPr>
            <a:lstStyle/>
            <a:p>
              <a:pPr algn="ctr">
                <a:lnSpc>
                  <a:spcPct val="80000"/>
                </a:lnSpc>
              </a:pPr>
              <a:r>
                <a:rPr lang="en-US" sz="3000" spc="300" dirty="0">
                  <a:solidFill>
                    <a:schemeClr val="tx2"/>
                  </a:solidFill>
                  <a:latin typeface="Segoe UI Light" panose="020B0502040204020203" pitchFamily="34" charset="0"/>
                  <a:cs typeface="Arial" panose="020B0604020202020204" pitchFamily="34" charset="0"/>
                </a:rPr>
                <a:t>CIO BUDGET</a:t>
              </a:r>
            </a:p>
          </p:txBody>
        </p:sp>
      </p:grpSp>
      <p:sp>
        <p:nvSpPr>
          <p:cNvPr id="6" name="TextBox 5"/>
          <p:cNvSpPr txBox="1"/>
          <p:nvPr/>
        </p:nvSpPr>
        <p:spPr>
          <a:xfrm>
            <a:off x="545387" y="6310599"/>
            <a:ext cx="4442578" cy="469872"/>
          </a:xfrm>
          <a:prstGeom prst="rect">
            <a:avLst/>
          </a:prstGeom>
          <a:noFill/>
        </p:spPr>
        <p:txBody>
          <a:bodyPr wrap="square" lIns="182880" tIns="146304" rIns="182880" bIns="146304" rtlCol="0">
            <a:spAutoFit/>
          </a:bodyPr>
          <a:lstStyle/>
          <a:p>
            <a:pPr>
              <a:lnSpc>
                <a:spcPct val="85000"/>
              </a:lnSpc>
            </a:pPr>
            <a:r>
              <a:rPr lang="en-US" sz="2000" baseline="-3000" dirty="0">
                <a:solidFill>
                  <a:schemeClr val="bg1">
                    <a:lumMod val="50000"/>
                  </a:schemeClr>
                </a:solidFill>
                <a:latin typeface="Segoe UI Light" panose="020B0502040204020203" pitchFamily="34" charset="0"/>
                <a:ea typeface="Segoe UI Black" panose="020B0A02040204020203" pitchFamily="34" charset="0"/>
                <a:cs typeface="Segoe UI" panose="020B0502040204020203" pitchFamily="34" charset="0"/>
              </a:rPr>
              <a:t>Source: Deloitte CIO Survey 2014 </a:t>
            </a:r>
          </a:p>
        </p:txBody>
      </p:sp>
      <p:grpSp>
        <p:nvGrpSpPr>
          <p:cNvPr id="7" name="Group 6"/>
          <p:cNvGrpSpPr/>
          <p:nvPr/>
        </p:nvGrpSpPr>
        <p:grpSpPr>
          <a:xfrm>
            <a:off x="6790125" y="2060509"/>
            <a:ext cx="5293606" cy="3364315"/>
            <a:chOff x="6977384" y="2060509"/>
            <a:chExt cx="5293606" cy="3364315"/>
          </a:xfrm>
        </p:grpSpPr>
        <p:sp>
          <p:nvSpPr>
            <p:cNvPr id="8" name="TextBox 7"/>
            <p:cNvSpPr txBox="1"/>
            <p:nvPr/>
          </p:nvSpPr>
          <p:spPr>
            <a:xfrm>
              <a:off x="7152427" y="4361969"/>
              <a:ext cx="4499338" cy="1062855"/>
            </a:xfrm>
            <a:prstGeom prst="rect">
              <a:avLst/>
            </a:prstGeom>
            <a:noFill/>
          </p:spPr>
          <p:txBody>
            <a:bodyPr wrap="square" lIns="182880" tIns="146304" rIns="182880" bIns="146304" rtlCol="0">
              <a:spAutoFit/>
            </a:bodyPr>
            <a:lstStyle/>
            <a:p>
              <a:pPr algn="ctr">
                <a:lnSpc>
                  <a:spcPct val="85000"/>
                </a:lnSpc>
              </a:pPr>
              <a:r>
                <a:rPr lang="en-US" sz="4400" baseline="-3000" dirty="0">
                  <a:latin typeface="Segoe UI Light" panose="020B0502040204020203" pitchFamily="34" charset="0"/>
                  <a:ea typeface="Segoe UI Black" panose="020B0A02040204020203" pitchFamily="34" charset="0"/>
                  <a:cs typeface="Segoe UI" panose="020B0502040204020203" pitchFamily="34" charset="0"/>
                </a:rPr>
                <a:t>Percent of budget spent on </a:t>
              </a:r>
              <a:r>
                <a:rPr lang="en-US" sz="4400" b="1" baseline="-3000" dirty="0">
                  <a:solidFill>
                    <a:srgbClr val="0078D7"/>
                  </a:solidFill>
                  <a:cs typeface="Arial" panose="020B0604020202020204" pitchFamily="34" charset="0"/>
                </a:rPr>
                <a:t>business as usual</a:t>
              </a:r>
            </a:p>
          </p:txBody>
        </p:sp>
        <p:sp>
          <p:nvSpPr>
            <p:cNvPr id="9" name="TextBox 8"/>
            <p:cNvSpPr txBox="1"/>
            <p:nvPr/>
          </p:nvSpPr>
          <p:spPr>
            <a:xfrm>
              <a:off x="6977384" y="2060509"/>
              <a:ext cx="5293606" cy="2379626"/>
            </a:xfrm>
            <a:prstGeom prst="rect">
              <a:avLst/>
            </a:prstGeom>
            <a:noFill/>
          </p:spPr>
          <p:txBody>
            <a:bodyPr wrap="square" lIns="182880" tIns="146304" rIns="182880" bIns="146304" rtlCol="0">
              <a:spAutoFit/>
            </a:bodyPr>
            <a:lstStyle/>
            <a:p>
              <a:pPr algn="ctr">
                <a:lnSpc>
                  <a:spcPct val="85000"/>
                </a:lnSpc>
              </a:pPr>
              <a:r>
                <a:rPr lang="en-US" sz="23900" b="1" spc="-2000" baseline="-3000" dirty="0">
                  <a:cs typeface="Arial" panose="020B0604020202020204" pitchFamily="34" charset="0"/>
                </a:rPr>
                <a:t>55</a:t>
              </a:r>
              <a:r>
                <a:rPr lang="en-US" sz="16600" b="1" spc="-1050" baseline="-3000" dirty="0">
                  <a:cs typeface="Arial" panose="020B0604020202020204" pitchFamily="34" charset="0"/>
                </a:rPr>
                <a:t>%</a:t>
              </a:r>
            </a:p>
          </p:txBody>
        </p:sp>
      </p:grpSp>
      <p:grpSp>
        <p:nvGrpSpPr>
          <p:cNvPr id="10" name="Group 1"/>
          <p:cNvGrpSpPr/>
          <p:nvPr/>
        </p:nvGrpSpPr>
        <p:grpSpPr>
          <a:xfrm>
            <a:off x="486657" y="2060509"/>
            <a:ext cx="4675695" cy="3748010"/>
            <a:chOff x="673916" y="2060509"/>
            <a:chExt cx="4675695" cy="3748010"/>
          </a:xfrm>
        </p:grpSpPr>
        <p:sp>
          <p:nvSpPr>
            <p:cNvPr id="11" name="TextBox 2"/>
            <p:cNvSpPr txBox="1"/>
            <p:nvPr/>
          </p:nvSpPr>
          <p:spPr>
            <a:xfrm>
              <a:off x="673916" y="2060509"/>
              <a:ext cx="4675695" cy="2379626"/>
            </a:xfrm>
            <a:prstGeom prst="rect">
              <a:avLst/>
            </a:prstGeom>
            <a:noFill/>
          </p:spPr>
          <p:txBody>
            <a:bodyPr wrap="square" lIns="182880" tIns="146304" rIns="182880" bIns="146304" rtlCol="0">
              <a:spAutoFit/>
            </a:bodyPr>
            <a:lstStyle/>
            <a:p>
              <a:pPr algn="ctr">
                <a:lnSpc>
                  <a:spcPct val="85000"/>
                </a:lnSpc>
              </a:pPr>
              <a:r>
                <a:rPr lang="en-US" sz="23900" b="1" spc="-2000" baseline="-3000" dirty="0">
                  <a:cs typeface="Arial" panose="020B0604020202020204" pitchFamily="34" charset="0"/>
                </a:rPr>
                <a:t>71</a:t>
              </a:r>
              <a:r>
                <a:rPr lang="en-US" sz="16600" b="1" spc="-1050" baseline="-3000" dirty="0">
                  <a:cs typeface="Arial" panose="020B0604020202020204" pitchFamily="34" charset="0"/>
                </a:rPr>
                <a:t>%</a:t>
              </a:r>
            </a:p>
          </p:txBody>
        </p:sp>
        <p:sp>
          <p:nvSpPr>
            <p:cNvPr id="12" name="TextBox 3"/>
            <p:cNvSpPr txBox="1"/>
            <p:nvPr/>
          </p:nvSpPr>
          <p:spPr>
            <a:xfrm>
              <a:off x="822029" y="4361969"/>
              <a:ext cx="4089860" cy="1446550"/>
            </a:xfrm>
            <a:prstGeom prst="rect">
              <a:avLst/>
            </a:prstGeom>
            <a:noFill/>
          </p:spPr>
          <p:txBody>
            <a:bodyPr wrap="square" lIns="182880" tIns="146304" rIns="182880" bIns="146304" rtlCol="0">
              <a:spAutoFit/>
            </a:bodyPr>
            <a:lstStyle/>
            <a:p>
              <a:pPr algn="ctr">
                <a:lnSpc>
                  <a:spcPct val="85000"/>
                </a:lnSpc>
              </a:pPr>
              <a:r>
                <a:rPr lang="en-US" sz="4400" baseline="-3000" dirty="0">
                  <a:latin typeface="Segoe UI Light" panose="020B0502040204020203" pitchFamily="34" charset="0"/>
                  <a:ea typeface="Segoe UI Black" panose="020B0A02040204020203" pitchFamily="34" charset="0"/>
                  <a:cs typeface="Segoe UI" panose="020B0502040204020203" pitchFamily="34" charset="0"/>
                </a:rPr>
                <a:t>Say their </a:t>
              </a:r>
              <a:r>
                <a:rPr lang="en-US" sz="4400" b="1" baseline="-3000" dirty="0">
                  <a:solidFill>
                    <a:srgbClr val="0078D7"/>
                  </a:solidFill>
                  <a:cs typeface="Arial" panose="020B0604020202020204" pitchFamily="34" charset="0"/>
                </a:rPr>
                <a:t>top priority </a:t>
              </a:r>
              <a:r>
                <a:rPr lang="en-US" sz="4400" baseline="-3000" dirty="0">
                  <a:latin typeface="Segoe UI Light" panose="020B0502040204020203" pitchFamily="34" charset="0"/>
                  <a:ea typeface="Segoe UI Black" panose="020B0A02040204020203" pitchFamily="34" charset="0"/>
                  <a:cs typeface="Segoe UI" panose="020B0502040204020203" pitchFamily="34" charset="0"/>
                </a:rPr>
                <a:t>is supporting </a:t>
              </a:r>
              <a:r>
                <a:rPr lang="en-US" sz="4400" b="1" baseline="-3000" dirty="0">
                  <a:solidFill>
                    <a:srgbClr val="0078D7"/>
                  </a:solidFill>
                  <a:cs typeface="Arial" panose="020B0604020202020204" pitchFamily="34" charset="0"/>
                </a:rPr>
                <a:t>new business needs</a:t>
              </a:r>
            </a:p>
          </p:txBody>
        </p:sp>
      </p:grpSp>
      <p:grpSp>
        <p:nvGrpSpPr>
          <p:cNvPr id="13" name="Group 12"/>
          <p:cNvGrpSpPr/>
          <p:nvPr/>
        </p:nvGrpSpPr>
        <p:grpSpPr>
          <a:xfrm>
            <a:off x="5588706" y="2049319"/>
            <a:ext cx="1335331" cy="3759200"/>
            <a:chOff x="5588706" y="2049319"/>
            <a:chExt cx="1335331" cy="3759200"/>
          </a:xfrm>
        </p:grpSpPr>
        <p:cxnSp>
          <p:nvCxnSpPr>
            <p:cNvPr id="14" name="Straight Connector 13"/>
            <p:cNvCxnSpPr/>
            <p:nvPr/>
          </p:nvCxnSpPr>
          <p:spPr>
            <a:xfrm>
              <a:off x="6256371" y="2049319"/>
              <a:ext cx="0" cy="3759200"/>
            </a:xfrm>
            <a:prstGeom prst="line">
              <a:avLst/>
            </a:prstGeom>
            <a:ln w="381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5588706" y="3100468"/>
              <a:ext cx="1335331" cy="1784119"/>
            </a:xfrm>
            <a:prstGeom prst="rect">
              <a:avLst/>
            </a:prstGeom>
          </p:spPr>
        </p:pic>
      </p:grpSp>
      <p:sp>
        <p:nvSpPr>
          <p:cNvPr id="17" name="Rectangle 16"/>
          <p:cNvSpPr/>
          <p:nvPr/>
        </p:nvSpPr>
        <p:spPr bwMode="auto">
          <a:xfrm>
            <a:off x="5588706" y="5808520"/>
            <a:ext cx="1616766" cy="118600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04255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decel="10000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1147768"/>
            <a:ext cx="12436475" cy="584675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974"/>
          <p:cNvSpPr txBox="1">
            <a:spLocks/>
          </p:cNvSpPr>
          <p:nvPr/>
        </p:nvSpPr>
        <p:spPr>
          <a:xfrm>
            <a:off x="3083566" y="259366"/>
            <a:ext cx="6368526" cy="722296"/>
          </a:xfrm>
          <a:prstGeom prst="rect">
            <a:avLst/>
          </a:prstGeom>
        </p:spPr>
        <p:txBody>
          <a:bodyPr vert="horz" wrap="square" lIns="146283" tIns="91427" rIns="146283" bIns="91427" rtlCol="0" anchor="ctr">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rgbClr val="0078D7"/>
                </a:solidFill>
                <a:latin typeface="Segoe UI Light" panose="020B0502040204020203" pitchFamily="34" charset="0"/>
                <a:cs typeface="Arial" panose="020B0604020202020204" pitchFamily="34" charset="0"/>
              </a:rPr>
              <a:t>What we hear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from you</a:t>
            </a:r>
          </a:p>
        </p:txBody>
      </p:sp>
      <p:sp>
        <p:nvSpPr>
          <p:cNvPr id="95" name="TextBox 94"/>
          <p:cNvSpPr txBox="1"/>
          <p:nvPr/>
        </p:nvSpPr>
        <p:spPr>
          <a:xfrm>
            <a:off x="268050" y="6717142"/>
            <a:ext cx="9699863" cy="124650"/>
          </a:xfrm>
          <a:prstGeom prst="rect">
            <a:avLst/>
          </a:prstGeom>
          <a:noFill/>
        </p:spPr>
        <p:txBody>
          <a:bodyPr wrap="square" lIns="0" tIns="0" rIns="0" bIns="0" rtlCol="0">
            <a:spAutoFit/>
          </a:bodyPr>
          <a:lstStyle/>
          <a:p>
            <a:pPr defTabSz="932597">
              <a:lnSpc>
                <a:spcPct val="90000"/>
              </a:lnSpc>
            </a:pPr>
            <a:r>
              <a:rPr lang="en-US" sz="900" dirty="0">
                <a:solidFill>
                  <a:srgbClr val="969696"/>
                </a:solidFill>
              </a:rPr>
              <a:t>Sources: Gartner, </a:t>
            </a:r>
            <a:r>
              <a:rPr lang="en-US" sz="900" dirty="0" err="1">
                <a:solidFill>
                  <a:srgbClr val="969696"/>
                </a:solidFill>
              </a:rPr>
              <a:t>Ponemon</a:t>
            </a:r>
            <a:r>
              <a:rPr lang="en-US" sz="900" dirty="0">
                <a:solidFill>
                  <a:srgbClr val="969696"/>
                </a:solidFill>
              </a:rPr>
              <a:t> Institute, </a:t>
            </a:r>
            <a:r>
              <a:rPr lang="en-US" sz="900" dirty="0" err="1">
                <a:solidFill>
                  <a:srgbClr val="969696"/>
                </a:solidFill>
              </a:rPr>
              <a:t>IdeaPaint</a:t>
            </a:r>
            <a:r>
              <a:rPr lang="en-US" sz="900" dirty="0">
                <a:solidFill>
                  <a:srgbClr val="969696"/>
                </a:solidFill>
              </a:rPr>
              <a:t>, MIT Center for IS Research</a:t>
            </a:r>
          </a:p>
        </p:txBody>
      </p:sp>
      <p:grpSp>
        <p:nvGrpSpPr>
          <p:cNvPr id="15" name="Group 14"/>
          <p:cNvGrpSpPr/>
          <p:nvPr/>
        </p:nvGrpSpPr>
        <p:grpSpPr>
          <a:xfrm>
            <a:off x="317629" y="1663987"/>
            <a:ext cx="2991847" cy="1719784"/>
            <a:chOff x="12915900" y="2683209"/>
            <a:chExt cx="3083565" cy="1772506"/>
          </a:xfrm>
        </p:grpSpPr>
        <p:sp>
          <p:nvSpPr>
            <p:cNvPr id="28" name="Rectangle 27"/>
            <p:cNvSpPr/>
            <p:nvPr/>
          </p:nvSpPr>
          <p:spPr bwMode="auto">
            <a:xfrm>
              <a:off x="12915900" y="2683209"/>
              <a:ext cx="3083565" cy="1772506"/>
            </a:xfrm>
            <a:prstGeom prst="rect">
              <a:avLst/>
            </a:prstGeom>
            <a:solidFill>
              <a:schemeClr val="bg1"/>
            </a:solidFill>
            <a:ln>
              <a:solidFill>
                <a:srgbClr val="D7D7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16"/>
            <p:cNvSpPr/>
            <p:nvPr/>
          </p:nvSpPr>
          <p:spPr>
            <a:xfrm>
              <a:off x="13052491" y="2833423"/>
              <a:ext cx="2842909" cy="658642"/>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200+ Days</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Median # of days attackers are present before detection</a:t>
              </a:r>
            </a:p>
          </p:txBody>
        </p:sp>
        <p:sp>
          <p:nvSpPr>
            <p:cNvPr id="32" name="Rectangle 16"/>
            <p:cNvSpPr/>
            <p:nvPr/>
          </p:nvSpPr>
          <p:spPr>
            <a:xfrm>
              <a:off x="13052491" y="3604928"/>
              <a:ext cx="2842909" cy="658642"/>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$3.5M</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Average cost of data breach   (15% YoY increase)</a:t>
              </a:r>
            </a:p>
          </p:txBody>
        </p:sp>
      </p:grpSp>
      <p:grpSp>
        <p:nvGrpSpPr>
          <p:cNvPr id="6" name="Group 5"/>
          <p:cNvGrpSpPr/>
          <p:nvPr/>
        </p:nvGrpSpPr>
        <p:grpSpPr>
          <a:xfrm>
            <a:off x="3309479" y="1663987"/>
            <a:ext cx="2902077" cy="2215121"/>
            <a:chOff x="3309479" y="1663987"/>
            <a:chExt cx="2902077" cy="2215121"/>
          </a:xfrm>
        </p:grpSpPr>
        <p:sp>
          <p:nvSpPr>
            <p:cNvPr id="40" name="Freeform 39"/>
            <p:cNvSpPr/>
            <p:nvPr/>
          </p:nvSpPr>
          <p:spPr bwMode="auto">
            <a:xfrm rot="5400000">
              <a:off x="3628100" y="1345366"/>
              <a:ext cx="2215121" cy="2852363"/>
            </a:xfrm>
            <a:custGeom>
              <a:avLst/>
              <a:gdLst>
                <a:gd name="connsiteX0" fmla="*/ 0 w 2215121"/>
                <a:gd name="connsiteY0" fmla="*/ 2852363 h 2852363"/>
                <a:gd name="connsiteX1" fmla="*/ 0 w 2215121"/>
                <a:gd name="connsiteY1" fmla="*/ 0 h 2852363"/>
                <a:gd name="connsiteX2" fmla="*/ 1732034 w 2215121"/>
                <a:gd name="connsiteY2" fmla="*/ 0 h 2852363"/>
                <a:gd name="connsiteX3" fmla="*/ 1732034 w 2215121"/>
                <a:gd name="connsiteY3" fmla="*/ 1205446 h 2852363"/>
                <a:gd name="connsiteX4" fmla="*/ 2215121 w 2215121"/>
                <a:gd name="connsiteY4" fmla="*/ 1752134 h 2852363"/>
                <a:gd name="connsiteX5" fmla="*/ 1732034 w 2215121"/>
                <a:gd name="connsiteY5" fmla="*/ 1752134 h 2852363"/>
                <a:gd name="connsiteX6" fmla="*/ 1732034 w 2215121"/>
                <a:gd name="connsiteY6" fmla="*/ 2852363 h 28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121" h="2852363">
                  <a:moveTo>
                    <a:pt x="0" y="2852363"/>
                  </a:moveTo>
                  <a:lnTo>
                    <a:pt x="0" y="0"/>
                  </a:lnTo>
                  <a:lnTo>
                    <a:pt x="1732034" y="0"/>
                  </a:lnTo>
                  <a:lnTo>
                    <a:pt x="1732034" y="1205446"/>
                  </a:lnTo>
                  <a:lnTo>
                    <a:pt x="2215121" y="1752134"/>
                  </a:lnTo>
                  <a:lnTo>
                    <a:pt x="1732034" y="1752134"/>
                  </a:lnTo>
                  <a:lnTo>
                    <a:pt x="1732034" y="2852363"/>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16"/>
            <p:cNvSpPr/>
            <p:nvPr/>
          </p:nvSpPr>
          <p:spPr>
            <a:xfrm>
              <a:off x="3387130" y="1963590"/>
              <a:ext cx="2824426" cy="978729"/>
            </a:xfrm>
            <a:prstGeom prst="rect">
              <a:avLst/>
            </a:prstGeom>
          </p:spPr>
          <p:txBody>
            <a:bodyPr wrap="square" lIns="91440">
              <a:spAutoFit/>
            </a:bodyPr>
            <a:lstStyle/>
            <a:p>
              <a:pPr marL="0" lvl="4">
                <a:lnSpc>
                  <a:spcPct val="80000"/>
                </a:lnSpc>
                <a:buClr>
                  <a:srgbClr val="0078D7"/>
                </a:buClr>
                <a:buSzPct val="75000"/>
              </a:pPr>
              <a:r>
                <a:rPr lang="en-US" b="1" dirty="0">
                  <a:solidFill>
                    <a:srgbClr val="FFFFFF"/>
                  </a:solidFill>
                  <a:ea typeface="Calibri" panose="020F0502020204030204" pitchFamily="34" charset="0"/>
                  <a:cs typeface="Segoe UI" panose="020B0502040204020203" pitchFamily="34" charset="0"/>
                </a:rPr>
                <a:t>I’m worried about security threats </a:t>
              </a:r>
              <a:r>
                <a:rPr lang="en-US" dirty="0">
                  <a:solidFill>
                    <a:srgbClr val="FFFFFF"/>
                  </a:solidFill>
                  <a:ea typeface="Calibri" panose="020F0502020204030204" pitchFamily="34" charset="0"/>
                  <a:cs typeface="Segoe UI" panose="020B0502040204020203" pitchFamily="34" charset="0"/>
                </a:rPr>
                <a:t>and managing the risk to my business.</a:t>
              </a:r>
            </a:p>
          </p:txBody>
        </p:sp>
      </p:grpSp>
      <p:grpSp>
        <p:nvGrpSpPr>
          <p:cNvPr id="7" name="Group 6"/>
          <p:cNvGrpSpPr/>
          <p:nvPr/>
        </p:nvGrpSpPr>
        <p:grpSpPr>
          <a:xfrm>
            <a:off x="6274636" y="1663989"/>
            <a:ext cx="2852363" cy="2215121"/>
            <a:chOff x="6274636" y="1663989"/>
            <a:chExt cx="2852363" cy="2215121"/>
          </a:xfrm>
        </p:grpSpPr>
        <p:sp>
          <p:nvSpPr>
            <p:cNvPr id="41" name="Freeform 40"/>
            <p:cNvSpPr/>
            <p:nvPr/>
          </p:nvSpPr>
          <p:spPr bwMode="auto">
            <a:xfrm rot="5400000">
              <a:off x="6593257" y="1345368"/>
              <a:ext cx="2215121" cy="2852363"/>
            </a:xfrm>
            <a:custGeom>
              <a:avLst/>
              <a:gdLst>
                <a:gd name="connsiteX0" fmla="*/ 0 w 2215121"/>
                <a:gd name="connsiteY0" fmla="*/ 2852363 h 2852363"/>
                <a:gd name="connsiteX1" fmla="*/ 0 w 2215121"/>
                <a:gd name="connsiteY1" fmla="*/ 0 h 2852363"/>
                <a:gd name="connsiteX2" fmla="*/ 1741969 w 2215121"/>
                <a:gd name="connsiteY2" fmla="*/ 0 h 2852363"/>
                <a:gd name="connsiteX3" fmla="*/ 1741969 w 2215121"/>
                <a:gd name="connsiteY3" fmla="*/ 1309068 h 2852363"/>
                <a:gd name="connsiteX4" fmla="*/ 2215121 w 2215121"/>
                <a:gd name="connsiteY4" fmla="*/ 1309068 h 2852363"/>
                <a:gd name="connsiteX5" fmla="*/ 1741969 w 2215121"/>
                <a:gd name="connsiteY5" fmla="*/ 1844512 h 2852363"/>
                <a:gd name="connsiteX6" fmla="*/ 1741969 w 2215121"/>
                <a:gd name="connsiteY6" fmla="*/ 2852363 h 28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121" h="2852363">
                  <a:moveTo>
                    <a:pt x="0" y="2852363"/>
                  </a:moveTo>
                  <a:lnTo>
                    <a:pt x="0" y="0"/>
                  </a:lnTo>
                  <a:lnTo>
                    <a:pt x="1741969" y="0"/>
                  </a:lnTo>
                  <a:lnTo>
                    <a:pt x="1741969" y="1309068"/>
                  </a:lnTo>
                  <a:lnTo>
                    <a:pt x="2215121" y="1309068"/>
                  </a:lnTo>
                  <a:lnTo>
                    <a:pt x="1741969" y="1844512"/>
                  </a:lnTo>
                  <a:lnTo>
                    <a:pt x="1741969" y="2852363"/>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16"/>
            <p:cNvSpPr/>
            <p:nvPr/>
          </p:nvSpPr>
          <p:spPr>
            <a:xfrm>
              <a:off x="6312738" y="1888455"/>
              <a:ext cx="2670994" cy="1200329"/>
            </a:xfrm>
            <a:prstGeom prst="rect">
              <a:avLst/>
            </a:prstGeom>
          </p:spPr>
          <p:txBody>
            <a:bodyPr wrap="square" lIns="91440">
              <a:spAutoFit/>
            </a:bodyPr>
            <a:lstStyle/>
            <a:p>
              <a:pPr marL="0" lvl="4" algn="r">
                <a:lnSpc>
                  <a:spcPct val="80000"/>
                </a:lnSpc>
                <a:buClr>
                  <a:srgbClr val="0078D7"/>
                </a:buClr>
                <a:buSzPct val="75000"/>
              </a:pPr>
              <a:r>
                <a:rPr lang="en-US" dirty="0">
                  <a:solidFill>
                    <a:srgbClr val="FFFFFF"/>
                  </a:solidFill>
                  <a:ea typeface="Calibri" panose="020F0502020204030204" pitchFamily="34" charset="0"/>
                  <a:cs typeface="Segoe UI" panose="020B0502040204020203" pitchFamily="34" charset="0"/>
                </a:rPr>
                <a:t>Decade-old PC tech, infrastructure, and processes </a:t>
              </a:r>
              <a:r>
                <a:rPr lang="en-US" b="1" dirty="0">
                  <a:solidFill>
                    <a:srgbClr val="FFFFFF"/>
                  </a:solidFill>
                  <a:ea typeface="Calibri" panose="020F0502020204030204" pitchFamily="34" charset="0"/>
                  <a:cs typeface="Segoe UI" panose="020B0502040204020203" pitchFamily="34" charset="0"/>
                </a:rPr>
                <a:t>drive</a:t>
              </a:r>
              <a:r>
                <a:rPr lang="en-US" dirty="0">
                  <a:solidFill>
                    <a:srgbClr val="FFFFFF"/>
                  </a:solidFill>
                  <a:ea typeface="Calibri" panose="020F0502020204030204" pitchFamily="34" charset="0"/>
                  <a:cs typeface="Segoe UI" panose="020B0502040204020203" pitchFamily="34" charset="0"/>
                </a:rPr>
                <a:t> </a:t>
              </a:r>
              <a:r>
                <a:rPr lang="en-US" b="1" dirty="0">
                  <a:solidFill>
                    <a:srgbClr val="FFFFFF"/>
                  </a:solidFill>
                  <a:ea typeface="Calibri" panose="020F0502020204030204" pitchFamily="34" charset="0"/>
                  <a:cs typeface="Segoe UI" panose="020B0502040204020203" pitchFamily="34" charset="0"/>
                </a:rPr>
                <a:t>up IT costs and slow business agility.</a:t>
              </a:r>
            </a:p>
          </p:txBody>
        </p:sp>
      </p:grpSp>
      <p:grpSp>
        <p:nvGrpSpPr>
          <p:cNvPr id="72" name="Group 71"/>
          <p:cNvGrpSpPr/>
          <p:nvPr/>
        </p:nvGrpSpPr>
        <p:grpSpPr>
          <a:xfrm>
            <a:off x="9099062" y="1663987"/>
            <a:ext cx="2991847" cy="1719784"/>
            <a:chOff x="12915900" y="2683209"/>
            <a:chExt cx="3083565" cy="1772506"/>
          </a:xfrm>
        </p:grpSpPr>
        <p:sp>
          <p:nvSpPr>
            <p:cNvPr id="74" name="Rectangle 73"/>
            <p:cNvSpPr/>
            <p:nvPr/>
          </p:nvSpPr>
          <p:spPr bwMode="auto">
            <a:xfrm>
              <a:off x="12915900" y="2683209"/>
              <a:ext cx="3083565" cy="1772506"/>
            </a:xfrm>
            <a:prstGeom prst="rect">
              <a:avLst/>
            </a:prstGeom>
            <a:solidFill>
              <a:schemeClr val="bg1"/>
            </a:solidFill>
            <a:ln>
              <a:solidFill>
                <a:srgbClr val="D7D7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16"/>
            <p:cNvSpPr/>
            <p:nvPr/>
          </p:nvSpPr>
          <p:spPr>
            <a:xfrm>
              <a:off x="13052491" y="2833423"/>
              <a:ext cx="2842909" cy="678833"/>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$146-$188 per device</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Cost of keeping user devices up to date and secure</a:t>
              </a:r>
            </a:p>
          </p:txBody>
        </p:sp>
        <p:sp>
          <p:nvSpPr>
            <p:cNvPr id="77" name="Rectangle 16"/>
            <p:cNvSpPr/>
            <p:nvPr/>
          </p:nvSpPr>
          <p:spPr>
            <a:xfrm>
              <a:off x="13052491" y="3604928"/>
              <a:ext cx="2842909" cy="678833"/>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$1,930 per PC</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Cost of upgrading Windows XP to Windows 7</a:t>
              </a:r>
            </a:p>
          </p:txBody>
        </p:sp>
      </p:grpSp>
      <p:grpSp>
        <p:nvGrpSpPr>
          <p:cNvPr id="5" name="Group 4"/>
          <p:cNvGrpSpPr/>
          <p:nvPr/>
        </p:nvGrpSpPr>
        <p:grpSpPr>
          <a:xfrm>
            <a:off x="335554" y="4043016"/>
            <a:ext cx="2852362" cy="2215121"/>
            <a:chOff x="335554" y="4043016"/>
            <a:chExt cx="2852362" cy="2215121"/>
          </a:xfrm>
        </p:grpSpPr>
        <p:sp>
          <p:nvSpPr>
            <p:cNvPr id="39" name="Freeform 38"/>
            <p:cNvSpPr/>
            <p:nvPr/>
          </p:nvSpPr>
          <p:spPr bwMode="auto">
            <a:xfrm rot="10800000" flipH="1">
              <a:off x="335554" y="4043016"/>
              <a:ext cx="2852362" cy="2215121"/>
            </a:xfrm>
            <a:custGeom>
              <a:avLst/>
              <a:gdLst>
                <a:gd name="connsiteX0" fmla="*/ 0 w 2852362"/>
                <a:gd name="connsiteY0" fmla="*/ 2215121 h 2215121"/>
                <a:gd name="connsiteX1" fmla="*/ 2852362 w 2852362"/>
                <a:gd name="connsiteY1" fmla="*/ 2215121 h 2215121"/>
                <a:gd name="connsiteX2" fmla="*/ 2852362 w 2852362"/>
                <a:gd name="connsiteY2" fmla="*/ 483087 h 2215121"/>
                <a:gd name="connsiteX3" fmla="*/ 1752134 w 2852362"/>
                <a:gd name="connsiteY3" fmla="*/ 483087 h 2215121"/>
                <a:gd name="connsiteX4" fmla="*/ 1752134 w 2852362"/>
                <a:gd name="connsiteY4" fmla="*/ 0 h 2215121"/>
                <a:gd name="connsiteX5" fmla="*/ 1205446 w 2852362"/>
                <a:gd name="connsiteY5" fmla="*/ 483087 h 2215121"/>
                <a:gd name="connsiteX6" fmla="*/ 0 w 2852362"/>
                <a:gd name="connsiteY6" fmla="*/ 483087 h 221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362" h="2215121">
                  <a:moveTo>
                    <a:pt x="0" y="2215121"/>
                  </a:moveTo>
                  <a:lnTo>
                    <a:pt x="2852362" y="2215121"/>
                  </a:lnTo>
                  <a:lnTo>
                    <a:pt x="2852362" y="483087"/>
                  </a:lnTo>
                  <a:lnTo>
                    <a:pt x="1752134" y="483087"/>
                  </a:lnTo>
                  <a:lnTo>
                    <a:pt x="1752134" y="0"/>
                  </a:lnTo>
                  <a:lnTo>
                    <a:pt x="1205446" y="483087"/>
                  </a:lnTo>
                  <a:lnTo>
                    <a:pt x="0" y="483087"/>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16"/>
            <p:cNvSpPr/>
            <p:nvPr/>
          </p:nvSpPr>
          <p:spPr>
            <a:xfrm flipH="1">
              <a:off x="412975" y="4456874"/>
              <a:ext cx="2673972" cy="757130"/>
            </a:xfrm>
            <a:prstGeom prst="rect">
              <a:avLst/>
            </a:prstGeom>
          </p:spPr>
          <p:txBody>
            <a:bodyPr wrap="square" lIns="91440">
              <a:spAutoFit/>
            </a:bodyPr>
            <a:lstStyle/>
            <a:p>
              <a:pPr marL="0" lvl="4" algn="r">
                <a:lnSpc>
                  <a:spcPct val="80000"/>
                </a:lnSpc>
                <a:buClr>
                  <a:srgbClr val="0078D7"/>
                </a:buClr>
                <a:buSzPct val="75000"/>
              </a:pPr>
              <a:r>
                <a:rPr lang="en-US" dirty="0">
                  <a:solidFill>
                    <a:srgbClr val="FFFFFF"/>
                  </a:solidFill>
                  <a:ea typeface="Calibri" panose="020F0502020204030204" pitchFamily="34" charset="0"/>
                  <a:cs typeface="Segoe UI" panose="020B0502040204020203" pitchFamily="34" charset="0"/>
                </a:rPr>
                <a:t>My employees need to be </a:t>
              </a:r>
              <a:r>
                <a:rPr lang="en-US" b="1" dirty="0">
                  <a:solidFill>
                    <a:srgbClr val="FFFFFF"/>
                  </a:solidFill>
                  <a:ea typeface="Calibri" panose="020F0502020204030204" pitchFamily="34" charset="0"/>
                  <a:cs typeface="Segoe UI" panose="020B0502040204020203" pitchFamily="34" charset="0"/>
                </a:rPr>
                <a:t>productive on every device they use.</a:t>
              </a:r>
            </a:p>
          </p:txBody>
        </p:sp>
      </p:grpSp>
      <p:grpSp>
        <p:nvGrpSpPr>
          <p:cNvPr id="24" name="Group 23"/>
          <p:cNvGrpSpPr/>
          <p:nvPr/>
        </p:nvGrpSpPr>
        <p:grpSpPr>
          <a:xfrm>
            <a:off x="3169993" y="4043016"/>
            <a:ext cx="2991847" cy="1719784"/>
            <a:chOff x="3169993" y="4043016"/>
            <a:chExt cx="2991847" cy="1719784"/>
          </a:xfrm>
        </p:grpSpPr>
        <p:sp>
          <p:nvSpPr>
            <p:cNvPr id="104" name="Rectangle 103"/>
            <p:cNvSpPr/>
            <p:nvPr/>
          </p:nvSpPr>
          <p:spPr bwMode="auto">
            <a:xfrm flipH="1">
              <a:off x="3169993" y="4043016"/>
              <a:ext cx="2991847" cy="1719784"/>
            </a:xfrm>
            <a:prstGeom prst="rect">
              <a:avLst/>
            </a:prstGeom>
            <a:solidFill>
              <a:schemeClr val="bg1"/>
            </a:solidFill>
            <a:ln>
              <a:solidFill>
                <a:srgbClr val="D7D7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6"/>
            <p:cNvSpPr/>
            <p:nvPr/>
          </p:nvSpPr>
          <p:spPr>
            <a:xfrm flipH="1">
              <a:off x="3270962" y="4188762"/>
              <a:ext cx="2758349" cy="658642"/>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80% of workers</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spend a portion of their time working outside the office</a:t>
              </a:r>
            </a:p>
          </p:txBody>
        </p:sp>
        <p:sp>
          <p:nvSpPr>
            <p:cNvPr id="110" name="Rectangle 16"/>
            <p:cNvSpPr/>
            <p:nvPr/>
          </p:nvSpPr>
          <p:spPr>
            <a:xfrm flipH="1">
              <a:off x="3270962" y="4937319"/>
              <a:ext cx="2758349" cy="658642"/>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38% of Millennials </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feel outdated collaboration tools hinder innovation</a:t>
              </a:r>
            </a:p>
          </p:txBody>
        </p:sp>
      </p:grpSp>
      <p:sp>
        <p:nvSpPr>
          <p:cNvPr id="44" name="Freeform 43"/>
          <p:cNvSpPr/>
          <p:nvPr/>
        </p:nvSpPr>
        <p:spPr bwMode="auto">
          <a:xfrm rot="16200000" flipH="1">
            <a:off x="9585105" y="3724398"/>
            <a:ext cx="2215121" cy="2852361"/>
          </a:xfrm>
          <a:custGeom>
            <a:avLst/>
            <a:gdLst>
              <a:gd name="connsiteX0" fmla="*/ 0 w 2215121"/>
              <a:gd name="connsiteY0" fmla="*/ 0 h 2852361"/>
              <a:gd name="connsiteX1" fmla="*/ 0 w 2215121"/>
              <a:gd name="connsiteY1" fmla="*/ 2852361 h 2852361"/>
              <a:gd name="connsiteX2" fmla="*/ 1741969 w 2215121"/>
              <a:gd name="connsiteY2" fmla="*/ 2852361 h 2852361"/>
              <a:gd name="connsiteX3" fmla="*/ 1741969 w 2215121"/>
              <a:gd name="connsiteY3" fmla="*/ 1844512 h 2852361"/>
              <a:gd name="connsiteX4" fmla="*/ 2215121 w 2215121"/>
              <a:gd name="connsiteY4" fmla="*/ 1309068 h 2852361"/>
              <a:gd name="connsiteX5" fmla="*/ 1741969 w 2215121"/>
              <a:gd name="connsiteY5" fmla="*/ 1309068 h 2852361"/>
              <a:gd name="connsiteX6" fmla="*/ 1741969 w 2215121"/>
              <a:gd name="connsiteY6" fmla="*/ 0 h 28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121" h="2852361">
                <a:moveTo>
                  <a:pt x="0" y="0"/>
                </a:moveTo>
                <a:lnTo>
                  <a:pt x="0" y="2852361"/>
                </a:lnTo>
                <a:lnTo>
                  <a:pt x="1741969" y="2852361"/>
                </a:lnTo>
                <a:lnTo>
                  <a:pt x="1741969" y="1844512"/>
                </a:lnTo>
                <a:lnTo>
                  <a:pt x="2215121" y="1309068"/>
                </a:lnTo>
                <a:lnTo>
                  <a:pt x="1741969" y="1309068"/>
                </a:lnTo>
                <a:lnTo>
                  <a:pt x="1741969" y="0"/>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16"/>
          <p:cNvSpPr/>
          <p:nvPr/>
        </p:nvSpPr>
        <p:spPr>
          <a:xfrm flipH="1">
            <a:off x="9350672" y="4444624"/>
            <a:ext cx="2824424" cy="757130"/>
          </a:xfrm>
          <a:prstGeom prst="rect">
            <a:avLst/>
          </a:prstGeom>
        </p:spPr>
        <p:txBody>
          <a:bodyPr wrap="square" lIns="91440">
            <a:spAutoFit/>
          </a:bodyPr>
          <a:lstStyle/>
          <a:p>
            <a:pPr marL="0" lvl="4">
              <a:lnSpc>
                <a:spcPct val="80000"/>
              </a:lnSpc>
              <a:buClr>
                <a:srgbClr val="0078D7"/>
              </a:buClr>
              <a:buSzPct val="75000"/>
            </a:pPr>
            <a:r>
              <a:rPr lang="en-US" dirty="0">
                <a:solidFill>
                  <a:srgbClr val="FFFFFF"/>
                </a:solidFill>
                <a:ea typeface="Calibri" panose="020F0502020204030204" pitchFamily="34" charset="0"/>
                <a:cs typeface="Segoe UI" panose="020B0502040204020203" pitchFamily="34" charset="0"/>
              </a:rPr>
              <a:t>We need to capitalize on </a:t>
            </a:r>
            <a:r>
              <a:rPr lang="en-US" b="1" dirty="0">
                <a:solidFill>
                  <a:srgbClr val="FFFFFF"/>
                </a:solidFill>
                <a:ea typeface="Calibri" panose="020F0502020204030204" pitchFamily="34" charset="0"/>
                <a:cs typeface="Segoe UI" panose="020B0502040204020203" pitchFamily="34" charset="0"/>
              </a:rPr>
              <a:t>new business opportunities </a:t>
            </a:r>
            <a:r>
              <a:rPr lang="en-US" dirty="0">
                <a:solidFill>
                  <a:srgbClr val="FFFFFF"/>
                </a:solidFill>
                <a:ea typeface="Calibri" panose="020F0502020204030204" pitchFamily="34" charset="0"/>
                <a:cs typeface="Segoe UI" panose="020B0502040204020203" pitchFamily="34" charset="0"/>
              </a:rPr>
              <a:t>quickly.</a:t>
            </a:r>
          </a:p>
        </p:txBody>
      </p:sp>
      <p:grpSp>
        <p:nvGrpSpPr>
          <p:cNvPr id="3" name="Group 2"/>
          <p:cNvGrpSpPr/>
          <p:nvPr/>
        </p:nvGrpSpPr>
        <p:grpSpPr>
          <a:xfrm>
            <a:off x="6274635" y="4043016"/>
            <a:ext cx="2991847" cy="1719784"/>
            <a:chOff x="6274635" y="4043016"/>
            <a:chExt cx="2991847" cy="1719784"/>
          </a:xfrm>
        </p:grpSpPr>
        <p:sp>
          <p:nvSpPr>
            <p:cNvPr id="88" name="Rectangle 87"/>
            <p:cNvSpPr/>
            <p:nvPr/>
          </p:nvSpPr>
          <p:spPr bwMode="auto">
            <a:xfrm flipH="1">
              <a:off x="6274635" y="4043016"/>
              <a:ext cx="2991847" cy="1719784"/>
            </a:xfrm>
            <a:prstGeom prst="rect">
              <a:avLst/>
            </a:prstGeom>
            <a:solidFill>
              <a:schemeClr val="bg1"/>
            </a:solidFill>
            <a:ln>
              <a:solidFill>
                <a:srgbClr val="D7D7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16"/>
            <p:cNvSpPr/>
            <p:nvPr/>
          </p:nvSpPr>
          <p:spPr>
            <a:xfrm flipH="1">
              <a:off x="6375604" y="4188762"/>
              <a:ext cx="2758349" cy="658642"/>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41% of CEOs</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Expect digital revenue to double over the next 5 years</a:t>
              </a:r>
            </a:p>
          </p:txBody>
        </p:sp>
        <p:sp>
          <p:nvSpPr>
            <p:cNvPr id="111" name="Rectangle 16"/>
            <p:cNvSpPr/>
            <p:nvPr/>
          </p:nvSpPr>
          <p:spPr>
            <a:xfrm flipH="1">
              <a:off x="6375602" y="4937319"/>
              <a:ext cx="2819195" cy="658642"/>
            </a:xfrm>
            <a:prstGeom prst="rect">
              <a:avLst/>
            </a:prstGeom>
            <a:solidFill>
              <a:srgbClr val="FFFFFF"/>
            </a:solidFill>
          </p:spPr>
          <p:txBody>
            <a:bodyPr wrap="square" lIns="91440">
              <a:spAutoFit/>
            </a:bodyPr>
            <a:lstStyle/>
            <a:p>
              <a:pPr marL="0" lvl="4">
                <a:lnSpc>
                  <a:spcPct val="80000"/>
                </a:lnSpc>
                <a:buClr>
                  <a:srgbClr val="0078D7"/>
                </a:buClr>
                <a:buSzPct val="75000"/>
              </a:pPr>
              <a:r>
                <a:rPr lang="en-US" b="1" dirty="0">
                  <a:solidFill>
                    <a:srgbClr val="0078D7"/>
                  </a:solidFill>
                  <a:ea typeface="Calibri" panose="020F0502020204030204" pitchFamily="34" charset="0"/>
                  <a:cs typeface="Segoe UI" panose="020B0502040204020203" pitchFamily="34" charset="0"/>
                </a:rPr>
                <a:t>47% of existing revenue</a:t>
              </a:r>
            </a:p>
            <a:p>
              <a:pPr marL="0" lvl="4">
                <a:lnSpc>
                  <a:spcPct val="80000"/>
                </a:lnSpc>
                <a:buClr>
                  <a:srgbClr val="0078D7"/>
                </a:buClr>
                <a:buSzPct val="75000"/>
              </a:pPr>
              <a:r>
                <a:rPr lang="en-US" sz="1400" dirty="0">
                  <a:solidFill>
                    <a:srgbClr val="737373"/>
                  </a:solidFill>
                  <a:ea typeface="Calibri" panose="020F0502020204030204" pitchFamily="34" charset="0"/>
                  <a:cs typeface="Segoe UI" panose="020B0502040204020203" pitchFamily="34" charset="0"/>
                </a:rPr>
                <a:t>considered to be under threat in the next 5 years</a:t>
              </a:r>
            </a:p>
          </p:txBody>
        </p:sp>
      </p:grpSp>
      <p:sp>
        <p:nvSpPr>
          <p:cNvPr id="112" name="Rectangle 111"/>
          <p:cNvSpPr/>
          <p:nvPr/>
        </p:nvSpPr>
        <p:spPr bwMode="auto">
          <a:xfrm flipV="1">
            <a:off x="0" y="6976237"/>
            <a:ext cx="12436475"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2"/>
              </a:solidFill>
              <a:ea typeface="Segoe UI" pitchFamily="34" charset="0"/>
              <a:cs typeface="Segoe UI" pitchFamily="34" charset="0"/>
            </a:endParaRPr>
          </a:p>
        </p:txBody>
      </p:sp>
      <p:sp>
        <p:nvSpPr>
          <p:cNvPr id="113" name="Rectangle 112"/>
          <p:cNvSpPr/>
          <p:nvPr/>
        </p:nvSpPr>
        <p:spPr bwMode="auto">
          <a:xfrm flipV="1">
            <a:off x="0" y="1147768"/>
            <a:ext cx="12436475"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2"/>
              </a:solidFill>
              <a:ea typeface="Segoe UI" pitchFamily="34" charset="0"/>
              <a:cs typeface="Segoe UI" pitchFamily="34" charset="0"/>
            </a:endParaRPr>
          </a:p>
        </p:txBody>
      </p:sp>
    </p:spTree>
    <p:extLst>
      <p:ext uri="{BB962C8B-B14F-4D97-AF65-F5344CB8AC3E}">
        <p14:creationId xmlns:p14="http://schemas.microsoft.com/office/powerpoint/2010/main" val="12529981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764" y="798593"/>
            <a:ext cx="4709680" cy="911990"/>
          </a:xfrm>
          <a:prstGeom prst="rect">
            <a:avLst/>
          </a:prstGeom>
        </p:spPr>
      </p:pic>
      <p:sp>
        <p:nvSpPr>
          <p:cNvPr id="5" name="TextBox 4"/>
          <p:cNvSpPr txBox="1"/>
          <p:nvPr/>
        </p:nvSpPr>
        <p:spPr>
          <a:xfrm>
            <a:off x="2197975" y="2023041"/>
            <a:ext cx="8040524" cy="472502"/>
          </a:xfrm>
          <a:prstGeom prst="rect">
            <a:avLst/>
          </a:prstGeom>
        </p:spPr>
        <p:txBody>
          <a:bodyPr vert="horz" wrap="square" lIns="93260" tIns="93260" rIns="93260" bIns="93260" rtlCol="0" anchor="ctr">
            <a:noAutofit/>
          </a:bodyPr>
          <a:lstStyle/>
          <a:p>
            <a:pPr algn="ctr">
              <a:lnSpc>
                <a:spcPct val="85000"/>
              </a:lnSpc>
            </a:pPr>
            <a:r>
              <a:rPr lang="en-US" sz="2000" dirty="0">
                <a:solidFill>
                  <a:srgbClr val="525252"/>
                </a:solidFill>
                <a:latin typeface="+mj-lt"/>
                <a:ea typeface="Segoe UI Black" panose="020B0A02040204020203" pitchFamily="34" charset="0"/>
                <a:cs typeface="Segoe UI Semibold" panose="020B0702040204020203" pitchFamily="34" charset="0"/>
              </a:rPr>
              <a:t>DESIGNED FOR DIGITAL TRANSFORMATION </a:t>
            </a:r>
          </a:p>
        </p:txBody>
      </p:sp>
      <p:grpSp>
        <p:nvGrpSpPr>
          <p:cNvPr id="7" name="Group 6"/>
          <p:cNvGrpSpPr/>
          <p:nvPr/>
        </p:nvGrpSpPr>
        <p:grpSpPr>
          <a:xfrm>
            <a:off x="585736" y="3183905"/>
            <a:ext cx="2780350" cy="3073559"/>
            <a:chOff x="9058361" y="2977116"/>
            <a:chExt cx="2780350" cy="3073559"/>
          </a:xfrm>
        </p:grpSpPr>
        <p:sp>
          <p:nvSpPr>
            <p:cNvPr id="49" name="Rectangle 48"/>
            <p:cNvSpPr/>
            <p:nvPr/>
          </p:nvSpPr>
          <p:spPr bwMode="auto">
            <a:xfrm>
              <a:off x="9058361" y="2977116"/>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p:cNvGrpSpPr/>
            <p:nvPr/>
          </p:nvGrpSpPr>
          <p:grpSpPr>
            <a:xfrm>
              <a:off x="10210365" y="3491390"/>
              <a:ext cx="476342" cy="666879"/>
              <a:chOff x="1746251" y="6292851"/>
              <a:chExt cx="241300" cy="284163"/>
            </a:xfrm>
          </p:grpSpPr>
          <p:sp>
            <p:nvSpPr>
              <p:cNvPr id="14" name="Freeform 79"/>
              <p:cNvSpPr>
                <a:spLocks/>
              </p:cNvSpPr>
              <p:nvPr/>
            </p:nvSpPr>
            <p:spPr bwMode="auto">
              <a:xfrm>
                <a:off x="1746251" y="6292851"/>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15" name="Freeform 80"/>
              <p:cNvSpPr>
                <a:spLocks/>
              </p:cNvSpPr>
              <p:nvPr/>
            </p:nvSpPr>
            <p:spPr bwMode="auto">
              <a:xfrm>
                <a:off x="1776413" y="6321426"/>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16" name="Freeform 81"/>
              <p:cNvSpPr>
                <a:spLocks/>
              </p:cNvSpPr>
              <p:nvPr/>
            </p:nvSpPr>
            <p:spPr bwMode="auto">
              <a:xfrm>
                <a:off x="1814513" y="6351588"/>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sp>
          <p:nvSpPr>
            <p:cNvPr id="13" name="TextBox 12"/>
            <p:cNvSpPr txBox="1"/>
            <p:nvPr/>
          </p:nvSpPr>
          <p:spPr>
            <a:xfrm>
              <a:off x="9219319" y="4447242"/>
              <a:ext cx="2458435"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The most          </a:t>
              </a:r>
              <a:r>
                <a:rPr lang="en-US" sz="1836" b="1" dirty="0">
                  <a:solidFill>
                    <a:srgbClr val="525252"/>
                  </a:solidFill>
                  <a:ea typeface="Segoe UI" pitchFamily="34" charset="0"/>
                  <a:cs typeface="Segoe UI Semibold" panose="020B0702040204020203" pitchFamily="34" charset="0"/>
                </a:rPr>
                <a:t>trusted platform</a:t>
              </a:r>
              <a:endParaRPr lang="en-US" sz="1836" dirty="0">
                <a:solidFill>
                  <a:srgbClr val="525252"/>
                </a:solidFill>
                <a:ea typeface="Segoe UI" pitchFamily="34" charset="0"/>
                <a:cs typeface="Segoe UI Semibold" panose="020B0702040204020203" pitchFamily="34" charset="0"/>
              </a:endParaRPr>
            </a:p>
          </p:txBody>
        </p:sp>
      </p:grpSp>
      <p:grpSp>
        <p:nvGrpSpPr>
          <p:cNvPr id="11" name="Group 10"/>
          <p:cNvGrpSpPr/>
          <p:nvPr/>
        </p:nvGrpSpPr>
        <p:grpSpPr>
          <a:xfrm>
            <a:off x="9070388" y="3183905"/>
            <a:ext cx="2780350" cy="3073559"/>
            <a:chOff x="3409944" y="2977116"/>
            <a:chExt cx="2780350" cy="3073559"/>
          </a:xfrm>
        </p:grpSpPr>
        <p:sp>
          <p:nvSpPr>
            <p:cNvPr id="47" name="Rectangle 46"/>
            <p:cNvSpPr/>
            <p:nvPr/>
          </p:nvSpPr>
          <p:spPr bwMode="auto">
            <a:xfrm>
              <a:off x="3409944" y="2977116"/>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p:cNvSpPr txBox="1"/>
            <p:nvPr/>
          </p:nvSpPr>
          <p:spPr>
            <a:xfrm>
              <a:off x="3577242" y="4447242"/>
              <a:ext cx="2458435"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The most       </a:t>
              </a:r>
              <a:r>
                <a:rPr lang="en-US" sz="1836" b="1" dirty="0">
                  <a:solidFill>
                    <a:srgbClr val="525252"/>
                  </a:solidFill>
                  <a:ea typeface="Segoe UI" pitchFamily="34" charset="0"/>
                  <a:cs typeface="Segoe UI Semibold" panose="020B0702040204020203" pitchFamily="34" charset="0"/>
                </a:rPr>
                <a:t>versatile devices</a:t>
              </a:r>
            </a:p>
          </p:txBody>
        </p:sp>
        <p:grpSp>
          <p:nvGrpSpPr>
            <p:cNvPr id="30" name="Group 29"/>
            <p:cNvGrpSpPr/>
            <p:nvPr/>
          </p:nvGrpSpPr>
          <p:grpSpPr>
            <a:xfrm>
              <a:off x="5252680" y="3631671"/>
              <a:ext cx="401591" cy="445819"/>
              <a:chOff x="10538935" y="3732774"/>
              <a:chExt cx="385318" cy="340252"/>
            </a:xfrm>
          </p:grpSpPr>
          <p:sp>
            <p:nvSpPr>
              <p:cNvPr id="44" name="Freeform 40"/>
              <p:cNvSpPr>
                <a:spLocks/>
              </p:cNvSpPr>
              <p:nvPr/>
            </p:nvSpPr>
            <p:spPr bwMode="auto">
              <a:xfrm>
                <a:off x="10538935" y="3732774"/>
                <a:ext cx="385318" cy="297438"/>
              </a:xfrm>
              <a:custGeom>
                <a:avLst/>
                <a:gdLst>
                  <a:gd name="T0" fmla="*/ 72 w 72"/>
                  <a:gd name="T1" fmla="*/ 5 h 56"/>
                  <a:gd name="T2" fmla="*/ 68 w 72"/>
                  <a:gd name="T3" fmla="*/ 0 h 56"/>
                  <a:gd name="T4" fmla="*/ 5 w 72"/>
                  <a:gd name="T5" fmla="*/ 0 h 56"/>
                  <a:gd name="T6" fmla="*/ 0 w 72"/>
                  <a:gd name="T7" fmla="*/ 5 h 56"/>
                  <a:gd name="T8" fmla="*/ 0 w 72"/>
                  <a:gd name="T9" fmla="*/ 52 h 56"/>
                  <a:gd name="T10" fmla="*/ 5 w 72"/>
                  <a:gd name="T11" fmla="*/ 56 h 56"/>
                  <a:gd name="T12" fmla="*/ 68 w 72"/>
                  <a:gd name="T13" fmla="*/ 56 h 56"/>
                  <a:gd name="T14" fmla="*/ 72 w 72"/>
                  <a:gd name="T15" fmla="*/ 52 h 56"/>
                  <a:gd name="T16" fmla="*/ 72 w 72"/>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6">
                    <a:moveTo>
                      <a:pt x="72" y="5"/>
                    </a:moveTo>
                    <a:cubicBezTo>
                      <a:pt x="72" y="2"/>
                      <a:pt x="70" y="0"/>
                      <a:pt x="68" y="0"/>
                    </a:cubicBezTo>
                    <a:cubicBezTo>
                      <a:pt x="5" y="0"/>
                      <a:pt x="5" y="0"/>
                      <a:pt x="5" y="0"/>
                    </a:cubicBezTo>
                    <a:cubicBezTo>
                      <a:pt x="2" y="0"/>
                      <a:pt x="0" y="2"/>
                      <a:pt x="0" y="5"/>
                    </a:cubicBezTo>
                    <a:cubicBezTo>
                      <a:pt x="0" y="52"/>
                      <a:pt x="0" y="52"/>
                      <a:pt x="0" y="52"/>
                    </a:cubicBezTo>
                    <a:cubicBezTo>
                      <a:pt x="0" y="54"/>
                      <a:pt x="2" y="56"/>
                      <a:pt x="5" y="56"/>
                    </a:cubicBezTo>
                    <a:cubicBezTo>
                      <a:pt x="68" y="56"/>
                      <a:pt x="68" y="56"/>
                      <a:pt x="68" y="56"/>
                    </a:cubicBezTo>
                    <a:cubicBezTo>
                      <a:pt x="70" y="56"/>
                      <a:pt x="72" y="54"/>
                      <a:pt x="72" y="52"/>
                    </a:cubicBezTo>
                    <a:lnTo>
                      <a:pt x="72" y="5"/>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45" name="Line 45"/>
              <p:cNvSpPr>
                <a:spLocks noChangeShapeType="1"/>
              </p:cNvSpPr>
              <p:nvPr/>
            </p:nvSpPr>
            <p:spPr bwMode="auto">
              <a:xfrm>
                <a:off x="10678640" y="4073026"/>
                <a:ext cx="105907"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46" name="Line 46"/>
              <p:cNvSpPr>
                <a:spLocks noChangeShapeType="1"/>
              </p:cNvSpPr>
              <p:nvPr/>
            </p:nvSpPr>
            <p:spPr bwMode="auto">
              <a:xfrm>
                <a:off x="10550202" y="3967119"/>
                <a:ext cx="362785"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grpSp>
          <p:nvGrpSpPr>
            <p:cNvPr id="31" name="Group 30"/>
            <p:cNvGrpSpPr/>
            <p:nvPr/>
          </p:nvGrpSpPr>
          <p:grpSpPr>
            <a:xfrm>
              <a:off x="3899881" y="3698294"/>
              <a:ext cx="148842" cy="336817"/>
              <a:chOff x="9299720" y="3815965"/>
              <a:chExt cx="142811" cy="257061"/>
            </a:xfrm>
          </p:grpSpPr>
          <p:sp>
            <p:nvSpPr>
              <p:cNvPr id="41" name="Freeform 49"/>
              <p:cNvSpPr>
                <a:spLocks/>
              </p:cNvSpPr>
              <p:nvPr/>
            </p:nvSpPr>
            <p:spPr bwMode="auto">
              <a:xfrm>
                <a:off x="9299720" y="3815965"/>
                <a:ext cx="142811" cy="257061"/>
              </a:xfrm>
              <a:custGeom>
                <a:avLst/>
                <a:gdLst>
                  <a:gd name="T0" fmla="*/ 40 w 40"/>
                  <a:gd name="T1" fmla="*/ 4 h 72"/>
                  <a:gd name="T2" fmla="*/ 36 w 40"/>
                  <a:gd name="T3" fmla="*/ 0 h 72"/>
                  <a:gd name="T4" fmla="*/ 4 w 40"/>
                  <a:gd name="T5" fmla="*/ 0 h 72"/>
                  <a:gd name="T6" fmla="*/ 0 w 40"/>
                  <a:gd name="T7" fmla="*/ 4 h 72"/>
                  <a:gd name="T8" fmla="*/ 0 w 40"/>
                  <a:gd name="T9" fmla="*/ 68 h 72"/>
                  <a:gd name="T10" fmla="*/ 4 w 40"/>
                  <a:gd name="T11" fmla="*/ 72 h 72"/>
                  <a:gd name="T12" fmla="*/ 36 w 40"/>
                  <a:gd name="T13" fmla="*/ 72 h 72"/>
                  <a:gd name="T14" fmla="*/ 40 w 40"/>
                  <a:gd name="T15" fmla="*/ 68 h 72"/>
                  <a:gd name="T16" fmla="*/ 40 w 40"/>
                  <a:gd name="T17"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2">
                    <a:moveTo>
                      <a:pt x="40" y="4"/>
                    </a:moveTo>
                    <a:cubicBezTo>
                      <a:pt x="40" y="2"/>
                      <a:pt x="38" y="0"/>
                      <a:pt x="36" y="0"/>
                    </a:cubicBezTo>
                    <a:cubicBezTo>
                      <a:pt x="4" y="0"/>
                      <a:pt x="4" y="0"/>
                      <a:pt x="4" y="0"/>
                    </a:cubicBezTo>
                    <a:cubicBezTo>
                      <a:pt x="2" y="0"/>
                      <a:pt x="0" y="2"/>
                      <a:pt x="0" y="4"/>
                    </a:cubicBezTo>
                    <a:cubicBezTo>
                      <a:pt x="0" y="68"/>
                      <a:pt x="0" y="68"/>
                      <a:pt x="0" y="68"/>
                    </a:cubicBezTo>
                    <a:cubicBezTo>
                      <a:pt x="0" y="70"/>
                      <a:pt x="2" y="72"/>
                      <a:pt x="4" y="72"/>
                    </a:cubicBezTo>
                    <a:cubicBezTo>
                      <a:pt x="36" y="72"/>
                      <a:pt x="36" y="72"/>
                      <a:pt x="36" y="72"/>
                    </a:cubicBezTo>
                    <a:cubicBezTo>
                      <a:pt x="38" y="72"/>
                      <a:pt x="40" y="70"/>
                      <a:pt x="40" y="68"/>
                    </a:cubicBezTo>
                    <a:lnTo>
                      <a:pt x="40" y="4"/>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42" name="Line 50"/>
              <p:cNvSpPr>
                <a:spLocks noChangeShapeType="1"/>
              </p:cNvSpPr>
              <p:nvPr/>
            </p:nvSpPr>
            <p:spPr bwMode="auto">
              <a:xfrm>
                <a:off x="9307236" y="4044463"/>
                <a:ext cx="12777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43" name="Line 51"/>
              <p:cNvSpPr>
                <a:spLocks noChangeShapeType="1"/>
              </p:cNvSpPr>
              <p:nvPr/>
            </p:nvSpPr>
            <p:spPr bwMode="auto">
              <a:xfrm>
                <a:off x="9307236" y="3844528"/>
                <a:ext cx="12777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grpSp>
          <p:nvGrpSpPr>
            <p:cNvPr id="32" name="Group 31"/>
            <p:cNvGrpSpPr/>
            <p:nvPr/>
          </p:nvGrpSpPr>
          <p:grpSpPr>
            <a:xfrm>
              <a:off x="4212145" y="3616909"/>
              <a:ext cx="288864" cy="475343"/>
              <a:chOff x="9540564" y="3710241"/>
              <a:chExt cx="277159" cy="362785"/>
            </a:xfrm>
          </p:grpSpPr>
          <p:sp>
            <p:nvSpPr>
              <p:cNvPr id="39" name="Freeform 52"/>
              <p:cNvSpPr>
                <a:spLocks/>
              </p:cNvSpPr>
              <p:nvPr/>
            </p:nvSpPr>
            <p:spPr bwMode="auto">
              <a:xfrm>
                <a:off x="9540564" y="3710241"/>
                <a:ext cx="277159" cy="362785"/>
              </a:xfrm>
              <a:custGeom>
                <a:avLst/>
                <a:gdLst>
                  <a:gd name="T0" fmla="*/ 52 w 52"/>
                  <a:gd name="T1" fmla="*/ 5 h 68"/>
                  <a:gd name="T2" fmla="*/ 47 w 52"/>
                  <a:gd name="T3" fmla="*/ 0 h 68"/>
                  <a:gd name="T4" fmla="*/ 5 w 52"/>
                  <a:gd name="T5" fmla="*/ 0 h 68"/>
                  <a:gd name="T6" fmla="*/ 0 w 52"/>
                  <a:gd name="T7" fmla="*/ 5 h 68"/>
                  <a:gd name="T8" fmla="*/ 0 w 52"/>
                  <a:gd name="T9" fmla="*/ 63 h 68"/>
                  <a:gd name="T10" fmla="*/ 5 w 52"/>
                  <a:gd name="T11" fmla="*/ 68 h 68"/>
                  <a:gd name="T12" fmla="*/ 47 w 52"/>
                  <a:gd name="T13" fmla="*/ 68 h 68"/>
                  <a:gd name="T14" fmla="*/ 52 w 52"/>
                  <a:gd name="T15" fmla="*/ 63 h 68"/>
                  <a:gd name="T16" fmla="*/ 52 w 52"/>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8">
                    <a:moveTo>
                      <a:pt x="52" y="5"/>
                    </a:moveTo>
                    <a:cubicBezTo>
                      <a:pt x="52" y="2"/>
                      <a:pt x="50" y="0"/>
                      <a:pt x="47" y="0"/>
                    </a:cubicBezTo>
                    <a:cubicBezTo>
                      <a:pt x="5" y="0"/>
                      <a:pt x="5" y="0"/>
                      <a:pt x="5" y="0"/>
                    </a:cubicBezTo>
                    <a:cubicBezTo>
                      <a:pt x="2" y="0"/>
                      <a:pt x="0" y="2"/>
                      <a:pt x="0" y="5"/>
                    </a:cubicBezTo>
                    <a:cubicBezTo>
                      <a:pt x="0" y="63"/>
                      <a:pt x="0" y="63"/>
                      <a:pt x="0" y="63"/>
                    </a:cubicBezTo>
                    <a:cubicBezTo>
                      <a:pt x="0" y="66"/>
                      <a:pt x="2" y="68"/>
                      <a:pt x="5" y="68"/>
                    </a:cubicBezTo>
                    <a:cubicBezTo>
                      <a:pt x="47" y="68"/>
                      <a:pt x="47" y="68"/>
                      <a:pt x="47" y="68"/>
                    </a:cubicBezTo>
                    <a:cubicBezTo>
                      <a:pt x="50" y="68"/>
                      <a:pt x="52" y="66"/>
                      <a:pt x="52" y="63"/>
                    </a:cubicBezTo>
                    <a:lnTo>
                      <a:pt x="52" y="5"/>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40" name="Line 53"/>
              <p:cNvSpPr>
                <a:spLocks noChangeShapeType="1"/>
              </p:cNvSpPr>
              <p:nvPr/>
            </p:nvSpPr>
            <p:spPr bwMode="auto">
              <a:xfrm>
                <a:off x="9551832" y="4030213"/>
                <a:ext cx="254625"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grpSp>
          <p:nvGrpSpPr>
            <p:cNvPr id="33" name="Group 32"/>
            <p:cNvGrpSpPr/>
            <p:nvPr/>
          </p:nvGrpSpPr>
          <p:grpSpPr>
            <a:xfrm>
              <a:off x="4603183" y="3580226"/>
              <a:ext cx="547324" cy="548708"/>
              <a:chOff x="9915756" y="3654248"/>
              <a:chExt cx="525146" cy="418778"/>
            </a:xfrm>
          </p:grpSpPr>
          <p:sp>
            <p:nvSpPr>
              <p:cNvPr id="35" name="Freeform 8"/>
              <p:cNvSpPr>
                <a:spLocks/>
              </p:cNvSpPr>
              <p:nvPr/>
            </p:nvSpPr>
            <p:spPr bwMode="auto">
              <a:xfrm>
                <a:off x="10073933" y="4016082"/>
                <a:ext cx="208793" cy="56944"/>
              </a:xfrm>
              <a:custGeom>
                <a:avLst/>
                <a:gdLst>
                  <a:gd name="T0" fmla="*/ 66 w 66"/>
                  <a:gd name="T1" fmla="*/ 18 h 18"/>
                  <a:gd name="T2" fmla="*/ 0 w 66"/>
                  <a:gd name="T3" fmla="*/ 18 h 18"/>
                  <a:gd name="T4" fmla="*/ 11 w 66"/>
                  <a:gd name="T5" fmla="*/ 0 h 18"/>
                  <a:gd name="T6" fmla="*/ 56 w 66"/>
                  <a:gd name="T7" fmla="*/ 0 h 18"/>
                  <a:gd name="T8" fmla="*/ 66 w 66"/>
                  <a:gd name="T9" fmla="*/ 18 h 18"/>
                </a:gdLst>
                <a:ahLst/>
                <a:cxnLst>
                  <a:cxn ang="0">
                    <a:pos x="T0" y="T1"/>
                  </a:cxn>
                  <a:cxn ang="0">
                    <a:pos x="T2" y="T3"/>
                  </a:cxn>
                  <a:cxn ang="0">
                    <a:pos x="T4" y="T5"/>
                  </a:cxn>
                  <a:cxn ang="0">
                    <a:pos x="T6" y="T7"/>
                  </a:cxn>
                  <a:cxn ang="0">
                    <a:pos x="T8" y="T9"/>
                  </a:cxn>
                </a:cxnLst>
                <a:rect l="0" t="0" r="r" b="b"/>
                <a:pathLst>
                  <a:path w="66" h="18">
                    <a:moveTo>
                      <a:pt x="66" y="18"/>
                    </a:moveTo>
                    <a:lnTo>
                      <a:pt x="0" y="18"/>
                    </a:lnTo>
                    <a:lnTo>
                      <a:pt x="11" y="0"/>
                    </a:lnTo>
                    <a:lnTo>
                      <a:pt x="56" y="0"/>
                    </a:lnTo>
                    <a:lnTo>
                      <a:pt x="66" y="18"/>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36" name="Line 54"/>
              <p:cNvSpPr>
                <a:spLocks noChangeShapeType="1"/>
              </p:cNvSpPr>
              <p:nvPr/>
            </p:nvSpPr>
            <p:spPr bwMode="auto">
              <a:xfrm>
                <a:off x="9998008" y="3999056"/>
                <a:ext cx="360643" cy="0"/>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37" name="Rectangle 56"/>
              <p:cNvSpPr>
                <a:spLocks noChangeArrowheads="1"/>
              </p:cNvSpPr>
              <p:nvPr/>
            </p:nvSpPr>
            <p:spPr bwMode="auto">
              <a:xfrm>
                <a:off x="9982192" y="3654248"/>
                <a:ext cx="389115" cy="236833"/>
              </a:xfrm>
              <a:prstGeom prst="rect">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38" name="Freeform 57"/>
              <p:cNvSpPr>
                <a:spLocks/>
              </p:cNvSpPr>
              <p:nvPr/>
            </p:nvSpPr>
            <p:spPr bwMode="auto">
              <a:xfrm>
                <a:off x="9915756" y="3955974"/>
                <a:ext cx="525146" cy="117052"/>
              </a:xfrm>
              <a:custGeom>
                <a:avLst/>
                <a:gdLst>
                  <a:gd name="T0" fmla="*/ 166 w 166"/>
                  <a:gd name="T1" fmla="*/ 37 h 37"/>
                  <a:gd name="T2" fmla="*/ 0 w 166"/>
                  <a:gd name="T3" fmla="*/ 37 h 37"/>
                  <a:gd name="T4" fmla="*/ 21 w 166"/>
                  <a:gd name="T5" fmla="*/ 0 h 37"/>
                  <a:gd name="T6" fmla="*/ 144 w 166"/>
                  <a:gd name="T7" fmla="*/ 0 h 37"/>
                  <a:gd name="T8" fmla="*/ 166 w 166"/>
                  <a:gd name="T9" fmla="*/ 37 h 37"/>
                </a:gdLst>
                <a:ahLst/>
                <a:cxnLst>
                  <a:cxn ang="0">
                    <a:pos x="T0" y="T1"/>
                  </a:cxn>
                  <a:cxn ang="0">
                    <a:pos x="T2" y="T3"/>
                  </a:cxn>
                  <a:cxn ang="0">
                    <a:pos x="T4" y="T5"/>
                  </a:cxn>
                  <a:cxn ang="0">
                    <a:pos x="T6" y="T7"/>
                  </a:cxn>
                  <a:cxn ang="0">
                    <a:pos x="T8" y="T9"/>
                  </a:cxn>
                </a:cxnLst>
                <a:rect l="0" t="0" r="r" b="b"/>
                <a:pathLst>
                  <a:path w="166" h="37">
                    <a:moveTo>
                      <a:pt x="166" y="37"/>
                    </a:moveTo>
                    <a:lnTo>
                      <a:pt x="0" y="37"/>
                    </a:lnTo>
                    <a:lnTo>
                      <a:pt x="21" y="0"/>
                    </a:lnTo>
                    <a:lnTo>
                      <a:pt x="144" y="0"/>
                    </a:lnTo>
                    <a:lnTo>
                      <a:pt x="166" y="37"/>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sp>
          <p:nvSpPr>
            <p:cNvPr id="34" name="Line 53"/>
            <p:cNvSpPr>
              <a:spLocks noChangeShapeType="1"/>
            </p:cNvSpPr>
            <p:nvPr/>
          </p:nvSpPr>
          <p:spPr bwMode="auto">
            <a:xfrm flipV="1">
              <a:off x="4165253" y="3655541"/>
              <a:ext cx="17121" cy="199039"/>
            </a:xfrm>
            <a:prstGeom prst="lin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sp>
        <p:nvSpPr>
          <p:cNvPr id="29" name="Rectangle 28"/>
          <p:cNvSpPr/>
          <p:nvPr/>
        </p:nvSpPr>
        <p:spPr bwMode="auto">
          <a:xfrm>
            <a:off x="0" y="0"/>
            <a:ext cx="12436475" cy="27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0" y="6967093"/>
            <a:ext cx="12436475" cy="27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5" name="Group 114"/>
          <p:cNvGrpSpPr/>
          <p:nvPr/>
        </p:nvGrpSpPr>
        <p:grpSpPr>
          <a:xfrm>
            <a:off x="6242170" y="3183905"/>
            <a:ext cx="2780350" cy="3094825"/>
            <a:chOff x="573709" y="2977116"/>
            <a:chExt cx="2780350" cy="3094825"/>
          </a:xfrm>
        </p:grpSpPr>
        <p:sp>
          <p:nvSpPr>
            <p:cNvPr id="116" name="Rectangle 115"/>
            <p:cNvSpPr/>
            <p:nvPr/>
          </p:nvSpPr>
          <p:spPr bwMode="auto">
            <a:xfrm>
              <a:off x="573709" y="2977116"/>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7" name="Group 116"/>
            <p:cNvGrpSpPr/>
            <p:nvPr/>
          </p:nvGrpSpPr>
          <p:grpSpPr>
            <a:xfrm>
              <a:off x="1511983" y="3527077"/>
              <a:ext cx="957550" cy="714599"/>
              <a:chOff x="1738238" y="3494767"/>
              <a:chExt cx="997017" cy="736686"/>
            </a:xfrm>
          </p:grpSpPr>
          <p:sp>
            <p:nvSpPr>
              <p:cNvPr id="119" name="Freeform 152"/>
              <p:cNvSpPr>
                <a:spLocks/>
              </p:cNvSpPr>
              <p:nvPr/>
            </p:nvSpPr>
            <p:spPr bwMode="auto">
              <a:xfrm>
                <a:off x="1738238" y="3550157"/>
                <a:ext cx="459737" cy="520664"/>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sp>
            <p:nvSpPr>
              <p:cNvPr id="120" name="Freeform 153"/>
              <p:cNvSpPr>
                <a:spLocks/>
              </p:cNvSpPr>
              <p:nvPr/>
            </p:nvSpPr>
            <p:spPr bwMode="auto">
              <a:xfrm>
                <a:off x="2004109" y="3494767"/>
                <a:ext cx="731146" cy="73668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25252"/>
                  </a:solidFill>
                </a:endParaRPr>
              </a:p>
            </p:txBody>
          </p:sp>
        </p:grpSp>
        <p:sp>
          <p:nvSpPr>
            <p:cNvPr id="118" name="TextBox 117"/>
            <p:cNvSpPr txBox="1"/>
            <p:nvPr/>
          </p:nvSpPr>
          <p:spPr>
            <a:xfrm>
              <a:off x="762978" y="4468508"/>
              <a:ext cx="2458435"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More </a:t>
              </a:r>
              <a:r>
                <a:rPr lang="en-US" sz="1836" b="1" dirty="0">
                  <a:solidFill>
                    <a:srgbClr val="525252"/>
                  </a:solidFill>
                  <a:ea typeface="Segoe UI" pitchFamily="34" charset="0"/>
                  <a:cs typeface="Segoe UI Semibold" panose="020B0702040204020203" pitchFamily="34" charset="0"/>
                </a:rPr>
                <a:t>personal</a:t>
              </a:r>
            </a:p>
          </p:txBody>
        </p:sp>
      </p:grpSp>
      <p:grpSp>
        <p:nvGrpSpPr>
          <p:cNvPr id="3" name="Group 2"/>
          <p:cNvGrpSpPr/>
          <p:nvPr/>
        </p:nvGrpSpPr>
        <p:grpSpPr>
          <a:xfrm>
            <a:off x="3413953" y="3183905"/>
            <a:ext cx="2780350" cy="3073559"/>
            <a:chOff x="3413953" y="3183905"/>
            <a:chExt cx="2780350" cy="3073559"/>
          </a:xfrm>
        </p:grpSpPr>
        <p:sp>
          <p:nvSpPr>
            <p:cNvPr id="48" name="Rectangle 47"/>
            <p:cNvSpPr/>
            <p:nvPr/>
          </p:nvSpPr>
          <p:spPr bwMode="auto">
            <a:xfrm>
              <a:off x="3413953" y="3183905"/>
              <a:ext cx="2780350" cy="2690037"/>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3437552" y="4654031"/>
              <a:ext cx="2733152" cy="1603433"/>
            </a:xfrm>
            <a:prstGeom prst="rect">
              <a:avLst/>
            </a:prstGeom>
          </p:spPr>
          <p:txBody>
            <a:bodyPr vert="horz" wrap="square" lIns="93260" tIns="93260" rIns="93260" bIns="93260" rtlCol="0" anchor="t">
              <a:noAutofit/>
            </a:bodyPr>
            <a:lstStyle/>
            <a:p>
              <a:pPr algn="ctr"/>
              <a:r>
                <a:rPr lang="en-US" sz="1836" dirty="0">
                  <a:solidFill>
                    <a:srgbClr val="525252"/>
                  </a:solidFill>
                  <a:ea typeface="Segoe UI" pitchFamily="34" charset="0"/>
                  <a:cs typeface="Segoe UI Semibold" panose="020B0702040204020203" pitchFamily="34" charset="0"/>
                </a:rPr>
                <a:t>More </a:t>
              </a:r>
              <a:r>
                <a:rPr lang="en-US" sz="1836" b="1" dirty="0">
                  <a:solidFill>
                    <a:srgbClr val="525252"/>
                  </a:solidFill>
                  <a:ea typeface="Segoe UI" pitchFamily="34" charset="0"/>
                  <a:cs typeface="Segoe UI Semibold" panose="020B0702040204020203" pitchFamily="34" charset="0"/>
                </a:rPr>
                <a:t>productive</a:t>
              </a:r>
            </a:p>
          </p:txBody>
        </p:sp>
      </p:grpSp>
      <p:grpSp>
        <p:nvGrpSpPr>
          <p:cNvPr id="52" name="Group 51"/>
          <p:cNvGrpSpPr/>
          <p:nvPr/>
        </p:nvGrpSpPr>
        <p:grpSpPr>
          <a:xfrm>
            <a:off x="4360965" y="3838575"/>
            <a:ext cx="886326" cy="545407"/>
            <a:chOff x="4248150" y="895351"/>
            <a:chExt cx="5669280" cy="3488631"/>
          </a:xfrm>
        </p:grpSpPr>
        <p:sp>
          <p:nvSpPr>
            <p:cNvPr id="53" name="Freeform 52"/>
            <p:cNvSpPr/>
            <p:nvPr/>
          </p:nvSpPr>
          <p:spPr bwMode="auto">
            <a:xfrm>
              <a:off x="4248150" y="895351"/>
              <a:ext cx="5669280" cy="3488631"/>
            </a:xfrm>
            <a:custGeom>
              <a:avLst/>
              <a:gdLst>
                <a:gd name="connsiteX0" fmla="*/ 2834640 w 5669280"/>
                <a:gd name="connsiteY0" fmla="*/ 0 h 3488631"/>
                <a:gd name="connsiteX1" fmla="*/ 5669280 w 5669280"/>
                <a:gd name="connsiteY1" fmla="*/ 2834640 h 3488631"/>
                <a:gd name="connsiteX2" fmla="*/ 5611690 w 5669280"/>
                <a:gd name="connsiteY2" fmla="*/ 3405919 h 3488631"/>
                <a:gd name="connsiteX3" fmla="*/ 5590423 w 5669280"/>
                <a:gd name="connsiteY3" fmla="*/ 3488631 h 3488631"/>
                <a:gd name="connsiteX4" fmla="*/ 3428976 w 5669280"/>
                <a:gd name="connsiteY4" fmla="*/ 3488631 h 3488631"/>
                <a:gd name="connsiteX5" fmla="*/ 3440317 w 5669280"/>
                <a:gd name="connsiteY5" fmla="*/ 3376132 h 3488631"/>
                <a:gd name="connsiteX6" fmla="*/ 2834640 w 5669280"/>
                <a:gd name="connsiteY6" fmla="*/ 2770455 h 3488631"/>
                <a:gd name="connsiteX7" fmla="*/ 2228963 w 5669280"/>
                <a:gd name="connsiteY7" fmla="*/ 3376132 h 3488631"/>
                <a:gd name="connsiteX8" fmla="*/ 2240304 w 5669280"/>
                <a:gd name="connsiteY8" fmla="*/ 3488631 h 3488631"/>
                <a:gd name="connsiteX9" fmla="*/ 78858 w 5669280"/>
                <a:gd name="connsiteY9" fmla="*/ 3488631 h 3488631"/>
                <a:gd name="connsiteX10" fmla="*/ 57590 w 5669280"/>
                <a:gd name="connsiteY10" fmla="*/ 3405919 h 3488631"/>
                <a:gd name="connsiteX11" fmla="*/ 0 w 5669280"/>
                <a:gd name="connsiteY11" fmla="*/ 2834640 h 3488631"/>
                <a:gd name="connsiteX12" fmla="*/ 2834640 w 5669280"/>
                <a:gd name="connsiteY12" fmla="*/ 0 h 348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80" h="3488631">
                  <a:moveTo>
                    <a:pt x="2834640" y="0"/>
                  </a:moveTo>
                  <a:cubicBezTo>
                    <a:pt x="4400168" y="0"/>
                    <a:pt x="5669280" y="1269112"/>
                    <a:pt x="5669280" y="2834640"/>
                  </a:cubicBezTo>
                  <a:cubicBezTo>
                    <a:pt x="5669280" y="3030331"/>
                    <a:pt x="5649450" y="3221391"/>
                    <a:pt x="5611690" y="3405919"/>
                  </a:cubicBezTo>
                  <a:lnTo>
                    <a:pt x="5590423" y="3488631"/>
                  </a:lnTo>
                  <a:lnTo>
                    <a:pt x="3428976" y="3488631"/>
                  </a:lnTo>
                  <a:lnTo>
                    <a:pt x="3440317" y="3376132"/>
                  </a:lnTo>
                  <a:cubicBezTo>
                    <a:pt x="3440317" y="3041626"/>
                    <a:pt x="3169146" y="2770455"/>
                    <a:pt x="2834640" y="2770455"/>
                  </a:cubicBezTo>
                  <a:cubicBezTo>
                    <a:pt x="2500134" y="2770455"/>
                    <a:pt x="2228963" y="3041626"/>
                    <a:pt x="2228963" y="3376132"/>
                  </a:cubicBezTo>
                  <a:lnTo>
                    <a:pt x="2240304" y="3488631"/>
                  </a:lnTo>
                  <a:lnTo>
                    <a:pt x="78858" y="3488631"/>
                  </a:lnTo>
                  <a:lnTo>
                    <a:pt x="57590" y="3405919"/>
                  </a:lnTo>
                  <a:cubicBezTo>
                    <a:pt x="19830" y="3221391"/>
                    <a:pt x="0" y="3030331"/>
                    <a:pt x="0" y="2834640"/>
                  </a:cubicBezTo>
                  <a:cubicBezTo>
                    <a:pt x="0" y="1269112"/>
                    <a:pt x="1269112" y="0"/>
                    <a:pt x="2834640" y="0"/>
                  </a:cubicBezTo>
                  <a:close/>
                </a:path>
              </a:pathLst>
            </a:custGeom>
            <a:noFill/>
            <a:ln w="12700" cap="sq">
              <a:solidFill>
                <a:srgbClr val="0078D7"/>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5" name="Group 54"/>
            <p:cNvGrpSpPr/>
            <p:nvPr/>
          </p:nvGrpSpPr>
          <p:grpSpPr>
            <a:xfrm>
              <a:off x="4539616" y="1161871"/>
              <a:ext cx="5086349" cy="2325519"/>
              <a:chOff x="4746835" y="1791941"/>
              <a:chExt cx="4671911" cy="1695450"/>
            </a:xfrm>
          </p:grpSpPr>
          <p:cxnSp>
            <p:nvCxnSpPr>
              <p:cNvPr id="57" name="Straight Connector 56"/>
              <p:cNvCxnSpPr/>
              <p:nvPr/>
            </p:nvCxnSpPr>
            <p:spPr>
              <a:xfrm rot="900000">
                <a:off x="7653365" y="1861020"/>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800000">
                <a:off x="8185072" y="2063513"/>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2700000">
                <a:off x="8618694" y="2345985"/>
                <a:ext cx="0" cy="475764"/>
              </a:xfrm>
              <a:prstGeom prst="line">
                <a:avLst/>
              </a:prstGeom>
              <a:ln w="19050" cmpd="sng">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3600000">
                <a:off x="8963892" y="2760712"/>
                <a:ext cx="0" cy="475764"/>
              </a:xfrm>
              <a:prstGeom prst="line">
                <a:avLst/>
              </a:prstGeom>
              <a:ln w="19050" cmpd="sng">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4500000">
                <a:off x="9180864" y="3243677"/>
                <a:ext cx="0" cy="475764"/>
              </a:xfrm>
              <a:prstGeom prst="line">
                <a:avLst/>
              </a:prstGeom>
              <a:ln w="19050" cmpd="sng">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082791" y="1791941"/>
                <a:ext cx="0" cy="361496"/>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20700000" flipH="1">
                <a:off x="6512216" y="1866852"/>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9800000" flipH="1">
                <a:off x="5980509" y="2069345"/>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8900000" flipH="1">
                <a:off x="5546887" y="2351817"/>
                <a:ext cx="0" cy="475764"/>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8000000" flipH="1">
                <a:off x="5201689" y="2766544"/>
                <a:ext cx="0" cy="475764"/>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7100000" flipH="1">
                <a:off x="4984717" y="3249509"/>
                <a:ext cx="0" cy="475764"/>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7082791" y="1797773"/>
                <a:ext cx="0" cy="361496"/>
              </a:xfrm>
              <a:prstGeom prst="line">
                <a:avLst/>
              </a:prstGeom>
              <a:ln w="63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6" name="Freeform 55"/>
            <p:cNvSpPr/>
            <p:nvPr/>
          </p:nvSpPr>
          <p:spPr bwMode="auto">
            <a:xfrm rot="1680000">
              <a:off x="7638629" y="1896015"/>
              <a:ext cx="352306" cy="1841858"/>
            </a:xfrm>
            <a:custGeom>
              <a:avLst/>
              <a:gdLst>
                <a:gd name="connsiteX0" fmla="*/ 175381 w 352306"/>
                <a:gd name="connsiteY0" fmla="*/ 0 h 1841858"/>
                <a:gd name="connsiteX1" fmla="*/ 352306 w 352306"/>
                <a:gd name="connsiteY1" fmla="*/ 1841858 h 1841858"/>
                <a:gd name="connsiteX2" fmla="*/ 343596 w 352306"/>
                <a:gd name="connsiteY2" fmla="*/ 1837973 h 1841858"/>
                <a:gd name="connsiteX3" fmla="*/ 108311 w 352306"/>
                <a:gd name="connsiteY3" fmla="*/ 1807023 h 1841858"/>
                <a:gd name="connsiteX4" fmla="*/ 0 w 352306"/>
                <a:gd name="connsiteY4" fmla="*/ 1825777 h 184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06" h="1841858">
                  <a:moveTo>
                    <a:pt x="175381" y="0"/>
                  </a:moveTo>
                  <a:lnTo>
                    <a:pt x="352306" y="1841858"/>
                  </a:lnTo>
                  <a:lnTo>
                    <a:pt x="343596" y="1837973"/>
                  </a:lnTo>
                  <a:cubicBezTo>
                    <a:pt x="267723" y="1812429"/>
                    <a:pt x="187796" y="1801607"/>
                    <a:pt x="108311" y="1807023"/>
                  </a:cubicBezTo>
                  <a:lnTo>
                    <a:pt x="0" y="1825777"/>
                  </a:lnTo>
                  <a:close/>
                </a:path>
              </a:pathLst>
            </a:custGeom>
            <a:noFill/>
            <a:ln w="12700" cap="sq">
              <a:solidFill>
                <a:srgbClr val="0078D7"/>
              </a:solidFill>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8199039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974"/>
          <p:cNvSpPr txBox="1">
            <a:spLocks/>
          </p:cNvSpPr>
          <p:nvPr/>
        </p:nvSpPr>
        <p:spPr>
          <a:xfrm>
            <a:off x="1235074" y="813075"/>
            <a:ext cx="9966326" cy="758823"/>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defRPr/>
            </a:pPr>
            <a:r>
              <a:rPr cap="all" spc="300" dirty="0">
                <a:solidFill>
                  <a:srgbClr val="525252"/>
                </a:solidFill>
                <a:latin typeface="Segoe UI Light" panose="020B0502040204020203" pitchFamily="34" charset="0"/>
                <a:cs typeface="Arial" panose="020B0604020202020204" pitchFamily="34" charset="0"/>
              </a:rPr>
              <a:t>MODERN SECURITY THREATS</a:t>
            </a:r>
          </a:p>
        </p:txBody>
      </p:sp>
      <p:sp>
        <p:nvSpPr>
          <p:cNvPr id="6" name="Text Placeholder 64"/>
          <p:cNvSpPr txBox="1">
            <a:spLocks/>
          </p:cNvSpPr>
          <p:nvPr/>
        </p:nvSpPr>
        <p:spPr>
          <a:xfrm>
            <a:off x="958849" y="2722108"/>
            <a:ext cx="10518775" cy="2108269"/>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3000" cap="all" spc="300" dirty="0">
                <a:ln w="3175">
                  <a:noFill/>
                </a:ln>
                <a:solidFill>
                  <a:srgbClr val="737373"/>
                </a:solidFill>
                <a:latin typeface="Segoe UI Black" panose="020B0A02040204020203" pitchFamily="34" charset="0"/>
                <a:ea typeface="Segoe UI Black" panose="020B0A02040204020203" pitchFamily="34" charset="0"/>
                <a:cs typeface="Segoe UI Black" panose="020B0A02040204020203" pitchFamily="34" charset="0"/>
              </a:rPr>
              <a:t>“There are two kinds of big companies, those who’ve been hacked, and those who don’t know they’ve been hacked.”</a:t>
            </a:r>
          </a:p>
          <a:p>
            <a:pPr marL="0" indent="0" algn="ctr">
              <a:buFont typeface="Arial" pitchFamily="34" charset="0"/>
              <a:buNone/>
              <a:defRPr/>
            </a:pPr>
            <a:endParaRPr lang="en-US" sz="2000" cap="all" spc="300" dirty="0">
              <a:ln w="3175">
                <a:noFill/>
              </a:ln>
              <a:solidFill>
                <a:srgbClr val="525252"/>
              </a:solidFill>
              <a:latin typeface="Segoe UI Black" panose="020B0A02040204020203" pitchFamily="34" charset="0"/>
              <a:ea typeface="Segoe UI Black" panose="020B0A02040204020203" pitchFamily="34" charset="0"/>
              <a:cs typeface="Segoe UI Black" panose="020B0A02040204020203" pitchFamily="34" charset="0"/>
            </a:endParaRPr>
          </a:p>
          <a:p>
            <a:pPr marL="0" indent="0" algn="ctr">
              <a:buFont typeface="Arial" pitchFamily="34" charset="0"/>
              <a:buNone/>
              <a:defRPr/>
            </a:pPr>
            <a:r>
              <a:rPr lang="en-US" sz="2000"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James </a:t>
            </a:r>
            <a:r>
              <a:rPr lang="en-US" sz="2000" cap="all" spc="300" dirty="0" err="1">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Comey</a:t>
            </a:r>
            <a:r>
              <a:rPr lang="en-US" sz="2000"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 Director FBI</a:t>
            </a:r>
          </a:p>
        </p:txBody>
      </p:sp>
      <p:sp>
        <p:nvSpPr>
          <p:cNvPr id="5" name="Rectangle 4" descr="Bounce Left:  Rectangle 17"/>
          <p:cNvSpPr/>
          <p:nvPr/>
        </p:nvSpPr>
        <p:spPr bwMode="auto">
          <a:xfrm>
            <a:off x="635" y="2276543"/>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4178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path" presetSubtype="0" decel="100000" fill="hold" grpId="0" nodeType="clickEffect">
                                  <p:stCondLst>
                                    <p:cond delay="0"/>
                                  </p:stCondLst>
                                  <p:childTnLst>
                                    <p:animMotion origin="layout" path="M  0 0 L0 -1.998091E-02 L0 -3.996183E-02" pathEditMode="relative" ptsTypes="">
                                      <p:cBhvr>
                                        <p:cTn id="6" dur="750" fill="hold"/>
                                        <p:tgtEl>
                                          <p:spTgt spid="12"/>
                                        </p:tgtEl>
                                        <p:attrNameLst>
                                          <p:attrName>ppt_x</p:attrName>
                                          <p:attrName>ppt_y</p:attrName>
                                        </p:attrNameLst>
                                      </p:cBhvr>
                                    </p:animMotion>
                                    <p:animScale>
                                      <p:cBhvr>
                                        <p:cTn id="7" dur="750" fill="hold">
                                          <p:stCondLst>
                                            <p:cond delay="0"/>
                                          </p:stCondLst>
                                        </p:cTn>
                                        <p:tgtEl>
                                          <p:spTgt spid="12"/>
                                        </p:tgtEl>
                                      </p:cBhvr>
                                      <p:from x="100000" y="100000"/>
                                      <p:to x="100000" y="100000"/>
                                    </p:animScale>
                                    <p:animRot by="0">
                                      <p:cBhvr>
                                        <p:cTn id="8" dur="750" fill="hold">
                                          <p:stCondLst>
                                            <p:cond delay="0"/>
                                          </p:stCondLst>
                                        </p:cTn>
                                        <p:tgtEl>
                                          <p:spTgt spid="12"/>
                                        </p:tgtEl>
                                        <p:attrNameLst>
                                          <p:attrName>r</p:attrName>
                                        </p:attrNameLst>
                                      </p:cBhvr>
                                    </p:animRot>
                                  </p:childTnLst>
                                </p:cTn>
                              </p:par>
                              <p:par>
                                <p:cTn id="9" presetID="41" presetClass="path" presetSubtype="0" decel="100000" fill="hold" grpId="0" nodeType="withEffect">
                                  <p:stCondLst>
                                    <p:cond delay="0"/>
                                  </p:stCondLst>
                                  <p:childTnLst>
                                    <p:animMotion origin="layout" path="M 0 2.94598E-6 L 0 -0.05039 L 0 -0.10077 " pathEditMode="relative" rAng="0" ptsTypes="AAA">
                                      <p:cBhvr>
                                        <p:cTn id="10" dur="750" fill="hold"/>
                                        <p:tgtEl>
                                          <p:spTgt spid="5"/>
                                        </p:tgtEl>
                                        <p:attrNameLst>
                                          <p:attrName>ppt_x</p:attrName>
                                          <p:attrName>ppt_y</p:attrName>
                                        </p:attrNameLst>
                                      </p:cBhvr>
                                      <p:rCtr x="0" y="-5039"/>
                                    </p:animMotion>
                                    <p:animScale>
                                      <p:cBhvr>
                                        <p:cTn id="11" dur="750" fill="hold">
                                          <p:stCondLst>
                                            <p:cond delay="0"/>
                                          </p:stCondLst>
                                        </p:cTn>
                                        <p:tgtEl>
                                          <p:spTgt spid="5"/>
                                        </p:tgtEl>
                                      </p:cBhvr>
                                      <p:from x="100000" y="100000"/>
                                      <p:to x="100000" y="100000"/>
                                    </p:animScale>
                                    <p:animRot by="0">
                                      <p:cBhvr>
                                        <p:cTn id="12" dur="750" fill="hold">
                                          <p:stCondLst>
                                            <p:cond delay="0"/>
                                          </p:stCondLst>
                                        </p:cTn>
                                        <p:tgtEl>
                                          <p:spTgt spid="5"/>
                                        </p:tgtEl>
                                        <p:attrNameLst>
                                          <p:attrName>r</p:attrName>
                                        </p:attrNameLst>
                                      </p:cBhvr>
                                    </p:animRot>
                                  </p:childTnLst>
                                </p:cTn>
                              </p:par>
                              <p:par>
                                <p:cTn id="13" presetID="10"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240569" y="6535486"/>
            <a:ext cx="4442578" cy="452432"/>
          </a:xfrm>
          <a:prstGeom prst="rect">
            <a:avLst/>
          </a:prstGeom>
          <a:noFill/>
        </p:spPr>
        <p:txBody>
          <a:bodyPr wrap="square" lIns="182880" tIns="146304" rIns="182880" bIns="146304" rtlCol="0">
            <a:spAutoFit/>
          </a:bodyPr>
          <a:lstStyle/>
          <a:p>
            <a:pPr defTabSz="932742">
              <a:lnSpc>
                <a:spcPct val="85000"/>
              </a:lnSpc>
            </a:pPr>
            <a:r>
              <a:rPr lang="en-US" sz="1100" dirty="0">
                <a:solidFill>
                  <a:srgbClr val="969696"/>
                </a:solidFill>
              </a:rPr>
              <a:t>Source: McKinsey, </a:t>
            </a:r>
            <a:r>
              <a:rPr lang="en-US" sz="1100" dirty="0" err="1">
                <a:solidFill>
                  <a:srgbClr val="969696"/>
                </a:solidFill>
              </a:rPr>
              <a:t>Ponemon</a:t>
            </a:r>
            <a:r>
              <a:rPr lang="en-US" sz="1100" dirty="0">
                <a:solidFill>
                  <a:srgbClr val="969696"/>
                </a:solidFill>
              </a:rPr>
              <a:t> Institute, Verizon</a:t>
            </a:r>
          </a:p>
        </p:txBody>
      </p:sp>
      <p:grpSp>
        <p:nvGrpSpPr>
          <p:cNvPr id="6" name="Group 5"/>
          <p:cNvGrpSpPr/>
          <p:nvPr/>
        </p:nvGrpSpPr>
        <p:grpSpPr>
          <a:xfrm>
            <a:off x="1698484" y="2413414"/>
            <a:ext cx="9039507" cy="2797520"/>
            <a:chOff x="1698484" y="3511037"/>
            <a:chExt cx="9039507" cy="2797520"/>
          </a:xfrm>
        </p:grpSpPr>
        <p:sp>
          <p:nvSpPr>
            <p:cNvPr id="29" name="Title 1"/>
            <p:cNvSpPr txBox="1">
              <a:spLocks/>
            </p:cNvSpPr>
            <p:nvPr/>
          </p:nvSpPr>
          <p:spPr>
            <a:xfrm>
              <a:off x="1703389" y="5202958"/>
              <a:ext cx="9034602" cy="1105599"/>
            </a:xfrm>
            <a:prstGeom prst="rect">
              <a:avLst/>
            </a:prstGeom>
          </p:spPr>
          <p:txBody>
            <a:bodyPr vert="horz" wrap="square" lIns="146283" tIns="91427" rIns="146283" bIns="91427"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algn="ctr">
                <a:defRPr/>
              </a:pPr>
              <a:r>
                <a:rPr sz="2400" spc="0" dirty="0">
                  <a:solidFill>
                    <a:srgbClr val="737373"/>
                  </a:solidFill>
                  <a:ea typeface="Segoe UI" pitchFamily="34" charset="0"/>
                  <a:cs typeface="Segoe UI Light" panose="020B0502040204020203" pitchFamily="34" charset="0"/>
                </a:rPr>
                <a:t>CYBER THREATS ARE A </a:t>
              </a:r>
              <a:r>
                <a:rPr sz="2400" cap="all" spc="0" dirty="0">
                  <a:ln w="3175">
                    <a:noFill/>
                  </a:ln>
                  <a:solidFill>
                    <a:srgbClr val="737373"/>
                  </a:solidFill>
                  <a:latin typeface="Segoe UI Black" panose="020B0A02040204020203" pitchFamily="34" charset="0"/>
                  <a:ea typeface="Segoe UI Black" panose="020B0A02040204020203" pitchFamily="34" charset="0"/>
                  <a:cs typeface="Segoe UI Black" panose="020B0A02040204020203" pitchFamily="34" charset="0"/>
                </a:rPr>
                <a:t>MATERIAL RISK </a:t>
              </a:r>
              <a:r>
                <a:rPr sz="2400" spc="0" dirty="0">
                  <a:solidFill>
                    <a:srgbClr val="737373"/>
                  </a:solidFill>
                  <a:ea typeface="Segoe UI" pitchFamily="34" charset="0"/>
                  <a:cs typeface="Segoe UI Light" panose="020B0502040204020203" pitchFamily="34" charset="0"/>
                </a:rPr>
                <a:t>TO YOUR BUSINESS</a:t>
              </a:r>
            </a:p>
          </p:txBody>
        </p:sp>
        <p:grpSp>
          <p:nvGrpSpPr>
            <p:cNvPr id="5" name="Group 4"/>
            <p:cNvGrpSpPr/>
            <p:nvPr/>
          </p:nvGrpSpPr>
          <p:grpSpPr>
            <a:xfrm>
              <a:off x="1698484" y="3511037"/>
              <a:ext cx="9039507" cy="1707941"/>
              <a:chOff x="1585550" y="3511037"/>
              <a:chExt cx="9039507" cy="1707941"/>
            </a:xfrm>
          </p:grpSpPr>
          <p:sp>
            <p:nvSpPr>
              <p:cNvPr id="76" name="TextBox 75"/>
              <p:cNvSpPr txBox="1"/>
              <p:nvPr/>
            </p:nvSpPr>
            <p:spPr>
              <a:xfrm>
                <a:off x="2336250" y="4474431"/>
                <a:ext cx="3090330" cy="744547"/>
              </a:xfrm>
              <a:prstGeom prst="rect">
                <a:avLst/>
              </a:prstGeom>
              <a:noFill/>
            </p:spPr>
            <p:txBody>
              <a:bodyPr wrap="square" lIns="186521" tIns="149217" rIns="186521" bIns="149217" rtlCol="0">
                <a:spAutoFit/>
              </a:bodyPr>
              <a:lstStyle/>
              <a:p>
                <a:pPr algn="ctr" defTabSz="932597">
                  <a:lnSpc>
                    <a:spcPct val="90000"/>
                  </a:lnSpc>
                  <a:spcAft>
                    <a:spcPts val="600"/>
                  </a:spcAft>
                  <a:defRPr/>
                </a:pPr>
                <a:r>
                  <a:rPr lang="en-US" sz="1600" dirty="0">
                    <a:solidFill>
                      <a:srgbClr val="737373"/>
                    </a:solidFill>
                    <a:ea typeface="Segoe UI" pitchFamily="34" charset="0"/>
                    <a:cs typeface="Segoe UI Semibold" panose="020B0702040204020203" pitchFamily="34" charset="0"/>
                  </a:rPr>
                  <a:t>Impact of lost </a:t>
                </a:r>
                <a:r>
                  <a:rPr lang="en-US" sz="1600" b="1" dirty="0">
                    <a:solidFill>
                      <a:srgbClr val="737373"/>
                    </a:solidFill>
                    <a:ea typeface="Segoe UI" pitchFamily="34" charset="0"/>
                    <a:cs typeface="Segoe UI Semibold" panose="020B0702040204020203" pitchFamily="34" charset="0"/>
                  </a:rPr>
                  <a:t>productivity and growth</a:t>
                </a:r>
              </a:p>
            </p:txBody>
          </p:sp>
          <p:sp>
            <p:nvSpPr>
              <p:cNvPr id="80" name="TextBox 79"/>
              <p:cNvSpPr txBox="1"/>
              <p:nvPr/>
            </p:nvSpPr>
            <p:spPr>
              <a:xfrm>
                <a:off x="6492239" y="4474431"/>
                <a:ext cx="3817858" cy="744547"/>
              </a:xfrm>
              <a:prstGeom prst="rect">
                <a:avLst/>
              </a:prstGeom>
              <a:noFill/>
            </p:spPr>
            <p:txBody>
              <a:bodyPr wrap="square" lIns="186521" tIns="149217" rIns="186521" bIns="149217" rtlCol="0">
                <a:spAutoFit/>
              </a:bodyPr>
              <a:lstStyle/>
              <a:p>
                <a:pPr algn="ctr" defTabSz="932597">
                  <a:lnSpc>
                    <a:spcPct val="90000"/>
                  </a:lnSpc>
                  <a:spcAft>
                    <a:spcPts val="600"/>
                  </a:spcAft>
                  <a:defRPr/>
                </a:pPr>
                <a:r>
                  <a:rPr lang="en-US" sz="1600" dirty="0">
                    <a:solidFill>
                      <a:srgbClr val="737373"/>
                    </a:solidFill>
                    <a:ea typeface="Segoe UI" pitchFamily="34" charset="0"/>
                    <a:cs typeface="Segoe UI Semibold" panose="020B0702040204020203" pitchFamily="34" charset="0"/>
                  </a:rPr>
                  <a:t>Average </a:t>
                </a:r>
                <a:r>
                  <a:rPr lang="en-US" sz="1600" b="1" dirty="0">
                    <a:solidFill>
                      <a:srgbClr val="737373"/>
                    </a:solidFill>
                    <a:ea typeface="Segoe UI" pitchFamily="34" charset="0"/>
                    <a:cs typeface="Segoe UI Semibold" panose="020B0702040204020203" pitchFamily="34" charset="0"/>
                  </a:rPr>
                  <a:t>cost</a:t>
                </a:r>
                <a:r>
                  <a:rPr lang="en-US" sz="1600" dirty="0">
                    <a:solidFill>
                      <a:srgbClr val="737373"/>
                    </a:solidFill>
                    <a:ea typeface="Segoe UI" pitchFamily="34" charset="0"/>
                    <a:cs typeface="Segoe UI Semibold" panose="020B0702040204020203" pitchFamily="34" charset="0"/>
                  </a:rPr>
                  <a:t> </a:t>
                </a:r>
                <a:r>
                  <a:rPr lang="en-US" sz="1600" b="1" dirty="0">
                    <a:solidFill>
                      <a:srgbClr val="737373"/>
                    </a:solidFill>
                    <a:ea typeface="Segoe UI" pitchFamily="34" charset="0"/>
                    <a:cs typeface="Segoe UI Semibold" panose="020B0702040204020203" pitchFamily="34" charset="0"/>
                  </a:rPr>
                  <a:t>of a data breach </a:t>
                </a:r>
                <a:r>
                  <a:rPr lang="en-US" sz="1600" dirty="0">
                    <a:solidFill>
                      <a:srgbClr val="737373"/>
                    </a:solidFill>
                    <a:ea typeface="Segoe UI" pitchFamily="34" charset="0"/>
                    <a:cs typeface="Segoe UI Semibold" panose="020B0702040204020203" pitchFamily="34" charset="0"/>
                  </a:rPr>
                  <a:t>                           (15% YoY increase)</a:t>
                </a:r>
              </a:p>
            </p:txBody>
          </p:sp>
          <p:sp>
            <p:nvSpPr>
              <p:cNvPr id="75" name="TextBox 74"/>
              <p:cNvSpPr txBox="1"/>
              <p:nvPr/>
            </p:nvSpPr>
            <p:spPr>
              <a:xfrm>
                <a:off x="1585550" y="3511037"/>
                <a:ext cx="4591730" cy="1043320"/>
              </a:xfrm>
              <a:prstGeom prst="rect">
                <a:avLst/>
              </a:prstGeom>
              <a:noFill/>
            </p:spPr>
            <p:txBody>
              <a:bodyPr wrap="square" lIns="182854" tIns="146283" rIns="182854" bIns="146283" rtlCol="0">
                <a:spAutoFit/>
              </a:bodyPr>
              <a:lstStyle/>
              <a:p>
                <a:pPr algn="ctr" defTabSz="932597">
                  <a:lnSpc>
                    <a:spcPct val="90000"/>
                  </a:lnSpc>
                  <a:spcAft>
                    <a:spcPts val="600"/>
                  </a:spcAft>
                  <a:defRPr/>
                </a:pPr>
                <a:r>
                  <a:rPr lang="en-US" sz="4000"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a:t>
                </a:r>
                <a:r>
                  <a:rPr lang="en-US" sz="5400"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3.0</a:t>
                </a:r>
                <a:r>
                  <a:rPr lang="en-US" sz="3200"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 </a:t>
                </a:r>
                <a:r>
                  <a:rPr lang="en-US" sz="3200" cap="all" spc="300" dirty="0">
                    <a:ln w="3175">
                      <a:noFill/>
                    </a:ln>
                    <a:solidFill>
                      <a:srgbClr val="0078D7"/>
                    </a:solidFill>
                    <a:latin typeface="Segoe UI Light" panose="020B0502040204020203" pitchFamily="34" charset="0"/>
                    <a:cs typeface="Arial" panose="020B0604020202020204" pitchFamily="34" charset="0"/>
                  </a:rPr>
                  <a:t>Trillion</a:t>
                </a:r>
                <a:endParaRPr lang="en-US" sz="4800" cap="all" spc="300" dirty="0">
                  <a:ln w="3175">
                    <a:noFill/>
                  </a:ln>
                  <a:solidFill>
                    <a:srgbClr val="0078D7"/>
                  </a:solidFill>
                  <a:latin typeface="Segoe UI Light" panose="020B0502040204020203" pitchFamily="34" charset="0"/>
                  <a:cs typeface="Arial" panose="020B0604020202020204" pitchFamily="34" charset="0"/>
                </a:endParaRPr>
              </a:p>
            </p:txBody>
          </p:sp>
          <p:sp>
            <p:nvSpPr>
              <p:cNvPr id="81" name="TextBox 80"/>
              <p:cNvSpPr txBox="1"/>
              <p:nvPr/>
            </p:nvSpPr>
            <p:spPr>
              <a:xfrm>
                <a:off x="6177280" y="3511037"/>
                <a:ext cx="4447777" cy="1043320"/>
              </a:xfrm>
              <a:prstGeom prst="rect">
                <a:avLst/>
              </a:prstGeom>
              <a:noFill/>
            </p:spPr>
            <p:txBody>
              <a:bodyPr wrap="square" lIns="0" tIns="146283" rIns="0" bIns="146283" rtlCol="0">
                <a:spAutoFit/>
              </a:bodyPr>
              <a:lstStyle/>
              <a:p>
                <a:pPr algn="ctr" defTabSz="932597">
                  <a:lnSpc>
                    <a:spcPct val="90000"/>
                  </a:lnSpc>
                  <a:spcAft>
                    <a:spcPts val="600"/>
                  </a:spcAft>
                  <a:defRPr/>
                </a:pPr>
                <a:r>
                  <a:rPr lang="en-US" sz="4000"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a:t>
                </a:r>
                <a:r>
                  <a:rPr lang="en-US" sz="5400" cap="all" spc="300" dirty="0">
                    <a:ln w="3175">
                      <a:noFill/>
                    </a:ln>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3.5 </a:t>
                </a:r>
                <a:r>
                  <a:rPr lang="en-US" sz="3200" cap="all" spc="300" dirty="0">
                    <a:ln w="3175">
                      <a:noFill/>
                    </a:ln>
                    <a:solidFill>
                      <a:srgbClr val="0078D7"/>
                    </a:solidFill>
                    <a:latin typeface="Segoe UI Light" panose="020B0502040204020203" pitchFamily="34" charset="0"/>
                    <a:cs typeface="Arial" panose="020B0604020202020204" pitchFamily="34" charset="0"/>
                  </a:rPr>
                  <a:t>Million</a:t>
                </a:r>
                <a:endParaRPr lang="en-US" sz="2800" cap="all" spc="300" dirty="0">
                  <a:ln w="3175">
                    <a:noFill/>
                  </a:ln>
                  <a:solidFill>
                    <a:srgbClr val="0078D7"/>
                  </a:solidFill>
                  <a:latin typeface="Segoe UI Light" panose="020B0502040204020203" pitchFamily="34" charset="0"/>
                  <a:cs typeface="Arial" panose="020B0604020202020204" pitchFamily="34" charset="0"/>
                </a:endParaRPr>
              </a:p>
            </p:txBody>
          </p:sp>
        </p:grpSp>
      </p:grpSp>
      <p:sp>
        <p:nvSpPr>
          <p:cNvPr id="17" name="Title 974"/>
          <p:cNvSpPr txBox="1">
            <a:spLocks/>
          </p:cNvSpPr>
          <p:nvPr/>
        </p:nvSpPr>
        <p:spPr>
          <a:xfrm>
            <a:off x="633999" y="1864852"/>
            <a:ext cx="1116847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sz="3600" cap="all" spc="300" dirty="0">
                <a:solidFill>
                  <a:srgbClr val="737373"/>
                </a:solidFill>
                <a:latin typeface="Segoe UI Light" panose="020B0502040204020203" pitchFamily="34" charset="0"/>
                <a:cs typeface="Arial" panose="020B0604020202020204" pitchFamily="34" charset="0"/>
              </a:rPr>
              <a:t>“Cyber security is a </a:t>
            </a:r>
            <a:r>
              <a:rPr sz="3600" cap="all" spc="300" dirty="0" err="1">
                <a:solidFill>
                  <a:srgbClr val="737373"/>
                </a:solidFill>
                <a:latin typeface="Segoe UI Black" panose="020B0A02040204020203" pitchFamily="34" charset="0"/>
                <a:ea typeface="Segoe UI Black" panose="020B0A02040204020203" pitchFamily="34" charset="0"/>
                <a:cs typeface="Segoe UI Black" panose="020B0A02040204020203" pitchFamily="34" charset="0"/>
              </a:rPr>
              <a:t>Ceo</a:t>
            </a:r>
            <a:r>
              <a:rPr sz="3600" cap="all" spc="300" dirty="0">
                <a:solidFill>
                  <a:srgbClr val="737373"/>
                </a:solidFill>
                <a:latin typeface="Segoe UI Black" panose="020B0A02040204020203" pitchFamily="34" charset="0"/>
                <a:ea typeface="Segoe UI Black" panose="020B0A02040204020203" pitchFamily="34" charset="0"/>
                <a:cs typeface="Segoe UI Black" panose="020B0A02040204020203" pitchFamily="34" charset="0"/>
              </a:rPr>
              <a:t> issue</a:t>
            </a:r>
            <a:r>
              <a:rPr sz="3600" cap="all" spc="300" dirty="0">
                <a:solidFill>
                  <a:srgbClr val="737373"/>
                </a:solidFill>
                <a:latin typeface="Segoe UI Light" panose="020B0502040204020203" pitchFamily="34" charset="0"/>
                <a:cs typeface="Arial" panose="020B0604020202020204" pitchFamily="34" charset="0"/>
              </a:rPr>
              <a:t>.”</a:t>
            </a:r>
          </a:p>
          <a:p>
            <a:pPr algn="ctr">
              <a:spcAft>
                <a:spcPts val="600"/>
              </a:spcAft>
            </a:pPr>
            <a:r>
              <a:rPr sz="1400" cap="all" spc="300" dirty="0">
                <a:solidFill>
                  <a:srgbClr val="525252"/>
                </a:solidFill>
                <a:latin typeface="Segoe UI Light" panose="020B0502040204020203" pitchFamily="34" charset="0"/>
                <a:cs typeface="Arial" panose="020B0604020202020204" pitchFamily="34" charset="0"/>
              </a:rPr>
              <a:t> -McKinsey</a:t>
            </a:r>
            <a:endParaRPr sz="2800" cap="all" spc="300" dirty="0">
              <a:solidFill>
                <a:srgbClr val="525252"/>
              </a:solidFill>
              <a:latin typeface="Segoe UI Light" panose="020B0502040204020203" pitchFamily="34" charset="0"/>
              <a:cs typeface="Arial" panose="020B0604020202020204" pitchFamily="34" charset="0"/>
            </a:endParaRPr>
          </a:p>
        </p:txBody>
      </p:sp>
      <p:sp>
        <p:nvSpPr>
          <p:cNvPr id="16" name="Rectangle 15" descr="Bounce Right:  Rectangle 12"/>
          <p:cNvSpPr/>
          <p:nvPr/>
        </p:nvSpPr>
        <p:spPr bwMode="auto">
          <a:xfrm>
            <a:off x="635" y="4076464"/>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descr="Bounce Right:  Rectangle 12"/>
          <p:cNvSpPr/>
          <p:nvPr/>
        </p:nvSpPr>
        <p:spPr bwMode="auto">
          <a:xfrm>
            <a:off x="635" y="1571898"/>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2940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path" presetSubtype="0" accel="50000" decel="50000" fill="hold" grpId="0" nodeType="afterEffect">
                                  <p:stCondLst>
                                    <p:cond delay="0"/>
                                  </p:stCondLst>
                                  <p:childTnLst>
                                    <p:animMotion origin="layout" path="M 0 4.62097E-6 L 0 0.17907 L 0 0.35814 " pathEditMode="relative" rAng="0" ptsTypes="AAA">
                                      <p:cBhvr>
                                        <p:cTn id="6" dur="750" fill="hold"/>
                                        <p:tgtEl>
                                          <p:spTgt spid="19"/>
                                        </p:tgtEl>
                                        <p:attrNameLst>
                                          <p:attrName>ppt_x</p:attrName>
                                          <p:attrName>ppt_y</p:attrName>
                                        </p:attrNameLst>
                                      </p:cBhvr>
                                      <p:rCtr x="0" y="17907"/>
                                    </p:animMotion>
                                    <p:animScale>
                                      <p:cBhvr>
                                        <p:cTn id="7" dur="750" fill="hold">
                                          <p:stCondLst>
                                            <p:cond delay="0"/>
                                          </p:stCondLst>
                                        </p:cTn>
                                        <p:tgtEl>
                                          <p:spTgt spid="19"/>
                                        </p:tgtEl>
                                      </p:cBhvr>
                                      <p:from x="100000" y="100000"/>
                                      <p:to x="100000" y="100000"/>
                                    </p:animScale>
                                    <p:animRot by="0">
                                      <p:cBhvr>
                                        <p:cTn id="8" dur="750" fill="hold">
                                          <p:stCondLst>
                                            <p:cond delay="0"/>
                                          </p:stCondLst>
                                        </p:cTn>
                                        <p:tgtEl>
                                          <p:spTgt spid="19"/>
                                        </p:tgtEl>
                                        <p:attrNameLst>
                                          <p:attrName>r</p:attrName>
                                        </p:attrNameLst>
                                      </p:cBhvr>
                                    </p:animRot>
                                  </p:childTnLst>
                                </p:cTn>
                              </p:par>
                            </p:childTnLst>
                          </p:cTn>
                        </p:par>
                        <p:par>
                          <p:cTn id="9" fill="hold">
                            <p:stCondLst>
                              <p:cond delay="750"/>
                            </p:stCondLst>
                            <p:childTnLst>
                              <p:par>
                                <p:cTn id="10" presetID="10" presetClass="entr" presetSubtype="0" fill="hold" grpId="1"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1" presetClass="path" presetSubtype="0" accel="50000" decel="50000" fill="hold" grpId="0" nodeType="clickEffect">
                                  <p:stCondLst>
                                    <p:cond delay="0"/>
                                  </p:stCondLst>
                                  <p:childTnLst>
                                    <p:animMotion origin="layout" path="M  0 0 L0 -9.936909E-02 L0 -0.1987382" pathEditMode="relative" ptsTypes="">
                                      <p:cBhvr>
                                        <p:cTn id="20" dur="750" fill="hold"/>
                                        <p:tgtEl>
                                          <p:spTgt spid="17"/>
                                        </p:tgtEl>
                                        <p:attrNameLst>
                                          <p:attrName>ppt_x</p:attrName>
                                          <p:attrName>ppt_y</p:attrName>
                                        </p:attrNameLst>
                                      </p:cBhvr>
                                    </p:animMotion>
                                    <p:animScale>
                                      <p:cBhvr>
                                        <p:cTn id="21" dur="750" fill="hold">
                                          <p:stCondLst>
                                            <p:cond delay="0"/>
                                          </p:stCondLst>
                                        </p:cTn>
                                        <p:tgtEl>
                                          <p:spTgt spid="17"/>
                                        </p:tgtEl>
                                      </p:cBhvr>
                                      <p:from x="100000" y="100000"/>
                                      <p:to x="100000" y="100000"/>
                                    </p:animScale>
                                    <p:animRot by="0">
                                      <p:cBhvr>
                                        <p:cTn id="22" dur="750" fill="hold">
                                          <p:stCondLst>
                                            <p:cond delay="0"/>
                                          </p:stCondLst>
                                        </p:cTn>
                                        <p:tgtEl>
                                          <p:spTgt spid="17"/>
                                        </p:tgtEl>
                                        <p:attrNameLst>
                                          <p:attrName>r</p:attrName>
                                        </p:attrNameLst>
                                      </p:cBhvr>
                                    </p:animRot>
                                  </p:childTnLst>
                                </p:cTn>
                              </p:par>
                              <p:par>
                                <p:cTn id="23" presetID="41" presetClass="path" presetSubtype="0" accel="50000" decel="50000" fill="hold" grpId="0" nodeType="withEffect">
                                  <p:stCondLst>
                                    <p:cond delay="0"/>
                                  </p:stCondLst>
                                  <p:childTnLst>
                                    <p:animMotion origin="layout" path="M 0 3.60418E-6 L 0 -0.17908 L 0 -0.35815 " pathEditMode="relative" rAng="0" ptsTypes="AAA">
                                      <p:cBhvr>
                                        <p:cTn id="24" dur="750" fill="hold"/>
                                        <p:tgtEl>
                                          <p:spTgt spid="16"/>
                                        </p:tgtEl>
                                        <p:attrNameLst>
                                          <p:attrName>ppt_x</p:attrName>
                                          <p:attrName>ppt_y</p:attrName>
                                        </p:attrNameLst>
                                      </p:cBhvr>
                                      <p:rCtr x="0" y="-17907"/>
                                    </p:animMotion>
                                    <p:animScale>
                                      <p:cBhvr>
                                        <p:cTn id="25" dur="750" fill="hold">
                                          <p:stCondLst>
                                            <p:cond delay="0"/>
                                          </p:stCondLst>
                                        </p:cTn>
                                        <p:tgtEl>
                                          <p:spTgt spid="16"/>
                                        </p:tgtEl>
                                      </p:cBhvr>
                                      <p:from x="100000" y="100000"/>
                                      <p:to x="100000" y="100000"/>
                                    </p:animScale>
                                    <p:animRot by="0">
                                      <p:cBhvr>
                                        <p:cTn id="26" dur="750" fill="hold">
                                          <p:stCondLst>
                                            <p:cond delay="0"/>
                                          </p:stCondLst>
                                        </p:cTn>
                                        <p:tgtEl>
                                          <p:spTgt spid="16"/>
                                        </p:tgtEl>
                                        <p:attrNameLst>
                                          <p:attrName>r</p:attrName>
                                        </p:attrNameLst>
                                      </p:cBhvr>
                                    </p:animRo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6" grpId="0" animBg="1"/>
      <p:bldP spid="16"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 y="-318"/>
            <a:ext cx="12435840" cy="6995160"/>
          </a:xfrm>
          <a:prstGeom prst="rect">
            <a:avLst/>
          </a:prstGeom>
        </p:spPr>
      </p:pic>
      <p:sp>
        <p:nvSpPr>
          <p:cNvPr id="60" name="Rectangle 59"/>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itle 974"/>
          <p:cNvSpPr txBox="1">
            <a:spLocks/>
          </p:cNvSpPr>
          <p:nvPr/>
        </p:nvSpPr>
        <p:spPr>
          <a:xfrm>
            <a:off x="633999" y="437971"/>
            <a:ext cx="1116847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600"/>
              </a:spcAft>
            </a:pPr>
            <a:r>
              <a:rPr lang="en-US" sz="3000" cap="all" spc="300" dirty="0">
                <a:solidFill>
                  <a:schemeClr val="tx2"/>
                </a:solidFill>
                <a:latin typeface="Segoe UI Light" panose="020B0502040204020203" pitchFamily="34" charset="0"/>
                <a:cs typeface="Arial" panose="020B0604020202020204" pitchFamily="34" charset="0"/>
              </a:rPr>
              <a:t>THE MOST </a:t>
            </a:r>
            <a:r>
              <a:rPr lang="en-US" sz="3000" cap="all" spc="300"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TRUSTED </a:t>
            </a:r>
            <a:r>
              <a:rPr lang="en-US" sz="3000" cap="all" spc="300" dirty="0">
                <a:solidFill>
                  <a:schemeClr val="tx2"/>
                </a:solidFill>
                <a:latin typeface="Segoe UI Light" panose="020B0502040204020203" pitchFamily="34" charset="0"/>
                <a:cs typeface="Arial" panose="020B0604020202020204" pitchFamily="34" charset="0"/>
              </a:rPr>
              <a:t>PLATFORM</a:t>
            </a:r>
          </a:p>
        </p:txBody>
      </p:sp>
      <p:sp>
        <p:nvSpPr>
          <p:cNvPr id="27" name="Rectangle 26"/>
          <p:cNvSpPr/>
          <p:nvPr/>
        </p:nvSpPr>
        <p:spPr bwMode="auto">
          <a:xfrm>
            <a:off x="0" y="1450332"/>
            <a:ext cx="12435840" cy="18288"/>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62048080"/>
      </p:ext>
    </p:extLst>
  </p:cSld>
  <p:clrMapOvr>
    <a:masterClrMapping/>
  </p:clrMapOvr>
  <p:transition>
    <p:fade/>
  </p:transition>
</p:sld>
</file>

<file path=ppt/theme/theme1.xml><?xml version="1.0" encoding="utf-8"?>
<a:theme xmlns:a="http://schemas.openxmlformats.org/drawingml/2006/main" name="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91B42AD9A20A49A979483C958982FA" ma:contentTypeVersion="11" ma:contentTypeDescription="Create a new document." ma:contentTypeScope="" ma:versionID="3845ac6cc033c115561b295ba7c8b8e7">
  <xsd:schema xmlns:xsd="http://www.w3.org/2001/XMLSchema" xmlns:xs="http://www.w3.org/2001/XMLSchema" xmlns:p="http://schemas.microsoft.com/office/2006/metadata/properties" xmlns:ns2="641614ef-a29a-40a6-9b4f-3d8bfb729c43" xmlns:ns3="29e3d480-733e-44d5-a6f7-9ba0f34f3326" targetNamespace="http://schemas.microsoft.com/office/2006/metadata/properties" ma:root="true" ma:fieldsID="c4e360371a409cc68a5259f84dd76649" ns2:_="" ns3:_="">
    <xsd:import namespace="641614ef-a29a-40a6-9b4f-3d8bfb729c43"/>
    <xsd:import namespace="29e3d480-733e-44d5-a6f7-9ba0f34f3326"/>
    <xsd:element name="properties">
      <xsd:complexType>
        <xsd:sequence>
          <xsd:element name="documentManagement">
            <xsd:complexType>
              <xsd:all>
                <xsd:element ref="ns2:SharedWithUsers" minOccurs="0"/>
                <xsd:element ref="ns2:SharedWithDetails" minOccurs="0"/>
                <xsd:element ref="ns3:Page"/>
                <xsd:element ref="ns3:Tab_x0020_Section"/>
                <xsd:element ref="ns3:Level_x0020_2"/>
                <xsd:element ref="ns3:Level_x0020_3"/>
                <xsd:element ref="ns3:_x0071_b98" minOccurs="0"/>
                <xsd:element ref="ns3:_x006c_x54"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614ef-a29a-40a6-9b4f-3d8bfb729c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e3d480-733e-44d5-a6f7-9ba0f34f3326" elementFormDefault="qualified">
    <xsd:import namespace="http://schemas.microsoft.com/office/2006/documentManagement/types"/>
    <xsd:import namespace="http://schemas.microsoft.com/office/infopath/2007/PartnerControls"/>
    <xsd:element name="Page" ma:index="10" ma:displayName="Page" ma:default="Elevate" ma:description="Which page will this document appear on" ma:format="RadioButtons" ma:internalName="Page">
      <xsd:simpleType>
        <xsd:restriction base="dms:Choice">
          <xsd:enumeration value="Elevate"/>
          <xsd:enumeration value="Engage"/>
          <xsd:enumeration value="Enroll"/>
        </xsd:restriction>
      </xsd:simpleType>
    </xsd:element>
    <xsd:element name="Tab_x0020_Section" ma:index="11" ma:displayName="Section" ma:default="Product Knowledge" ma:description="Subcategory for top level sections of each page" ma:format="RadioButtons" ma:internalName="Tab_x0020_Section">
      <xsd:simpleType>
        <xsd:restriction base="dms:Choice">
          <xsd:enumeration value="Product Knowledge"/>
          <xsd:enumeration value="Business Foundation"/>
          <xsd:enumeration value="Technical Foundation"/>
          <xsd:enumeration value="Profitability Roadmaps"/>
          <xsd:enumeration value="Marketing Campaigns"/>
          <xsd:enumeration value="Sales Tools"/>
          <xsd:enumeration value="Learn More About CSP"/>
        </xsd:restriction>
      </xsd:simpleType>
    </xsd:element>
    <xsd:element name="Level_x0020_2" ma:index="12" ma:displayName="Level 1" ma:default="Azure" ma:description="Subcategories for tabs" ma:format="RadioButtons" ma:internalName="Level_x0020_2">
      <xsd:simpleType>
        <xsd:restriction base="dms:Choice">
          <xsd:enumeration value="Azure"/>
          <xsd:enumeration value="Enterprise Mobility Suite"/>
          <xsd:enumeration value="Dynamics CRM Online"/>
          <xsd:enumeration value="Intune"/>
          <xsd:enumeration value="Office 365"/>
          <xsd:enumeration value="How to Build a Cloud Business Model"/>
          <xsd:enumeration value="How to Differentiate Your Business"/>
          <xsd:enumeration value="How to Transform Your Business"/>
          <xsd:enumeration value="How to Build a Cloud Financial Model"/>
          <xsd:enumeration value="How to Drive Profits"/>
          <xsd:enumeration value="Code and APIs"/>
          <xsd:enumeration value="How to Implement"/>
          <xsd:enumeration value="Power BI"/>
          <xsd:enumeration value="Windows 10 Enterprise E3"/>
          <xsd:enumeration value="NONE"/>
        </xsd:restriction>
      </xsd:simpleType>
    </xsd:element>
    <xsd:element name="Level_x0020_3" ma:index="13" ma:displayName="Level 2" ma:default="How to Get Started" ma:description="Subcategory for topics under each tab section" ma:format="RadioButtons" ma:internalName="Level_x0020_3">
      <xsd:simpleType>
        <xsd:restriction base="dms:Choice">
          <xsd:enumeration value="How to Get Started"/>
          <xsd:enumeration value="How to Make Money"/>
          <xsd:enumeration value="How to Implement"/>
          <xsd:enumeration value="How to Sell"/>
          <xsd:enumeration value="Cloud Transformation Series"/>
          <xsd:enumeration value="Business Continuity and Disaster Recovery"/>
          <xsd:enumeration value="Dev Ops"/>
          <xsd:enumeration value="Infrastructure-as-a-Service"/>
          <xsd:enumeration value="Enterprise Mobility Management"/>
          <xsd:enumeration value="NONE"/>
        </xsd:restriction>
      </xsd:simpleType>
    </xsd:element>
    <xsd:element name="_x0071_b98" ma:index="14" nillable="true" ma:displayName="Filename" ma:internalName="_x0071_b98">
      <xsd:simpleType>
        <xsd:restriction base="dms:Text"/>
      </xsd:simpleType>
    </xsd:element>
    <xsd:element name="_x006c_x54" ma:index="15" nillable="true" ma:displayName="URL" ma:internalName="_x006c_x54">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6c_x54 xmlns="29e3d480-733e-44d5-a6f7-9ba0f34f3326">https://corecsp.sharepoint.com/_layouts/15/guestaccess.aspx?guestaccesstoken=jZhJK%2fjODlWIOvSHYYYwxcwuZM2nKzXd%2f795J%2fpUJ%2fk%3d&amp;docid=05cd75f544358453b93c4a00745a698a2&amp;rev=1</_x006c_x54>
    <Level_x0020_2 xmlns="29e3d480-733e-44d5-a6f7-9ba0f34f3326">Azure</Level_x0020_2>
    <Level_x0020_3 xmlns="29e3d480-733e-44d5-a6f7-9ba0f34f3326">How to Sell</Level_x0020_3>
    <_x0071_b98 xmlns="29e3d480-733e-44d5-a6f7-9ba0f34f3326">Windows 10 Enterprise To-Customer Commercial Pitch Deck</_x0071_b98>
    <Page xmlns="29e3d480-733e-44d5-a6f7-9ba0f34f3326">Elevate</Page>
    <Tab_x0020_Section xmlns="29e3d480-733e-44d5-a6f7-9ba0f34f3326">Product Knowledge</Tab_x0020_Sec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9E2BD8-1C65-468A-B34A-B93F45BF5322}"/>
</file>

<file path=customXml/itemProps2.xml><?xml version="1.0" encoding="utf-8"?>
<ds:datastoreItem xmlns:ds="http://schemas.openxmlformats.org/officeDocument/2006/customXml" ds:itemID="{E381E50A-3676-4B8C-8EE6-9076E86C7419}">
  <ds:schemaRefs>
    <ds:schemaRef ds:uri="6359f61b-0cc3-49b2-9dcd-25aa67b4208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3B378E4-0406-4A77-B231-7491C81417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Windows10_16-9_WHITE_v05</Template>
  <TotalTime>0</TotalTime>
  <Words>10783</Words>
  <Application>Microsoft Office PowerPoint</Application>
  <PresentationFormat>Custom</PresentationFormat>
  <Paragraphs>886</Paragraphs>
  <Slides>30</Slides>
  <Notes>30</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Segoe UI</vt:lpstr>
      <vt:lpstr>Segoe UI Black</vt:lpstr>
      <vt:lpstr>Segoe UI Light</vt:lpstr>
      <vt:lpstr>Segoe UI Semibold</vt:lpstr>
      <vt:lpstr>Segoe UI Semilight</vt:lpstr>
      <vt:lpstr>Windows 10 Brand Template 16x9</vt:lpstr>
      <vt:lpstr>PowerPoint Presentation</vt:lpstr>
      <vt:lpstr>Windows in the enterprise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challenges require a new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10 Enterprise To-Customer Commercial Pitch Deck</dc:title>
  <dc:subject/>
  <dc:creator/>
  <cp:keywords/>
  <dc:description/>
  <cp:lastModifiedBy/>
  <cp:revision>1</cp:revision>
  <dcterms:created xsi:type="dcterms:W3CDTF">2016-03-15T03:13:20Z</dcterms:created>
  <dcterms:modified xsi:type="dcterms:W3CDTF">2016-10-24T16:50:52Z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0x0101009D91B42AD9A20A49A979483C958982FA</vt:lpwstr>
  </property>
  <property fmtid="{D5CDD505-2E9C-101B-9397-08002B2CF9AE}" pid="3" name="TaxKeyword">
    <vt:lpwstr/>
  </property>
  <property fmtid="{D5CDD505-2E9C-101B-9397-08002B2CF9AE}" pid="4" name="Audiences">
    <vt:lpwstr>1020;#enterprise|7be59b63-9a97-4305-8844-189a14408896;#1026;#IT decision makers|9b4e6e74-580c-4c34-b4d3-48674047e67e;#1028;#business decision makers|c5581652-6887-44c0-9e7e-d38ca54728bd</vt:lpwstr>
  </property>
  <property fmtid="{D5CDD505-2E9C-101B-9397-08002B2CF9AE}" pid="5" name="Region">
    <vt:lpwstr/>
  </property>
  <property fmtid="{D5CDD505-2E9C-101B-9397-08002B2CF9AE}" pid="6" name="Segments">
    <vt:lpwstr/>
  </property>
  <property fmtid="{D5CDD505-2E9C-101B-9397-08002B2CF9AE}" pid="7" name="ActivitiesAndPrograms">
    <vt:lpwstr>29;#Microsoft product launch campaigns|e634bb7f-b77b-4305-b346-03da1c4c6f6e</vt:lpwstr>
  </property>
  <property fmtid="{D5CDD505-2E9C-101B-9397-08002B2CF9AE}" pid="8" name="Partners">
    <vt:lpwstr/>
  </property>
  <property fmtid="{D5CDD505-2E9C-101B-9397-08002B2CF9AE}" pid="9" name="Topics">
    <vt:lpwstr>116;#roadmaps|c99892a3-eeec-40d2-88dd-575a460bdc61;#53;#hub subset|c6bfd112-b986-4a0a-aa8d-90e767bfdfa6</vt:lpwstr>
  </property>
  <property fmtid="{D5CDD505-2E9C-101B-9397-08002B2CF9AE}" pid="10" name="Groups">
    <vt:lpwstr>28;#Windows Business Group|0345b95b-a01a-476d-9ed3-4bc6428075b5;#27;#SMSG Readiness|c6595b84-b463-470a-bb46-2a47364645be</vt:lpwstr>
  </property>
  <property fmtid="{D5CDD505-2E9C-101B-9397-08002B2CF9AE}" pid="11" name="Industries">
    <vt:lpwstr>99;#education|669797e6-c8de-4586-8c17-ef56161a07cf</vt:lpwstr>
  </property>
  <property fmtid="{D5CDD505-2E9C-101B-9397-08002B2CF9AE}" pid="12" name="Roles">
    <vt:lpwstr/>
  </property>
  <property fmtid="{D5CDD505-2E9C-101B-9397-08002B2CF9AE}" pid="13" name="Competitors">
    <vt:lpwstr/>
  </property>
  <property fmtid="{D5CDD505-2E9C-101B-9397-08002B2CF9AE}" pid="14" name="SMSGDomain">
    <vt:lpwstr>22;#Windows Division|02060bcf-ed70-4849-aa5b-8abb20bff174;#21;#Windows Domain|394afea1-7a30-43aa-ba56-b48b78e065b4;#23;#Marketing and Operations|4e55053f-00bf-4a09-94d0-fbe9f56e7b2c;#114;#Public Sector Domain|4a30387b-538a-401d-a52e-c8859ed72771;#115;#Roa</vt:lpwstr>
  </property>
  <property fmtid="{D5CDD505-2E9C-101B-9397-08002B2CF9AE}" pid="15" name="BusinessArchitecture">
    <vt:lpwstr>117;#Disclosure Framework|a3aadbc8-54ff-41b8-baf6-63796d830d50</vt:lpwstr>
  </property>
  <property fmtid="{D5CDD505-2E9C-101B-9397-08002B2CF9AE}" pid="16" name="Products">
    <vt:lpwstr>24;#Windows|11182676-d3c8-405d-bf7b-bf8604ca2c9e;#25;#Windows 10|d367191d-72a3-43b9-a75c-4ec35baf2ce8</vt:lpwstr>
  </property>
  <property fmtid="{D5CDD505-2E9C-101B-9397-08002B2CF9AE}" pid="17" name="_dlc_policyId">
    <vt:lpwstr/>
  </property>
  <property fmtid="{D5CDD505-2E9C-101B-9397-08002B2CF9AE}" pid="18" name="ItemRetentionFormula">
    <vt:lpwstr/>
  </property>
  <property fmtid="{D5CDD505-2E9C-101B-9397-08002B2CF9AE}" pid="19" name="_dlc_DocIdItemGuid">
    <vt:lpwstr>c5611764-7bad-41da-8814-bf285831349a</vt:lpwstr>
  </property>
  <property fmtid="{D5CDD505-2E9C-101B-9397-08002B2CF9AE}" pid="20" name="of67e5d4b76f4a9db8769983fda9cec0">
    <vt:lpwstr/>
  </property>
  <property fmtid="{D5CDD505-2E9C-101B-9397-08002B2CF9AE}" pid="21" name="NewsType">
    <vt:lpwstr/>
  </property>
  <property fmtid="{D5CDD505-2E9C-101B-9397-08002B2CF9AE}" pid="22" name="Confidentiality">
    <vt:lpwstr>59;#non-disclosure|bbbc96b5-28db-4fa8-9b87-269e6dfb4878</vt:lpwstr>
  </property>
  <property fmtid="{D5CDD505-2E9C-101B-9397-08002B2CF9AE}" pid="23" name="ItemType">
    <vt:lpwstr>54;#presentations|317da5a4-398e-4c38-b265-afd519770055;#200;#feedback requests|00ce1828-98a3-430e-af54-eda270e1be04</vt:lpwstr>
  </property>
  <property fmtid="{D5CDD505-2E9C-101B-9397-08002B2CF9AE}" pid="24" name="ga0c0bf70a6644469c61b3efa7025301">
    <vt:lpwstr/>
  </property>
  <property fmtid="{D5CDD505-2E9C-101B-9397-08002B2CF9AE}" pid="25" name="MSProducts">
    <vt:lpwstr/>
  </property>
  <property fmtid="{D5CDD505-2E9C-101B-9397-08002B2CF9AE}" pid="26" name="ExperienceContentType">
    <vt:lpwstr/>
  </property>
  <property fmtid="{D5CDD505-2E9C-101B-9397-08002B2CF9AE}" pid="27" name="NewsSource">
    <vt:lpwstr/>
  </property>
  <property fmtid="{D5CDD505-2E9C-101B-9397-08002B2CF9AE}" pid="28" name="SMSGTags">
    <vt:lpwstr/>
  </property>
  <property fmtid="{D5CDD505-2E9C-101B-9397-08002B2CF9AE}" pid="29" name="MSPhysicalGeography">
    <vt:lpwstr/>
  </property>
  <property fmtid="{D5CDD505-2E9C-101B-9397-08002B2CF9AE}" pid="30" name="EnterpriseDomainTags">
    <vt:lpwstr/>
  </property>
  <property fmtid="{D5CDD505-2E9C-101B-9397-08002B2CF9AE}" pid="31" name="j3562c58ee414e028925bc902cfc01a1">
    <vt:lpwstr/>
  </property>
  <property fmtid="{D5CDD505-2E9C-101B-9397-08002B2CF9AE}" pid="32" name="l6f004f21209409da86a713c0f24627d">
    <vt:lpwstr/>
  </property>
  <property fmtid="{D5CDD505-2E9C-101B-9397-08002B2CF9AE}" pid="33" name="la4444b61d19467597d63190b69ac227">
    <vt:lpwstr/>
  </property>
  <property fmtid="{D5CDD505-2E9C-101B-9397-08002B2CF9AE}" pid="34" name="MSProductsTaxHTField0">
    <vt:lpwstr/>
  </property>
  <property fmtid="{D5CDD505-2E9C-101B-9397-08002B2CF9AE}" pid="35" name="Languages">
    <vt:lpwstr/>
  </property>
  <property fmtid="{D5CDD505-2E9C-101B-9397-08002B2CF9AE}" pid="36" name="e8080b0481964c759b2c36ae49591b31">
    <vt:lpwstr/>
  </property>
  <property fmtid="{D5CDD505-2E9C-101B-9397-08002B2CF9AE}" pid="37" name="TechnicalLevel">
    <vt:lpwstr/>
  </property>
  <property fmtid="{D5CDD505-2E9C-101B-9397-08002B2CF9AE}" pid="38" name="ldac8aee9d1f469e8cd8c3f8d6a615f2">
    <vt:lpwstr/>
  </property>
  <property fmtid="{D5CDD505-2E9C-101B-9397-08002B2CF9AE}" pid="39" name="EmployeeRole">
    <vt:lpwstr/>
  </property>
  <property fmtid="{D5CDD505-2E9C-101B-9397-08002B2CF9AE}" pid="40" name="NewsTopic">
    <vt:lpwstr/>
  </property>
  <property fmtid="{D5CDD505-2E9C-101B-9397-08002B2CF9AE}" pid="41" name="_docset_NoMedatataSyncRequired">
    <vt:lpwstr>False</vt:lpwstr>
  </property>
</Properties>
</file>