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64" r:id="rId4"/>
  </p:sldMasterIdLst>
  <p:notesMasterIdLst>
    <p:notesMasterId r:id="rId7"/>
  </p:notesMasterIdLst>
  <p:handoutMasterIdLst>
    <p:handoutMasterId r:id="rId8"/>
  </p:handoutMasterIdLst>
  <p:sldIdLst>
    <p:sldId id="373" r:id="rId5"/>
    <p:sldId id="377" r:id="rId6"/>
  </p:sldIdLst>
  <p:sldSz cx="7772400" cy="10058400"/>
  <p:notesSz cx="7315200" cy="9601200"/>
  <p:custDataLst>
    <p:tags r:id="rId9"/>
  </p:custDataLst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89">
          <p15:clr>
            <a:srgbClr val="A4A3A4"/>
          </p15:clr>
        </p15:guide>
        <p15:guide id="4" orient="horz" pos="6257">
          <p15:clr>
            <a:srgbClr val="A4A3A4"/>
          </p15:clr>
        </p15:guide>
        <p15:guide id="5" pos="170">
          <p15:clr>
            <a:srgbClr val="A4A3A4"/>
          </p15:clr>
        </p15:guide>
        <p15:guide id="6" pos="4726">
          <p15:clr>
            <a:srgbClr val="A4A3A4"/>
          </p15:clr>
        </p15:guide>
        <p15:guide id="7" pos="90">
          <p15:clr>
            <a:srgbClr val="A4A3A4"/>
          </p15:clr>
        </p15:guide>
        <p15:guide id="8" pos="48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9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0"/>
    <a:srgbClr val="0078D7"/>
    <a:srgbClr val="F2F2F2"/>
    <a:srgbClr val="E4E4E5"/>
    <a:srgbClr val="4EB1FF"/>
    <a:srgbClr val="EAEAEA"/>
    <a:srgbClr val="0070C0"/>
    <a:srgbClr val="505050"/>
    <a:srgbClr val="FFFFFF"/>
    <a:srgbClr val="005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01" autoAdjust="0"/>
    <p:restoredTop sz="96192" autoAdjust="0"/>
  </p:normalViewPr>
  <p:slideViewPr>
    <p:cSldViewPr snapToGrid="0">
      <p:cViewPr varScale="1">
        <p:scale>
          <a:sx n="112" d="100"/>
          <a:sy n="112" d="100"/>
        </p:scale>
        <p:origin x="3816" y="114"/>
      </p:cViewPr>
      <p:guideLst>
        <p:guide orient="horz" pos="3168"/>
        <p:guide pos="2448"/>
        <p:guide orient="horz" pos="89"/>
        <p:guide orient="horz" pos="6257"/>
        <p:guide pos="170"/>
        <p:guide pos="4726"/>
        <p:guide pos="90"/>
        <p:guide pos="48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550" y="-10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47" cy="480224"/>
          </a:xfrm>
          <a:prstGeom prst="rect">
            <a:avLst/>
          </a:prstGeom>
        </p:spPr>
        <p:txBody>
          <a:bodyPr vert="horz" lIns="96423" tIns="48211" rIns="96423" bIns="48211" rtlCol="0"/>
          <a:lstStyle>
            <a:lvl1pPr algn="l">
              <a:defRPr sz="1300"/>
            </a:lvl1pPr>
          </a:lstStyle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1"/>
            <a:ext cx="3170247" cy="480224"/>
          </a:xfrm>
          <a:prstGeom prst="rect">
            <a:avLst/>
          </a:prstGeom>
        </p:spPr>
        <p:txBody>
          <a:bodyPr vert="horz" lIns="96423" tIns="48211" rIns="96423" bIns="48211" rtlCol="0"/>
          <a:lstStyle>
            <a:lvl1pPr algn="r">
              <a:defRPr sz="1300"/>
            </a:lvl1pPr>
          </a:lstStyle>
          <a:p>
            <a:fld id="{80FDBE82-DB33-4A42-A26D-F73FA15F750C}" type="datetimeFigureOut">
              <a:rPr lang="en-US" smtClean="0">
                <a:latin typeface="Segoe UI" panose="020B0502040204020203" pitchFamily="34" charset="0"/>
              </a:rPr>
              <a:t>1/23/2017</a:t>
            </a:fld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350"/>
            <a:ext cx="3170247" cy="480224"/>
          </a:xfrm>
          <a:prstGeom prst="rect">
            <a:avLst/>
          </a:prstGeom>
        </p:spPr>
        <p:txBody>
          <a:bodyPr vert="horz" lIns="96423" tIns="48211" rIns="96423" bIns="48211" rtlCol="0" anchor="b"/>
          <a:lstStyle>
            <a:lvl1pPr algn="l">
              <a:defRPr sz="1300"/>
            </a:lvl1pPr>
          </a:lstStyle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9350"/>
            <a:ext cx="3170247" cy="480224"/>
          </a:xfrm>
          <a:prstGeom prst="rect">
            <a:avLst/>
          </a:prstGeom>
        </p:spPr>
        <p:txBody>
          <a:bodyPr vert="horz" lIns="96423" tIns="48211" rIns="96423" bIns="48211" rtlCol="0" anchor="b"/>
          <a:lstStyle>
            <a:lvl1pPr algn="r">
              <a:defRPr sz="1300"/>
            </a:lvl1pPr>
          </a:lstStyle>
          <a:p>
            <a:fld id="{44AD8F4F-0B5E-4280-A543-B940FAF54865}" type="slidenum">
              <a:rPr lang="en-US" smtClean="0">
                <a:latin typeface="Segoe UI" panose="020B0502040204020203" pitchFamily="34" charset="0"/>
              </a:rPr>
              <a:t>‹#›</a:t>
            </a:fld>
            <a:endParaRPr lang="en-US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6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0060"/>
          </a:xfrm>
          <a:prstGeom prst="rect">
            <a:avLst/>
          </a:prstGeom>
        </p:spPr>
        <p:txBody>
          <a:bodyPr vert="horz" lIns="99055" tIns="49527" rIns="99055" bIns="49527" rtlCol="0"/>
          <a:lstStyle>
            <a:lvl1pPr algn="l">
              <a:defRPr sz="1300"/>
            </a:lvl1pPr>
          </a:lstStyle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1" cy="480060"/>
          </a:xfrm>
          <a:prstGeom prst="rect">
            <a:avLst/>
          </a:prstGeom>
        </p:spPr>
        <p:txBody>
          <a:bodyPr vert="horz" lIns="99055" tIns="49527" rIns="99055" bIns="49527" rtlCol="0"/>
          <a:lstStyle>
            <a:lvl1pPr algn="r">
              <a:defRPr sz="1300"/>
            </a:lvl1pPr>
          </a:lstStyle>
          <a:p>
            <a:fld id="{71FEE22B-0833-DC44-B3FF-253950C068AC}" type="datetimeFigureOut">
              <a:rPr lang="en-US" smtClean="0">
                <a:latin typeface="Segoe UI" panose="020B0502040204020203" pitchFamily="34" charset="0"/>
              </a:rPr>
              <a:t>1/23/2017</a:t>
            </a:fld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5363" y="717550"/>
            <a:ext cx="27844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7" rIns="99055" bIns="49527" rtlCol="0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9055" tIns="49527" rIns="99055" bIns="495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1" cy="480060"/>
          </a:xfrm>
          <a:prstGeom prst="rect">
            <a:avLst/>
          </a:prstGeom>
        </p:spPr>
        <p:txBody>
          <a:bodyPr vert="horz" lIns="99055" tIns="49527" rIns="99055" bIns="49527" rtlCol="0" anchor="b"/>
          <a:lstStyle>
            <a:lvl1pPr algn="l">
              <a:defRPr sz="1300"/>
            </a:lvl1pPr>
          </a:lstStyle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9055" tIns="49527" rIns="99055" bIns="49527" rtlCol="0" anchor="b"/>
          <a:lstStyle>
            <a:lvl1pPr algn="r">
              <a:defRPr sz="1300"/>
            </a:lvl1pPr>
          </a:lstStyle>
          <a:p>
            <a:fld id="{8AFD9401-0C6A-9A41-B746-1CCBF2A839C1}" type="slidenum">
              <a:rPr lang="en-US" smtClean="0">
                <a:latin typeface="Segoe UI" panose="020B0502040204020203" pitchFamily="34" charset="0"/>
              </a:rPr>
              <a:t>‹#›</a:t>
            </a:fld>
            <a:endParaRPr lang="en-US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5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Segoe UI" panose="020B0502040204020203" pitchFamily="34" charset="0"/>
        <a:ea typeface="+mn-ea"/>
        <a:cs typeface="+mn-cs"/>
        <a:sym typeface="Segoe UI" panose="020B0502040204020203" pitchFamily="34" charset="0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Segoe UI" panose="020B0502040204020203" pitchFamily="34" charset="0"/>
        <a:ea typeface="+mn-ea"/>
        <a:cs typeface="+mn-cs"/>
        <a:sym typeface="Segoe UI" panose="020B0502040204020203" pitchFamily="34" charset="0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Segoe UI" panose="020B0502040204020203" pitchFamily="34" charset="0"/>
        <a:ea typeface="+mn-ea"/>
        <a:cs typeface="+mn-cs"/>
        <a:sym typeface="Segoe UI" panose="020B0502040204020203" pitchFamily="34" charset="0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Segoe UI" panose="020B0502040204020203" pitchFamily="34" charset="0"/>
        <a:ea typeface="+mn-ea"/>
        <a:cs typeface="+mn-cs"/>
        <a:sym typeface="Segoe UI" panose="020B0502040204020203" pitchFamily="34" charset="0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Segoe UI" panose="020B0502040204020203" pitchFamily="34" charset="0"/>
        <a:ea typeface="+mn-ea"/>
        <a:cs typeface="+mn-cs"/>
        <a:sym typeface="Segoe UI" panose="020B0502040204020203" pitchFamily="34" charset="0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D9401-0C6A-9A41-B746-1CCBF2A839C1}" type="slidenum">
              <a:rPr lang="en-US" smtClean="0">
                <a:latin typeface="Segoe UI" panose="020B0502040204020203" pitchFamily="34" charset="0"/>
              </a:rPr>
              <a:t>1</a:t>
            </a:fld>
            <a:endParaRPr lang="en-US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9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D9401-0C6A-9A41-B746-1CCBF2A839C1}" type="slidenum">
              <a:rPr lang="en-US" smtClean="0">
                <a:latin typeface="Segoe UI" panose="020B0502040204020203" pitchFamily="34" charset="0"/>
              </a:rPr>
              <a:t>2</a:t>
            </a:fld>
            <a:endParaRPr lang="en-US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5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&amp;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38391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1" name="think-cell Slide" r:id="rId4" imgW="377" imgH="377" progId="TCLayout.ActiveDocument.1">
                  <p:embed/>
                </p:oleObj>
              </mc:Choice>
              <mc:Fallback>
                <p:oleObj name="think-cell Slide" r:id="rId4" imgW="377" imgH="3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8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640612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think-cell Slide" r:id="rId5" imgW="377" imgH="377" progId="TCLayout.ActiveDocument.1">
                  <p:embed/>
                </p:oleObj>
              </mc:Choice>
              <mc:Fallback>
                <p:oleObj name="think-cell Slide" r:id="rId5" imgW="377" imgH="3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"/>
            <a:ext cx="7772400" cy="947528"/>
          </a:xfrm>
          <a:prstGeom prst="rect">
            <a:avLst/>
          </a:prstGeom>
        </p:spPr>
        <p:txBody>
          <a:bodyPr vert="horz" lIns="320040" tIns="152357" rIns="53325" bIns="53325" rtlCol="0" anchor="ctr">
            <a:normAutofit/>
          </a:bodyPr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943100" y="9500881"/>
            <a:ext cx="5343525" cy="557520"/>
          </a:xfrm>
          <a:prstGeom prst="rect">
            <a:avLst/>
          </a:prstGeom>
        </p:spPr>
        <p:txBody>
          <a:bodyPr vert="horz" lIns="76179" tIns="38089" rIns="76179" bIns="38089" rtlCol="0" anchor="ctr"/>
          <a:lstStyle>
            <a:lvl1pPr algn="l">
              <a:defRPr sz="51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96168" y="2346961"/>
            <a:ext cx="7580064" cy="6687312"/>
          </a:xfrm>
          <a:prstGeom prst="rect">
            <a:avLst/>
          </a:prstGeom>
        </p:spPr>
        <p:txBody>
          <a:bodyPr vert="horz" lIns="182880" tIns="91440" rIns="18288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286626" y="9500882"/>
            <a:ext cx="485774" cy="557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AADACFB-7C71-4E89-89D2-7BBA40B7B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>
    <p:fade/>
  </p:transition>
  <p:txStyles>
    <p:titleStyle>
      <a:lvl1pPr marL="0" algn="l" defTabSz="693885" rtl="0" eaLnBrk="1" latinLnBrk="0" hangingPunct="1">
        <a:lnSpc>
          <a:spcPct val="90000"/>
        </a:lnSpc>
        <a:spcBef>
          <a:spcPct val="0"/>
        </a:spcBef>
        <a:buNone/>
        <a:defRPr lang="en-US" sz="2551" kern="1200" spc="-37" baseline="0" dirty="0">
          <a:solidFill>
            <a:schemeClr val="bg2"/>
          </a:solidFill>
          <a:latin typeface="Segoe UI Light" pitchFamily="34" charset="0"/>
          <a:ea typeface="Segoe UI" pitchFamily="34" charset="0"/>
          <a:cs typeface="Segoe UI" pitchFamily="34" charset="0"/>
        </a:defRPr>
      </a:lvl1pPr>
    </p:titleStyle>
    <p:bodyStyle>
      <a:lvl1pPr marL="0" indent="0" algn="l" defTabSz="693885" rtl="0" eaLnBrk="1" latinLnBrk="0" hangingPunct="1">
        <a:spcBef>
          <a:spcPts val="1148"/>
        </a:spcBef>
        <a:buClr>
          <a:srgbClr val="0072C6"/>
        </a:buClr>
        <a:buSzPct val="100000"/>
        <a:buFont typeface="Wingdings" pitchFamily="2" charset="2"/>
        <a:buNone/>
        <a:defRPr sz="1530" kern="12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303590" indent="-123966" algn="l" defTabSz="693885" rtl="0" eaLnBrk="1" latinLnBrk="0" hangingPunct="1">
        <a:spcBef>
          <a:spcPct val="20000"/>
        </a:spcBef>
        <a:buFont typeface="Arial" pitchFamily="34" charset="0"/>
        <a:buChar char="•"/>
        <a:defRPr sz="1148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485744" indent="-110473" algn="l" defTabSz="693885" rtl="0" eaLnBrk="1" latinLnBrk="0" hangingPunct="1">
        <a:spcBef>
          <a:spcPct val="20000"/>
        </a:spcBef>
        <a:buFont typeface="Arial" pitchFamily="34" charset="0"/>
        <a:buChar char="•"/>
        <a:defRPr sz="102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667898" indent="-113003" algn="l" defTabSz="693885" rtl="0" eaLnBrk="1" latinLnBrk="0" hangingPunct="1">
        <a:spcBef>
          <a:spcPct val="20000"/>
        </a:spcBef>
        <a:buFont typeface="Arial" pitchFamily="34" charset="0"/>
        <a:buChar char="–"/>
        <a:defRPr sz="893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819693" indent="-114690" algn="l" defTabSz="693885" rtl="0" eaLnBrk="1" latinLnBrk="0" hangingPunct="1">
        <a:spcBef>
          <a:spcPct val="20000"/>
        </a:spcBef>
        <a:buFont typeface="Arial" pitchFamily="34" charset="0"/>
        <a:buChar char="»"/>
        <a:defRPr sz="893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1908183" indent="-173471" algn="l" defTabSz="693885" rtl="0" eaLnBrk="1" latinLnBrk="0" hangingPunct="1">
        <a:spcBef>
          <a:spcPct val="20000"/>
        </a:spcBef>
        <a:buFont typeface="Arial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255125" indent="-173471" algn="l" defTabSz="693885" rtl="0" eaLnBrk="1" latinLnBrk="0" hangingPunct="1">
        <a:spcBef>
          <a:spcPct val="20000"/>
        </a:spcBef>
        <a:buFont typeface="Arial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602069" indent="-173471" algn="l" defTabSz="693885" rtl="0" eaLnBrk="1" latinLnBrk="0" hangingPunct="1">
        <a:spcBef>
          <a:spcPct val="20000"/>
        </a:spcBef>
        <a:buFont typeface="Arial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2949010" indent="-173471" algn="l" defTabSz="693885" rtl="0" eaLnBrk="1" latinLnBrk="0" hangingPunct="1">
        <a:spcBef>
          <a:spcPct val="20000"/>
        </a:spcBef>
        <a:buFont typeface="Arial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46943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693885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1040828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387770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734712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081654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428597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2775540" algn="l" defTabSz="69388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51">
          <p15:clr>
            <a:srgbClr val="5ACBF0"/>
          </p15:clr>
        </p15:guide>
        <p15:guide id="2" pos="2975">
          <p15:clr>
            <a:srgbClr val="5ACBF0"/>
          </p15:clr>
        </p15:guide>
        <p15:guide id="3" pos="2399">
          <p15:clr>
            <a:srgbClr val="5ACBF0"/>
          </p15:clr>
        </p15:guide>
        <p15:guide id="4" pos="1823">
          <p15:clr>
            <a:srgbClr val="5ACBF0"/>
          </p15:clr>
        </p15:guide>
        <p15:guide id="5" pos="1247">
          <p15:clr>
            <a:srgbClr val="5ACBF0"/>
          </p15:clr>
        </p15:guide>
        <p15:guide id="6" pos="671">
          <p15:clr>
            <a:srgbClr val="5ACBF0"/>
          </p15:clr>
        </p15:guide>
        <p15:guide id="7" pos="95">
          <p15:clr>
            <a:srgbClr val="5ACBF0"/>
          </p15:clr>
        </p15:guide>
        <p15:guide id="8" pos="4127">
          <p15:clr>
            <a:srgbClr val="5ACBF0"/>
          </p15:clr>
        </p15:guide>
        <p15:guide id="9" pos="4703">
          <p15:clr>
            <a:srgbClr val="5ACBF0"/>
          </p15:clr>
        </p15:guide>
        <p15:guide id="10" pos="5279">
          <p15:clr>
            <a:srgbClr val="5ACBF0"/>
          </p15:clr>
        </p15:guide>
        <p15:guide id="11" pos="5855">
          <p15:clr>
            <a:srgbClr val="5ACBF0"/>
          </p15:clr>
        </p15:guide>
        <p15:guide id="12" pos="6431">
          <p15:clr>
            <a:srgbClr val="5ACBF0"/>
          </p15:clr>
        </p15:guide>
        <p15:guide id="13" pos="7007">
          <p15:clr>
            <a:srgbClr val="5ACBF0"/>
          </p15:clr>
        </p15:guide>
        <p15:guide id="14" pos="7583">
          <p15:clr>
            <a:srgbClr val="5ACBF0"/>
          </p15:clr>
        </p15:guide>
        <p15:guide id="15" orient="horz" pos="144">
          <p15:clr>
            <a:srgbClr val="5ACBF0"/>
          </p15:clr>
        </p15:guide>
        <p15:guide id="16" orient="horz" pos="720">
          <p15:clr>
            <a:srgbClr val="5ACBF0"/>
          </p15:clr>
        </p15:guide>
        <p15:guide id="17" orient="horz" pos="1296">
          <p15:clr>
            <a:srgbClr val="5ACBF0"/>
          </p15:clr>
        </p15:guide>
        <p15:guide id="18" orient="horz" pos="1872">
          <p15:clr>
            <a:srgbClr val="5ACBF0"/>
          </p15:clr>
        </p15:guide>
        <p15:guide id="19" orient="horz" pos="2448">
          <p15:clr>
            <a:srgbClr val="5ACBF0"/>
          </p15:clr>
        </p15:guide>
        <p15:guide id="20" orient="horz" pos="3024">
          <p15:clr>
            <a:srgbClr val="5ACBF0"/>
          </p15:clr>
        </p15:guide>
        <p15:guide id="21" orient="horz" pos="3600">
          <p15:clr>
            <a:srgbClr val="5ACBF0"/>
          </p15:clr>
        </p15:guide>
        <p15:guide id="22" orient="horz" pos="4176">
          <p15:clr>
            <a:srgbClr val="5ACBF0"/>
          </p15:clr>
        </p15:guide>
        <p15:guide id="23" pos="191">
          <p15:clr>
            <a:srgbClr val="F26B43"/>
          </p15:clr>
        </p15:guide>
        <p15:guide id="24" pos="7487">
          <p15:clr>
            <a:srgbClr val="F26B43"/>
          </p15:clr>
        </p15:guide>
        <p15:guide id="25" orient="horz" pos="240">
          <p15:clr>
            <a:srgbClr val="F26B43"/>
          </p15:clr>
        </p15:guide>
        <p15:guide id="26" orient="horz" pos="4080">
          <p15:clr>
            <a:srgbClr val="F26B43"/>
          </p15:clr>
        </p15:guide>
        <p15:guide id="27" pos="3839">
          <p15:clr>
            <a:srgbClr val="F26B43"/>
          </p15:clr>
        </p15:guide>
        <p15:guide id="28" orient="horz" pos="2160">
          <p15:clr>
            <a:srgbClr val="F26B43"/>
          </p15:clr>
        </p15:guide>
        <p15:guide id="29" orient="horz" pos="816">
          <p15:clr>
            <a:srgbClr val="F26B43"/>
          </p15:clr>
        </p15:guide>
        <p15:guide id="30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think-cell Slide" r:id="rId5" imgW="377" imgH="377" progId="TCLayout.ActiveDocument.1">
                  <p:embed/>
                </p:oleObj>
              </mc:Choice>
              <mc:Fallback>
                <p:oleObj name="think-cell Slide" r:id="rId5" imgW="377" imgH="3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42874" y="2091894"/>
            <a:ext cx="7486650" cy="245877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1200" dirty="0"/>
          </a:p>
        </p:txBody>
      </p:sp>
      <p:sp>
        <p:nvSpPr>
          <p:cNvPr id="61" name="Rectangle 60"/>
          <p:cNvSpPr/>
          <p:nvPr/>
        </p:nvSpPr>
        <p:spPr>
          <a:xfrm>
            <a:off x="273759" y="2141958"/>
            <a:ext cx="5039579" cy="597599"/>
          </a:xfrm>
          <a:prstGeom prst="rect">
            <a:avLst/>
          </a:prstGeom>
        </p:spPr>
        <p:txBody>
          <a:bodyPr wrap="square" lIns="0" tIns="45720" rIns="91440" bIns="45720">
            <a:spAutoFit/>
          </a:bodyPr>
          <a:lstStyle/>
          <a:p>
            <a:pPr lvl="0" defTabSz="914102" fontAlgn="base">
              <a:spcBef>
                <a:spcPct val="0"/>
              </a:spcBef>
              <a:spcAft>
                <a:spcPts val="100"/>
              </a:spcAft>
              <a:defRPr/>
            </a:pPr>
            <a:r>
              <a:rPr lang="en-US" sz="16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Enterprise-grade security and control…</a:t>
            </a:r>
          </a:p>
          <a:p>
            <a:pPr lvl="0" defTabSz="914102" fontAlgn="base">
              <a:spcBef>
                <a:spcPct val="0"/>
              </a:spcBef>
              <a:spcAft>
                <a:spcPts val="100"/>
              </a:spcAft>
              <a:defRPr/>
            </a:pPr>
            <a:r>
              <a:rPr lang="en-US" sz="16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with small-business-friendly pricing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3758" y="2684348"/>
            <a:ext cx="5039580" cy="107978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4572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102" fontAlgn="base">
              <a:lnSpc>
                <a:spcPts val="1100"/>
              </a:lnSpc>
              <a:spcAft>
                <a:spcPts val="1000"/>
              </a:spcAft>
              <a:defRPr/>
            </a:pPr>
            <a:r>
              <a:rPr lang="en-US" sz="1000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Microsoft is making it easier for your customers to get the benefits of enterprise-grade protection and control – without enterprise-grade complexity or cost. A </a:t>
            </a:r>
            <a:r>
              <a:rPr lang="en-US" sz="1000" b="1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pay-as-you-go subscription model</a:t>
            </a:r>
            <a:r>
              <a:rPr lang="en-US" sz="1000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, </a:t>
            </a:r>
            <a:r>
              <a:rPr lang="en-US" sz="1000" b="1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per-user, per-month pricing</a:t>
            </a:r>
            <a:r>
              <a:rPr lang="en-US" sz="1000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, and </a:t>
            </a:r>
            <a:r>
              <a:rPr lang="en-US" sz="1000" b="1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lower up-front costs </a:t>
            </a:r>
            <a:r>
              <a:rPr lang="en-US" sz="1000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give small businesses the flexibility to scale up or down, from month-to-month, as needs change. And because your customers’ Windows 10 Enterprise subscriptions are </a:t>
            </a:r>
            <a:r>
              <a:rPr lang="en-US" sz="1000" b="1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actively managed by an expert partner</a:t>
            </a:r>
            <a:r>
              <a:rPr lang="en-US" sz="1000" kern="0" dirty="0">
                <a:solidFill>
                  <a:srgbClr val="505050"/>
                </a:solidFill>
                <a:cs typeface="Segoe UI Semibold" panose="020B0702040204020203" pitchFamily="34" charset="0"/>
              </a:rPr>
              <a:t>, even companies with limited or no IT staff can trust that the work gets done to stay secured, compliant and in control.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34354" y="4919418"/>
            <a:ext cx="2441283" cy="221816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square" tIns="0" bIns="0" anchor="ctr">
            <a:noAutofit/>
          </a:bodyPr>
          <a:lstStyle/>
          <a:p>
            <a:pPr lvl="0" defTabSz="932742">
              <a:lnSpc>
                <a:spcPct val="90000"/>
              </a:lnSpc>
              <a:spcBef>
                <a:spcPct val="20000"/>
              </a:spcBef>
              <a:buSzPct val="90000"/>
            </a:pPr>
            <a:endParaRPr lang="en-US" sz="1000" dirty="0">
              <a:solidFill>
                <a:srgbClr val="2C292A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657038" y="4919418"/>
            <a:ext cx="2441283" cy="221816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square" tIns="0" bIns="0" anchor="ctr">
            <a:noAutofit/>
          </a:bodyPr>
          <a:lstStyle/>
          <a:p>
            <a:pPr lvl="0" defTabSz="932742">
              <a:lnSpc>
                <a:spcPct val="90000"/>
              </a:lnSpc>
              <a:spcBef>
                <a:spcPct val="20000"/>
              </a:spcBef>
              <a:buSzPct val="90000"/>
            </a:pPr>
            <a:endParaRPr lang="en-US" sz="1000" dirty="0">
              <a:solidFill>
                <a:srgbClr val="2C292A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79723" y="4890119"/>
            <a:ext cx="2441283" cy="222382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square" tIns="0" bIns="0" anchor="ctr">
            <a:noAutofit/>
          </a:bodyPr>
          <a:lstStyle/>
          <a:p>
            <a:pPr lvl="0" defTabSz="932742">
              <a:lnSpc>
                <a:spcPct val="90000"/>
              </a:lnSpc>
              <a:spcBef>
                <a:spcPct val="20000"/>
              </a:spcBef>
              <a:buSzPct val="90000"/>
            </a:pPr>
            <a:endParaRPr lang="en-US" sz="1000" dirty="0">
              <a:solidFill>
                <a:srgbClr val="2C292A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34354" y="4919418"/>
            <a:ext cx="2441283" cy="441103"/>
          </a:xfrm>
          <a:prstGeom prst="rect">
            <a:avLst/>
          </a:prstGeom>
          <a:solidFill>
            <a:srgbClr val="0078D7"/>
          </a:solidFill>
          <a:ln w="6350">
            <a:noFill/>
          </a:ln>
        </p:spPr>
        <p:txBody>
          <a:bodyPr wrap="square" tIns="0" bIns="0" anchor="ctr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</a:pPr>
            <a: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most secure </a:t>
            </a:r>
            <a:b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Windows ever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657038" y="4919418"/>
            <a:ext cx="2441283" cy="441103"/>
          </a:xfrm>
          <a:prstGeom prst="rect">
            <a:avLst/>
          </a:prstGeom>
          <a:solidFill>
            <a:srgbClr val="092D91"/>
          </a:solidFill>
          <a:ln w="6350">
            <a:noFill/>
          </a:ln>
        </p:spPr>
        <p:txBody>
          <a:bodyPr wrap="square" tIns="0" bIns="0" anchor="ctr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</a:pPr>
            <a: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Managed by a </a:t>
            </a:r>
            <a:b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trusted partner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179723" y="4919418"/>
            <a:ext cx="2441283" cy="441103"/>
          </a:xfrm>
          <a:prstGeom prst="rect">
            <a:avLst/>
          </a:prstGeom>
          <a:solidFill>
            <a:srgbClr val="002050"/>
          </a:solidFill>
          <a:ln w="6350">
            <a:noFill/>
          </a:ln>
        </p:spPr>
        <p:txBody>
          <a:bodyPr wrap="square" tIns="0" bIns="0" anchor="ctr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</a:pPr>
            <a: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Easy pricing for </a:t>
            </a:r>
            <a:b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400" kern="0" spc="-3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small businesses 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57201" y="5360523"/>
            <a:ext cx="2190872" cy="1477328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45720" rIns="45720" bIns="45720" anchor="t" anchorCtr="0">
            <a:spAutoFit/>
          </a:bodyPr>
          <a:lstStyle/>
          <a:p>
            <a:pPr defTabSz="914400">
              <a:spcAft>
                <a:spcPts val="200"/>
              </a:spcAft>
              <a:defRPr/>
            </a:pPr>
            <a:r>
              <a:rPr lang="en-US" sz="1000" b="1" kern="0" dirty="0">
                <a:solidFill>
                  <a:srgbClr val="0078D7"/>
                </a:solidFill>
                <a:cs typeface="Segoe UI" panose="020B0502040204020203" pitchFamily="34" charset="0"/>
              </a:rPr>
              <a:t>Your data is your business. It's your revenue stream - your livelihood.</a:t>
            </a:r>
            <a:br>
              <a:rPr lang="en-US" sz="1000" kern="0" dirty="0">
                <a:solidFill>
                  <a:srgbClr val="2C292A"/>
                </a:solidFill>
                <a:cs typeface="Segoe UI" panose="020B0502040204020203" pitchFamily="34" charset="0"/>
              </a:rPr>
            </a:br>
            <a:r>
              <a:rPr lang="en-US" sz="1000" kern="0" dirty="0">
                <a:solidFill>
                  <a:srgbClr val="505050"/>
                </a:solidFill>
                <a:cs typeface="Segoe UI" panose="020B0502040204020203" pitchFamily="34" charset="0"/>
              </a:rPr>
              <a:t>Protect your sensitive data, your devices, your customer identities, and your intellectual property – with the same level of enterprise-grade protection and control trusted by many of the world’s largest organizations.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770583" y="5366252"/>
            <a:ext cx="2316186" cy="1323439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45720" rIns="45720" bIns="45720" anchor="t" anchorCtr="0">
            <a:spAutoFit/>
          </a:bodyPr>
          <a:lstStyle/>
          <a:p>
            <a:pPr defTabSz="914191">
              <a:spcAft>
                <a:spcPts val="200"/>
              </a:spcAft>
              <a:buClr>
                <a:schemeClr val="accent1"/>
              </a:buClr>
            </a:pPr>
            <a:r>
              <a:rPr lang="en-US" sz="1000" b="1" kern="0" dirty="0">
                <a:solidFill>
                  <a:srgbClr val="0078D7"/>
                </a:solidFill>
                <a:cs typeface="Segoe UI" panose="020B0502040204020203" pitchFamily="34" charset="0"/>
              </a:rPr>
              <a:t>No IT? No worries. </a:t>
            </a:r>
            <a:br>
              <a:rPr lang="en-US" sz="1000" b="1" kern="0" dirty="0">
                <a:solidFill>
                  <a:schemeClr val="tx2"/>
                </a:solidFill>
                <a:cs typeface="Segoe UI Semibold" panose="020B0702040204020203" pitchFamily="34" charset="0"/>
              </a:rPr>
            </a:br>
            <a:r>
              <a:rPr lang="en-US" sz="1000" kern="0" dirty="0">
                <a:solidFill>
                  <a:srgbClr val="505050"/>
                </a:solidFill>
                <a:cs typeface="Segoe UI" panose="020B0502040204020203" pitchFamily="34" charset="0"/>
              </a:rPr>
              <a:t>Get the time you need to focus on strategic priorities by letting an experienced, trusted partner customize a security strategy tailored to your business needs and handle all the day-to-day aspects of device configuration, implementation, and support.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304818" y="5363214"/>
            <a:ext cx="2291141" cy="1785104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45720" rIns="45720" bIns="45720" anchor="t" anchorCtr="0">
            <a:spAutoFit/>
          </a:bodyPr>
          <a:lstStyle/>
          <a:p>
            <a:pPr defTabSz="914191">
              <a:spcAft>
                <a:spcPts val="200"/>
              </a:spcAft>
              <a:buClr>
                <a:schemeClr val="accent1"/>
              </a:buClr>
            </a:pPr>
            <a:r>
              <a:rPr lang="en-US" sz="1000" b="1" kern="0" dirty="0">
                <a:solidFill>
                  <a:srgbClr val="0078D7"/>
                </a:solidFill>
                <a:cs typeface="Segoe UI" panose="020B0502040204020203" pitchFamily="34" charset="0"/>
              </a:rPr>
              <a:t>Scale up or down – month-to-month.</a:t>
            </a:r>
            <a:br>
              <a:rPr lang="en-US" sz="1000" b="1" kern="0" dirty="0">
                <a:solidFill>
                  <a:srgbClr val="0078D7"/>
                </a:solidFill>
                <a:cs typeface="Segoe UI" panose="020B0502040204020203" pitchFamily="34" charset="0"/>
              </a:rPr>
            </a:br>
            <a:r>
              <a:rPr lang="en-US" sz="1000" kern="0" dirty="0">
                <a:solidFill>
                  <a:srgbClr val="505050"/>
                </a:solidFill>
                <a:cs typeface="Segoe UI" panose="020B0502040204020203" pitchFamily="34" charset="0"/>
              </a:rPr>
              <a:t>Reduce up-front costs with a pay-as-you go subscription model, paying only for the users you need on a monthly basis. Your partner can also easily reassign licenses, onboard new employees, or add and manage additional cloud services as necessary. And Windows 7 and 8.1 Pro devices can now upgrade to Windows 10 Pro at no additional cost.</a:t>
            </a: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" t="30493" r="824" b="31032"/>
          <a:stretch/>
        </p:blipFill>
        <p:spPr bwMode="auto">
          <a:xfrm>
            <a:off x="142871" y="156095"/>
            <a:ext cx="7486653" cy="19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4353" y="9509293"/>
            <a:ext cx="1325987" cy="48775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574751" y="2223489"/>
            <a:ext cx="1936124" cy="453757"/>
            <a:chOff x="5565023" y="2315565"/>
            <a:chExt cx="1936124" cy="453757"/>
          </a:xfrm>
        </p:grpSpPr>
        <p:grpSp>
          <p:nvGrpSpPr>
            <p:cNvPr id="96" name="Group 95"/>
            <p:cNvGrpSpPr/>
            <p:nvPr/>
          </p:nvGrpSpPr>
          <p:grpSpPr>
            <a:xfrm>
              <a:off x="5565023" y="2315565"/>
              <a:ext cx="453757" cy="453757"/>
              <a:chOff x="1273744" y="3480628"/>
              <a:chExt cx="1097280" cy="1097280"/>
            </a:xfrm>
          </p:grpSpPr>
          <p:sp>
            <p:nvSpPr>
              <p:cNvPr id="98" name="Oval 97"/>
              <p:cNvSpPr/>
              <p:nvPr/>
            </p:nvSpPr>
            <p:spPr bwMode="auto">
              <a:xfrm>
                <a:off x="1273744" y="3480628"/>
                <a:ext cx="1097280" cy="1097280"/>
              </a:xfrm>
              <a:prstGeom prst="ellipse">
                <a:avLst/>
              </a:prstGeom>
              <a:solidFill>
                <a:srgbClr val="0078D7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102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53" b="0" i="0" u="none" strike="noStrike" kern="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99" name="Freeform 30"/>
              <p:cNvSpPr>
                <a:spLocks noChangeAspect="1" noEditPoints="1"/>
              </p:cNvSpPr>
              <p:nvPr/>
            </p:nvSpPr>
            <p:spPr bwMode="auto">
              <a:xfrm>
                <a:off x="1679260" y="3823528"/>
                <a:ext cx="286249" cy="411480"/>
              </a:xfrm>
              <a:custGeom>
                <a:avLst/>
                <a:gdLst>
                  <a:gd name="T0" fmla="*/ 213 w 213"/>
                  <a:gd name="T1" fmla="*/ 136 h 311"/>
                  <a:gd name="T2" fmla="*/ 213 w 213"/>
                  <a:gd name="T3" fmla="*/ 311 h 311"/>
                  <a:gd name="T4" fmla="*/ 0 w 213"/>
                  <a:gd name="T5" fmla="*/ 311 h 311"/>
                  <a:gd name="T6" fmla="*/ 0 w 213"/>
                  <a:gd name="T7" fmla="*/ 136 h 311"/>
                  <a:gd name="T8" fmla="*/ 36 w 213"/>
                  <a:gd name="T9" fmla="*/ 136 h 311"/>
                  <a:gd name="T10" fmla="*/ 36 w 213"/>
                  <a:gd name="T11" fmla="*/ 79 h 311"/>
                  <a:gd name="T12" fmla="*/ 41 w 213"/>
                  <a:gd name="T13" fmla="*/ 49 h 311"/>
                  <a:gd name="T14" fmla="*/ 56 w 213"/>
                  <a:gd name="T15" fmla="*/ 23 h 311"/>
                  <a:gd name="T16" fmla="*/ 78 w 213"/>
                  <a:gd name="T17" fmla="*/ 6 h 311"/>
                  <a:gd name="T18" fmla="*/ 107 w 213"/>
                  <a:gd name="T19" fmla="*/ 0 h 311"/>
                  <a:gd name="T20" fmla="*/ 135 w 213"/>
                  <a:gd name="T21" fmla="*/ 6 h 311"/>
                  <a:gd name="T22" fmla="*/ 157 w 213"/>
                  <a:gd name="T23" fmla="*/ 23 h 311"/>
                  <a:gd name="T24" fmla="*/ 172 w 213"/>
                  <a:gd name="T25" fmla="*/ 49 h 311"/>
                  <a:gd name="T26" fmla="*/ 178 w 213"/>
                  <a:gd name="T27" fmla="*/ 79 h 311"/>
                  <a:gd name="T28" fmla="*/ 178 w 213"/>
                  <a:gd name="T29" fmla="*/ 136 h 311"/>
                  <a:gd name="T30" fmla="*/ 213 w 213"/>
                  <a:gd name="T31" fmla="*/ 136 h 311"/>
                  <a:gd name="T32" fmla="*/ 53 w 213"/>
                  <a:gd name="T33" fmla="*/ 136 h 311"/>
                  <a:gd name="T34" fmla="*/ 160 w 213"/>
                  <a:gd name="T35" fmla="*/ 136 h 311"/>
                  <a:gd name="T36" fmla="*/ 160 w 213"/>
                  <a:gd name="T37" fmla="*/ 79 h 311"/>
                  <a:gd name="T38" fmla="*/ 156 w 213"/>
                  <a:gd name="T39" fmla="*/ 56 h 311"/>
                  <a:gd name="T40" fmla="*/ 145 w 213"/>
                  <a:gd name="T41" fmla="*/ 37 h 311"/>
                  <a:gd name="T42" fmla="*/ 128 w 213"/>
                  <a:gd name="T43" fmla="*/ 24 h 311"/>
                  <a:gd name="T44" fmla="*/ 107 w 213"/>
                  <a:gd name="T45" fmla="*/ 20 h 311"/>
                  <a:gd name="T46" fmla="*/ 85 w 213"/>
                  <a:gd name="T47" fmla="*/ 24 h 311"/>
                  <a:gd name="T48" fmla="*/ 69 w 213"/>
                  <a:gd name="T49" fmla="*/ 37 h 311"/>
                  <a:gd name="T50" fmla="*/ 57 w 213"/>
                  <a:gd name="T51" fmla="*/ 56 h 311"/>
                  <a:gd name="T52" fmla="*/ 53 w 213"/>
                  <a:gd name="T53" fmla="*/ 79 h 311"/>
                  <a:gd name="T54" fmla="*/ 53 w 213"/>
                  <a:gd name="T55" fmla="*/ 136 h 311"/>
                  <a:gd name="T56" fmla="*/ 195 w 213"/>
                  <a:gd name="T57" fmla="*/ 155 h 311"/>
                  <a:gd name="T58" fmla="*/ 18 w 213"/>
                  <a:gd name="T59" fmla="*/ 155 h 311"/>
                  <a:gd name="T60" fmla="*/ 18 w 213"/>
                  <a:gd name="T61" fmla="*/ 291 h 311"/>
                  <a:gd name="T62" fmla="*/ 195 w 213"/>
                  <a:gd name="T63" fmla="*/ 291 h 311"/>
                  <a:gd name="T64" fmla="*/ 195 w 213"/>
                  <a:gd name="T65" fmla="*/ 155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311">
                    <a:moveTo>
                      <a:pt x="213" y="136"/>
                    </a:moveTo>
                    <a:cubicBezTo>
                      <a:pt x="213" y="311"/>
                      <a:pt x="213" y="311"/>
                      <a:pt x="213" y="311"/>
                    </a:cubicBezTo>
                    <a:cubicBezTo>
                      <a:pt x="0" y="311"/>
                      <a:pt x="0" y="311"/>
                      <a:pt x="0" y="311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36" y="136"/>
                      <a:pt x="36" y="136"/>
                      <a:pt x="36" y="136"/>
                    </a:cubicBezTo>
                    <a:cubicBezTo>
                      <a:pt x="36" y="79"/>
                      <a:pt x="36" y="79"/>
                      <a:pt x="36" y="79"/>
                    </a:cubicBezTo>
                    <a:cubicBezTo>
                      <a:pt x="36" y="68"/>
                      <a:pt x="37" y="58"/>
                      <a:pt x="41" y="49"/>
                    </a:cubicBezTo>
                    <a:cubicBezTo>
                      <a:pt x="45" y="39"/>
                      <a:pt x="50" y="31"/>
                      <a:pt x="56" y="23"/>
                    </a:cubicBezTo>
                    <a:cubicBezTo>
                      <a:pt x="62" y="16"/>
                      <a:pt x="70" y="11"/>
                      <a:pt x="78" y="6"/>
                    </a:cubicBezTo>
                    <a:cubicBezTo>
                      <a:pt x="87" y="2"/>
                      <a:pt x="96" y="0"/>
                      <a:pt x="107" y="0"/>
                    </a:cubicBezTo>
                    <a:cubicBezTo>
                      <a:pt x="117" y="0"/>
                      <a:pt x="126" y="2"/>
                      <a:pt x="135" y="6"/>
                    </a:cubicBezTo>
                    <a:cubicBezTo>
                      <a:pt x="143" y="11"/>
                      <a:pt x="151" y="16"/>
                      <a:pt x="157" y="23"/>
                    </a:cubicBezTo>
                    <a:cubicBezTo>
                      <a:pt x="164" y="31"/>
                      <a:pt x="169" y="39"/>
                      <a:pt x="172" y="49"/>
                    </a:cubicBezTo>
                    <a:cubicBezTo>
                      <a:pt x="176" y="58"/>
                      <a:pt x="178" y="68"/>
                      <a:pt x="178" y="79"/>
                    </a:cubicBezTo>
                    <a:cubicBezTo>
                      <a:pt x="178" y="136"/>
                      <a:pt x="178" y="136"/>
                      <a:pt x="178" y="136"/>
                    </a:cubicBezTo>
                    <a:lnTo>
                      <a:pt x="213" y="136"/>
                    </a:lnTo>
                    <a:close/>
                    <a:moveTo>
                      <a:pt x="53" y="136"/>
                    </a:moveTo>
                    <a:cubicBezTo>
                      <a:pt x="160" y="136"/>
                      <a:pt x="160" y="136"/>
                      <a:pt x="160" y="136"/>
                    </a:cubicBezTo>
                    <a:cubicBezTo>
                      <a:pt x="160" y="79"/>
                      <a:pt x="160" y="79"/>
                      <a:pt x="160" y="79"/>
                    </a:cubicBezTo>
                    <a:cubicBezTo>
                      <a:pt x="160" y="71"/>
                      <a:pt x="158" y="63"/>
                      <a:pt x="156" y="56"/>
                    </a:cubicBezTo>
                    <a:cubicBezTo>
                      <a:pt x="153" y="49"/>
                      <a:pt x="149" y="43"/>
                      <a:pt x="145" y="37"/>
                    </a:cubicBezTo>
                    <a:cubicBezTo>
                      <a:pt x="140" y="32"/>
                      <a:pt x="134" y="27"/>
                      <a:pt x="128" y="24"/>
                    </a:cubicBezTo>
                    <a:cubicBezTo>
                      <a:pt x="121" y="21"/>
                      <a:pt x="114" y="20"/>
                      <a:pt x="107" y="20"/>
                    </a:cubicBezTo>
                    <a:cubicBezTo>
                      <a:pt x="99" y="20"/>
                      <a:pt x="92" y="21"/>
                      <a:pt x="85" y="24"/>
                    </a:cubicBezTo>
                    <a:cubicBezTo>
                      <a:pt x="79" y="27"/>
                      <a:pt x="73" y="32"/>
                      <a:pt x="69" y="37"/>
                    </a:cubicBezTo>
                    <a:cubicBezTo>
                      <a:pt x="64" y="43"/>
                      <a:pt x="60" y="49"/>
                      <a:pt x="57" y="56"/>
                    </a:cubicBezTo>
                    <a:cubicBezTo>
                      <a:pt x="55" y="63"/>
                      <a:pt x="53" y="71"/>
                      <a:pt x="53" y="79"/>
                    </a:cubicBezTo>
                    <a:lnTo>
                      <a:pt x="53" y="136"/>
                    </a:lnTo>
                    <a:close/>
                    <a:moveTo>
                      <a:pt x="195" y="155"/>
                    </a:moveTo>
                    <a:cubicBezTo>
                      <a:pt x="18" y="155"/>
                      <a:pt x="18" y="155"/>
                      <a:pt x="18" y="155"/>
                    </a:cubicBezTo>
                    <a:cubicBezTo>
                      <a:pt x="18" y="291"/>
                      <a:pt x="18" y="291"/>
                      <a:pt x="18" y="291"/>
                    </a:cubicBezTo>
                    <a:cubicBezTo>
                      <a:pt x="195" y="291"/>
                      <a:pt x="195" y="291"/>
                      <a:pt x="195" y="291"/>
                    </a:cubicBezTo>
                    <a:lnTo>
                      <a:pt x="195" y="1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89642" tIns="44821" rIns="89642" bIns="448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963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6091302" y="2316973"/>
              <a:ext cx="1409845" cy="4308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914225">
                <a:defRPr/>
              </a:pPr>
              <a:r>
                <a:rPr lang="en-US" sz="12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Trust</a:t>
              </a:r>
            </a:p>
            <a:p>
              <a:pPr defTabSz="914225">
                <a:defRPr/>
              </a:pP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Protect your organization, </a:t>
              </a:r>
              <a:b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</a:b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data and people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70537" y="2810104"/>
            <a:ext cx="1931914" cy="457541"/>
            <a:chOff x="5560809" y="2811437"/>
            <a:chExt cx="1931914" cy="45754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560809" y="2813848"/>
              <a:ext cx="455130" cy="455130"/>
              <a:chOff x="4171144" y="3480628"/>
              <a:chExt cx="1097280" cy="1097280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4171144" y="3480628"/>
                <a:ext cx="1097280" cy="1097280"/>
              </a:xfrm>
              <a:prstGeom prst="ellipse">
                <a:avLst/>
              </a:prstGeom>
              <a:solidFill>
                <a:srgbClr val="0078D7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102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53" b="0" i="0" u="none" strike="noStrike" kern="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6" name="Freeform 32"/>
              <p:cNvSpPr>
                <a:spLocks noEditPoints="1"/>
              </p:cNvSpPr>
              <p:nvPr/>
            </p:nvSpPr>
            <p:spPr bwMode="auto">
              <a:xfrm>
                <a:off x="4526900" y="3838767"/>
                <a:ext cx="385768" cy="381002"/>
              </a:xfrm>
              <a:custGeom>
                <a:avLst/>
                <a:gdLst>
                  <a:gd name="T0" fmla="*/ 264 w 270"/>
                  <a:gd name="T1" fmla="*/ 191 h 270"/>
                  <a:gd name="T2" fmla="*/ 266 w 270"/>
                  <a:gd name="T3" fmla="*/ 228 h 270"/>
                  <a:gd name="T4" fmla="*/ 227 w 270"/>
                  <a:gd name="T5" fmla="*/ 253 h 270"/>
                  <a:gd name="T6" fmla="*/ 135 w 270"/>
                  <a:gd name="T7" fmla="*/ 270 h 270"/>
                  <a:gd name="T8" fmla="*/ 42 w 270"/>
                  <a:gd name="T9" fmla="*/ 253 h 270"/>
                  <a:gd name="T10" fmla="*/ 3 w 270"/>
                  <a:gd name="T11" fmla="*/ 228 h 270"/>
                  <a:gd name="T12" fmla="*/ 5 w 270"/>
                  <a:gd name="T13" fmla="*/ 191 h 270"/>
                  <a:gd name="T14" fmla="*/ 17 w 270"/>
                  <a:gd name="T15" fmla="*/ 164 h 270"/>
                  <a:gd name="T16" fmla="*/ 37 w 270"/>
                  <a:gd name="T17" fmla="*/ 85 h 270"/>
                  <a:gd name="T18" fmla="*/ 96 w 270"/>
                  <a:gd name="T19" fmla="*/ 26 h 270"/>
                  <a:gd name="T20" fmla="*/ 135 w 270"/>
                  <a:gd name="T21" fmla="*/ 0 h 270"/>
                  <a:gd name="T22" fmla="*/ 173 w 270"/>
                  <a:gd name="T23" fmla="*/ 26 h 270"/>
                  <a:gd name="T24" fmla="*/ 232 w 270"/>
                  <a:gd name="T25" fmla="*/ 85 h 270"/>
                  <a:gd name="T26" fmla="*/ 252 w 270"/>
                  <a:gd name="T27" fmla="*/ 164 h 270"/>
                  <a:gd name="T28" fmla="*/ 125 w 270"/>
                  <a:gd name="T29" fmla="*/ 19 h 270"/>
                  <a:gd name="T30" fmla="*/ 109 w 270"/>
                  <a:gd name="T31" fmla="*/ 43 h 270"/>
                  <a:gd name="T32" fmla="*/ 125 w 270"/>
                  <a:gd name="T33" fmla="*/ 66 h 270"/>
                  <a:gd name="T34" fmla="*/ 153 w 270"/>
                  <a:gd name="T35" fmla="*/ 60 h 270"/>
                  <a:gd name="T36" fmla="*/ 158 w 270"/>
                  <a:gd name="T37" fmla="*/ 33 h 270"/>
                  <a:gd name="T38" fmla="*/ 135 w 270"/>
                  <a:gd name="T39" fmla="*/ 17 h 270"/>
                  <a:gd name="T40" fmla="*/ 24 w 270"/>
                  <a:gd name="T41" fmla="*/ 229 h 270"/>
                  <a:gd name="T42" fmla="*/ 52 w 270"/>
                  <a:gd name="T43" fmla="*/ 235 h 270"/>
                  <a:gd name="T44" fmla="*/ 67 w 270"/>
                  <a:gd name="T45" fmla="*/ 211 h 270"/>
                  <a:gd name="T46" fmla="*/ 52 w 270"/>
                  <a:gd name="T47" fmla="*/ 188 h 270"/>
                  <a:gd name="T48" fmla="*/ 24 w 270"/>
                  <a:gd name="T49" fmla="*/ 193 h 270"/>
                  <a:gd name="T50" fmla="*/ 135 w 270"/>
                  <a:gd name="T51" fmla="*/ 253 h 270"/>
                  <a:gd name="T52" fmla="*/ 187 w 270"/>
                  <a:gd name="T53" fmla="*/ 224 h 270"/>
                  <a:gd name="T54" fmla="*/ 198 w 270"/>
                  <a:gd name="T55" fmla="*/ 182 h 270"/>
                  <a:gd name="T56" fmla="*/ 231 w 270"/>
                  <a:gd name="T57" fmla="*/ 169 h 270"/>
                  <a:gd name="T58" fmla="*/ 231 w 270"/>
                  <a:gd name="T59" fmla="*/ 123 h 270"/>
                  <a:gd name="T60" fmla="*/ 173 w 270"/>
                  <a:gd name="T61" fmla="*/ 59 h 270"/>
                  <a:gd name="T62" fmla="*/ 147 w 270"/>
                  <a:gd name="T63" fmla="*/ 83 h 270"/>
                  <a:gd name="T64" fmla="*/ 111 w 270"/>
                  <a:gd name="T65" fmla="*/ 78 h 270"/>
                  <a:gd name="T66" fmla="*/ 70 w 270"/>
                  <a:gd name="T67" fmla="*/ 74 h 270"/>
                  <a:gd name="T68" fmla="*/ 33 w 270"/>
                  <a:gd name="T69" fmla="*/ 152 h 270"/>
                  <a:gd name="T70" fmla="*/ 69 w 270"/>
                  <a:gd name="T71" fmla="*/ 179 h 270"/>
                  <a:gd name="T72" fmla="*/ 82 w 270"/>
                  <a:gd name="T73" fmla="*/ 224 h 270"/>
                  <a:gd name="T74" fmla="*/ 135 w 270"/>
                  <a:gd name="T75" fmla="*/ 253 h 270"/>
                  <a:gd name="T76" fmla="*/ 245 w 270"/>
                  <a:gd name="T77" fmla="*/ 229 h 270"/>
                  <a:gd name="T78" fmla="*/ 251 w 270"/>
                  <a:gd name="T79" fmla="*/ 201 h 270"/>
                  <a:gd name="T80" fmla="*/ 227 w 270"/>
                  <a:gd name="T81" fmla="*/ 186 h 270"/>
                  <a:gd name="T82" fmla="*/ 204 w 270"/>
                  <a:gd name="T83" fmla="*/ 201 h 270"/>
                  <a:gd name="T84" fmla="*/ 209 w 270"/>
                  <a:gd name="T85" fmla="*/ 229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70" h="270">
                    <a:moveTo>
                      <a:pt x="250" y="176"/>
                    </a:moveTo>
                    <a:cubicBezTo>
                      <a:pt x="253" y="178"/>
                      <a:pt x="256" y="180"/>
                      <a:pt x="258" y="183"/>
                    </a:cubicBezTo>
                    <a:cubicBezTo>
                      <a:pt x="261" y="185"/>
                      <a:pt x="263" y="188"/>
                      <a:pt x="264" y="191"/>
                    </a:cubicBezTo>
                    <a:cubicBezTo>
                      <a:pt x="266" y="194"/>
                      <a:pt x="267" y="197"/>
                      <a:pt x="268" y="201"/>
                    </a:cubicBezTo>
                    <a:cubicBezTo>
                      <a:pt x="269" y="204"/>
                      <a:pt x="270" y="208"/>
                      <a:pt x="270" y="211"/>
                    </a:cubicBezTo>
                    <a:cubicBezTo>
                      <a:pt x="270" y="217"/>
                      <a:pt x="268" y="223"/>
                      <a:pt x="266" y="228"/>
                    </a:cubicBezTo>
                    <a:cubicBezTo>
                      <a:pt x="264" y="233"/>
                      <a:pt x="261" y="237"/>
                      <a:pt x="257" y="241"/>
                    </a:cubicBezTo>
                    <a:cubicBezTo>
                      <a:pt x="253" y="245"/>
                      <a:pt x="249" y="248"/>
                      <a:pt x="244" y="250"/>
                    </a:cubicBezTo>
                    <a:cubicBezTo>
                      <a:pt x="239" y="252"/>
                      <a:pt x="233" y="253"/>
                      <a:pt x="227" y="253"/>
                    </a:cubicBezTo>
                    <a:cubicBezTo>
                      <a:pt x="219" y="253"/>
                      <a:pt x="212" y="251"/>
                      <a:pt x="205" y="247"/>
                    </a:cubicBezTo>
                    <a:cubicBezTo>
                      <a:pt x="195" y="255"/>
                      <a:pt x="184" y="260"/>
                      <a:pt x="172" y="264"/>
                    </a:cubicBezTo>
                    <a:cubicBezTo>
                      <a:pt x="160" y="268"/>
                      <a:pt x="147" y="270"/>
                      <a:pt x="135" y="270"/>
                    </a:cubicBezTo>
                    <a:cubicBezTo>
                      <a:pt x="122" y="270"/>
                      <a:pt x="110" y="268"/>
                      <a:pt x="97" y="264"/>
                    </a:cubicBezTo>
                    <a:cubicBezTo>
                      <a:pt x="85" y="260"/>
                      <a:pt x="74" y="255"/>
                      <a:pt x="64" y="247"/>
                    </a:cubicBezTo>
                    <a:cubicBezTo>
                      <a:pt x="57" y="251"/>
                      <a:pt x="50" y="253"/>
                      <a:pt x="42" y="253"/>
                    </a:cubicBezTo>
                    <a:cubicBezTo>
                      <a:pt x="36" y="253"/>
                      <a:pt x="31" y="252"/>
                      <a:pt x="25" y="250"/>
                    </a:cubicBezTo>
                    <a:cubicBezTo>
                      <a:pt x="20" y="248"/>
                      <a:pt x="16" y="245"/>
                      <a:pt x="12" y="241"/>
                    </a:cubicBezTo>
                    <a:cubicBezTo>
                      <a:pt x="8" y="237"/>
                      <a:pt x="5" y="233"/>
                      <a:pt x="3" y="228"/>
                    </a:cubicBezTo>
                    <a:cubicBezTo>
                      <a:pt x="1" y="223"/>
                      <a:pt x="0" y="217"/>
                      <a:pt x="0" y="211"/>
                    </a:cubicBezTo>
                    <a:cubicBezTo>
                      <a:pt x="0" y="208"/>
                      <a:pt x="0" y="204"/>
                      <a:pt x="1" y="201"/>
                    </a:cubicBezTo>
                    <a:cubicBezTo>
                      <a:pt x="2" y="197"/>
                      <a:pt x="3" y="194"/>
                      <a:pt x="5" y="191"/>
                    </a:cubicBezTo>
                    <a:cubicBezTo>
                      <a:pt x="6" y="188"/>
                      <a:pt x="8" y="185"/>
                      <a:pt x="11" y="183"/>
                    </a:cubicBezTo>
                    <a:cubicBezTo>
                      <a:pt x="13" y="180"/>
                      <a:pt x="16" y="178"/>
                      <a:pt x="19" y="176"/>
                    </a:cubicBezTo>
                    <a:cubicBezTo>
                      <a:pt x="18" y="172"/>
                      <a:pt x="17" y="168"/>
                      <a:pt x="17" y="164"/>
                    </a:cubicBezTo>
                    <a:cubicBezTo>
                      <a:pt x="17" y="160"/>
                      <a:pt x="16" y="156"/>
                      <a:pt x="16" y="152"/>
                    </a:cubicBezTo>
                    <a:cubicBezTo>
                      <a:pt x="16" y="140"/>
                      <a:pt x="18" y="128"/>
                      <a:pt x="22" y="117"/>
                    </a:cubicBezTo>
                    <a:cubicBezTo>
                      <a:pt x="26" y="106"/>
                      <a:pt x="31" y="95"/>
                      <a:pt x="37" y="85"/>
                    </a:cubicBezTo>
                    <a:cubicBezTo>
                      <a:pt x="44" y="76"/>
                      <a:pt x="52" y="67"/>
                      <a:pt x="61" y="60"/>
                    </a:cubicBezTo>
                    <a:cubicBezTo>
                      <a:pt x="71" y="52"/>
                      <a:pt x="81" y="46"/>
                      <a:pt x="92" y="42"/>
                    </a:cubicBezTo>
                    <a:cubicBezTo>
                      <a:pt x="92" y="36"/>
                      <a:pt x="94" y="31"/>
                      <a:pt x="96" y="26"/>
                    </a:cubicBezTo>
                    <a:cubicBezTo>
                      <a:pt x="98" y="21"/>
                      <a:pt x="101" y="16"/>
                      <a:pt x="105" y="13"/>
                    </a:cubicBezTo>
                    <a:cubicBezTo>
                      <a:pt x="109" y="9"/>
                      <a:pt x="113" y="6"/>
                      <a:pt x="118" y="4"/>
                    </a:cubicBezTo>
                    <a:cubicBezTo>
                      <a:pt x="123" y="1"/>
                      <a:pt x="129" y="0"/>
                      <a:pt x="135" y="0"/>
                    </a:cubicBezTo>
                    <a:cubicBezTo>
                      <a:pt x="140" y="0"/>
                      <a:pt x="146" y="1"/>
                      <a:pt x="151" y="4"/>
                    </a:cubicBezTo>
                    <a:cubicBezTo>
                      <a:pt x="156" y="6"/>
                      <a:pt x="160" y="9"/>
                      <a:pt x="164" y="13"/>
                    </a:cubicBezTo>
                    <a:cubicBezTo>
                      <a:pt x="168" y="16"/>
                      <a:pt x="171" y="21"/>
                      <a:pt x="173" y="26"/>
                    </a:cubicBezTo>
                    <a:cubicBezTo>
                      <a:pt x="176" y="31"/>
                      <a:pt x="177" y="36"/>
                      <a:pt x="177" y="42"/>
                    </a:cubicBezTo>
                    <a:cubicBezTo>
                      <a:pt x="188" y="46"/>
                      <a:pt x="199" y="52"/>
                      <a:pt x="208" y="60"/>
                    </a:cubicBezTo>
                    <a:cubicBezTo>
                      <a:pt x="217" y="67"/>
                      <a:pt x="225" y="76"/>
                      <a:pt x="232" y="85"/>
                    </a:cubicBezTo>
                    <a:cubicBezTo>
                      <a:pt x="238" y="95"/>
                      <a:pt x="244" y="106"/>
                      <a:pt x="247" y="117"/>
                    </a:cubicBezTo>
                    <a:cubicBezTo>
                      <a:pt x="251" y="128"/>
                      <a:pt x="253" y="140"/>
                      <a:pt x="253" y="152"/>
                    </a:cubicBezTo>
                    <a:cubicBezTo>
                      <a:pt x="253" y="156"/>
                      <a:pt x="253" y="160"/>
                      <a:pt x="252" y="164"/>
                    </a:cubicBezTo>
                    <a:cubicBezTo>
                      <a:pt x="252" y="168"/>
                      <a:pt x="251" y="172"/>
                      <a:pt x="250" y="176"/>
                    </a:cubicBezTo>
                    <a:moveTo>
                      <a:pt x="135" y="17"/>
                    </a:moveTo>
                    <a:cubicBezTo>
                      <a:pt x="131" y="17"/>
                      <a:pt x="128" y="18"/>
                      <a:pt x="125" y="19"/>
                    </a:cubicBezTo>
                    <a:cubicBezTo>
                      <a:pt x="122" y="21"/>
                      <a:pt x="119" y="22"/>
                      <a:pt x="117" y="25"/>
                    </a:cubicBezTo>
                    <a:cubicBezTo>
                      <a:pt x="114" y="27"/>
                      <a:pt x="113" y="30"/>
                      <a:pt x="111" y="33"/>
                    </a:cubicBezTo>
                    <a:cubicBezTo>
                      <a:pt x="110" y="36"/>
                      <a:pt x="109" y="39"/>
                      <a:pt x="109" y="43"/>
                    </a:cubicBezTo>
                    <a:cubicBezTo>
                      <a:pt x="109" y="46"/>
                      <a:pt x="110" y="49"/>
                      <a:pt x="111" y="52"/>
                    </a:cubicBezTo>
                    <a:cubicBezTo>
                      <a:pt x="113" y="56"/>
                      <a:pt x="114" y="58"/>
                      <a:pt x="117" y="60"/>
                    </a:cubicBezTo>
                    <a:cubicBezTo>
                      <a:pt x="119" y="63"/>
                      <a:pt x="122" y="65"/>
                      <a:pt x="125" y="66"/>
                    </a:cubicBezTo>
                    <a:cubicBezTo>
                      <a:pt x="128" y="67"/>
                      <a:pt x="131" y="68"/>
                      <a:pt x="135" y="68"/>
                    </a:cubicBezTo>
                    <a:cubicBezTo>
                      <a:pt x="138" y="68"/>
                      <a:pt x="141" y="67"/>
                      <a:pt x="144" y="66"/>
                    </a:cubicBezTo>
                    <a:cubicBezTo>
                      <a:pt x="148" y="65"/>
                      <a:pt x="150" y="63"/>
                      <a:pt x="153" y="60"/>
                    </a:cubicBezTo>
                    <a:cubicBezTo>
                      <a:pt x="155" y="58"/>
                      <a:pt x="157" y="56"/>
                      <a:pt x="158" y="52"/>
                    </a:cubicBezTo>
                    <a:cubicBezTo>
                      <a:pt x="159" y="49"/>
                      <a:pt x="160" y="46"/>
                      <a:pt x="160" y="43"/>
                    </a:cubicBezTo>
                    <a:cubicBezTo>
                      <a:pt x="160" y="39"/>
                      <a:pt x="159" y="36"/>
                      <a:pt x="158" y="33"/>
                    </a:cubicBezTo>
                    <a:cubicBezTo>
                      <a:pt x="157" y="30"/>
                      <a:pt x="155" y="27"/>
                      <a:pt x="153" y="25"/>
                    </a:cubicBezTo>
                    <a:cubicBezTo>
                      <a:pt x="150" y="22"/>
                      <a:pt x="148" y="21"/>
                      <a:pt x="144" y="19"/>
                    </a:cubicBezTo>
                    <a:cubicBezTo>
                      <a:pt x="141" y="18"/>
                      <a:pt x="138" y="17"/>
                      <a:pt x="135" y="17"/>
                    </a:cubicBezTo>
                    <a:moveTo>
                      <a:pt x="16" y="211"/>
                    </a:moveTo>
                    <a:cubicBezTo>
                      <a:pt x="16" y="215"/>
                      <a:pt x="17" y="218"/>
                      <a:pt x="18" y="221"/>
                    </a:cubicBezTo>
                    <a:cubicBezTo>
                      <a:pt x="20" y="224"/>
                      <a:pt x="22" y="227"/>
                      <a:pt x="24" y="229"/>
                    </a:cubicBezTo>
                    <a:cubicBezTo>
                      <a:pt x="26" y="232"/>
                      <a:pt x="29" y="233"/>
                      <a:pt x="32" y="235"/>
                    </a:cubicBezTo>
                    <a:cubicBezTo>
                      <a:pt x="35" y="236"/>
                      <a:pt x="38" y="237"/>
                      <a:pt x="42" y="237"/>
                    </a:cubicBezTo>
                    <a:cubicBezTo>
                      <a:pt x="45" y="237"/>
                      <a:pt x="49" y="236"/>
                      <a:pt x="52" y="235"/>
                    </a:cubicBezTo>
                    <a:cubicBezTo>
                      <a:pt x="55" y="233"/>
                      <a:pt x="57" y="232"/>
                      <a:pt x="60" y="229"/>
                    </a:cubicBezTo>
                    <a:cubicBezTo>
                      <a:pt x="62" y="227"/>
                      <a:pt x="64" y="224"/>
                      <a:pt x="65" y="221"/>
                    </a:cubicBezTo>
                    <a:cubicBezTo>
                      <a:pt x="66" y="218"/>
                      <a:pt x="67" y="215"/>
                      <a:pt x="67" y="211"/>
                    </a:cubicBezTo>
                    <a:cubicBezTo>
                      <a:pt x="67" y="208"/>
                      <a:pt x="66" y="204"/>
                      <a:pt x="65" y="201"/>
                    </a:cubicBezTo>
                    <a:cubicBezTo>
                      <a:pt x="64" y="198"/>
                      <a:pt x="62" y="196"/>
                      <a:pt x="60" y="193"/>
                    </a:cubicBezTo>
                    <a:cubicBezTo>
                      <a:pt x="57" y="191"/>
                      <a:pt x="55" y="189"/>
                      <a:pt x="52" y="188"/>
                    </a:cubicBezTo>
                    <a:cubicBezTo>
                      <a:pt x="49" y="187"/>
                      <a:pt x="45" y="186"/>
                      <a:pt x="42" y="186"/>
                    </a:cubicBezTo>
                    <a:cubicBezTo>
                      <a:pt x="38" y="186"/>
                      <a:pt x="35" y="187"/>
                      <a:pt x="32" y="188"/>
                    </a:cubicBezTo>
                    <a:cubicBezTo>
                      <a:pt x="29" y="189"/>
                      <a:pt x="26" y="191"/>
                      <a:pt x="24" y="193"/>
                    </a:cubicBezTo>
                    <a:cubicBezTo>
                      <a:pt x="22" y="196"/>
                      <a:pt x="20" y="198"/>
                      <a:pt x="18" y="201"/>
                    </a:cubicBezTo>
                    <a:cubicBezTo>
                      <a:pt x="17" y="204"/>
                      <a:pt x="16" y="208"/>
                      <a:pt x="16" y="211"/>
                    </a:cubicBezTo>
                    <a:moveTo>
                      <a:pt x="135" y="253"/>
                    </a:moveTo>
                    <a:cubicBezTo>
                      <a:pt x="145" y="253"/>
                      <a:pt x="155" y="252"/>
                      <a:pt x="165" y="249"/>
                    </a:cubicBezTo>
                    <a:cubicBezTo>
                      <a:pt x="175" y="246"/>
                      <a:pt x="184" y="241"/>
                      <a:pt x="193" y="235"/>
                    </a:cubicBezTo>
                    <a:cubicBezTo>
                      <a:pt x="190" y="232"/>
                      <a:pt x="188" y="228"/>
                      <a:pt x="187" y="224"/>
                    </a:cubicBezTo>
                    <a:cubicBezTo>
                      <a:pt x="186" y="220"/>
                      <a:pt x="185" y="216"/>
                      <a:pt x="185" y="211"/>
                    </a:cubicBezTo>
                    <a:cubicBezTo>
                      <a:pt x="185" y="205"/>
                      <a:pt x="186" y="200"/>
                      <a:pt x="189" y="195"/>
                    </a:cubicBezTo>
                    <a:cubicBezTo>
                      <a:pt x="191" y="190"/>
                      <a:pt x="194" y="185"/>
                      <a:pt x="198" y="182"/>
                    </a:cubicBezTo>
                    <a:cubicBezTo>
                      <a:pt x="201" y="178"/>
                      <a:pt x="206" y="175"/>
                      <a:pt x="211" y="172"/>
                    </a:cubicBezTo>
                    <a:cubicBezTo>
                      <a:pt x="216" y="170"/>
                      <a:pt x="222" y="169"/>
                      <a:pt x="227" y="169"/>
                    </a:cubicBezTo>
                    <a:cubicBezTo>
                      <a:pt x="229" y="169"/>
                      <a:pt x="230" y="169"/>
                      <a:pt x="231" y="169"/>
                    </a:cubicBezTo>
                    <a:cubicBezTo>
                      <a:pt x="232" y="169"/>
                      <a:pt x="233" y="169"/>
                      <a:pt x="234" y="170"/>
                    </a:cubicBezTo>
                    <a:cubicBezTo>
                      <a:pt x="235" y="164"/>
                      <a:pt x="236" y="158"/>
                      <a:pt x="236" y="152"/>
                    </a:cubicBezTo>
                    <a:cubicBezTo>
                      <a:pt x="236" y="142"/>
                      <a:pt x="234" y="132"/>
                      <a:pt x="231" y="123"/>
                    </a:cubicBezTo>
                    <a:cubicBezTo>
                      <a:pt x="228" y="113"/>
                      <a:pt x="224" y="104"/>
                      <a:pt x="219" y="96"/>
                    </a:cubicBezTo>
                    <a:cubicBezTo>
                      <a:pt x="213" y="88"/>
                      <a:pt x="207" y="81"/>
                      <a:pt x="199" y="74"/>
                    </a:cubicBezTo>
                    <a:cubicBezTo>
                      <a:pt x="192" y="68"/>
                      <a:pt x="183" y="63"/>
                      <a:pt x="173" y="59"/>
                    </a:cubicBezTo>
                    <a:cubicBezTo>
                      <a:pt x="172" y="63"/>
                      <a:pt x="170" y="66"/>
                      <a:pt x="167" y="69"/>
                    </a:cubicBezTo>
                    <a:cubicBezTo>
                      <a:pt x="164" y="73"/>
                      <a:pt x="161" y="75"/>
                      <a:pt x="158" y="78"/>
                    </a:cubicBezTo>
                    <a:cubicBezTo>
                      <a:pt x="154" y="80"/>
                      <a:pt x="151" y="82"/>
                      <a:pt x="147" y="83"/>
                    </a:cubicBezTo>
                    <a:cubicBezTo>
                      <a:pt x="143" y="84"/>
                      <a:pt x="139" y="85"/>
                      <a:pt x="135" y="85"/>
                    </a:cubicBezTo>
                    <a:cubicBezTo>
                      <a:pt x="130" y="85"/>
                      <a:pt x="126" y="84"/>
                      <a:pt x="122" y="83"/>
                    </a:cubicBezTo>
                    <a:cubicBezTo>
                      <a:pt x="118" y="82"/>
                      <a:pt x="115" y="80"/>
                      <a:pt x="111" y="78"/>
                    </a:cubicBezTo>
                    <a:cubicBezTo>
                      <a:pt x="108" y="75"/>
                      <a:pt x="105" y="73"/>
                      <a:pt x="102" y="69"/>
                    </a:cubicBezTo>
                    <a:cubicBezTo>
                      <a:pt x="99" y="66"/>
                      <a:pt x="97" y="63"/>
                      <a:pt x="96" y="59"/>
                    </a:cubicBezTo>
                    <a:cubicBezTo>
                      <a:pt x="86" y="63"/>
                      <a:pt x="78" y="68"/>
                      <a:pt x="70" y="74"/>
                    </a:cubicBezTo>
                    <a:cubicBezTo>
                      <a:pt x="62" y="81"/>
                      <a:pt x="56" y="88"/>
                      <a:pt x="50" y="96"/>
                    </a:cubicBezTo>
                    <a:cubicBezTo>
                      <a:pt x="45" y="104"/>
                      <a:pt x="41" y="113"/>
                      <a:pt x="38" y="123"/>
                    </a:cubicBezTo>
                    <a:cubicBezTo>
                      <a:pt x="35" y="132"/>
                      <a:pt x="33" y="142"/>
                      <a:pt x="33" y="152"/>
                    </a:cubicBezTo>
                    <a:cubicBezTo>
                      <a:pt x="33" y="158"/>
                      <a:pt x="34" y="164"/>
                      <a:pt x="35" y="170"/>
                    </a:cubicBezTo>
                    <a:cubicBezTo>
                      <a:pt x="41" y="169"/>
                      <a:pt x="47" y="169"/>
                      <a:pt x="53" y="171"/>
                    </a:cubicBezTo>
                    <a:cubicBezTo>
                      <a:pt x="59" y="172"/>
                      <a:pt x="64" y="175"/>
                      <a:pt x="69" y="179"/>
                    </a:cubicBezTo>
                    <a:cubicBezTo>
                      <a:pt x="74" y="183"/>
                      <a:pt x="77" y="188"/>
                      <a:pt x="80" y="193"/>
                    </a:cubicBezTo>
                    <a:cubicBezTo>
                      <a:pt x="83" y="199"/>
                      <a:pt x="84" y="205"/>
                      <a:pt x="84" y="211"/>
                    </a:cubicBezTo>
                    <a:cubicBezTo>
                      <a:pt x="84" y="216"/>
                      <a:pt x="83" y="220"/>
                      <a:pt x="82" y="224"/>
                    </a:cubicBezTo>
                    <a:cubicBezTo>
                      <a:pt x="81" y="228"/>
                      <a:pt x="79" y="232"/>
                      <a:pt x="77" y="235"/>
                    </a:cubicBezTo>
                    <a:cubicBezTo>
                      <a:pt x="85" y="241"/>
                      <a:pt x="94" y="246"/>
                      <a:pt x="104" y="249"/>
                    </a:cubicBezTo>
                    <a:cubicBezTo>
                      <a:pt x="114" y="252"/>
                      <a:pt x="124" y="253"/>
                      <a:pt x="135" y="253"/>
                    </a:cubicBezTo>
                    <a:moveTo>
                      <a:pt x="227" y="237"/>
                    </a:moveTo>
                    <a:cubicBezTo>
                      <a:pt x="231" y="237"/>
                      <a:pt x="234" y="236"/>
                      <a:pt x="237" y="235"/>
                    </a:cubicBezTo>
                    <a:cubicBezTo>
                      <a:pt x="240" y="233"/>
                      <a:pt x="243" y="232"/>
                      <a:pt x="245" y="229"/>
                    </a:cubicBezTo>
                    <a:cubicBezTo>
                      <a:pt x="248" y="227"/>
                      <a:pt x="249" y="224"/>
                      <a:pt x="251" y="221"/>
                    </a:cubicBezTo>
                    <a:cubicBezTo>
                      <a:pt x="252" y="218"/>
                      <a:pt x="253" y="215"/>
                      <a:pt x="253" y="211"/>
                    </a:cubicBezTo>
                    <a:cubicBezTo>
                      <a:pt x="253" y="208"/>
                      <a:pt x="252" y="204"/>
                      <a:pt x="251" y="201"/>
                    </a:cubicBezTo>
                    <a:cubicBezTo>
                      <a:pt x="249" y="198"/>
                      <a:pt x="248" y="196"/>
                      <a:pt x="245" y="193"/>
                    </a:cubicBezTo>
                    <a:cubicBezTo>
                      <a:pt x="243" y="191"/>
                      <a:pt x="240" y="189"/>
                      <a:pt x="237" y="188"/>
                    </a:cubicBezTo>
                    <a:cubicBezTo>
                      <a:pt x="234" y="187"/>
                      <a:pt x="231" y="186"/>
                      <a:pt x="227" y="186"/>
                    </a:cubicBezTo>
                    <a:cubicBezTo>
                      <a:pt x="224" y="186"/>
                      <a:pt x="221" y="187"/>
                      <a:pt x="217" y="188"/>
                    </a:cubicBezTo>
                    <a:cubicBezTo>
                      <a:pt x="214" y="189"/>
                      <a:pt x="212" y="191"/>
                      <a:pt x="209" y="193"/>
                    </a:cubicBezTo>
                    <a:cubicBezTo>
                      <a:pt x="207" y="196"/>
                      <a:pt x="205" y="198"/>
                      <a:pt x="204" y="201"/>
                    </a:cubicBezTo>
                    <a:cubicBezTo>
                      <a:pt x="203" y="204"/>
                      <a:pt x="202" y="208"/>
                      <a:pt x="202" y="211"/>
                    </a:cubicBezTo>
                    <a:cubicBezTo>
                      <a:pt x="202" y="215"/>
                      <a:pt x="203" y="218"/>
                      <a:pt x="204" y="221"/>
                    </a:cubicBezTo>
                    <a:cubicBezTo>
                      <a:pt x="205" y="224"/>
                      <a:pt x="207" y="227"/>
                      <a:pt x="209" y="229"/>
                    </a:cubicBezTo>
                    <a:cubicBezTo>
                      <a:pt x="212" y="232"/>
                      <a:pt x="214" y="233"/>
                      <a:pt x="217" y="235"/>
                    </a:cubicBezTo>
                    <a:cubicBezTo>
                      <a:pt x="221" y="236"/>
                      <a:pt x="224" y="237"/>
                      <a:pt x="227" y="23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89642" tIns="44821" rIns="89642" bIns="448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963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2" name="Rectangle 141"/>
            <p:cNvSpPr/>
            <p:nvPr/>
          </p:nvSpPr>
          <p:spPr>
            <a:xfrm>
              <a:off x="6091303" y="2811437"/>
              <a:ext cx="1401420" cy="4308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914225">
                <a:defRPr/>
              </a:pPr>
              <a:r>
                <a:rPr lang="en-US" sz="12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Collaboration</a:t>
              </a:r>
              <a:br>
                <a:rPr lang="en-US" sz="12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</a:b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Create a productive workplace </a:t>
              </a:r>
              <a:b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</a:b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to embrace diverse workstyles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70537" y="3400503"/>
            <a:ext cx="1931913" cy="449355"/>
            <a:chOff x="5560809" y="3309050"/>
            <a:chExt cx="1931913" cy="449355"/>
          </a:xfrm>
        </p:grpSpPr>
        <p:grpSp>
          <p:nvGrpSpPr>
            <p:cNvPr id="111" name="Group 110"/>
            <p:cNvGrpSpPr/>
            <p:nvPr/>
          </p:nvGrpSpPr>
          <p:grpSpPr>
            <a:xfrm>
              <a:off x="5560809" y="3313504"/>
              <a:ext cx="444901" cy="444901"/>
              <a:chOff x="10065448" y="3480628"/>
              <a:chExt cx="1097280" cy="1097280"/>
            </a:xfrm>
          </p:grpSpPr>
          <p:sp>
            <p:nvSpPr>
              <p:cNvPr id="112" name="Oval 111"/>
              <p:cNvSpPr/>
              <p:nvPr/>
            </p:nvSpPr>
            <p:spPr bwMode="auto">
              <a:xfrm>
                <a:off x="10065448" y="3480628"/>
                <a:ext cx="1097280" cy="1097280"/>
              </a:xfrm>
              <a:prstGeom prst="ellipse">
                <a:avLst/>
              </a:prstGeom>
              <a:solidFill>
                <a:srgbClr val="0078D7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102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53" b="0" i="0" u="none" strike="noStrike" kern="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13" name="Freeform 31"/>
              <p:cNvSpPr>
                <a:spLocks noEditPoints="1"/>
              </p:cNvSpPr>
              <p:nvPr/>
            </p:nvSpPr>
            <p:spPr bwMode="auto">
              <a:xfrm>
                <a:off x="10398185" y="3868930"/>
                <a:ext cx="431806" cy="320677"/>
              </a:xfrm>
              <a:custGeom>
                <a:avLst/>
                <a:gdLst>
                  <a:gd name="T0" fmla="*/ 303 w 303"/>
                  <a:gd name="T1" fmla="*/ 208 h 227"/>
                  <a:gd name="T2" fmla="*/ 301 w 303"/>
                  <a:gd name="T3" fmla="*/ 215 h 227"/>
                  <a:gd name="T4" fmla="*/ 297 w 303"/>
                  <a:gd name="T5" fmla="*/ 221 h 227"/>
                  <a:gd name="T6" fmla="*/ 291 w 303"/>
                  <a:gd name="T7" fmla="*/ 225 h 227"/>
                  <a:gd name="T8" fmla="*/ 284 w 303"/>
                  <a:gd name="T9" fmla="*/ 227 h 227"/>
                  <a:gd name="T10" fmla="*/ 133 w 303"/>
                  <a:gd name="T11" fmla="*/ 227 h 227"/>
                  <a:gd name="T12" fmla="*/ 125 w 303"/>
                  <a:gd name="T13" fmla="*/ 225 h 227"/>
                  <a:gd name="T14" fmla="*/ 119 w 303"/>
                  <a:gd name="T15" fmla="*/ 221 h 227"/>
                  <a:gd name="T16" fmla="*/ 115 w 303"/>
                  <a:gd name="T17" fmla="*/ 215 h 227"/>
                  <a:gd name="T18" fmla="*/ 114 w 303"/>
                  <a:gd name="T19" fmla="*/ 208 h 227"/>
                  <a:gd name="T20" fmla="*/ 114 w 303"/>
                  <a:gd name="T21" fmla="*/ 189 h 227"/>
                  <a:gd name="T22" fmla="*/ 18 w 303"/>
                  <a:gd name="T23" fmla="*/ 189 h 227"/>
                  <a:gd name="T24" fmla="*/ 11 w 303"/>
                  <a:gd name="T25" fmla="*/ 187 h 227"/>
                  <a:gd name="T26" fmla="*/ 5 w 303"/>
                  <a:gd name="T27" fmla="*/ 184 h 227"/>
                  <a:gd name="T28" fmla="*/ 2 w 303"/>
                  <a:gd name="T29" fmla="*/ 178 h 227"/>
                  <a:gd name="T30" fmla="*/ 0 w 303"/>
                  <a:gd name="T31" fmla="*/ 171 h 227"/>
                  <a:gd name="T32" fmla="*/ 2 w 303"/>
                  <a:gd name="T33" fmla="*/ 160 h 227"/>
                  <a:gd name="T34" fmla="*/ 7 w 303"/>
                  <a:gd name="T35" fmla="*/ 151 h 227"/>
                  <a:gd name="T36" fmla="*/ 38 w 303"/>
                  <a:gd name="T37" fmla="*/ 119 h 227"/>
                  <a:gd name="T38" fmla="*/ 38 w 303"/>
                  <a:gd name="T39" fmla="*/ 0 h 227"/>
                  <a:gd name="T40" fmla="*/ 246 w 303"/>
                  <a:gd name="T41" fmla="*/ 0 h 227"/>
                  <a:gd name="T42" fmla="*/ 246 w 303"/>
                  <a:gd name="T43" fmla="*/ 75 h 227"/>
                  <a:gd name="T44" fmla="*/ 284 w 303"/>
                  <a:gd name="T45" fmla="*/ 75 h 227"/>
                  <a:gd name="T46" fmla="*/ 291 w 303"/>
                  <a:gd name="T47" fmla="*/ 77 h 227"/>
                  <a:gd name="T48" fmla="*/ 297 w 303"/>
                  <a:gd name="T49" fmla="*/ 81 h 227"/>
                  <a:gd name="T50" fmla="*/ 301 w 303"/>
                  <a:gd name="T51" fmla="*/ 87 h 227"/>
                  <a:gd name="T52" fmla="*/ 303 w 303"/>
                  <a:gd name="T53" fmla="*/ 94 h 227"/>
                  <a:gd name="T54" fmla="*/ 303 w 303"/>
                  <a:gd name="T55" fmla="*/ 208 h 227"/>
                  <a:gd name="T56" fmla="*/ 114 w 303"/>
                  <a:gd name="T57" fmla="*/ 170 h 227"/>
                  <a:gd name="T58" fmla="*/ 114 w 303"/>
                  <a:gd name="T59" fmla="*/ 132 h 227"/>
                  <a:gd name="T60" fmla="*/ 52 w 303"/>
                  <a:gd name="T61" fmla="*/ 132 h 227"/>
                  <a:gd name="T62" fmla="*/ 21 w 303"/>
                  <a:gd name="T63" fmla="*/ 164 h 227"/>
                  <a:gd name="T64" fmla="*/ 20 w 303"/>
                  <a:gd name="T65" fmla="*/ 167 h 227"/>
                  <a:gd name="T66" fmla="*/ 19 w 303"/>
                  <a:gd name="T67" fmla="*/ 170 h 227"/>
                  <a:gd name="T68" fmla="*/ 114 w 303"/>
                  <a:gd name="T69" fmla="*/ 170 h 227"/>
                  <a:gd name="T70" fmla="*/ 114 w 303"/>
                  <a:gd name="T71" fmla="*/ 94 h 227"/>
                  <a:gd name="T72" fmla="*/ 115 w 303"/>
                  <a:gd name="T73" fmla="*/ 87 h 227"/>
                  <a:gd name="T74" fmla="*/ 119 w 303"/>
                  <a:gd name="T75" fmla="*/ 81 h 227"/>
                  <a:gd name="T76" fmla="*/ 125 w 303"/>
                  <a:gd name="T77" fmla="*/ 77 h 227"/>
                  <a:gd name="T78" fmla="*/ 133 w 303"/>
                  <a:gd name="T79" fmla="*/ 75 h 227"/>
                  <a:gd name="T80" fmla="*/ 227 w 303"/>
                  <a:gd name="T81" fmla="*/ 75 h 227"/>
                  <a:gd name="T82" fmla="*/ 227 w 303"/>
                  <a:gd name="T83" fmla="*/ 19 h 227"/>
                  <a:gd name="T84" fmla="*/ 57 w 303"/>
                  <a:gd name="T85" fmla="*/ 19 h 227"/>
                  <a:gd name="T86" fmla="*/ 57 w 303"/>
                  <a:gd name="T87" fmla="*/ 113 h 227"/>
                  <a:gd name="T88" fmla="*/ 114 w 303"/>
                  <a:gd name="T89" fmla="*/ 113 h 227"/>
                  <a:gd name="T90" fmla="*/ 114 w 303"/>
                  <a:gd name="T91" fmla="*/ 94 h 227"/>
                  <a:gd name="T92" fmla="*/ 284 w 303"/>
                  <a:gd name="T93" fmla="*/ 94 h 227"/>
                  <a:gd name="T94" fmla="*/ 133 w 303"/>
                  <a:gd name="T95" fmla="*/ 94 h 227"/>
                  <a:gd name="T96" fmla="*/ 133 w 303"/>
                  <a:gd name="T97" fmla="*/ 208 h 227"/>
                  <a:gd name="T98" fmla="*/ 284 w 303"/>
                  <a:gd name="T99" fmla="*/ 208 h 227"/>
                  <a:gd name="T100" fmla="*/ 284 w 303"/>
                  <a:gd name="T101" fmla="*/ 94 h 227"/>
                  <a:gd name="T102" fmla="*/ 189 w 303"/>
                  <a:gd name="T103" fmla="*/ 170 h 227"/>
                  <a:gd name="T104" fmla="*/ 227 w 303"/>
                  <a:gd name="T105" fmla="*/ 170 h 227"/>
                  <a:gd name="T106" fmla="*/ 227 w 303"/>
                  <a:gd name="T107" fmla="*/ 189 h 227"/>
                  <a:gd name="T108" fmla="*/ 189 w 303"/>
                  <a:gd name="T109" fmla="*/ 189 h 227"/>
                  <a:gd name="T110" fmla="*/ 189 w 303"/>
                  <a:gd name="T111" fmla="*/ 17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3" h="227">
                    <a:moveTo>
                      <a:pt x="303" y="208"/>
                    </a:moveTo>
                    <a:cubicBezTo>
                      <a:pt x="303" y="210"/>
                      <a:pt x="302" y="213"/>
                      <a:pt x="301" y="215"/>
                    </a:cubicBezTo>
                    <a:cubicBezTo>
                      <a:pt x="300" y="217"/>
                      <a:pt x="299" y="219"/>
                      <a:pt x="297" y="221"/>
                    </a:cubicBezTo>
                    <a:cubicBezTo>
                      <a:pt x="296" y="223"/>
                      <a:pt x="294" y="224"/>
                      <a:pt x="291" y="225"/>
                    </a:cubicBezTo>
                    <a:cubicBezTo>
                      <a:pt x="289" y="226"/>
                      <a:pt x="287" y="227"/>
                      <a:pt x="284" y="227"/>
                    </a:cubicBezTo>
                    <a:cubicBezTo>
                      <a:pt x="133" y="227"/>
                      <a:pt x="133" y="227"/>
                      <a:pt x="133" y="227"/>
                    </a:cubicBezTo>
                    <a:cubicBezTo>
                      <a:pt x="130" y="227"/>
                      <a:pt x="128" y="226"/>
                      <a:pt x="125" y="225"/>
                    </a:cubicBezTo>
                    <a:cubicBezTo>
                      <a:pt x="123" y="224"/>
                      <a:pt x="121" y="223"/>
                      <a:pt x="119" y="221"/>
                    </a:cubicBezTo>
                    <a:cubicBezTo>
                      <a:pt x="118" y="219"/>
                      <a:pt x="116" y="217"/>
                      <a:pt x="115" y="215"/>
                    </a:cubicBezTo>
                    <a:cubicBezTo>
                      <a:pt x="114" y="213"/>
                      <a:pt x="114" y="210"/>
                      <a:pt x="114" y="208"/>
                    </a:cubicBezTo>
                    <a:cubicBezTo>
                      <a:pt x="114" y="189"/>
                      <a:pt x="114" y="189"/>
                      <a:pt x="114" y="189"/>
                    </a:cubicBezTo>
                    <a:cubicBezTo>
                      <a:pt x="18" y="189"/>
                      <a:pt x="18" y="189"/>
                      <a:pt x="18" y="189"/>
                    </a:cubicBezTo>
                    <a:cubicBezTo>
                      <a:pt x="16" y="189"/>
                      <a:pt x="13" y="188"/>
                      <a:pt x="11" y="187"/>
                    </a:cubicBezTo>
                    <a:cubicBezTo>
                      <a:pt x="9" y="186"/>
                      <a:pt x="7" y="185"/>
                      <a:pt x="5" y="184"/>
                    </a:cubicBezTo>
                    <a:cubicBezTo>
                      <a:pt x="4" y="182"/>
                      <a:pt x="3" y="180"/>
                      <a:pt x="2" y="178"/>
                    </a:cubicBezTo>
                    <a:cubicBezTo>
                      <a:pt x="1" y="176"/>
                      <a:pt x="0" y="173"/>
                      <a:pt x="0" y="171"/>
                    </a:cubicBezTo>
                    <a:cubicBezTo>
                      <a:pt x="0" y="167"/>
                      <a:pt x="1" y="164"/>
                      <a:pt x="2" y="160"/>
                    </a:cubicBezTo>
                    <a:cubicBezTo>
                      <a:pt x="3" y="157"/>
                      <a:pt x="5" y="154"/>
                      <a:pt x="7" y="151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6" y="75"/>
                      <a:pt x="246" y="75"/>
                      <a:pt x="246" y="75"/>
                    </a:cubicBezTo>
                    <a:cubicBezTo>
                      <a:pt x="284" y="75"/>
                      <a:pt x="284" y="75"/>
                      <a:pt x="284" y="75"/>
                    </a:cubicBezTo>
                    <a:cubicBezTo>
                      <a:pt x="287" y="75"/>
                      <a:pt x="289" y="76"/>
                      <a:pt x="291" y="77"/>
                    </a:cubicBezTo>
                    <a:cubicBezTo>
                      <a:pt x="293" y="78"/>
                      <a:pt x="295" y="79"/>
                      <a:pt x="297" y="81"/>
                    </a:cubicBezTo>
                    <a:cubicBezTo>
                      <a:pt x="299" y="82"/>
                      <a:pt x="300" y="84"/>
                      <a:pt x="301" y="87"/>
                    </a:cubicBezTo>
                    <a:cubicBezTo>
                      <a:pt x="302" y="89"/>
                      <a:pt x="303" y="91"/>
                      <a:pt x="303" y="94"/>
                    </a:cubicBezTo>
                    <a:lnTo>
                      <a:pt x="303" y="208"/>
                    </a:lnTo>
                    <a:close/>
                    <a:moveTo>
                      <a:pt x="114" y="170"/>
                    </a:moveTo>
                    <a:cubicBezTo>
                      <a:pt x="114" y="132"/>
                      <a:pt x="114" y="132"/>
                      <a:pt x="114" y="132"/>
                    </a:cubicBezTo>
                    <a:cubicBezTo>
                      <a:pt x="52" y="132"/>
                      <a:pt x="52" y="132"/>
                      <a:pt x="52" y="132"/>
                    </a:cubicBezTo>
                    <a:cubicBezTo>
                      <a:pt x="21" y="164"/>
                      <a:pt x="21" y="164"/>
                      <a:pt x="21" y="164"/>
                    </a:cubicBezTo>
                    <a:cubicBezTo>
                      <a:pt x="21" y="165"/>
                      <a:pt x="20" y="166"/>
                      <a:pt x="20" y="167"/>
                    </a:cubicBezTo>
                    <a:cubicBezTo>
                      <a:pt x="19" y="168"/>
                      <a:pt x="19" y="169"/>
                      <a:pt x="19" y="170"/>
                    </a:cubicBezTo>
                    <a:lnTo>
                      <a:pt x="114" y="170"/>
                    </a:lnTo>
                    <a:close/>
                    <a:moveTo>
                      <a:pt x="114" y="94"/>
                    </a:moveTo>
                    <a:cubicBezTo>
                      <a:pt x="114" y="92"/>
                      <a:pt x="114" y="89"/>
                      <a:pt x="115" y="87"/>
                    </a:cubicBezTo>
                    <a:cubicBezTo>
                      <a:pt x="116" y="85"/>
                      <a:pt x="118" y="83"/>
                      <a:pt x="119" y="81"/>
                    </a:cubicBezTo>
                    <a:cubicBezTo>
                      <a:pt x="121" y="79"/>
                      <a:pt x="123" y="78"/>
                      <a:pt x="125" y="77"/>
                    </a:cubicBezTo>
                    <a:cubicBezTo>
                      <a:pt x="128" y="76"/>
                      <a:pt x="130" y="75"/>
                      <a:pt x="133" y="75"/>
                    </a:cubicBezTo>
                    <a:cubicBezTo>
                      <a:pt x="227" y="75"/>
                      <a:pt x="227" y="75"/>
                      <a:pt x="227" y="75"/>
                    </a:cubicBezTo>
                    <a:cubicBezTo>
                      <a:pt x="227" y="19"/>
                      <a:pt x="227" y="19"/>
                      <a:pt x="22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7" y="113"/>
                      <a:pt x="57" y="113"/>
                      <a:pt x="57" y="113"/>
                    </a:cubicBezTo>
                    <a:cubicBezTo>
                      <a:pt x="114" y="113"/>
                      <a:pt x="114" y="113"/>
                      <a:pt x="114" y="113"/>
                    </a:cubicBezTo>
                    <a:lnTo>
                      <a:pt x="114" y="94"/>
                    </a:lnTo>
                    <a:close/>
                    <a:moveTo>
                      <a:pt x="284" y="94"/>
                    </a:moveTo>
                    <a:cubicBezTo>
                      <a:pt x="133" y="94"/>
                      <a:pt x="133" y="94"/>
                      <a:pt x="133" y="94"/>
                    </a:cubicBezTo>
                    <a:cubicBezTo>
                      <a:pt x="133" y="208"/>
                      <a:pt x="133" y="208"/>
                      <a:pt x="133" y="208"/>
                    </a:cubicBezTo>
                    <a:cubicBezTo>
                      <a:pt x="284" y="208"/>
                      <a:pt x="284" y="208"/>
                      <a:pt x="284" y="208"/>
                    </a:cubicBezTo>
                    <a:lnTo>
                      <a:pt x="284" y="94"/>
                    </a:lnTo>
                    <a:close/>
                    <a:moveTo>
                      <a:pt x="189" y="170"/>
                    </a:moveTo>
                    <a:cubicBezTo>
                      <a:pt x="227" y="170"/>
                      <a:pt x="227" y="170"/>
                      <a:pt x="227" y="170"/>
                    </a:cubicBezTo>
                    <a:cubicBezTo>
                      <a:pt x="227" y="189"/>
                      <a:pt x="227" y="189"/>
                      <a:pt x="227" y="189"/>
                    </a:cubicBezTo>
                    <a:cubicBezTo>
                      <a:pt x="189" y="189"/>
                      <a:pt x="189" y="189"/>
                      <a:pt x="189" y="189"/>
                    </a:cubicBezTo>
                    <a:lnTo>
                      <a:pt x="189" y="1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89642" tIns="44821" rIns="89642" bIns="448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963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3" name="Rectangle 142"/>
            <p:cNvSpPr/>
            <p:nvPr/>
          </p:nvSpPr>
          <p:spPr>
            <a:xfrm>
              <a:off x="6091302" y="3309050"/>
              <a:ext cx="1401420" cy="4308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914225">
                <a:defRPr/>
              </a:pPr>
              <a:r>
                <a:rPr lang="en-US" sz="12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Mobility</a:t>
              </a:r>
            </a:p>
            <a:p>
              <a:pPr defTabSz="914225">
                <a:defRPr/>
              </a:pP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Enable your people to get </a:t>
              </a:r>
              <a:b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</a:b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things done anywhere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69698" y="3982715"/>
            <a:ext cx="1932752" cy="444781"/>
            <a:chOff x="5553203" y="3802931"/>
            <a:chExt cx="1932752" cy="444781"/>
          </a:xfrm>
        </p:grpSpPr>
        <p:grpSp>
          <p:nvGrpSpPr>
            <p:cNvPr id="125" name="Group 124"/>
            <p:cNvGrpSpPr/>
            <p:nvPr/>
          </p:nvGrpSpPr>
          <p:grpSpPr>
            <a:xfrm>
              <a:off x="5553203" y="3802931"/>
              <a:ext cx="444781" cy="444781"/>
              <a:chOff x="7124833" y="3480628"/>
              <a:chExt cx="1097280" cy="1097280"/>
            </a:xfrm>
          </p:grpSpPr>
          <p:sp>
            <p:nvSpPr>
              <p:cNvPr id="126" name="Oval 125"/>
              <p:cNvSpPr/>
              <p:nvPr/>
            </p:nvSpPr>
            <p:spPr bwMode="auto">
              <a:xfrm>
                <a:off x="7124833" y="3480628"/>
                <a:ext cx="1097280" cy="1097280"/>
              </a:xfrm>
              <a:prstGeom prst="ellipse">
                <a:avLst/>
              </a:prstGeom>
              <a:solidFill>
                <a:srgbClr val="0078D7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102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53" b="0" i="0" u="none" strike="noStrike" kern="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27" name="Group 126"/>
              <p:cNvGrpSpPr>
                <a:grpSpLocks noChangeAspect="1"/>
              </p:cNvGrpSpPr>
              <p:nvPr/>
            </p:nvGrpSpPr>
            <p:grpSpPr>
              <a:xfrm>
                <a:off x="7463920" y="3882424"/>
                <a:ext cx="419106" cy="293689"/>
                <a:chOff x="6008770" y="2936891"/>
                <a:chExt cx="419106" cy="293689"/>
              </a:xfrm>
              <a:solidFill>
                <a:srgbClr val="FFFFFF"/>
              </a:solidFill>
            </p:grpSpPr>
            <p:sp>
              <p:nvSpPr>
                <p:cNvPr id="128" name="Freeform 33"/>
                <p:cNvSpPr>
                  <a:spLocks noEditPoints="1"/>
                </p:cNvSpPr>
                <p:nvPr/>
              </p:nvSpPr>
              <p:spPr bwMode="auto">
                <a:xfrm>
                  <a:off x="6008770" y="2936891"/>
                  <a:ext cx="419106" cy="293689"/>
                </a:xfrm>
                <a:custGeom>
                  <a:avLst/>
                  <a:gdLst>
                    <a:gd name="T0" fmla="*/ 294 w 295"/>
                    <a:gd name="T1" fmla="*/ 183 h 208"/>
                    <a:gd name="T2" fmla="*/ 293 w 295"/>
                    <a:gd name="T3" fmla="*/ 177 h 208"/>
                    <a:gd name="T4" fmla="*/ 291 w 295"/>
                    <a:gd name="T5" fmla="*/ 172 h 208"/>
                    <a:gd name="T6" fmla="*/ 288 w 295"/>
                    <a:gd name="T7" fmla="*/ 167 h 208"/>
                    <a:gd name="T8" fmla="*/ 256 w 295"/>
                    <a:gd name="T9" fmla="*/ 135 h 208"/>
                    <a:gd name="T10" fmla="*/ 256 w 295"/>
                    <a:gd name="T11" fmla="*/ 0 h 208"/>
                    <a:gd name="T12" fmla="*/ 40 w 295"/>
                    <a:gd name="T13" fmla="*/ 0 h 208"/>
                    <a:gd name="T14" fmla="*/ 40 w 295"/>
                    <a:gd name="T15" fmla="*/ 135 h 208"/>
                    <a:gd name="T16" fmla="*/ 8 w 295"/>
                    <a:gd name="T17" fmla="*/ 167 h 208"/>
                    <a:gd name="T18" fmla="*/ 5 w 295"/>
                    <a:gd name="T19" fmla="*/ 172 h 208"/>
                    <a:gd name="T20" fmla="*/ 2 w 295"/>
                    <a:gd name="T21" fmla="*/ 177 h 208"/>
                    <a:gd name="T22" fmla="*/ 1 w 295"/>
                    <a:gd name="T23" fmla="*/ 183 h 208"/>
                    <a:gd name="T24" fmla="*/ 0 w 295"/>
                    <a:gd name="T25" fmla="*/ 189 h 208"/>
                    <a:gd name="T26" fmla="*/ 2 w 295"/>
                    <a:gd name="T27" fmla="*/ 196 h 208"/>
                    <a:gd name="T28" fmla="*/ 6 w 295"/>
                    <a:gd name="T29" fmla="*/ 202 h 208"/>
                    <a:gd name="T30" fmla="*/ 13 w 295"/>
                    <a:gd name="T31" fmla="*/ 207 h 208"/>
                    <a:gd name="T32" fmla="*/ 20 w 295"/>
                    <a:gd name="T33" fmla="*/ 208 h 208"/>
                    <a:gd name="T34" fmla="*/ 275 w 295"/>
                    <a:gd name="T35" fmla="*/ 208 h 208"/>
                    <a:gd name="T36" fmla="*/ 283 w 295"/>
                    <a:gd name="T37" fmla="*/ 207 h 208"/>
                    <a:gd name="T38" fmla="*/ 289 w 295"/>
                    <a:gd name="T39" fmla="*/ 202 h 208"/>
                    <a:gd name="T40" fmla="*/ 293 w 295"/>
                    <a:gd name="T41" fmla="*/ 196 h 208"/>
                    <a:gd name="T42" fmla="*/ 295 w 295"/>
                    <a:gd name="T43" fmla="*/ 189 h 208"/>
                    <a:gd name="T44" fmla="*/ 294 w 295"/>
                    <a:gd name="T45" fmla="*/ 183 h 208"/>
                    <a:gd name="T46" fmla="*/ 59 w 295"/>
                    <a:gd name="T47" fmla="*/ 19 h 208"/>
                    <a:gd name="T48" fmla="*/ 236 w 295"/>
                    <a:gd name="T49" fmla="*/ 19 h 208"/>
                    <a:gd name="T50" fmla="*/ 236 w 295"/>
                    <a:gd name="T51" fmla="*/ 130 h 208"/>
                    <a:gd name="T52" fmla="*/ 59 w 295"/>
                    <a:gd name="T53" fmla="*/ 130 h 208"/>
                    <a:gd name="T54" fmla="*/ 59 w 295"/>
                    <a:gd name="T55" fmla="*/ 19 h 208"/>
                    <a:gd name="T56" fmla="*/ 275 w 295"/>
                    <a:gd name="T57" fmla="*/ 189 h 208"/>
                    <a:gd name="T58" fmla="*/ 20 w 295"/>
                    <a:gd name="T59" fmla="*/ 189 h 208"/>
                    <a:gd name="T60" fmla="*/ 20 w 295"/>
                    <a:gd name="T61" fmla="*/ 188 h 208"/>
                    <a:gd name="T62" fmla="*/ 20 w 295"/>
                    <a:gd name="T63" fmla="*/ 186 h 208"/>
                    <a:gd name="T64" fmla="*/ 21 w 295"/>
                    <a:gd name="T65" fmla="*/ 184 h 208"/>
                    <a:gd name="T66" fmla="*/ 22 w 295"/>
                    <a:gd name="T67" fmla="*/ 182 h 208"/>
                    <a:gd name="T68" fmla="*/ 22 w 295"/>
                    <a:gd name="T69" fmla="*/ 180 h 208"/>
                    <a:gd name="T70" fmla="*/ 54 w 295"/>
                    <a:gd name="T71" fmla="*/ 149 h 208"/>
                    <a:gd name="T72" fmla="*/ 242 w 295"/>
                    <a:gd name="T73" fmla="*/ 149 h 208"/>
                    <a:gd name="T74" fmla="*/ 273 w 295"/>
                    <a:gd name="T75" fmla="*/ 180 h 208"/>
                    <a:gd name="T76" fmla="*/ 274 w 295"/>
                    <a:gd name="T77" fmla="*/ 182 h 208"/>
                    <a:gd name="T78" fmla="*/ 274 w 295"/>
                    <a:gd name="T79" fmla="*/ 184 h 208"/>
                    <a:gd name="T80" fmla="*/ 275 w 295"/>
                    <a:gd name="T81" fmla="*/ 186 h 208"/>
                    <a:gd name="T82" fmla="*/ 275 w 295"/>
                    <a:gd name="T83" fmla="*/ 188 h 208"/>
                    <a:gd name="T84" fmla="*/ 275 w 295"/>
                    <a:gd name="T85" fmla="*/ 189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95" h="208">
                      <a:moveTo>
                        <a:pt x="294" y="183"/>
                      </a:moveTo>
                      <a:cubicBezTo>
                        <a:pt x="294" y="181"/>
                        <a:pt x="293" y="179"/>
                        <a:pt x="293" y="177"/>
                      </a:cubicBezTo>
                      <a:cubicBezTo>
                        <a:pt x="292" y="175"/>
                        <a:pt x="292" y="174"/>
                        <a:pt x="291" y="172"/>
                      </a:cubicBezTo>
                      <a:cubicBezTo>
                        <a:pt x="290" y="170"/>
                        <a:pt x="289" y="168"/>
                        <a:pt x="288" y="167"/>
                      </a:cubicBezTo>
                      <a:cubicBezTo>
                        <a:pt x="256" y="135"/>
                        <a:pt x="256" y="135"/>
                        <a:pt x="256" y="135"/>
                      </a:cubicBezTo>
                      <a:cubicBezTo>
                        <a:pt x="256" y="0"/>
                        <a:pt x="256" y="0"/>
                        <a:pt x="256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35"/>
                        <a:pt x="40" y="135"/>
                        <a:pt x="40" y="135"/>
                      </a:cubicBezTo>
                      <a:cubicBezTo>
                        <a:pt x="8" y="167"/>
                        <a:pt x="8" y="167"/>
                        <a:pt x="8" y="167"/>
                      </a:cubicBezTo>
                      <a:cubicBezTo>
                        <a:pt x="7" y="168"/>
                        <a:pt x="5" y="170"/>
                        <a:pt x="5" y="172"/>
                      </a:cubicBezTo>
                      <a:cubicBezTo>
                        <a:pt x="4" y="174"/>
                        <a:pt x="3" y="175"/>
                        <a:pt x="2" y="177"/>
                      </a:cubicBezTo>
                      <a:cubicBezTo>
                        <a:pt x="2" y="179"/>
                        <a:pt x="1" y="181"/>
                        <a:pt x="1" y="183"/>
                      </a:cubicBezTo>
                      <a:cubicBezTo>
                        <a:pt x="0" y="185"/>
                        <a:pt x="0" y="187"/>
                        <a:pt x="0" y="189"/>
                      </a:cubicBezTo>
                      <a:cubicBezTo>
                        <a:pt x="0" y="191"/>
                        <a:pt x="1" y="194"/>
                        <a:pt x="2" y="196"/>
                      </a:cubicBezTo>
                      <a:cubicBezTo>
                        <a:pt x="3" y="198"/>
                        <a:pt x="4" y="200"/>
                        <a:pt x="6" y="202"/>
                      </a:cubicBezTo>
                      <a:cubicBezTo>
                        <a:pt x="8" y="204"/>
                        <a:pt x="10" y="206"/>
                        <a:pt x="13" y="207"/>
                      </a:cubicBezTo>
                      <a:cubicBezTo>
                        <a:pt x="15" y="208"/>
                        <a:pt x="17" y="208"/>
                        <a:pt x="20" y="208"/>
                      </a:cubicBezTo>
                      <a:cubicBezTo>
                        <a:pt x="275" y="208"/>
                        <a:pt x="275" y="208"/>
                        <a:pt x="275" y="208"/>
                      </a:cubicBezTo>
                      <a:cubicBezTo>
                        <a:pt x="278" y="208"/>
                        <a:pt x="280" y="208"/>
                        <a:pt x="283" y="207"/>
                      </a:cubicBezTo>
                      <a:cubicBezTo>
                        <a:pt x="285" y="206"/>
                        <a:pt x="287" y="204"/>
                        <a:pt x="289" y="202"/>
                      </a:cubicBezTo>
                      <a:cubicBezTo>
                        <a:pt x="291" y="200"/>
                        <a:pt x="292" y="198"/>
                        <a:pt x="293" y="196"/>
                      </a:cubicBezTo>
                      <a:cubicBezTo>
                        <a:pt x="294" y="194"/>
                        <a:pt x="295" y="191"/>
                        <a:pt x="295" y="189"/>
                      </a:cubicBezTo>
                      <a:cubicBezTo>
                        <a:pt x="295" y="187"/>
                        <a:pt x="295" y="185"/>
                        <a:pt x="294" y="183"/>
                      </a:cubicBezTo>
                      <a:moveTo>
                        <a:pt x="59" y="19"/>
                      </a:moveTo>
                      <a:cubicBezTo>
                        <a:pt x="236" y="19"/>
                        <a:pt x="236" y="19"/>
                        <a:pt x="236" y="19"/>
                      </a:cubicBezTo>
                      <a:cubicBezTo>
                        <a:pt x="236" y="130"/>
                        <a:pt x="236" y="130"/>
                        <a:pt x="236" y="130"/>
                      </a:cubicBezTo>
                      <a:cubicBezTo>
                        <a:pt x="59" y="130"/>
                        <a:pt x="59" y="130"/>
                        <a:pt x="59" y="130"/>
                      </a:cubicBezTo>
                      <a:lnTo>
                        <a:pt x="59" y="19"/>
                      </a:lnTo>
                      <a:close/>
                      <a:moveTo>
                        <a:pt x="275" y="189"/>
                      </a:moveTo>
                      <a:cubicBezTo>
                        <a:pt x="20" y="189"/>
                        <a:pt x="20" y="189"/>
                        <a:pt x="20" y="189"/>
                      </a:cubicBezTo>
                      <a:cubicBezTo>
                        <a:pt x="20" y="188"/>
                        <a:pt x="20" y="188"/>
                        <a:pt x="20" y="188"/>
                      </a:cubicBezTo>
                      <a:cubicBezTo>
                        <a:pt x="20" y="188"/>
                        <a:pt x="20" y="187"/>
                        <a:pt x="20" y="186"/>
                      </a:cubicBezTo>
                      <a:cubicBezTo>
                        <a:pt x="20" y="186"/>
                        <a:pt x="20" y="185"/>
                        <a:pt x="21" y="184"/>
                      </a:cubicBezTo>
                      <a:cubicBezTo>
                        <a:pt x="21" y="183"/>
                        <a:pt x="21" y="183"/>
                        <a:pt x="22" y="182"/>
                      </a:cubicBezTo>
                      <a:cubicBezTo>
                        <a:pt x="22" y="181"/>
                        <a:pt x="22" y="181"/>
                        <a:pt x="22" y="180"/>
                      </a:cubicBezTo>
                      <a:cubicBezTo>
                        <a:pt x="54" y="149"/>
                        <a:pt x="54" y="149"/>
                        <a:pt x="54" y="149"/>
                      </a:cubicBezTo>
                      <a:cubicBezTo>
                        <a:pt x="242" y="149"/>
                        <a:pt x="242" y="149"/>
                        <a:pt x="242" y="149"/>
                      </a:cubicBezTo>
                      <a:cubicBezTo>
                        <a:pt x="273" y="180"/>
                        <a:pt x="273" y="180"/>
                        <a:pt x="273" y="180"/>
                      </a:cubicBezTo>
                      <a:cubicBezTo>
                        <a:pt x="273" y="181"/>
                        <a:pt x="273" y="181"/>
                        <a:pt x="274" y="182"/>
                      </a:cubicBezTo>
                      <a:cubicBezTo>
                        <a:pt x="274" y="183"/>
                        <a:pt x="274" y="183"/>
                        <a:pt x="274" y="184"/>
                      </a:cubicBezTo>
                      <a:cubicBezTo>
                        <a:pt x="275" y="185"/>
                        <a:pt x="275" y="186"/>
                        <a:pt x="275" y="186"/>
                      </a:cubicBezTo>
                      <a:cubicBezTo>
                        <a:pt x="275" y="187"/>
                        <a:pt x="275" y="188"/>
                        <a:pt x="275" y="188"/>
                      </a:cubicBezTo>
                      <a:lnTo>
                        <a:pt x="275" y="1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Freeform 34"/>
                <p:cNvSpPr>
                  <a:spLocks/>
                </p:cNvSpPr>
                <p:nvPr/>
              </p:nvSpPr>
              <p:spPr bwMode="auto">
                <a:xfrm>
                  <a:off x="6134184" y="2989279"/>
                  <a:ext cx="73026" cy="38100"/>
                </a:xfrm>
                <a:custGeom>
                  <a:avLst/>
                  <a:gdLst>
                    <a:gd name="T0" fmla="*/ 15 w 51"/>
                    <a:gd name="T1" fmla="*/ 16 h 27"/>
                    <a:gd name="T2" fmla="*/ 16 w 51"/>
                    <a:gd name="T3" fmla="*/ 15 h 27"/>
                    <a:gd name="T4" fmla="*/ 38 w 51"/>
                    <a:gd name="T5" fmla="*/ 15 h 27"/>
                    <a:gd name="T6" fmla="*/ 42 w 51"/>
                    <a:gd name="T7" fmla="*/ 27 h 27"/>
                    <a:gd name="T8" fmla="*/ 47 w 51"/>
                    <a:gd name="T9" fmla="*/ 20 h 27"/>
                    <a:gd name="T10" fmla="*/ 51 w 51"/>
                    <a:gd name="T11" fmla="*/ 17 h 27"/>
                    <a:gd name="T12" fmla="*/ 48 w 51"/>
                    <a:gd name="T13" fmla="*/ 3 h 27"/>
                    <a:gd name="T14" fmla="*/ 16 w 51"/>
                    <a:gd name="T15" fmla="*/ 3 h 27"/>
                    <a:gd name="T16" fmla="*/ 3 w 51"/>
                    <a:gd name="T17" fmla="*/ 3 h 27"/>
                    <a:gd name="T18" fmla="*/ 3 w 51"/>
                    <a:gd name="T19" fmla="*/ 15 h 27"/>
                    <a:gd name="T20" fmla="*/ 15 w 51"/>
                    <a:gd name="T21" fmla="*/ 1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1" h="27">
                      <a:moveTo>
                        <a:pt x="15" y="16"/>
                      </a:moveTo>
                      <a:cubicBezTo>
                        <a:pt x="16" y="16"/>
                        <a:pt x="16" y="16"/>
                        <a:pt x="16" y="15"/>
                      </a:cubicBezTo>
                      <a:cubicBezTo>
                        <a:pt x="38" y="15"/>
                        <a:pt x="38" y="15"/>
                        <a:pt x="38" y="15"/>
                      </a:cubicBezTo>
                      <a:cubicBezTo>
                        <a:pt x="42" y="27"/>
                        <a:pt x="42" y="27"/>
                        <a:pt x="42" y="27"/>
                      </a:cubicBezTo>
                      <a:cubicBezTo>
                        <a:pt x="43" y="24"/>
                        <a:pt x="45" y="22"/>
                        <a:pt x="47" y="20"/>
                      </a:cubicBezTo>
                      <a:cubicBezTo>
                        <a:pt x="48" y="18"/>
                        <a:pt x="50" y="17"/>
                        <a:pt x="51" y="17"/>
                      </a:cubicBezTo>
                      <a:cubicBezTo>
                        <a:pt x="48" y="3"/>
                        <a:pt x="48" y="3"/>
                        <a:pt x="48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2" y="0"/>
                        <a:pt x="7" y="0"/>
                        <a:pt x="3" y="3"/>
                      </a:cubicBezTo>
                      <a:cubicBezTo>
                        <a:pt x="0" y="6"/>
                        <a:pt x="0" y="12"/>
                        <a:pt x="3" y="15"/>
                      </a:cubicBezTo>
                      <a:cubicBezTo>
                        <a:pt x="6" y="19"/>
                        <a:pt x="12" y="19"/>
                        <a:pt x="15" y="1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Freeform 35"/>
                <p:cNvSpPr>
                  <a:spLocks/>
                </p:cNvSpPr>
                <p:nvPr/>
              </p:nvSpPr>
              <p:spPr bwMode="auto">
                <a:xfrm>
                  <a:off x="6250073" y="3025792"/>
                  <a:ext cx="85726" cy="28575"/>
                </a:xfrm>
                <a:custGeom>
                  <a:avLst/>
                  <a:gdLst>
                    <a:gd name="T0" fmla="*/ 44 w 60"/>
                    <a:gd name="T1" fmla="*/ 4 h 20"/>
                    <a:gd name="T2" fmla="*/ 44 w 60"/>
                    <a:gd name="T3" fmla="*/ 4 h 20"/>
                    <a:gd name="T4" fmla="*/ 0 w 60"/>
                    <a:gd name="T5" fmla="*/ 4 h 20"/>
                    <a:gd name="T6" fmla="*/ 1 w 60"/>
                    <a:gd name="T7" fmla="*/ 10 h 20"/>
                    <a:gd name="T8" fmla="*/ 0 w 60"/>
                    <a:gd name="T9" fmla="*/ 16 h 20"/>
                    <a:gd name="T10" fmla="*/ 44 w 60"/>
                    <a:gd name="T11" fmla="*/ 16 h 20"/>
                    <a:gd name="T12" fmla="*/ 56 w 60"/>
                    <a:gd name="T13" fmla="*/ 17 h 20"/>
                    <a:gd name="T14" fmla="*/ 57 w 60"/>
                    <a:gd name="T15" fmla="*/ 4 h 20"/>
                    <a:gd name="T16" fmla="*/ 44 w 60"/>
                    <a:gd name="T17" fmla="*/ 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" h="20">
                      <a:moveTo>
                        <a:pt x="44" y="4"/>
                      </a:moveTo>
                      <a:cubicBezTo>
                        <a:pt x="44" y="4"/>
                        <a:pt x="44" y="4"/>
                        <a:pt x="44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" y="6"/>
                        <a:pt x="1" y="8"/>
                        <a:pt x="1" y="10"/>
                      </a:cubicBezTo>
                      <a:cubicBezTo>
                        <a:pt x="1" y="12"/>
                        <a:pt x="1" y="15"/>
                        <a:pt x="0" y="16"/>
                      </a:cubicBezTo>
                      <a:cubicBezTo>
                        <a:pt x="44" y="16"/>
                        <a:pt x="44" y="16"/>
                        <a:pt x="44" y="16"/>
                      </a:cubicBezTo>
                      <a:cubicBezTo>
                        <a:pt x="47" y="20"/>
                        <a:pt x="53" y="20"/>
                        <a:pt x="56" y="17"/>
                      </a:cubicBezTo>
                      <a:cubicBezTo>
                        <a:pt x="60" y="14"/>
                        <a:pt x="60" y="8"/>
                        <a:pt x="57" y="4"/>
                      </a:cubicBezTo>
                      <a:cubicBezTo>
                        <a:pt x="53" y="1"/>
                        <a:pt x="48" y="0"/>
                        <a:pt x="44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1" name="Freeform 36"/>
                <p:cNvSpPr>
                  <a:spLocks/>
                </p:cNvSpPr>
                <p:nvPr/>
              </p:nvSpPr>
              <p:spPr bwMode="auto">
                <a:xfrm>
                  <a:off x="6234198" y="3052780"/>
                  <a:ext cx="71438" cy="38100"/>
                </a:xfrm>
                <a:custGeom>
                  <a:avLst/>
                  <a:gdLst>
                    <a:gd name="T0" fmla="*/ 34 w 50"/>
                    <a:gd name="T1" fmla="*/ 12 h 27"/>
                    <a:gd name="T2" fmla="*/ 13 w 50"/>
                    <a:gd name="T3" fmla="*/ 12 h 27"/>
                    <a:gd name="T4" fmla="*/ 10 w 50"/>
                    <a:gd name="T5" fmla="*/ 0 h 27"/>
                    <a:gd name="T6" fmla="*/ 5 w 50"/>
                    <a:gd name="T7" fmla="*/ 6 h 27"/>
                    <a:gd name="T8" fmla="*/ 0 w 50"/>
                    <a:gd name="T9" fmla="*/ 9 h 27"/>
                    <a:gd name="T10" fmla="*/ 4 w 50"/>
                    <a:gd name="T11" fmla="*/ 24 h 27"/>
                    <a:gd name="T12" fmla="*/ 34 w 50"/>
                    <a:gd name="T13" fmla="*/ 24 h 27"/>
                    <a:gd name="T14" fmla="*/ 34 w 50"/>
                    <a:gd name="T15" fmla="*/ 24 h 27"/>
                    <a:gd name="T16" fmla="*/ 47 w 50"/>
                    <a:gd name="T17" fmla="*/ 24 h 27"/>
                    <a:gd name="T18" fmla="*/ 46 w 50"/>
                    <a:gd name="T19" fmla="*/ 11 h 27"/>
                    <a:gd name="T20" fmla="*/ 34 w 50"/>
                    <a:gd name="T21" fmla="*/ 12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" h="27">
                      <a:moveTo>
                        <a:pt x="34" y="12"/>
                      </a:move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9" y="2"/>
                        <a:pt x="7" y="4"/>
                        <a:pt x="5" y="6"/>
                      </a:cubicBezTo>
                      <a:cubicBezTo>
                        <a:pt x="3" y="7"/>
                        <a:pt x="2" y="9"/>
                        <a:pt x="0" y="9"/>
                      </a:cubicBezTo>
                      <a:cubicBezTo>
                        <a:pt x="4" y="24"/>
                        <a:pt x="4" y="24"/>
                        <a:pt x="4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8" y="27"/>
                        <a:pt x="43" y="27"/>
                        <a:pt x="47" y="24"/>
                      </a:cubicBezTo>
                      <a:cubicBezTo>
                        <a:pt x="50" y="20"/>
                        <a:pt x="50" y="14"/>
                        <a:pt x="46" y="11"/>
                      </a:cubicBezTo>
                      <a:cubicBezTo>
                        <a:pt x="43" y="8"/>
                        <a:pt x="37" y="8"/>
                        <a:pt x="34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Freeform 37"/>
                <p:cNvSpPr>
                  <a:spLocks/>
                </p:cNvSpPr>
                <p:nvPr/>
              </p:nvSpPr>
              <p:spPr bwMode="auto">
                <a:xfrm>
                  <a:off x="6108784" y="3027379"/>
                  <a:ext cx="84139" cy="26988"/>
                </a:xfrm>
                <a:custGeom>
                  <a:avLst/>
                  <a:gdLst>
                    <a:gd name="T0" fmla="*/ 58 w 59"/>
                    <a:gd name="T1" fmla="*/ 7 h 19"/>
                    <a:gd name="T2" fmla="*/ 59 w 59"/>
                    <a:gd name="T3" fmla="*/ 3 h 19"/>
                    <a:gd name="T4" fmla="*/ 16 w 59"/>
                    <a:gd name="T5" fmla="*/ 3 h 19"/>
                    <a:gd name="T6" fmla="*/ 4 w 59"/>
                    <a:gd name="T7" fmla="*/ 3 h 19"/>
                    <a:gd name="T8" fmla="*/ 3 w 59"/>
                    <a:gd name="T9" fmla="*/ 15 h 19"/>
                    <a:gd name="T10" fmla="*/ 16 w 59"/>
                    <a:gd name="T11" fmla="*/ 16 h 19"/>
                    <a:gd name="T12" fmla="*/ 16 w 59"/>
                    <a:gd name="T13" fmla="*/ 15 h 19"/>
                    <a:gd name="T14" fmla="*/ 59 w 59"/>
                    <a:gd name="T15" fmla="*/ 15 h 19"/>
                    <a:gd name="T16" fmla="*/ 58 w 59"/>
                    <a:gd name="T17" fmla="*/ 7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" h="19">
                      <a:moveTo>
                        <a:pt x="58" y="7"/>
                      </a:moveTo>
                      <a:cubicBezTo>
                        <a:pt x="58" y="6"/>
                        <a:pt x="58" y="5"/>
                        <a:pt x="59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3" y="0"/>
                        <a:pt x="7" y="0"/>
                        <a:pt x="4" y="3"/>
                      </a:cubicBezTo>
                      <a:cubicBezTo>
                        <a:pt x="0" y="6"/>
                        <a:pt x="0" y="12"/>
                        <a:pt x="3" y="15"/>
                      </a:cubicBezTo>
                      <a:cubicBezTo>
                        <a:pt x="6" y="19"/>
                        <a:pt x="12" y="19"/>
                        <a:pt x="16" y="16"/>
                      </a:cubicBezTo>
                      <a:cubicBezTo>
                        <a:pt x="16" y="16"/>
                        <a:pt x="16" y="16"/>
                        <a:pt x="16" y="15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58" y="13"/>
                        <a:pt x="58" y="10"/>
                        <a:pt x="58" y="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Freeform 38"/>
                <p:cNvSpPr>
                  <a:spLocks/>
                </p:cNvSpPr>
                <p:nvPr/>
              </p:nvSpPr>
              <p:spPr bwMode="auto">
                <a:xfrm>
                  <a:off x="6234198" y="2987692"/>
                  <a:ext cx="71438" cy="38100"/>
                </a:xfrm>
                <a:custGeom>
                  <a:avLst/>
                  <a:gdLst>
                    <a:gd name="T0" fmla="*/ 10 w 50"/>
                    <a:gd name="T1" fmla="*/ 27 h 27"/>
                    <a:gd name="T2" fmla="*/ 13 w 50"/>
                    <a:gd name="T3" fmla="*/ 16 h 27"/>
                    <a:gd name="T4" fmla="*/ 34 w 50"/>
                    <a:gd name="T5" fmla="*/ 16 h 27"/>
                    <a:gd name="T6" fmla="*/ 34 w 50"/>
                    <a:gd name="T7" fmla="*/ 17 h 27"/>
                    <a:gd name="T8" fmla="*/ 47 w 50"/>
                    <a:gd name="T9" fmla="*/ 16 h 27"/>
                    <a:gd name="T10" fmla="*/ 46 w 50"/>
                    <a:gd name="T11" fmla="*/ 4 h 27"/>
                    <a:gd name="T12" fmla="*/ 34 w 50"/>
                    <a:gd name="T13" fmla="*/ 4 h 27"/>
                    <a:gd name="T14" fmla="*/ 4 w 50"/>
                    <a:gd name="T15" fmla="*/ 4 h 27"/>
                    <a:gd name="T16" fmla="*/ 0 w 50"/>
                    <a:gd name="T17" fmla="*/ 17 h 27"/>
                    <a:gd name="T18" fmla="*/ 7 w 50"/>
                    <a:gd name="T19" fmla="*/ 22 h 27"/>
                    <a:gd name="T20" fmla="*/ 10 w 50"/>
                    <a:gd name="T21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" h="27">
                      <a:moveTo>
                        <a:pt x="10" y="27"/>
                      </a:move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cubicBezTo>
                        <a:pt x="34" y="16"/>
                        <a:pt x="34" y="17"/>
                        <a:pt x="34" y="17"/>
                      </a:cubicBezTo>
                      <a:cubicBezTo>
                        <a:pt x="38" y="20"/>
                        <a:pt x="43" y="20"/>
                        <a:pt x="47" y="16"/>
                      </a:cubicBezTo>
                      <a:cubicBezTo>
                        <a:pt x="50" y="13"/>
                        <a:pt x="50" y="7"/>
                        <a:pt x="46" y="4"/>
                      </a:cubicBezTo>
                      <a:cubicBezTo>
                        <a:pt x="43" y="0"/>
                        <a:pt x="37" y="1"/>
                        <a:pt x="34" y="4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3" y="18"/>
                        <a:pt x="5" y="20"/>
                        <a:pt x="7" y="22"/>
                      </a:cubicBezTo>
                      <a:cubicBezTo>
                        <a:pt x="8" y="24"/>
                        <a:pt x="9" y="25"/>
                        <a:pt x="10" y="2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Freeform 39"/>
                <p:cNvSpPr>
                  <a:spLocks/>
                </p:cNvSpPr>
                <p:nvPr/>
              </p:nvSpPr>
              <p:spPr bwMode="auto">
                <a:xfrm>
                  <a:off x="6135772" y="3051192"/>
                  <a:ext cx="73026" cy="39688"/>
                </a:xfrm>
                <a:custGeom>
                  <a:avLst/>
                  <a:gdLst>
                    <a:gd name="T0" fmla="*/ 41 w 51"/>
                    <a:gd name="T1" fmla="*/ 0 h 28"/>
                    <a:gd name="T2" fmla="*/ 37 w 51"/>
                    <a:gd name="T3" fmla="*/ 13 h 28"/>
                    <a:gd name="T4" fmla="*/ 17 w 51"/>
                    <a:gd name="T5" fmla="*/ 13 h 28"/>
                    <a:gd name="T6" fmla="*/ 4 w 51"/>
                    <a:gd name="T7" fmla="*/ 12 h 28"/>
                    <a:gd name="T8" fmla="*/ 4 w 51"/>
                    <a:gd name="T9" fmla="*/ 25 h 28"/>
                    <a:gd name="T10" fmla="*/ 16 w 51"/>
                    <a:gd name="T11" fmla="*/ 25 h 28"/>
                    <a:gd name="T12" fmla="*/ 17 w 51"/>
                    <a:gd name="T13" fmla="*/ 25 h 28"/>
                    <a:gd name="T14" fmla="*/ 47 w 51"/>
                    <a:gd name="T15" fmla="*/ 25 h 28"/>
                    <a:gd name="T16" fmla="*/ 51 w 51"/>
                    <a:gd name="T17" fmla="*/ 10 h 28"/>
                    <a:gd name="T18" fmla="*/ 44 w 51"/>
                    <a:gd name="T19" fmla="*/ 5 h 28"/>
                    <a:gd name="T20" fmla="*/ 41 w 51"/>
                    <a:gd name="T21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1" h="28">
                      <a:moveTo>
                        <a:pt x="41" y="0"/>
                      </a:move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17" y="13"/>
                        <a:pt x="17" y="13"/>
                        <a:pt x="17" y="13"/>
                      </a:cubicBezTo>
                      <a:cubicBezTo>
                        <a:pt x="13" y="9"/>
                        <a:pt x="8" y="9"/>
                        <a:pt x="4" y="12"/>
                      </a:cubicBezTo>
                      <a:cubicBezTo>
                        <a:pt x="1" y="15"/>
                        <a:pt x="0" y="21"/>
                        <a:pt x="4" y="25"/>
                      </a:cubicBezTo>
                      <a:cubicBezTo>
                        <a:pt x="7" y="28"/>
                        <a:pt x="13" y="28"/>
                        <a:pt x="16" y="25"/>
                      </a:cubicBezTo>
                      <a:cubicBezTo>
                        <a:pt x="16" y="25"/>
                        <a:pt x="16" y="25"/>
                        <a:pt x="17" y="25"/>
                      </a:cubicBezTo>
                      <a:cubicBezTo>
                        <a:pt x="47" y="25"/>
                        <a:pt x="47" y="25"/>
                        <a:pt x="47" y="25"/>
                      </a:cubicBezTo>
                      <a:cubicBezTo>
                        <a:pt x="51" y="10"/>
                        <a:pt x="51" y="10"/>
                        <a:pt x="51" y="10"/>
                      </a:cubicBezTo>
                      <a:cubicBezTo>
                        <a:pt x="48" y="9"/>
                        <a:pt x="46" y="7"/>
                        <a:pt x="44" y="5"/>
                      </a:cubicBezTo>
                      <a:cubicBezTo>
                        <a:pt x="43" y="4"/>
                        <a:pt x="42" y="2"/>
                        <a:pt x="4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5" name="Freeform 40"/>
                <p:cNvSpPr>
                  <a:spLocks/>
                </p:cNvSpPr>
                <p:nvPr/>
              </p:nvSpPr>
              <p:spPr bwMode="auto">
                <a:xfrm>
                  <a:off x="6202448" y="3017854"/>
                  <a:ext cx="39688" cy="41275"/>
                </a:xfrm>
                <a:custGeom>
                  <a:avLst/>
                  <a:gdLst>
                    <a:gd name="T0" fmla="*/ 26 w 28"/>
                    <a:gd name="T1" fmla="*/ 21 h 29"/>
                    <a:gd name="T2" fmla="*/ 28 w 28"/>
                    <a:gd name="T3" fmla="*/ 15 h 29"/>
                    <a:gd name="T4" fmla="*/ 28 w 28"/>
                    <a:gd name="T5" fmla="*/ 15 h 29"/>
                    <a:gd name="T6" fmla="*/ 28 w 28"/>
                    <a:gd name="T7" fmla="*/ 14 h 29"/>
                    <a:gd name="T8" fmla="*/ 27 w 28"/>
                    <a:gd name="T9" fmla="*/ 9 h 29"/>
                    <a:gd name="T10" fmla="*/ 25 w 28"/>
                    <a:gd name="T11" fmla="*/ 5 h 29"/>
                    <a:gd name="T12" fmla="*/ 21 w 28"/>
                    <a:gd name="T13" fmla="*/ 2 h 29"/>
                    <a:gd name="T14" fmla="*/ 15 w 28"/>
                    <a:gd name="T15" fmla="*/ 0 h 29"/>
                    <a:gd name="T16" fmla="*/ 14 w 28"/>
                    <a:gd name="T17" fmla="*/ 0 h 29"/>
                    <a:gd name="T18" fmla="*/ 6 w 28"/>
                    <a:gd name="T19" fmla="*/ 2 h 29"/>
                    <a:gd name="T20" fmla="*/ 4 w 28"/>
                    <a:gd name="T21" fmla="*/ 4 h 29"/>
                    <a:gd name="T22" fmla="*/ 1 w 28"/>
                    <a:gd name="T23" fmla="*/ 9 h 29"/>
                    <a:gd name="T24" fmla="*/ 0 w 28"/>
                    <a:gd name="T25" fmla="*/ 14 h 29"/>
                    <a:gd name="T26" fmla="*/ 0 w 28"/>
                    <a:gd name="T27" fmla="*/ 16 h 29"/>
                    <a:gd name="T28" fmla="*/ 2 w 28"/>
                    <a:gd name="T29" fmla="*/ 21 h 29"/>
                    <a:gd name="T30" fmla="*/ 3 w 28"/>
                    <a:gd name="T31" fmla="*/ 24 h 29"/>
                    <a:gd name="T32" fmla="*/ 7 w 28"/>
                    <a:gd name="T33" fmla="*/ 26 h 29"/>
                    <a:gd name="T34" fmla="*/ 21 w 28"/>
                    <a:gd name="T35" fmla="*/ 27 h 29"/>
                    <a:gd name="T36" fmla="*/ 24 w 28"/>
                    <a:gd name="T37" fmla="*/ 25 h 29"/>
                    <a:gd name="T38" fmla="*/ 26 w 28"/>
                    <a:gd name="T39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8" h="29">
                      <a:moveTo>
                        <a:pt x="26" y="21"/>
                      </a:moveTo>
                      <a:cubicBezTo>
                        <a:pt x="27" y="20"/>
                        <a:pt x="28" y="18"/>
                        <a:pt x="28" y="15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15"/>
                        <a:pt x="28" y="15"/>
                        <a:pt x="28" y="14"/>
                      </a:cubicBezTo>
                      <a:cubicBezTo>
                        <a:pt x="28" y="13"/>
                        <a:pt x="28" y="11"/>
                        <a:pt x="27" y="9"/>
                      </a:cubicBezTo>
                      <a:cubicBezTo>
                        <a:pt x="27" y="8"/>
                        <a:pt x="26" y="6"/>
                        <a:pt x="25" y="5"/>
                      </a:cubicBezTo>
                      <a:cubicBezTo>
                        <a:pt x="24" y="4"/>
                        <a:pt x="22" y="3"/>
                        <a:pt x="21" y="2"/>
                      </a:cubicBezTo>
                      <a:cubicBezTo>
                        <a:pt x="19" y="1"/>
                        <a:pt x="17" y="0"/>
                        <a:pt x="15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1" y="0"/>
                        <a:pt x="9" y="1"/>
                        <a:pt x="6" y="2"/>
                      </a:cubicBezTo>
                      <a:cubicBezTo>
                        <a:pt x="6" y="3"/>
                        <a:pt x="5" y="3"/>
                        <a:pt x="4" y="4"/>
                      </a:cubicBezTo>
                      <a:cubicBezTo>
                        <a:pt x="3" y="5"/>
                        <a:pt x="2" y="7"/>
                        <a:pt x="1" y="9"/>
                      </a:cubicBezTo>
                      <a:cubicBezTo>
                        <a:pt x="0" y="11"/>
                        <a:pt x="0" y="12"/>
                        <a:pt x="0" y="14"/>
                      </a:cubicBezTo>
                      <a:cubicBezTo>
                        <a:pt x="0" y="15"/>
                        <a:pt x="0" y="15"/>
                        <a:pt x="0" y="16"/>
                      </a:cubicBezTo>
                      <a:cubicBezTo>
                        <a:pt x="0" y="18"/>
                        <a:pt x="1" y="20"/>
                        <a:pt x="2" y="21"/>
                      </a:cubicBezTo>
                      <a:cubicBezTo>
                        <a:pt x="2" y="22"/>
                        <a:pt x="3" y="23"/>
                        <a:pt x="3" y="24"/>
                      </a:cubicBezTo>
                      <a:cubicBezTo>
                        <a:pt x="4" y="25"/>
                        <a:pt x="5" y="26"/>
                        <a:pt x="7" y="26"/>
                      </a:cubicBezTo>
                      <a:cubicBezTo>
                        <a:pt x="11" y="29"/>
                        <a:pt x="16" y="29"/>
                        <a:pt x="21" y="27"/>
                      </a:cubicBezTo>
                      <a:cubicBezTo>
                        <a:pt x="22" y="26"/>
                        <a:pt x="23" y="26"/>
                        <a:pt x="24" y="25"/>
                      </a:cubicBezTo>
                      <a:cubicBezTo>
                        <a:pt x="25" y="24"/>
                        <a:pt x="26" y="23"/>
                        <a:pt x="26" y="2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9642" tIns="44821" rIns="89642" bIns="4482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9638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65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>
            <a:xfrm>
              <a:off x="6089361" y="3802931"/>
              <a:ext cx="1396594" cy="4308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914225">
                <a:defRPr/>
              </a:pPr>
              <a:r>
                <a:rPr lang="en-US" sz="12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Intelligence</a:t>
              </a:r>
            </a:p>
            <a:p>
              <a:pPr defTabSz="914225">
                <a:defRPr/>
              </a:pPr>
              <a:r>
                <a:rPr lang="en-US" sz="800" kern="0" dirty="0">
                  <a:solidFill>
                    <a:srgbClr val="505050"/>
                  </a:solidFill>
                  <a:cs typeface="Segoe UI Semilight" panose="020B0402040204020203" pitchFamily="34" charset="0"/>
                </a:rPr>
                <a:t>Provide insights to drive faster, better business decisions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55686" y="3848869"/>
            <a:ext cx="5161554" cy="57270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Also available via Secure Productive Enterprise</a:t>
            </a:r>
          </a:p>
          <a:p>
            <a:pPr algn="ctr"/>
            <a:r>
              <a:rPr lang="en-US" sz="1200" dirty="0"/>
              <a:t>Windows 10 Enterprise    |    Office 365    |    Enterprise Mobility + Security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141935" y="7456997"/>
            <a:ext cx="1716962" cy="207376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sq" cmpd="sng" algn="ctr">
            <a:solidFill>
              <a:srgbClr val="FFFFFF">
                <a:lumMod val="8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62544" tIns="130035" rIns="162544" bIns="1300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2878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15208" y="8113911"/>
            <a:ext cx="1643689" cy="1324393"/>
          </a:xfrm>
          <a:prstGeom prst="rect">
            <a:avLst/>
          </a:prstGeom>
        </p:spPr>
        <p:txBody>
          <a:bodyPr wrap="square" lIns="0" tIns="40636" rIns="91440" bIns="40636">
            <a:spAutoFit/>
          </a:bodyPr>
          <a:lstStyle/>
          <a:p>
            <a:pPr marL="0" marR="0" lvl="1" indent="0" defTabSz="812719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</a:rPr>
              <a:t>Per-user licensing model eliminates seat minimums and device counting. Easy add-on to your existing O365 and EMS business. No new partner sales motions required.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62140" y="7569066"/>
            <a:ext cx="1192286" cy="4257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200" b="1" dirty="0">
                <a:solidFill>
                  <a:srgbClr val="505050">
                    <a:lumMod val="75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Simplified sales motion</a:t>
            </a:r>
          </a:p>
        </p:txBody>
      </p:sp>
      <p:sp>
        <p:nvSpPr>
          <p:cNvPr id="188" name="Block Arc 86"/>
          <p:cNvSpPr/>
          <p:nvPr/>
        </p:nvSpPr>
        <p:spPr bwMode="auto">
          <a:xfrm>
            <a:off x="268486" y="7555452"/>
            <a:ext cx="338632" cy="400484"/>
          </a:xfrm>
          <a:custGeom>
            <a:avLst/>
            <a:gdLst/>
            <a:ahLst/>
            <a:cxnLst/>
            <a:rect l="l" t="t" r="r" b="b"/>
            <a:pathLst>
              <a:path w="868781" h="1027468">
                <a:moveTo>
                  <a:pt x="440851" y="109525"/>
                </a:moveTo>
                <a:cubicBezTo>
                  <a:pt x="328997" y="106028"/>
                  <a:pt x="235001" y="192869"/>
                  <a:pt x="229650" y="304650"/>
                </a:cubicBezTo>
                <a:cubicBezTo>
                  <a:pt x="224299" y="416431"/>
                  <a:pt x="309569" y="511854"/>
                  <a:pt x="421246" y="519058"/>
                </a:cubicBezTo>
                <a:lnTo>
                  <a:pt x="421036" y="522309"/>
                </a:lnTo>
                <a:cubicBezTo>
                  <a:pt x="423307" y="521489"/>
                  <a:pt x="425609" y="521428"/>
                  <a:pt x="427915" y="521387"/>
                </a:cubicBezTo>
                <a:lnTo>
                  <a:pt x="434841" y="522074"/>
                </a:lnTo>
                <a:cubicBezTo>
                  <a:pt x="434839" y="521210"/>
                  <a:pt x="434838" y="520347"/>
                  <a:pt x="434836" y="519483"/>
                </a:cubicBezTo>
                <a:cubicBezTo>
                  <a:pt x="546745" y="519269"/>
                  <a:pt x="637809" y="429359"/>
                  <a:pt x="639451" y="317462"/>
                </a:cubicBezTo>
                <a:cubicBezTo>
                  <a:pt x="641093" y="205565"/>
                  <a:pt x="552705" y="113022"/>
                  <a:pt x="440851" y="109525"/>
                </a:cubicBezTo>
                <a:close/>
                <a:moveTo>
                  <a:pt x="444270" y="156"/>
                </a:moveTo>
                <a:cubicBezTo>
                  <a:pt x="615820" y="5519"/>
                  <a:pt x="751380" y="147452"/>
                  <a:pt x="748862" y="319067"/>
                </a:cubicBezTo>
                <a:cubicBezTo>
                  <a:pt x="747339" y="422875"/>
                  <a:pt x="695636" y="514344"/>
                  <a:pt x="616585" y="569869"/>
                </a:cubicBezTo>
                <a:cubicBezTo>
                  <a:pt x="762850" y="647100"/>
                  <a:pt x="864994" y="817033"/>
                  <a:pt x="868781" y="1016260"/>
                </a:cubicBezTo>
                <a:lnTo>
                  <a:pt x="755139" y="1019192"/>
                </a:lnTo>
                <a:cubicBezTo>
                  <a:pt x="751418" y="803302"/>
                  <a:pt x="605850" y="631647"/>
                  <a:pt x="429381" y="635055"/>
                </a:cubicBezTo>
                <a:cubicBezTo>
                  <a:pt x="254222" y="638438"/>
                  <a:pt x="113676" y="813132"/>
                  <a:pt x="113676" y="1027467"/>
                </a:cubicBezTo>
                <a:lnTo>
                  <a:pt x="0" y="1027468"/>
                </a:lnTo>
                <a:cubicBezTo>
                  <a:pt x="0" y="824498"/>
                  <a:pt x="102630" y="649109"/>
                  <a:pt x="251558" y="569384"/>
                </a:cubicBezTo>
                <a:cubicBezTo>
                  <a:pt x="167426" y="509829"/>
                  <a:pt x="115067" y="409826"/>
                  <a:pt x="120352" y="299418"/>
                </a:cubicBezTo>
                <a:cubicBezTo>
                  <a:pt x="128559" y="127980"/>
                  <a:pt x="272720" y="-5207"/>
                  <a:pt x="444270" y="156"/>
                </a:cubicBezTo>
                <a:close/>
              </a:path>
            </a:pathLst>
          </a:custGeom>
          <a:solidFill>
            <a:srgbClr val="0078D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1271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196293" y="8105487"/>
            <a:ext cx="1422695" cy="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cxnSp>
      <p:sp>
        <p:nvSpPr>
          <p:cNvPr id="192" name="Rectangle 191"/>
          <p:cNvSpPr/>
          <p:nvPr/>
        </p:nvSpPr>
        <p:spPr>
          <a:xfrm>
            <a:off x="125566" y="7190257"/>
            <a:ext cx="3141750" cy="2696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6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What it means for you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1932170" y="7456997"/>
            <a:ext cx="1716962" cy="207376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sq" cmpd="sng" algn="ctr">
            <a:solidFill>
              <a:srgbClr val="FFFFFF">
                <a:lumMod val="8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62544" tIns="130035" rIns="162544" bIns="1300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2878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2011257" y="8113910"/>
            <a:ext cx="1643689" cy="1146331"/>
          </a:xfrm>
          <a:prstGeom prst="rect">
            <a:avLst/>
          </a:prstGeom>
        </p:spPr>
        <p:txBody>
          <a:bodyPr wrap="square" lIns="0" tIns="40636" rIns="91440" bIns="40636">
            <a:spAutoFit/>
          </a:bodyPr>
          <a:lstStyle/>
          <a:p>
            <a:pPr marL="0" lvl="1" defTabSz="812719">
              <a:lnSpc>
                <a:spcPts val="1400"/>
              </a:lnSpc>
              <a:defRPr/>
            </a:pPr>
            <a:r>
              <a:rPr lang="en-US" sz="1050" kern="0" dirty="0">
                <a:solidFill>
                  <a:srgbClr val="505050"/>
                </a:solidFill>
              </a:rPr>
              <a:t>One-click configuration via MDM/GP enables fast, easy deployments. Assignment and provisioning are done via AAD and CSP.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518349" y="7485709"/>
            <a:ext cx="1192286" cy="5924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200" b="1" dirty="0">
                <a:solidFill>
                  <a:srgbClr val="505050">
                    <a:lumMod val="75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Seamless cloud deployment</a:t>
            </a:r>
          </a:p>
        </p:txBody>
      </p:sp>
      <p:cxnSp>
        <p:nvCxnSpPr>
          <p:cNvPr id="203" name="Straight Connector 202"/>
          <p:cNvCxnSpPr/>
          <p:nvPr/>
        </p:nvCxnSpPr>
        <p:spPr>
          <a:xfrm>
            <a:off x="1992342" y="8105486"/>
            <a:ext cx="1422695" cy="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cxnSp>
      <p:sp>
        <p:nvSpPr>
          <p:cNvPr id="204" name="Freeform 31"/>
          <p:cNvSpPr>
            <a:spLocks noEditPoints="1"/>
          </p:cNvSpPr>
          <p:nvPr/>
        </p:nvSpPr>
        <p:spPr bwMode="auto">
          <a:xfrm>
            <a:off x="2002069" y="7621647"/>
            <a:ext cx="480651" cy="301149"/>
          </a:xfrm>
          <a:custGeom>
            <a:avLst/>
            <a:gdLst>
              <a:gd name="T0" fmla="*/ 161 w 324"/>
              <a:gd name="T1" fmla="*/ 22 h 203"/>
              <a:gd name="T2" fmla="*/ 141 w 324"/>
              <a:gd name="T3" fmla="*/ 29 h 203"/>
              <a:gd name="T4" fmla="*/ 124 w 324"/>
              <a:gd name="T5" fmla="*/ 40 h 203"/>
              <a:gd name="T6" fmla="*/ 111 w 324"/>
              <a:gd name="T7" fmla="*/ 56 h 203"/>
              <a:gd name="T8" fmla="*/ 94 w 324"/>
              <a:gd name="T9" fmla="*/ 63 h 203"/>
              <a:gd name="T10" fmla="*/ 69 w 324"/>
              <a:gd name="T11" fmla="*/ 62 h 203"/>
              <a:gd name="T12" fmla="*/ 50 w 324"/>
              <a:gd name="T13" fmla="*/ 69 h 203"/>
              <a:gd name="T14" fmla="*/ 39 w 324"/>
              <a:gd name="T15" fmla="*/ 79 h 203"/>
              <a:gd name="T16" fmla="*/ 29 w 324"/>
              <a:gd name="T17" fmla="*/ 91 h 203"/>
              <a:gd name="T18" fmla="*/ 22 w 324"/>
              <a:gd name="T19" fmla="*/ 110 h 203"/>
              <a:gd name="T20" fmla="*/ 22 w 324"/>
              <a:gd name="T21" fmla="*/ 134 h 203"/>
              <a:gd name="T22" fmla="*/ 29 w 324"/>
              <a:gd name="T23" fmla="*/ 153 h 203"/>
              <a:gd name="T24" fmla="*/ 39 w 324"/>
              <a:gd name="T25" fmla="*/ 166 h 203"/>
              <a:gd name="T26" fmla="*/ 50 w 324"/>
              <a:gd name="T27" fmla="*/ 174 h 203"/>
              <a:gd name="T28" fmla="*/ 69 w 324"/>
              <a:gd name="T29" fmla="*/ 182 h 203"/>
              <a:gd name="T30" fmla="*/ 264 w 324"/>
              <a:gd name="T31" fmla="*/ 183 h 203"/>
              <a:gd name="T32" fmla="*/ 279 w 324"/>
              <a:gd name="T33" fmla="*/ 180 h 203"/>
              <a:gd name="T34" fmla="*/ 292 w 324"/>
              <a:gd name="T35" fmla="*/ 172 h 203"/>
              <a:gd name="T36" fmla="*/ 301 w 324"/>
              <a:gd name="T37" fmla="*/ 159 h 203"/>
              <a:gd name="T38" fmla="*/ 304 w 324"/>
              <a:gd name="T39" fmla="*/ 143 h 203"/>
              <a:gd name="T40" fmla="*/ 301 w 324"/>
              <a:gd name="T41" fmla="*/ 127 h 203"/>
              <a:gd name="T42" fmla="*/ 292 w 324"/>
              <a:gd name="T43" fmla="*/ 114 h 203"/>
              <a:gd name="T44" fmla="*/ 279 w 324"/>
              <a:gd name="T45" fmla="*/ 105 h 203"/>
              <a:gd name="T46" fmla="*/ 264 w 324"/>
              <a:gd name="T47" fmla="*/ 102 h 203"/>
              <a:gd name="T48" fmla="*/ 243 w 324"/>
              <a:gd name="T49" fmla="*/ 92 h 203"/>
              <a:gd name="T50" fmla="*/ 238 w 324"/>
              <a:gd name="T51" fmla="*/ 63 h 203"/>
              <a:gd name="T52" fmla="*/ 229 w 324"/>
              <a:gd name="T53" fmla="*/ 49 h 203"/>
              <a:gd name="T54" fmla="*/ 216 w 324"/>
              <a:gd name="T55" fmla="*/ 36 h 203"/>
              <a:gd name="T56" fmla="*/ 200 w 324"/>
              <a:gd name="T57" fmla="*/ 26 h 203"/>
              <a:gd name="T58" fmla="*/ 173 w 324"/>
              <a:gd name="T59" fmla="*/ 20 h 203"/>
              <a:gd name="T60" fmla="*/ 190 w 324"/>
              <a:gd name="T61" fmla="*/ 2 h 203"/>
              <a:gd name="T62" fmla="*/ 220 w 324"/>
              <a:gd name="T63" fmla="*/ 15 h 203"/>
              <a:gd name="T64" fmla="*/ 243 w 324"/>
              <a:gd name="T65" fmla="*/ 36 h 203"/>
              <a:gd name="T66" fmla="*/ 259 w 324"/>
              <a:gd name="T67" fmla="*/ 65 h 203"/>
              <a:gd name="T68" fmla="*/ 275 w 324"/>
              <a:gd name="T69" fmla="*/ 82 h 203"/>
              <a:gd name="T70" fmla="*/ 294 w 324"/>
              <a:gd name="T71" fmla="*/ 89 h 203"/>
              <a:gd name="T72" fmla="*/ 307 w 324"/>
              <a:gd name="T73" fmla="*/ 100 h 203"/>
              <a:gd name="T74" fmla="*/ 315 w 324"/>
              <a:gd name="T75" fmla="*/ 111 h 203"/>
              <a:gd name="T76" fmla="*/ 323 w 324"/>
              <a:gd name="T77" fmla="*/ 130 h 203"/>
              <a:gd name="T78" fmla="*/ 323 w 324"/>
              <a:gd name="T79" fmla="*/ 154 h 203"/>
              <a:gd name="T80" fmla="*/ 315 w 324"/>
              <a:gd name="T81" fmla="*/ 173 h 203"/>
              <a:gd name="T82" fmla="*/ 307 w 324"/>
              <a:gd name="T83" fmla="*/ 186 h 203"/>
              <a:gd name="T84" fmla="*/ 294 w 324"/>
              <a:gd name="T85" fmla="*/ 195 h 203"/>
              <a:gd name="T86" fmla="*/ 275 w 324"/>
              <a:gd name="T87" fmla="*/ 202 h 203"/>
              <a:gd name="T88" fmla="*/ 81 w 324"/>
              <a:gd name="T89" fmla="*/ 203 h 203"/>
              <a:gd name="T90" fmla="*/ 49 w 324"/>
              <a:gd name="T91" fmla="*/ 197 h 203"/>
              <a:gd name="T92" fmla="*/ 24 w 324"/>
              <a:gd name="T93" fmla="*/ 180 h 203"/>
              <a:gd name="T94" fmla="*/ 7 w 324"/>
              <a:gd name="T95" fmla="*/ 154 h 203"/>
              <a:gd name="T96" fmla="*/ 0 w 324"/>
              <a:gd name="T97" fmla="*/ 123 h 203"/>
              <a:gd name="T98" fmla="*/ 7 w 324"/>
              <a:gd name="T99" fmla="*/ 91 h 203"/>
              <a:gd name="T100" fmla="*/ 24 w 324"/>
              <a:gd name="T101" fmla="*/ 65 h 203"/>
              <a:gd name="T102" fmla="*/ 49 w 324"/>
              <a:gd name="T103" fmla="*/ 48 h 203"/>
              <a:gd name="T104" fmla="*/ 81 w 324"/>
              <a:gd name="T105" fmla="*/ 40 h 203"/>
              <a:gd name="T106" fmla="*/ 96 w 324"/>
              <a:gd name="T107" fmla="*/ 42 h 203"/>
              <a:gd name="T108" fmla="*/ 111 w 324"/>
              <a:gd name="T109" fmla="*/ 25 h 203"/>
              <a:gd name="T110" fmla="*/ 128 w 324"/>
              <a:gd name="T111" fmla="*/ 12 h 203"/>
              <a:gd name="T112" fmla="*/ 150 w 324"/>
              <a:gd name="T113" fmla="*/ 3 h 203"/>
              <a:gd name="T114" fmla="*/ 173 w 324"/>
              <a:gd name="T11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4" h="203">
                <a:moveTo>
                  <a:pt x="173" y="20"/>
                </a:moveTo>
                <a:lnTo>
                  <a:pt x="161" y="22"/>
                </a:lnTo>
                <a:lnTo>
                  <a:pt x="151" y="25"/>
                </a:lnTo>
                <a:lnTo>
                  <a:pt x="141" y="29"/>
                </a:lnTo>
                <a:lnTo>
                  <a:pt x="132" y="33"/>
                </a:lnTo>
                <a:lnTo>
                  <a:pt x="124" y="40"/>
                </a:lnTo>
                <a:lnTo>
                  <a:pt x="117" y="48"/>
                </a:lnTo>
                <a:lnTo>
                  <a:pt x="111" y="56"/>
                </a:lnTo>
                <a:lnTo>
                  <a:pt x="107" y="66"/>
                </a:lnTo>
                <a:lnTo>
                  <a:pt x="94" y="63"/>
                </a:lnTo>
                <a:lnTo>
                  <a:pt x="81" y="62"/>
                </a:lnTo>
                <a:lnTo>
                  <a:pt x="69" y="62"/>
                </a:lnTo>
                <a:lnTo>
                  <a:pt x="58" y="66"/>
                </a:lnTo>
                <a:lnTo>
                  <a:pt x="50" y="69"/>
                </a:lnTo>
                <a:lnTo>
                  <a:pt x="45" y="74"/>
                </a:lnTo>
                <a:lnTo>
                  <a:pt x="39" y="79"/>
                </a:lnTo>
                <a:lnTo>
                  <a:pt x="33" y="85"/>
                </a:lnTo>
                <a:lnTo>
                  <a:pt x="29" y="91"/>
                </a:lnTo>
                <a:lnTo>
                  <a:pt x="24" y="98"/>
                </a:lnTo>
                <a:lnTo>
                  <a:pt x="22" y="110"/>
                </a:lnTo>
                <a:lnTo>
                  <a:pt x="20" y="123"/>
                </a:lnTo>
                <a:lnTo>
                  <a:pt x="22" y="134"/>
                </a:lnTo>
                <a:lnTo>
                  <a:pt x="24" y="146"/>
                </a:lnTo>
                <a:lnTo>
                  <a:pt x="29" y="153"/>
                </a:lnTo>
                <a:lnTo>
                  <a:pt x="33" y="160"/>
                </a:lnTo>
                <a:lnTo>
                  <a:pt x="39" y="166"/>
                </a:lnTo>
                <a:lnTo>
                  <a:pt x="45" y="170"/>
                </a:lnTo>
                <a:lnTo>
                  <a:pt x="50" y="174"/>
                </a:lnTo>
                <a:lnTo>
                  <a:pt x="58" y="179"/>
                </a:lnTo>
                <a:lnTo>
                  <a:pt x="69" y="182"/>
                </a:lnTo>
                <a:lnTo>
                  <a:pt x="81" y="183"/>
                </a:lnTo>
                <a:lnTo>
                  <a:pt x="264" y="183"/>
                </a:lnTo>
                <a:lnTo>
                  <a:pt x="272" y="182"/>
                </a:lnTo>
                <a:lnTo>
                  <a:pt x="279" y="180"/>
                </a:lnTo>
                <a:lnTo>
                  <a:pt x="287" y="176"/>
                </a:lnTo>
                <a:lnTo>
                  <a:pt x="292" y="172"/>
                </a:lnTo>
                <a:lnTo>
                  <a:pt x="297" y="166"/>
                </a:lnTo>
                <a:lnTo>
                  <a:pt x="301" y="159"/>
                </a:lnTo>
                <a:lnTo>
                  <a:pt x="304" y="150"/>
                </a:lnTo>
                <a:lnTo>
                  <a:pt x="304" y="143"/>
                </a:lnTo>
                <a:lnTo>
                  <a:pt x="304" y="134"/>
                </a:lnTo>
                <a:lnTo>
                  <a:pt x="301" y="127"/>
                </a:lnTo>
                <a:lnTo>
                  <a:pt x="297" y="120"/>
                </a:lnTo>
                <a:lnTo>
                  <a:pt x="292" y="114"/>
                </a:lnTo>
                <a:lnTo>
                  <a:pt x="287" y="108"/>
                </a:lnTo>
                <a:lnTo>
                  <a:pt x="279" y="105"/>
                </a:lnTo>
                <a:lnTo>
                  <a:pt x="272" y="102"/>
                </a:lnTo>
                <a:lnTo>
                  <a:pt x="264" y="102"/>
                </a:lnTo>
                <a:lnTo>
                  <a:pt x="243" y="102"/>
                </a:lnTo>
                <a:lnTo>
                  <a:pt x="243" y="92"/>
                </a:lnTo>
                <a:lnTo>
                  <a:pt x="242" y="78"/>
                </a:lnTo>
                <a:lnTo>
                  <a:pt x="238" y="63"/>
                </a:lnTo>
                <a:lnTo>
                  <a:pt x="233" y="56"/>
                </a:lnTo>
                <a:lnTo>
                  <a:pt x="229" y="49"/>
                </a:lnTo>
                <a:lnTo>
                  <a:pt x="222" y="42"/>
                </a:lnTo>
                <a:lnTo>
                  <a:pt x="216" y="36"/>
                </a:lnTo>
                <a:lnTo>
                  <a:pt x="209" y="30"/>
                </a:lnTo>
                <a:lnTo>
                  <a:pt x="200" y="26"/>
                </a:lnTo>
                <a:lnTo>
                  <a:pt x="187" y="22"/>
                </a:lnTo>
                <a:lnTo>
                  <a:pt x="173" y="20"/>
                </a:lnTo>
                <a:close/>
                <a:moveTo>
                  <a:pt x="173" y="0"/>
                </a:moveTo>
                <a:lnTo>
                  <a:pt x="190" y="2"/>
                </a:lnTo>
                <a:lnTo>
                  <a:pt x="206" y="7"/>
                </a:lnTo>
                <a:lnTo>
                  <a:pt x="220" y="15"/>
                </a:lnTo>
                <a:lnTo>
                  <a:pt x="233" y="23"/>
                </a:lnTo>
                <a:lnTo>
                  <a:pt x="243" y="36"/>
                </a:lnTo>
                <a:lnTo>
                  <a:pt x="253" y="49"/>
                </a:lnTo>
                <a:lnTo>
                  <a:pt x="259" y="65"/>
                </a:lnTo>
                <a:lnTo>
                  <a:pt x="264" y="82"/>
                </a:lnTo>
                <a:lnTo>
                  <a:pt x="275" y="82"/>
                </a:lnTo>
                <a:lnTo>
                  <a:pt x="287" y="87"/>
                </a:lnTo>
                <a:lnTo>
                  <a:pt x="294" y="89"/>
                </a:lnTo>
                <a:lnTo>
                  <a:pt x="301" y="94"/>
                </a:lnTo>
                <a:lnTo>
                  <a:pt x="307" y="100"/>
                </a:lnTo>
                <a:lnTo>
                  <a:pt x="311" y="105"/>
                </a:lnTo>
                <a:lnTo>
                  <a:pt x="315" y="111"/>
                </a:lnTo>
                <a:lnTo>
                  <a:pt x="320" y="118"/>
                </a:lnTo>
                <a:lnTo>
                  <a:pt x="323" y="130"/>
                </a:lnTo>
                <a:lnTo>
                  <a:pt x="324" y="143"/>
                </a:lnTo>
                <a:lnTo>
                  <a:pt x="323" y="154"/>
                </a:lnTo>
                <a:lnTo>
                  <a:pt x="320" y="166"/>
                </a:lnTo>
                <a:lnTo>
                  <a:pt x="315" y="173"/>
                </a:lnTo>
                <a:lnTo>
                  <a:pt x="311" y="180"/>
                </a:lnTo>
                <a:lnTo>
                  <a:pt x="307" y="186"/>
                </a:lnTo>
                <a:lnTo>
                  <a:pt x="301" y="190"/>
                </a:lnTo>
                <a:lnTo>
                  <a:pt x="294" y="195"/>
                </a:lnTo>
                <a:lnTo>
                  <a:pt x="287" y="199"/>
                </a:lnTo>
                <a:lnTo>
                  <a:pt x="275" y="202"/>
                </a:lnTo>
                <a:lnTo>
                  <a:pt x="264" y="203"/>
                </a:lnTo>
                <a:lnTo>
                  <a:pt x="81" y="203"/>
                </a:lnTo>
                <a:lnTo>
                  <a:pt x="65" y="202"/>
                </a:lnTo>
                <a:lnTo>
                  <a:pt x="49" y="197"/>
                </a:lnTo>
                <a:lnTo>
                  <a:pt x="36" y="189"/>
                </a:lnTo>
                <a:lnTo>
                  <a:pt x="24" y="180"/>
                </a:lnTo>
                <a:lnTo>
                  <a:pt x="14" y="167"/>
                </a:lnTo>
                <a:lnTo>
                  <a:pt x="7" y="154"/>
                </a:lnTo>
                <a:lnTo>
                  <a:pt x="1" y="138"/>
                </a:lnTo>
                <a:lnTo>
                  <a:pt x="0" y="123"/>
                </a:lnTo>
                <a:lnTo>
                  <a:pt x="1" y="105"/>
                </a:lnTo>
                <a:lnTo>
                  <a:pt x="7" y="91"/>
                </a:lnTo>
                <a:lnTo>
                  <a:pt x="14" y="76"/>
                </a:lnTo>
                <a:lnTo>
                  <a:pt x="24" y="65"/>
                </a:lnTo>
                <a:lnTo>
                  <a:pt x="36" y="55"/>
                </a:lnTo>
                <a:lnTo>
                  <a:pt x="49" y="48"/>
                </a:lnTo>
                <a:lnTo>
                  <a:pt x="65" y="43"/>
                </a:lnTo>
                <a:lnTo>
                  <a:pt x="81" y="40"/>
                </a:lnTo>
                <a:lnTo>
                  <a:pt x="88" y="42"/>
                </a:lnTo>
                <a:lnTo>
                  <a:pt x="96" y="42"/>
                </a:lnTo>
                <a:lnTo>
                  <a:pt x="102" y="33"/>
                </a:lnTo>
                <a:lnTo>
                  <a:pt x="111" y="25"/>
                </a:lnTo>
                <a:lnTo>
                  <a:pt x="119" y="17"/>
                </a:lnTo>
                <a:lnTo>
                  <a:pt x="128" y="12"/>
                </a:lnTo>
                <a:lnTo>
                  <a:pt x="138" y="7"/>
                </a:lnTo>
                <a:lnTo>
                  <a:pt x="150" y="3"/>
                </a:lnTo>
                <a:lnTo>
                  <a:pt x="161" y="2"/>
                </a:lnTo>
                <a:lnTo>
                  <a:pt x="173" y="0"/>
                </a:lnTo>
                <a:close/>
              </a:path>
            </a:pathLst>
          </a:custGeom>
          <a:solidFill>
            <a:srgbClr val="0078D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1271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3732690" y="7456609"/>
            <a:ext cx="1716962" cy="2074151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sq" cmpd="sng" algn="ctr">
            <a:solidFill>
              <a:srgbClr val="FFFFFF">
                <a:lumMod val="8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62544" tIns="130035" rIns="162544" bIns="13003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2878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3811777" y="8113523"/>
            <a:ext cx="1643689" cy="1144857"/>
          </a:xfrm>
          <a:prstGeom prst="rect">
            <a:avLst/>
          </a:prstGeom>
        </p:spPr>
        <p:txBody>
          <a:bodyPr wrap="square" lIns="0" tIns="40636" rIns="91440" bIns="40636">
            <a:spAutoFit/>
          </a:bodyPr>
          <a:lstStyle/>
          <a:p>
            <a:pPr marL="0" lvl="1" defTabSz="812719">
              <a:lnSpc>
                <a:spcPts val="1400"/>
              </a:lnSpc>
              <a:defRPr/>
            </a:pPr>
            <a:r>
              <a:rPr lang="en-US" sz="1050" kern="0" dirty="0">
                <a:solidFill>
                  <a:srgbClr val="505050"/>
                </a:solidFill>
              </a:rPr>
              <a:t>Low barrier to entry with minimal up-front costs </a:t>
            </a:r>
            <a:br>
              <a:rPr lang="en-US" sz="1050" kern="0" dirty="0">
                <a:solidFill>
                  <a:srgbClr val="505050"/>
                </a:solidFill>
              </a:rPr>
            </a:br>
            <a:r>
              <a:rPr lang="en-US" sz="1050" kern="0" dirty="0">
                <a:solidFill>
                  <a:srgbClr val="505050"/>
                </a:solidFill>
              </a:rPr>
              <a:t>and low monthly payments. Reduced term commitments with flexible license re-assignment.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332803" y="7512629"/>
            <a:ext cx="1192286" cy="5924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200" b="1" dirty="0">
                <a:solidFill>
                  <a:srgbClr val="505050">
                    <a:lumMod val="75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SMB-friendly subscription model</a:t>
            </a:r>
          </a:p>
        </p:txBody>
      </p:sp>
      <p:cxnSp>
        <p:nvCxnSpPr>
          <p:cNvPr id="209" name="Straight Connector 208"/>
          <p:cNvCxnSpPr/>
          <p:nvPr/>
        </p:nvCxnSpPr>
        <p:spPr>
          <a:xfrm>
            <a:off x="3792862" y="8105099"/>
            <a:ext cx="1422695" cy="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cxnSp>
      <p:grpSp>
        <p:nvGrpSpPr>
          <p:cNvPr id="210" name="Group 209"/>
          <p:cNvGrpSpPr/>
          <p:nvPr/>
        </p:nvGrpSpPr>
        <p:grpSpPr>
          <a:xfrm>
            <a:off x="3815614" y="7488035"/>
            <a:ext cx="511226" cy="497314"/>
            <a:chOff x="5473037" y="6632191"/>
            <a:chExt cx="619420" cy="602564"/>
          </a:xfrm>
          <a:solidFill>
            <a:srgbClr val="0078D7"/>
          </a:solidFill>
        </p:grpSpPr>
        <p:sp>
          <p:nvSpPr>
            <p:cNvPr id="211" name="Freeform 8"/>
            <p:cNvSpPr>
              <a:spLocks noEditPoints="1"/>
            </p:cNvSpPr>
            <p:nvPr/>
          </p:nvSpPr>
          <p:spPr bwMode="auto">
            <a:xfrm>
              <a:off x="5667177" y="6632191"/>
              <a:ext cx="134940" cy="134940"/>
            </a:xfrm>
            <a:custGeom>
              <a:avLst/>
              <a:gdLst>
                <a:gd name="T0" fmla="*/ 417 w 929"/>
                <a:gd name="T1" fmla="*/ 132 h 929"/>
                <a:gd name="T2" fmla="*/ 325 w 929"/>
                <a:gd name="T3" fmla="*/ 159 h 929"/>
                <a:gd name="T4" fmla="*/ 247 w 929"/>
                <a:gd name="T5" fmla="*/ 209 h 929"/>
                <a:gd name="T6" fmla="*/ 185 w 929"/>
                <a:gd name="T7" fmla="*/ 279 h 929"/>
                <a:gd name="T8" fmla="*/ 143 w 929"/>
                <a:gd name="T9" fmla="*/ 363 h 929"/>
                <a:gd name="T10" fmla="*/ 129 w 929"/>
                <a:gd name="T11" fmla="*/ 459 h 929"/>
                <a:gd name="T12" fmla="*/ 142 w 929"/>
                <a:gd name="T13" fmla="*/ 556 h 929"/>
                <a:gd name="T14" fmla="*/ 181 w 929"/>
                <a:gd name="T15" fmla="*/ 643 h 929"/>
                <a:gd name="T16" fmla="*/ 241 w 929"/>
                <a:gd name="T17" fmla="*/ 714 h 929"/>
                <a:gd name="T18" fmla="*/ 320 w 929"/>
                <a:gd name="T19" fmla="*/ 766 h 929"/>
                <a:gd name="T20" fmla="*/ 410 w 929"/>
                <a:gd name="T21" fmla="*/ 795 h 929"/>
                <a:gd name="T22" fmla="*/ 510 w 929"/>
                <a:gd name="T23" fmla="*/ 796 h 929"/>
                <a:gd name="T24" fmla="*/ 603 w 929"/>
                <a:gd name="T25" fmla="*/ 769 h 929"/>
                <a:gd name="T26" fmla="*/ 682 w 929"/>
                <a:gd name="T27" fmla="*/ 718 h 929"/>
                <a:gd name="T28" fmla="*/ 744 w 929"/>
                <a:gd name="T29" fmla="*/ 648 h 929"/>
                <a:gd name="T30" fmla="*/ 784 w 929"/>
                <a:gd name="T31" fmla="*/ 563 h 929"/>
                <a:gd name="T32" fmla="*/ 799 w 929"/>
                <a:gd name="T33" fmla="*/ 466 h 929"/>
                <a:gd name="T34" fmla="*/ 786 w 929"/>
                <a:gd name="T35" fmla="*/ 369 h 929"/>
                <a:gd name="T36" fmla="*/ 746 w 929"/>
                <a:gd name="T37" fmla="*/ 283 h 929"/>
                <a:gd name="T38" fmla="*/ 685 w 929"/>
                <a:gd name="T39" fmla="*/ 212 h 929"/>
                <a:gd name="T40" fmla="*/ 606 w 929"/>
                <a:gd name="T41" fmla="*/ 160 h 929"/>
                <a:gd name="T42" fmla="*/ 514 w 929"/>
                <a:gd name="T43" fmla="*/ 132 h 929"/>
                <a:gd name="T44" fmla="*/ 465 w 929"/>
                <a:gd name="T45" fmla="*/ 0 h 929"/>
                <a:gd name="T46" fmla="*/ 580 w 929"/>
                <a:gd name="T47" fmla="*/ 14 h 929"/>
                <a:gd name="T48" fmla="*/ 683 w 929"/>
                <a:gd name="T49" fmla="*/ 54 h 929"/>
                <a:gd name="T50" fmla="*/ 774 w 929"/>
                <a:gd name="T51" fmla="*/ 117 h 929"/>
                <a:gd name="T52" fmla="*/ 847 w 929"/>
                <a:gd name="T53" fmla="*/ 199 h 929"/>
                <a:gd name="T54" fmla="*/ 898 w 929"/>
                <a:gd name="T55" fmla="*/ 296 h 929"/>
                <a:gd name="T56" fmla="*/ 926 w 929"/>
                <a:gd name="T57" fmla="*/ 406 h 929"/>
                <a:gd name="T58" fmla="*/ 926 w 929"/>
                <a:gd name="T59" fmla="*/ 523 h 929"/>
                <a:gd name="T60" fmla="*/ 897 w 929"/>
                <a:gd name="T61" fmla="*/ 633 h 929"/>
                <a:gd name="T62" fmla="*/ 845 w 929"/>
                <a:gd name="T63" fmla="*/ 731 h 929"/>
                <a:gd name="T64" fmla="*/ 771 w 929"/>
                <a:gd name="T65" fmla="*/ 813 h 929"/>
                <a:gd name="T66" fmla="*/ 682 w 929"/>
                <a:gd name="T67" fmla="*/ 875 h 929"/>
                <a:gd name="T68" fmla="*/ 577 w 929"/>
                <a:gd name="T69" fmla="*/ 916 h 929"/>
                <a:gd name="T70" fmla="*/ 463 w 929"/>
                <a:gd name="T71" fmla="*/ 929 h 929"/>
                <a:gd name="T72" fmla="*/ 349 w 929"/>
                <a:gd name="T73" fmla="*/ 915 h 929"/>
                <a:gd name="T74" fmla="*/ 246 w 929"/>
                <a:gd name="T75" fmla="*/ 875 h 929"/>
                <a:gd name="T76" fmla="*/ 155 w 929"/>
                <a:gd name="T77" fmla="*/ 812 h 929"/>
                <a:gd name="T78" fmla="*/ 83 w 929"/>
                <a:gd name="T79" fmla="*/ 730 h 929"/>
                <a:gd name="T80" fmla="*/ 31 w 929"/>
                <a:gd name="T81" fmla="*/ 632 h 929"/>
                <a:gd name="T82" fmla="*/ 4 w 929"/>
                <a:gd name="T83" fmla="*/ 521 h 929"/>
                <a:gd name="T84" fmla="*/ 4 w 929"/>
                <a:gd name="T85" fmla="*/ 405 h 929"/>
                <a:gd name="T86" fmla="*/ 31 w 929"/>
                <a:gd name="T87" fmla="*/ 295 h 929"/>
                <a:gd name="T88" fmla="*/ 83 w 929"/>
                <a:gd name="T89" fmla="*/ 198 h 929"/>
                <a:gd name="T90" fmla="*/ 155 w 929"/>
                <a:gd name="T91" fmla="*/ 116 h 929"/>
                <a:gd name="T92" fmla="*/ 246 w 929"/>
                <a:gd name="T93" fmla="*/ 54 h 929"/>
                <a:gd name="T94" fmla="*/ 349 w 929"/>
                <a:gd name="T95" fmla="*/ 14 h 929"/>
                <a:gd name="T96" fmla="*/ 465 w 929"/>
                <a:gd name="T97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9" h="929">
                  <a:moveTo>
                    <a:pt x="465" y="128"/>
                  </a:moveTo>
                  <a:lnTo>
                    <a:pt x="417" y="132"/>
                  </a:lnTo>
                  <a:lnTo>
                    <a:pt x="370" y="142"/>
                  </a:lnTo>
                  <a:lnTo>
                    <a:pt x="325" y="159"/>
                  </a:lnTo>
                  <a:lnTo>
                    <a:pt x="285" y="181"/>
                  </a:lnTo>
                  <a:lnTo>
                    <a:pt x="247" y="209"/>
                  </a:lnTo>
                  <a:lnTo>
                    <a:pt x="213" y="242"/>
                  </a:lnTo>
                  <a:lnTo>
                    <a:pt x="185" y="279"/>
                  </a:lnTo>
                  <a:lnTo>
                    <a:pt x="162" y="319"/>
                  </a:lnTo>
                  <a:lnTo>
                    <a:pt x="143" y="363"/>
                  </a:lnTo>
                  <a:lnTo>
                    <a:pt x="133" y="410"/>
                  </a:lnTo>
                  <a:lnTo>
                    <a:pt x="129" y="459"/>
                  </a:lnTo>
                  <a:lnTo>
                    <a:pt x="132" y="509"/>
                  </a:lnTo>
                  <a:lnTo>
                    <a:pt x="142" y="556"/>
                  </a:lnTo>
                  <a:lnTo>
                    <a:pt x="158" y="602"/>
                  </a:lnTo>
                  <a:lnTo>
                    <a:pt x="181" y="643"/>
                  </a:lnTo>
                  <a:lnTo>
                    <a:pt x="208" y="681"/>
                  </a:lnTo>
                  <a:lnTo>
                    <a:pt x="241" y="714"/>
                  </a:lnTo>
                  <a:lnTo>
                    <a:pt x="278" y="743"/>
                  </a:lnTo>
                  <a:lnTo>
                    <a:pt x="320" y="766"/>
                  </a:lnTo>
                  <a:lnTo>
                    <a:pt x="364" y="783"/>
                  </a:lnTo>
                  <a:lnTo>
                    <a:pt x="410" y="795"/>
                  </a:lnTo>
                  <a:lnTo>
                    <a:pt x="461" y="799"/>
                  </a:lnTo>
                  <a:lnTo>
                    <a:pt x="510" y="796"/>
                  </a:lnTo>
                  <a:lnTo>
                    <a:pt x="558" y="786"/>
                  </a:lnTo>
                  <a:lnTo>
                    <a:pt x="603" y="769"/>
                  </a:lnTo>
                  <a:lnTo>
                    <a:pt x="645" y="747"/>
                  </a:lnTo>
                  <a:lnTo>
                    <a:pt x="682" y="718"/>
                  </a:lnTo>
                  <a:lnTo>
                    <a:pt x="716" y="686"/>
                  </a:lnTo>
                  <a:lnTo>
                    <a:pt x="744" y="648"/>
                  </a:lnTo>
                  <a:lnTo>
                    <a:pt x="768" y="608"/>
                  </a:lnTo>
                  <a:lnTo>
                    <a:pt x="784" y="563"/>
                  </a:lnTo>
                  <a:lnTo>
                    <a:pt x="795" y="516"/>
                  </a:lnTo>
                  <a:lnTo>
                    <a:pt x="799" y="466"/>
                  </a:lnTo>
                  <a:lnTo>
                    <a:pt x="796" y="417"/>
                  </a:lnTo>
                  <a:lnTo>
                    <a:pt x="786" y="369"/>
                  </a:lnTo>
                  <a:lnTo>
                    <a:pt x="769" y="325"/>
                  </a:lnTo>
                  <a:lnTo>
                    <a:pt x="746" y="283"/>
                  </a:lnTo>
                  <a:lnTo>
                    <a:pt x="717" y="244"/>
                  </a:lnTo>
                  <a:lnTo>
                    <a:pt x="685" y="212"/>
                  </a:lnTo>
                  <a:lnTo>
                    <a:pt x="647" y="183"/>
                  </a:lnTo>
                  <a:lnTo>
                    <a:pt x="606" y="160"/>
                  </a:lnTo>
                  <a:lnTo>
                    <a:pt x="562" y="142"/>
                  </a:lnTo>
                  <a:lnTo>
                    <a:pt x="514" y="132"/>
                  </a:lnTo>
                  <a:lnTo>
                    <a:pt x="465" y="128"/>
                  </a:lnTo>
                  <a:close/>
                  <a:moveTo>
                    <a:pt x="465" y="0"/>
                  </a:moveTo>
                  <a:lnTo>
                    <a:pt x="523" y="3"/>
                  </a:lnTo>
                  <a:lnTo>
                    <a:pt x="580" y="14"/>
                  </a:lnTo>
                  <a:lnTo>
                    <a:pt x="633" y="31"/>
                  </a:lnTo>
                  <a:lnTo>
                    <a:pt x="683" y="54"/>
                  </a:lnTo>
                  <a:lnTo>
                    <a:pt x="731" y="82"/>
                  </a:lnTo>
                  <a:lnTo>
                    <a:pt x="774" y="117"/>
                  </a:lnTo>
                  <a:lnTo>
                    <a:pt x="813" y="156"/>
                  </a:lnTo>
                  <a:lnTo>
                    <a:pt x="847" y="199"/>
                  </a:lnTo>
                  <a:lnTo>
                    <a:pt x="875" y="246"/>
                  </a:lnTo>
                  <a:lnTo>
                    <a:pt x="898" y="296"/>
                  </a:lnTo>
                  <a:lnTo>
                    <a:pt x="915" y="351"/>
                  </a:lnTo>
                  <a:lnTo>
                    <a:pt x="926" y="406"/>
                  </a:lnTo>
                  <a:lnTo>
                    <a:pt x="929" y="464"/>
                  </a:lnTo>
                  <a:lnTo>
                    <a:pt x="926" y="523"/>
                  </a:lnTo>
                  <a:lnTo>
                    <a:pt x="914" y="580"/>
                  </a:lnTo>
                  <a:lnTo>
                    <a:pt x="897" y="633"/>
                  </a:lnTo>
                  <a:lnTo>
                    <a:pt x="874" y="683"/>
                  </a:lnTo>
                  <a:lnTo>
                    <a:pt x="845" y="731"/>
                  </a:lnTo>
                  <a:lnTo>
                    <a:pt x="810" y="774"/>
                  </a:lnTo>
                  <a:lnTo>
                    <a:pt x="771" y="813"/>
                  </a:lnTo>
                  <a:lnTo>
                    <a:pt x="729" y="846"/>
                  </a:lnTo>
                  <a:lnTo>
                    <a:pt x="682" y="875"/>
                  </a:lnTo>
                  <a:lnTo>
                    <a:pt x="632" y="898"/>
                  </a:lnTo>
                  <a:lnTo>
                    <a:pt x="577" y="916"/>
                  </a:lnTo>
                  <a:lnTo>
                    <a:pt x="522" y="927"/>
                  </a:lnTo>
                  <a:lnTo>
                    <a:pt x="463" y="929"/>
                  </a:lnTo>
                  <a:lnTo>
                    <a:pt x="405" y="927"/>
                  </a:lnTo>
                  <a:lnTo>
                    <a:pt x="349" y="915"/>
                  </a:lnTo>
                  <a:lnTo>
                    <a:pt x="295" y="898"/>
                  </a:lnTo>
                  <a:lnTo>
                    <a:pt x="246" y="875"/>
                  </a:lnTo>
                  <a:lnTo>
                    <a:pt x="198" y="846"/>
                  </a:lnTo>
                  <a:lnTo>
                    <a:pt x="155" y="812"/>
                  </a:lnTo>
                  <a:lnTo>
                    <a:pt x="116" y="773"/>
                  </a:lnTo>
                  <a:lnTo>
                    <a:pt x="83" y="730"/>
                  </a:lnTo>
                  <a:lnTo>
                    <a:pt x="54" y="683"/>
                  </a:lnTo>
                  <a:lnTo>
                    <a:pt x="31" y="632"/>
                  </a:lnTo>
                  <a:lnTo>
                    <a:pt x="14" y="578"/>
                  </a:lnTo>
                  <a:lnTo>
                    <a:pt x="4" y="521"/>
                  </a:lnTo>
                  <a:lnTo>
                    <a:pt x="0" y="463"/>
                  </a:lnTo>
                  <a:lnTo>
                    <a:pt x="4" y="405"/>
                  </a:lnTo>
                  <a:lnTo>
                    <a:pt x="14" y="348"/>
                  </a:lnTo>
                  <a:lnTo>
                    <a:pt x="31" y="295"/>
                  </a:lnTo>
                  <a:lnTo>
                    <a:pt x="54" y="244"/>
                  </a:lnTo>
                  <a:lnTo>
                    <a:pt x="83" y="198"/>
                  </a:lnTo>
                  <a:lnTo>
                    <a:pt x="116" y="155"/>
                  </a:lnTo>
                  <a:lnTo>
                    <a:pt x="155" y="116"/>
                  </a:lnTo>
                  <a:lnTo>
                    <a:pt x="199" y="82"/>
                  </a:lnTo>
                  <a:lnTo>
                    <a:pt x="246" y="54"/>
                  </a:lnTo>
                  <a:lnTo>
                    <a:pt x="296" y="31"/>
                  </a:lnTo>
                  <a:lnTo>
                    <a:pt x="349" y="14"/>
                  </a:lnTo>
                  <a:lnTo>
                    <a:pt x="406" y="3"/>
                  </a:lnTo>
                  <a:lnTo>
                    <a:pt x="465" y="0"/>
                  </a:lnTo>
                  <a:close/>
                </a:path>
              </a:pathLst>
            </a:custGeom>
            <a:grpFill/>
            <a:ln w="0">
              <a:solidFill>
                <a:srgbClr val="0078D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1271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</a:endParaRPr>
            </a:p>
          </p:txBody>
        </p:sp>
        <p:grpSp>
          <p:nvGrpSpPr>
            <p:cNvPr id="212" name="Group 211"/>
            <p:cNvGrpSpPr/>
            <p:nvPr/>
          </p:nvGrpSpPr>
          <p:grpSpPr>
            <a:xfrm>
              <a:off x="5473037" y="6755499"/>
              <a:ext cx="619420" cy="479256"/>
              <a:chOff x="5473037" y="6755499"/>
              <a:chExt cx="619420" cy="479256"/>
            </a:xfrm>
            <a:grpFill/>
          </p:grpSpPr>
          <p:sp>
            <p:nvSpPr>
              <p:cNvPr id="213" name="Freeform 7"/>
              <p:cNvSpPr>
                <a:spLocks noEditPoints="1"/>
              </p:cNvSpPr>
              <p:nvPr/>
            </p:nvSpPr>
            <p:spPr bwMode="auto">
              <a:xfrm>
                <a:off x="5473037" y="6755499"/>
                <a:ext cx="619420" cy="479256"/>
              </a:xfrm>
              <a:custGeom>
                <a:avLst/>
                <a:gdLst>
                  <a:gd name="T0" fmla="*/ 3670 w 4268"/>
                  <a:gd name="T1" fmla="*/ 1480 h 3302"/>
                  <a:gd name="T2" fmla="*/ 3780 w 4268"/>
                  <a:gd name="T3" fmla="*/ 1622 h 3302"/>
                  <a:gd name="T4" fmla="*/ 3873 w 4268"/>
                  <a:gd name="T5" fmla="*/ 1502 h 3302"/>
                  <a:gd name="T6" fmla="*/ 646 w 4268"/>
                  <a:gd name="T7" fmla="*/ 190 h 3302"/>
                  <a:gd name="T8" fmla="*/ 787 w 4268"/>
                  <a:gd name="T9" fmla="*/ 666 h 3302"/>
                  <a:gd name="T10" fmla="*/ 619 w 4268"/>
                  <a:gd name="T11" fmla="*/ 879 h 3302"/>
                  <a:gd name="T12" fmla="*/ 382 w 4268"/>
                  <a:gd name="T13" fmla="*/ 1257 h 3302"/>
                  <a:gd name="T14" fmla="*/ 149 w 4268"/>
                  <a:gd name="T15" fmla="*/ 1325 h 3302"/>
                  <a:gd name="T16" fmla="*/ 149 w 4268"/>
                  <a:gd name="T17" fmla="*/ 1941 h 3302"/>
                  <a:gd name="T18" fmla="*/ 381 w 4268"/>
                  <a:gd name="T19" fmla="*/ 2007 h 3302"/>
                  <a:gd name="T20" fmla="*/ 600 w 4268"/>
                  <a:gd name="T21" fmla="*/ 2359 h 3302"/>
                  <a:gd name="T22" fmla="*/ 905 w 4268"/>
                  <a:gd name="T23" fmla="*/ 2661 h 3302"/>
                  <a:gd name="T24" fmla="*/ 1283 w 4268"/>
                  <a:gd name="T25" fmla="*/ 3136 h 3302"/>
                  <a:gd name="T26" fmla="*/ 1388 w 4268"/>
                  <a:gd name="T27" fmla="*/ 2854 h 3302"/>
                  <a:gd name="T28" fmla="*/ 2020 w 4268"/>
                  <a:gd name="T29" fmla="*/ 2885 h 3302"/>
                  <a:gd name="T30" fmla="*/ 2328 w 4268"/>
                  <a:gd name="T31" fmla="*/ 2857 h 3302"/>
                  <a:gd name="T32" fmla="*/ 2675 w 4268"/>
                  <a:gd name="T33" fmla="*/ 3166 h 3302"/>
                  <a:gd name="T34" fmla="*/ 2800 w 4268"/>
                  <a:gd name="T35" fmla="*/ 2565 h 3302"/>
                  <a:gd name="T36" fmla="*/ 3132 w 4268"/>
                  <a:gd name="T37" fmla="*/ 2169 h 3302"/>
                  <a:gd name="T38" fmla="*/ 3270 w 4268"/>
                  <a:gd name="T39" fmla="*/ 1611 h 3302"/>
                  <a:gd name="T40" fmla="*/ 3134 w 4268"/>
                  <a:gd name="T41" fmla="*/ 1088 h 3302"/>
                  <a:gd name="T42" fmla="*/ 2798 w 4268"/>
                  <a:gd name="T43" fmla="*/ 698 h 3302"/>
                  <a:gd name="T44" fmla="*/ 2156 w 4268"/>
                  <a:gd name="T45" fmla="*/ 401 h 3302"/>
                  <a:gd name="T46" fmla="*/ 1369 w 4268"/>
                  <a:gd name="T47" fmla="*/ 423 h 3302"/>
                  <a:gd name="T48" fmla="*/ 1001 w 4268"/>
                  <a:gd name="T49" fmla="*/ 374 h 3302"/>
                  <a:gd name="T50" fmla="*/ 537 w 4268"/>
                  <a:gd name="T51" fmla="*/ 0 h 3302"/>
                  <a:gd name="T52" fmla="*/ 1162 w 4268"/>
                  <a:gd name="T53" fmla="*/ 311 h 3302"/>
                  <a:gd name="T54" fmla="*/ 1611 w 4268"/>
                  <a:gd name="T55" fmla="*/ 242 h 3302"/>
                  <a:gd name="T56" fmla="*/ 2431 w 4268"/>
                  <a:gd name="T57" fmla="*/ 344 h 3302"/>
                  <a:gd name="T58" fmla="*/ 2989 w 4268"/>
                  <a:gd name="T59" fmla="*/ 690 h 3302"/>
                  <a:gd name="T60" fmla="*/ 3323 w 4268"/>
                  <a:gd name="T61" fmla="*/ 1193 h 3302"/>
                  <a:gd name="T62" fmla="*/ 3630 w 4268"/>
                  <a:gd name="T63" fmla="*/ 1164 h 3302"/>
                  <a:gd name="T64" fmla="*/ 3889 w 4268"/>
                  <a:gd name="T65" fmla="*/ 1215 h 3302"/>
                  <a:gd name="T66" fmla="*/ 4152 w 4268"/>
                  <a:gd name="T67" fmla="*/ 1426 h 3302"/>
                  <a:gd name="T68" fmla="*/ 4262 w 4268"/>
                  <a:gd name="T69" fmla="*/ 1690 h 3302"/>
                  <a:gd name="T70" fmla="*/ 4143 w 4268"/>
                  <a:gd name="T71" fmla="*/ 1681 h 3302"/>
                  <a:gd name="T72" fmla="*/ 4001 w 4268"/>
                  <a:gd name="T73" fmla="*/ 1485 h 3302"/>
                  <a:gd name="T74" fmla="*/ 3937 w 4268"/>
                  <a:gd name="T75" fmla="*/ 1698 h 3302"/>
                  <a:gd name="T76" fmla="*/ 3698 w 4268"/>
                  <a:gd name="T77" fmla="*/ 1738 h 3302"/>
                  <a:gd name="T78" fmla="*/ 3539 w 4268"/>
                  <a:gd name="T79" fmla="*/ 1519 h 3302"/>
                  <a:gd name="T80" fmla="*/ 3600 w 4268"/>
                  <a:gd name="T81" fmla="*/ 1305 h 3302"/>
                  <a:gd name="T82" fmla="*/ 3495 w 4268"/>
                  <a:gd name="T83" fmla="*/ 1318 h 3302"/>
                  <a:gd name="T84" fmla="*/ 3390 w 4268"/>
                  <a:gd name="T85" fmla="*/ 1433 h 3302"/>
                  <a:gd name="T86" fmla="*/ 3353 w 4268"/>
                  <a:gd name="T87" fmla="*/ 1985 h 3302"/>
                  <a:gd name="T88" fmla="*/ 3015 w 4268"/>
                  <a:gd name="T89" fmla="*/ 2548 h 3302"/>
                  <a:gd name="T90" fmla="*/ 2815 w 4268"/>
                  <a:gd name="T91" fmla="*/ 3171 h 3302"/>
                  <a:gd name="T92" fmla="*/ 2668 w 4268"/>
                  <a:gd name="T93" fmla="*/ 3301 h 3302"/>
                  <a:gd name="T94" fmla="*/ 2269 w 4268"/>
                  <a:gd name="T95" fmla="*/ 3213 h 3302"/>
                  <a:gd name="T96" fmla="*/ 1781 w 4268"/>
                  <a:gd name="T97" fmla="*/ 3034 h 3302"/>
                  <a:gd name="T98" fmla="*/ 1408 w 4268"/>
                  <a:gd name="T99" fmla="*/ 3198 h 3302"/>
                  <a:gd name="T100" fmla="*/ 1256 w 4268"/>
                  <a:gd name="T101" fmla="*/ 3302 h 3302"/>
                  <a:gd name="T102" fmla="*/ 913 w 4268"/>
                  <a:gd name="T103" fmla="*/ 3276 h 3302"/>
                  <a:gd name="T104" fmla="*/ 778 w 4268"/>
                  <a:gd name="T105" fmla="*/ 2730 h 3302"/>
                  <a:gd name="T106" fmla="*/ 445 w 4268"/>
                  <a:gd name="T107" fmla="*/ 2379 h 3302"/>
                  <a:gd name="T108" fmla="*/ 267 w 4268"/>
                  <a:gd name="T109" fmla="*/ 2115 h 3302"/>
                  <a:gd name="T110" fmla="*/ 16 w 4268"/>
                  <a:gd name="T111" fmla="*/ 1977 h 3302"/>
                  <a:gd name="T112" fmla="*/ 30 w 4268"/>
                  <a:gd name="T113" fmla="*/ 1257 h 3302"/>
                  <a:gd name="T114" fmla="*/ 241 w 4268"/>
                  <a:gd name="T115" fmla="*/ 1155 h 3302"/>
                  <a:gd name="T116" fmla="*/ 427 w 4268"/>
                  <a:gd name="T117" fmla="*/ 910 h 3302"/>
                  <a:gd name="T118" fmla="*/ 649 w 4268"/>
                  <a:gd name="T119" fmla="*/ 646 h 3302"/>
                  <a:gd name="T120" fmla="*/ 466 w 4268"/>
                  <a:gd name="T121" fmla="*/ 87 h 3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68" h="3302">
                    <a:moveTo>
                      <a:pt x="3758" y="1340"/>
                    </a:moveTo>
                    <a:lnTo>
                      <a:pt x="3731" y="1357"/>
                    </a:lnTo>
                    <a:lnTo>
                      <a:pt x="3709" y="1378"/>
                    </a:lnTo>
                    <a:lnTo>
                      <a:pt x="3693" y="1400"/>
                    </a:lnTo>
                    <a:lnTo>
                      <a:pt x="3682" y="1424"/>
                    </a:lnTo>
                    <a:lnTo>
                      <a:pt x="3674" y="1452"/>
                    </a:lnTo>
                    <a:lnTo>
                      <a:pt x="3670" y="1480"/>
                    </a:lnTo>
                    <a:lnTo>
                      <a:pt x="3669" y="1510"/>
                    </a:lnTo>
                    <a:lnTo>
                      <a:pt x="3672" y="1538"/>
                    </a:lnTo>
                    <a:lnTo>
                      <a:pt x="3684" y="1564"/>
                    </a:lnTo>
                    <a:lnTo>
                      <a:pt x="3701" y="1586"/>
                    </a:lnTo>
                    <a:lnTo>
                      <a:pt x="3723" y="1604"/>
                    </a:lnTo>
                    <a:lnTo>
                      <a:pt x="3749" y="1616"/>
                    </a:lnTo>
                    <a:lnTo>
                      <a:pt x="3780" y="1622"/>
                    </a:lnTo>
                    <a:lnTo>
                      <a:pt x="3807" y="1621"/>
                    </a:lnTo>
                    <a:lnTo>
                      <a:pt x="3830" y="1613"/>
                    </a:lnTo>
                    <a:lnTo>
                      <a:pt x="3850" y="1600"/>
                    </a:lnTo>
                    <a:lnTo>
                      <a:pt x="3864" y="1582"/>
                    </a:lnTo>
                    <a:lnTo>
                      <a:pt x="3873" y="1560"/>
                    </a:lnTo>
                    <a:lnTo>
                      <a:pt x="3876" y="1533"/>
                    </a:lnTo>
                    <a:lnTo>
                      <a:pt x="3873" y="1502"/>
                    </a:lnTo>
                    <a:lnTo>
                      <a:pt x="3863" y="1470"/>
                    </a:lnTo>
                    <a:lnTo>
                      <a:pt x="3851" y="1439"/>
                    </a:lnTo>
                    <a:lnTo>
                      <a:pt x="3834" y="1410"/>
                    </a:lnTo>
                    <a:lnTo>
                      <a:pt x="3814" y="1384"/>
                    </a:lnTo>
                    <a:lnTo>
                      <a:pt x="3788" y="1361"/>
                    </a:lnTo>
                    <a:lnTo>
                      <a:pt x="3758" y="1340"/>
                    </a:lnTo>
                    <a:close/>
                    <a:moveTo>
                      <a:pt x="646" y="190"/>
                    </a:moveTo>
                    <a:lnTo>
                      <a:pt x="651" y="210"/>
                    </a:lnTo>
                    <a:lnTo>
                      <a:pt x="655" y="225"/>
                    </a:lnTo>
                    <a:lnTo>
                      <a:pt x="659" y="238"/>
                    </a:lnTo>
                    <a:lnTo>
                      <a:pt x="662" y="251"/>
                    </a:lnTo>
                    <a:lnTo>
                      <a:pt x="721" y="445"/>
                    </a:lnTo>
                    <a:lnTo>
                      <a:pt x="782" y="641"/>
                    </a:lnTo>
                    <a:lnTo>
                      <a:pt x="787" y="666"/>
                    </a:lnTo>
                    <a:lnTo>
                      <a:pt x="789" y="689"/>
                    </a:lnTo>
                    <a:lnTo>
                      <a:pt x="782" y="711"/>
                    </a:lnTo>
                    <a:lnTo>
                      <a:pt x="770" y="730"/>
                    </a:lnTo>
                    <a:lnTo>
                      <a:pt x="752" y="748"/>
                    </a:lnTo>
                    <a:lnTo>
                      <a:pt x="716" y="777"/>
                    </a:lnTo>
                    <a:lnTo>
                      <a:pt x="682" y="808"/>
                    </a:lnTo>
                    <a:lnTo>
                      <a:pt x="619" y="879"/>
                    </a:lnTo>
                    <a:lnTo>
                      <a:pt x="561" y="956"/>
                    </a:lnTo>
                    <a:lnTo>
                      <a:pt x="508" y="1035"/>
                    </a:lnTo>
                    <a:lnTo>
                      <a:pt x="461" y="1117"/>
                    </a:lnTo>
                    <a:lnTo>
                      <a:pt x="421" y="1204"/>
                    </a:lnTo>
                    <a:lnTo>
                      <a:pt x="410" y="1226"/>
                    </a:lnTo>
                    <a:lnTo>
                      <a:pt x="398" y="1244"/>
                    </a:lnTo>
                    <a:lnTo>
                      <a:pt x="382" y="1257"/>
                    </a:lnTo>
                    <a:lnTo>
                      <a:pt x="363" y="1268"/>
                    </a:lnTo>
                    <a:lnTo>
                      <a:pt x="338" y="1273"/>
                    </a:lnTo>
                    <a:lnTo>
                      <a:pt x="268" y="1286"/>
                    </a:lnTo>
                    <a:lnTo>
                      <a:pt x="197" y="1300"/>
                    </a:lnTo>
                    <a:lnTo>
                      <a:pt x="177" y="1307"/>
                    </a:lnTo>
                    <a:lnTo>
                      <a:pt x="161" y="1314"/>
                    </a:lnTo>
                    <a:lnTo>
                      <a:pt x="149" y="1325"/>
                    </a:lnTo>
                    <a:lnTo>
                      <a:pt x="140" y="1338"/>
                    </a:lnTo>
                    <a:lnTo>
                      <a:pt x="135" y="1354"/>
                    </a:lnTo>
                    <a:lnTo>
                      <a:pt x="133" y="1375"/>
                    </a:lnTo>
                    <a:lnTo>
                      <a:pt x="133" y="1888"/>
                    </a:lnTo>
                    <a:lnTo>
                      <a:pt x="135" y="1910"/>
                    </a:lnTo>
                    <a:lnTo>
                      <a:pt x="140" y="1928"/>
                    </a:lnTo>
                    <a:lnTo>
                      <a:pt x="149" y="1941"/>
                    </a:lnTo>
                    <a:lnTo>
                      <a:pt x="161" y="1953"/>
                    </a:lnTo>
                    <a:lnTo>
                      <a:pt x="179" y="1960"/>
                    </a:lnTo>
                    <a:lnTo>
                      <a:pt x="201" y="1966"/>
                    </a:lnTo>
                    <a:lnTo>
                      <a:pt x="271" y="1981"/>
                    </a:lnTo>
                    <a:lnTo>
                      <a:pt x="342" y="1993"/>
                    </a:lnTo>
                    <a:lnTo>
                      <a:pt x="363" y="1998"/>
                    </a:lnTo>
                    <a:lnTo>
                      <a:pt x="381" y="2007"/>
                    </a:lnTo>
                    <a:lnTo>
                      <a:pt x="396" y="2019"/>
                    </a:lnTo>
                    <a:lnTo>
                      <a:pt x="408" y="2034"/>
                    </a:lnTo>
                    <a:lnTo>
                      <a:pt x="418" y="2054"/>
                    </a:lnTo>
                    <a:lnTo>
                      <a:pt x="456" y="2137"/>
                    </a:lnTo>
                    <a:lnTo>
                      <a:pt x="499" y="2216"/>
                    </a:lnTo>
                    <a:lnTo>
                      <a:pt x="546" y="2289"/>
                    </a:lnTo>
                    <a:lnTo>
                      <a:pt x="600" y="2359"/>
                    </a:lnTo>
                    <a:lnTo>
                      <a:pt x="657" y="2427"/>
                    </a:lnTo>
                    <a:lnTo>
                      <a:pt x="720" y="2489"/>
                    </a:lnTo>
                    <a:lnTo>
                      <a:pt x="787" y="2547"/>
                    </a:lnTo>
                    <a:lnTo>
                      <a:pt x="859" y="2603"/>
                    </a:lnTo>
                    <a:lnTo>
                      <a:pt x="879" y="2620"/>
                    </a:lnTo>
                    <a:lnTo>
                      <a:pt x="895" y="2639"/>
                    </a:lnTo>
                    <a:lnTo>
                      <a:pt x="905" y="2661"/>
                    </a:lnTo>
                    <a:lnTo>
                      <a:pt x="912" y="2687"/>
                    </a:lnTo>
                    <a:lnTo>
                      <a:pt x="962" y="2994"/>
                    </a:lnTo>
                    <a:lnTo>
                      <a:pt x="976" y="3079"/>
                    </a:lnTo>
                    <a:lnTo>
                      <a:pt x="992" y="3165"/>
                    </a:lnTo>
                    <a:lnTo>
                      <a:pt x="1277" y="3165"/>
                    </a:lnTo>
                    <a:lnTo>
                      <a:pt x="1281" y="3149"/>
                    </a:lnTo>
                    <a:lnTo>
                      <a:pt x="1283" y="3136"/>
                    </a:lnTo>
                    <a:lnTo>
                      <a:pt x="1301" y="3027"/>
                    </a:lnTo>
                    <a:lnTo>
                      <a:pt x="1320" y="2920"/>
                    </a:lnTo>
                    <a:lnTo>
                      <a:pt x="1326" y="2895"/>
                    </a:lnTo>
                    <a:lnTo>
                      <a:pt x="1336" y="2877"/>
                    </a:lnTo>
                    <a:lnTo>
                      <a:pt x="1349" y="2863"/>
                    </a:lnTo>
                    <a:lnTo>
                      <a:pt x="1367" y="2857"/>
                    </a:lnTo>
                    <a:lnTo>
                      <a:pt x="1388" y="2854"/>
                    </a:lnTo>
                    <a:lnTo>
                      <a:pt x="1413" y="2857"/>
                    </a:lnTo>
                    <a:lnTo>
                      <a:pt x="1448" y="2863"/>
                    </a:lnTo>
                    <a:lnTo>
                      <a:pt x="1562" y="2884"/>
                    </a:lnTo>
                    <a:lnTo>
                      <a:pt x="1676" y="2897"/>
                    </a:lnTo>
                    <a:lnTo>
                      <a:pt x="1790" y="2901"/>
                    </a:lnTo>
                    <a:lnTo>
                      <a:pt x="1905" y="2898"/>
                    </a:lnTo>
                    <a:lnTo>
                      <a:pt x="2020" y="2885"/>
                    </a:lnTo>
                    <a:lnTo>
                      <a:pt x="2097" y="2872"/>
                    </a:lnTo>
                    <a:lnTo>
                      <a:pt x="2174" y="2855"/>
                    </a:lnTo>
                    <a:lnTo>
                      <a:pt x="2251" y="2840"/>
                    </a:lnTo>
                    <a:lnTo>
                      <a:pt x="2277" y="2836"/>
                    </a:lnTo>
                    <a:lnTo>
                      <a:pt x="2297" y="2837"/>
                    </a:lnTo>
                    <a:lnTo>
                      <a:pt x="2315" y="2845"/>
                    </a:lnTo>
                    <a:lnTo>
                      <a:pt x="2328" y="2857"/>
                    </a:lnTo>
                    <a:lnTo>
                      <a:pt x="2340" y="2875"/>
                    </a:lnTo>
                    <a:lnTo>
                      <a:pt x="2348" y="2899"/>
                    </a:lnTo>
                    <a:lnTo>
                      <a:pt x="2352" y="2923"/>
                    </a:lnTo>
                    <a:lnTo>
                      <a:pt x="2355" y="2945"/>
                    </a:lnTo>
                    <a:lnTo>
                      <a:pt x="2374" y="3055"/>
                    </a:lnTo>
                    <a:lnTo>
                      <a:pt x="2393" y="3166"/>
                    </a:lnTo>
                    <a:lnTo>
                      <a:pt x="2675" y="3166"/>
                    </a:lnTo>
                    <a:lnTo>
                      <a:pt x="2682" y="3147"/>
                    </a:lnTo>
                    <a:lnTo>
                      <a:pt x="2687" y="3127"/>
                    </a:lnTo>
                    <a:lnTo>
                      <a:pt x="2728" y="2880"/>
                    </a:lnTo>
                    <a:lnTo>
                      <a:pt x="2769" y="2634"/>
                    </a:lnTo>
                    <a:lnTo>
                      <a:pt x="2775" y="2608"/>
                    </a:lnTo>
                    <a:lnTo>
                      <a:pt x="2785" y="2586"/>
                    </a:lnTo>
                    <a:lnTo>
                      <a:pt x="2800" y="2565"/>
                    </a:lnTo>
                    <a:lnTo>
                      <a:pt x="2818" y="2547"/>
                    </a:lnTo>
                    <a:lnTo>
                      <a:pt x="2881" y="2490"/>
                    </a:lnTo>
                    <a:lnTo>
                      <a:pt x="2941" y="2431"/>
                    </a:lnTo>
                    <a:lnTo>
                      <a:pt x="2995" y="2370"/>
                    </a:lnTo>
                    <a:lnTo>
                      <a:pt x="3046" y="2305"/>
                    </a:lnTo>
                    <a:lnTo>
                      <a:pt x="3091" y="2239"/>
                    </a:lnTo>
                    <a:lnTo>
                      <a:pt x="3132" y="2169"/>
                    </a:lnTo>
                    <a:lnTo>
                      <a:pt x="3167" y="2098"/>
                    </a:lnTo>
                    <a:lnTo>
                      <a:pt x="3198" y="2024"/>
                    </a:lnTo>
                    <a:lnTo>
                      <a:pt x="3224" y="1946"/>
                    </a:lnTo>
                    <a:lnTo>
                      <a:pt x="3244" y="1866"/>
                    </a:lnTo>
                    <a:lnTo>
                      <a:pt x="3258" y="1783"/>
                    </a:lnTo>
                    <a:lnTo>
                      <a:pt x="3267" y="1698"/>
                    </a:lnTo>
                    <a:lnTo>
                      <a:pt x="3270" y="1611"/>
                    </a:lnTo>
                    <a:lnTo>
                      <a:pt x="3265" y="1525"/>
                    </a:lnTo>
                    <a:lnTo>
                      <a:pt x="3254" y="1440"/>
                    </a:lnTo>
                    <a:lnTo>
                      <a:pt x="3236" y="1357"/>
                    </a:lnTo>
                    <a:lnTo>
                      <a:pt x="3214" y="1274"/>
                    </a:lnTo>
                    <a:lnTo>
                      <a:pt x="3192" y="1209"/>
                    </a:lnTo>
                    <a:lnTo>
                      <a:pt x="3165" y="1147"/>
                    </a:lnTo>
                    <a:lnTo>
                      <a:pt x="3134" y="1088"/>
                    </a:lnTo>
                    <a:lnTo>
                      <a:pt x="3097" y="1031"/>
                    </a:lnTo>
                    <a:lnTo>
                      <a:pt x="3060" y="975"/>
                    </a:lnTo>
                    <a:lnTo>
                      <a:pt x="3020" y="922"/>
                    </a:lnTo>
                    <a:lnTo>
                      <a:pt x="2977" y="870"/>
                    </a:lnTo>
                    <a:lnTo>
                      <a:pt x="2921" y="808"/>
                    </a:lnTo>
                    <a:lnTo>
                      <a:pt x="2862" y="751"/>
                    </a:lnTo>
                    <a:lnTo>
                      <a:pt x="2798" y="698"/>
                    </a:lnTo>
                    <a:lnTo>
                      <a:pt x="2732" y="650"/>
                    </a:lnTo>
                    <a:lnTo>
                      <a:pt x="2662" y="605"/>
                    </a:lnTo>
                    <a:lnTo>
                      <a:pt x="2591" y="565"/>
                    </a:lnTo>
                    <a:lnTo>
                      <a:pt x="2482" y="511"/>
                    </a:lnTo>
                    <a:lnTo>
                      <a:pt x="2375" y="466"/>
                    </a:lnTo>
                    <a:lnTo>
                      <a:pt x="2265" y="430"/>
                    </a:lnTo>
                    <a:lnTo>
                      <a:pt x="2156" y="401"/>
                    </a:lnTo>
                    <a:lnTo>
                      <a:pt x="2045" y="381"/>
                    </a:lnTo>
                    <a:lnTo>
                      <a:pt x="1933" y="369"/>
                    </a:lnTo>
                    <a:lnTo>
                      <a:pt x="1822" y="364"/>
                    </a:lnTo>
                    <a:lnTo>
                      <a:pt x="1709" y="368"/>
                    </a:lnTo>
                    <a:lnTo>
                      <a:pt x="1597" y="378"/>
                    </a:lnTo>
                    <a:lnTo>
                      <a:pt x="1483" y="397"/>
                    </a:lnTo>
                    <a:lnTo>
                      <a:pt x="1369" y="423"/>
                    </a:lnTo>
                    <a:lnTo>
                      <a:pt x="1253" y="457"/>
                    </a:lnTo>
                    <a:lnTo>
                      <a:pt x="1226" y="465"/>
                    </a:lnTo>
                    <a:lnTo>
                      <a:pt x="1200" y="466"/>
                    </a:lnTo>
                    <a:lnTo>
                      <a:pt x="1176" y="463"/>
                    </a:lnTo>
                    <a:lnTo>
                      <a:pt x="1150" y="456"/>
                    </a:lnTo>
                    <a:lnTo>
                      <a:pt x="1125" y="444"/>
                    </a:lnTo>
                    <a:lnTo>
                      <a:pt x="1001" y="374"/>
                    </a:lnTo>
                    <a:lnTo>
                      <a:pt x="877" y="307"/>
                    </a:lnTo>
                    <a:lnTo>
                      <a:pt x="751" y="241"/>
                    </a:lnTo>
                    <a:lnTo>
                      <a:pt x="719" y="224"/>
                    </a:lnTo>
                    <a:lnTo>
                      <a:pt x="685" y="208"/>
                    </a:lnTo>
                    <a:lnTo>
                      <a:pt x="646" y="190"/>
                    </a:lnTo>
                    <a:close/>
                    <a:moveTo>
                      <a:pt x="519" y="0"/>
                    </a:moveTo>
                    <a:lnTo>
                      <a:pt x="537" y="0"/>
                    </a:lnTo>
                    <a:lnTo>
                      <a:pt x="554" y="5"/>
                    </a:lnTo>
                    <a:lnTo>
                      <a:pt x="572" y="12"/>
                    </a:lnTo>
                    <a:lnTo>
                      <a:pt x="662" y="52"/>
                    </a:lnTo>
                    <a:lnTo>
                      <a:pt x="751" y="92"/>
                    </a:lnTo>
                    <a:lnTo>
                      <a:pt x="839" y="135"/>
                    </a:lnTo>
                    <a:lnTo>
                      <a:pt x="1001" y="221"/>
                    </a:lnTo>
                    <a:lnTo>
                      <a:pt x="1162" y="311"/>
                    </a:lnTo>
                    <a:lnTo>
                      <a:pt x="1184" y="320"/>
                    </a:lnTo>
                    <a:lnTo>
                      <a:pt x="1204" y="324"/>
                    </a:lnTo>
                    <a:lnTo>
                      <a:pt x="1225" y="324"/>
                    </a:lnTo>
                    <a:lnTo>
                      <a:pt x="1248" y="318"/>
                    </a:lnTo>
                    <a:lnTo>
                      <a:pt x="1370" y="285"/>
                    </a:lnTo>
                    <a:lnTo>
                      <a:pt x="1490" y="259"/>
                    </a:lnTo>
                    <a:lnTo>
                      <a:pt x="1611" y="242"/>
                    </a:lnTo>
                    <a:lnTo>
                      <a:pt x="1730" y="232"/>
                    </a:lnTo>
                    <a:lnTo>
                      <a:pt x="1849" y="230"/>
                    </a:lnTo>
                    <a:lnTo>
                      <a:pt x="1967" y="237"/>
                    </a:lnTo>
                    <a:lnTo>
                      <a:pt x="2084" y="251"/>
                    </a:lnTo>
                    <a:lnTo>
                      <a:pt x="2200" y="274"/>
                    </a:lnTo>
                    <a:lnTo>
                      <a:pt x="2315" y="306"/>
                    </a:lnTo>
                    <a:lnTo>
                      <a:pt x="2431" y="344"/>
                    </a:lnTo>
                    <a:lnTo>
                      <a:pt x="2545" y="392"/>
                    </a:lnTo>
                    <a:lnTo>
                      <a:pt x="2657" y="449"/>
                    </a:lnTo>
                    <a:lnTo>
                      <a:pt x="2730" y="489"/>
                    </a:lnTo>
                    <a:lnTo>
                      <a:pt x="2798" y="535"/>
                    </a:lnTo>
                    <a:lnTo>
                      <a:pt x="2866" y="583"/>
                    </a:lnTo>
                    <a:lnTo>
                      <a:pt x="2929" y="634"/>
                    </a:lnTo>
                    <a:lnTo>
                      <a:pt x="2989" y="690"/>
                    </a:lnTo>
                    <a:lnTo>
                      <a:pt x="3046" y="750"/>
                    </a:lnTo>
                    <a:lnTo>
                      <a:pt x="3099" y="813"/>
                    </a:lnTo>
                    <a:lnTo>
                      <a:pt x="3152" y="883"/>
                    </a:lnTo>
                    <a:lnTo>
                      <a:pt x="3202" y="957"/>
                    </a:lnTo>
                    <a:lnTo>
                      <a:pt x="3248" y="1033"/>
                    </a:lnTo>
                    <a:lnTo>
                      <a:pt x="3288" y="1111"/>
                    </a:lnTo>
                    <a:lnTo>
                      <a:pt x="3323" y="1193"/>
                    </a:lnTo>
                    <a:lnTo>
                      <a:pt x="3334" y="1222"/>
                    </a:lnTo>
                    <a:lnTo>
                      <a:pt x="3345" y="1247"/>
                    </a:lnTo>
                    <a:lnTo>
                      <a:pt x="3415" y="1220"/>
                    </a:lnTo>
                    <a:lnTo>
                      <a:pt x="3485" y="1194"/>
                    </a:lnTo>
                    <a:lnTo>
                      <a:pt x="3555" y="1172"/>
                    </a:lnTo>
                    <a:lnTo>
                      <a:pt x="3592" y="1164"/>
                    </a:lnTo>
                    <a:lnTo>
                      <a:pt x="3630" y="1164"/>
                    </a:lnTo>
                    <a:lnTo>
                      <a:pt x="3667" y="1168"/>
                    </a:lnTo>
                    <a:lnTo>
                      <a:pt x="3705" y="1176"/>
                    </a:lnTo>
                    <a:lnTo>
                      <a:pt x="3741" y="1187"/>
                    </a:lnTo>
                    <a:lnTo>
                      <a:pt x="3771" y="1196"/>
                    </a:lnTo>
                    <a:lnTo>
                      <a:pt x="3802" y="1200"/>
                    </a:lnTo>
                    <a:lnTo>
                      <a:pt x="3846" y="1204"/>
                    </a:lnTo>
                    <a:lnTo>
                      <a:pt x="3889" y="1215"/>
                    </a:lnTo>
                    <a:lnTo>
                      <a:pt x="3929" y="1229"/>
                    </a:lnTo>
                    <a:lnTo>
                      <a:pt x="3966" y="1247"/>
                    </a:lnTo>
                    <a:lnTo>
                      <a:pt x="4003" y="1270"/>
                    </a:lnTo>
                    <a:lnTo>
                      <a:pt x="4036" y="1297"/>
                    </a:lnTo>
                    <a:lnTo>
                      <a:pt x="4079" y="1338"/>
                    </a:lnTo>
                    <a:lnTo>
                      <a:pt x="4118" y="1380"/>
                    </a:lnTo>
                    <a:lnTo>
                      <a:pt x="4152" y="1426"/>
                    </a:lnTo>
                    <a:lnTo>
                      <a:pt x="4184" y="1474"/>
                    </a:lnTo>
                    <a:lnTo>
                      <a:pt x="4212" y="1523"/>
                    </a:lnTo>
                    <a:lnTo>
                      <a:pt x="4238" y="1575"/>
                    </a:lnTo>
                    <a:lnTo>
                      <a:pt x="4262" y="1628"/>
                    </a:lnTo>
                    <a:lnTo>
                      <a:pt x="4268" y="1650"/>
                    </a:lnTo>
                    <a:lnTo>
                      <a:pt x="4268" y="1672"/>
                    </a:lnTo>
                    <a:lnTo>
                      <a:pt x="4262" y="1690"/>
                    </a:lnTo>
                    <a:lnTo>
                      <a:pt x="4250" y="1705"/>
                    </a:lnTo>
                    <a:lnTo>
                      <a:pt x="4233" y="1717"/>
                    </a:lnTo>
                    <a:lnTo>
                      <a:pt x="4212" y="1722"/>
                    </a:lnTo>
                    <a:lnTo>
                      <a:pt x="4193" y="1722"/>
                    </a:lnTo>
                    <a:lnTo>
                      <a:pt x="4174" y="1714"/>
                    </a:lnTo>
                    <a:lnTo>
                      <a:pt x="4157" y="1700"/>
                    </a:lnTo>
                    <a:lnTo>
                      <a:pt x="4143" y="1681"/>
                    </a:lnTo>
                    <a:lnTo>
                      <a:pt x="4027" y="1475"/>
                    </a:lnTo>
                    <a:lnTo>
                      <a:pt x="4022" y="1468"/>
                    </a:lnTo>
                    <a:lnTo>
                      <a:pt x="4016" y="1461"/>
                    </a:lnTo>
                    <a:lnTo>
                      <a:pt x="4008" y="1452"/>
                    </a:lnTo>
                    <a:lnTo>
                      <a:pt x="3997" y="1440"/>
                    </a:lnTo>
                    <a:lnTo>
                      <a:pt x="4000" y="1464"/>
                    </a:lnTo>
                    <a:lnTo>
                      <a:pt x="4001" y="1485"/>
                    </a:lnTo>
                    <a:lnTo>
                      <a:pt x="4003" y="1502"/>
                    </a:lnTo>
                    <a:lnTo>
                      <a:pt x="4004" y="1543"/>
                    </a:lnTo>
                    <a:lnTo>
                      <a:pt x="4000" y="1581"/>
                    </a:lnTo>
                    <a:lnTo>
                      <a:pt x="3991" y="1616"/>
                    </a:lnTo>
                    <a:lnTo>
                      <a:pt x="3978" y="1647"/>
                    </a:lnTo>
                    <a:lnTo>
                      <a:pt x="3960" y="1674"/>
                    </a:lnTo>
                    <a:lnTo>
                      <a:pt x="3937" y="1698"/>
                    </a:lnTo>
                    <a:lnTo>
                      <a:pt x="3909" y="1718"/>
                    </a:lnTo>
                    <a:lnTo>
                      <a:pt x="3878" y="1734"/>
                    </a:lnTo>
                    <a:lnTo>
                      <a:pt x="3842" y="1745"/>
                    </a:lnTo>
                    <a:lnTo>
                      <a:pt x="3806" y="1752"/>
                    </a:lnTo>
                    <a:lnTo>
                      <a:pt x="3770" y="1753"/>
                    </a:lnTo>
                    <a:lnTo>
                      <a:pt x="3733" y="1748"/>
                    </a:lnTo>
                    <a:lnTo>
                      <a:pt x="3698" y="1738"/>
                    </a:lnTo>
                    <a:lnTo>
                      <a:pt x="3666" y="1722"/>
                    </a:lnTo>
                    <a:lnTo>
                      <a:pt x="3635" y="1701"/>
                    </a:lnTo>
                    <a:lnTo>
                      <a:pt x="3608" y="1678"/>
                    </a:lnTo>
                    <a:lnTo>
                      <a:pt x="3584" y="1650"/>
                    </a:lnTo>
                    <a:lnTo>
                      <a:pt x="3568" y="1617"/>
                    </a:lnTo>
                    <a:lnTo>
                      <a:pt x="3549" y="1568"/>
                    </a:lnTo>
                    <a:lnTo>
                      <a:pt x="3539" y="1519"/>
                    </a:lnTo>
                    <a:lnTo>
                      <a:pt x="3539" y="1470"/>
                    </a:lnTo>
                    <a:lnTo>
                      <a:pt x="3547" y="1422"/>
                    </a:lnTo>
                    <a:lnTo>
                      <a:pt x="3564" y="1374"/>
                    </a:lnTo>
                    <a:lnTo>
                      <a:pt x="3588" y="1327"/>
                    </a:lnTo>
                    <a:lnTo>
                      <a:pt x="3595" y="1317"/>
                    </a:lnTo>
                    <a:lnTo>
                      <a:pt x="3600" y="1307"/>
                    </a:lnTo>
                    <a:lnTo>
                      <a:pt x="3600" y="1305"/>
                    </a:lnTo>
                    <a:lnTo>
                      <a:pt x="3600" y="1304"/>
                    </a:lnTo>
                    <a:lnTo>
                      <a:pt x="3599" y="1300"/>
                    </a:lnTo>
                    <a:lnTo>
                      <a:pt x="3597" y="1296"/>
                    </a:lnTo>
                    <a:lnTo>
                      <a:pt x="3575" y="1296"/>
                    </a:lnTo>
                    <a:lnTo>
                      <a:pt x="3549" y="1300"/>
                    </a:lnTo>
                    <a:lnTo>
                      <a:pt x="3522" y="1308"/>
                    </a:lnTo>
                    <a:lnTo>
                      <a:pt x="3495" y="1318"/>
                    </a:lnTo>
                    <a:lnTo>
                      <a:pt x="3469" y="1332"/>
                    </a:lnTo>
                    <a:lnTo>
                      <a:pt x="3445" y="1347"/>
                    </a:lnTo>
                    <a:lnTo>
                      <a:pt x="3423" y="1365"/>
                    </a:lnTo>
                    <a:lnTo>
                      <a:pt x="3406" y="1382"/>
                    </a:lnTo>
                    <a:lnTo>
                      <a:pt x="3394" y="1401"/>
                    </a:lnTo>
                    <a:lnTo>
                      <a:pt x="3390" y="1415"/>
                    </a:lnTo>
                    <a:lnTo>
                      <a:pt x="3390" y="1433"/>
                    </a:lnTo>
                    <a:lnTo>
                      <a:pt x="3391" y="1450"/>
                    </a:lnTo>
                    <a:lnTo>
                      <a:pt x="3402" y="1541"/>
                    </a:lnTo>
                    <a:lnTo>
                      <a:pt x="3404" y="1630"/>
                    </a:lnTo>
                    <a:lnTo>
                      <a:pt x="3402" y="1720"/>
                    </a:lnTo>
                    <a:lnTo>
                      <a:pt x="3391" y="1809"/>
                    </a:lnTo>
                    <a:lnTo>
                      <a:pt x="3376" y="1897"/>
                    </a:lnTo>
                    <a:lnTo>
                      <a:pt x="3353" y="1985"/>
                    </a:lnTo>
                    <a:lnTo>
                      <a:pt x="3322" y="2077"/>
                    </a:lnTo>
                    <a:lnTo>
                      <a:pt x="3284" y="2165"/>
                    </a:lnTo>
                    <a:lnTo>
                      <a:pt x="3241" y="2248"/>
                    </a:lnTo>
                    <a:lnTo>
                      <a:pt x="3192" y="2330"/>
                    </a:lnTo>
                    <a:lnTo>
                      <a:pt x="3139" y="2406"/>
                    </a:lnTo>
                    <a:lnTo>
                      <a:pt x="3079" y="2478"/>
                    </a:lnTo>
                    <a:lnTo>
                      <a:pt x="3015" y="2548"/>
                    </a:lnTo>
                    <a:lnTo>
                      <a:pt x="2943" y="2614"/>
                    </a:lnTo>
                    <a:lnTo>
                      <a:pt x="2924" y="2634"/>
                    </a:lnTo>
                    <a:lnTo>
                      <a:pt x="2910" y="2655"/>
                    </a:lnTo>
                    <a:lnTo>
                      <a:pt x="2899" y="2678"/>
                    </a:lnTo>
                    <a:lnTo>
                      <a:pt x="2893" y="2705"/>
                    </a:lnTo>
                    <a:lnTo>
                      <a:pt x="2855" y="2938"/>
                    </a:lnTo>
                    <a:lnTo>
                      <a:pt x="2815" y="3171"/>
                    </a:lnTo>
                    <a:lnTo>
                      <a:pt x="2806" y="3206"/>
                    </a:lnTo>
                    <a:lnTo>
                      <a:pt x="2794" y="3235"/>
                    </a:lnTo>
                    <a:lnTo>
                      <a:pt x="2779" y="3258"/>
                    </a:lnTo>
                    <a:lnTo>
                      <a:pt x="2758" y="3276"/>
                    </a:lnTo>
                    <a:lnTo>
                      <a:pt x="2732" y="3289"/>
                    </a:lnTo>
                    <a:lnTo>
                      <a:pt x="2703" y="3298"/>
                    </a:lnTo>
                    <a:lnTo>
                      <a:pt x="2668" y="3301"/>
                    </a:lnTo>
                    <a:lnTo>
                      <a:pt x="2403" y="3301"/>
                    </a:lnTo>
                    <a:lnTo>
                      <a:pt x="2370" y="3298"/>
                    </a:lnTo>
                    <a:lnTo>
                      <a:pt x="2341" y="3290"/>
                    </a:lnTo>
                    <a:lnTo>
                      <a:pt x="2317" y="3279"/>
                    </a:lnTo>
                    <a:lnTo>
                      <a:pt x="2297" y="3262"/>
                    </a:lnTo>
                    <a:lnTo>
                      <a:pt x="2280" y="3240"/>
                    </a:lnTo>
                    <a:lnTo>
                      <a:pt x="2269" y="3213"/>
                    </a:lnTo>
                    <a:lnTo>
                      <a:pt x="2260" y="3180"/>
                    </a:lnTo>
                    <a:lnTo>
                      <a:pt x="2243" y="3084"/>
                    </a:lnTo>
                    <a:lnTo>
                      <a:pt x="2226" y="2985"/>
                    </a:lnTo>
                    <a:lnTo>
                      <a:pt x="2115" y="3007"/>
                    </a:lnTo>
                    <a:lnTo>
                      <a:pt x="2003" y="3022"/>
                    </a:lnTo>
                    <a:lnTo>
                      <a:pt x="1892" y="3031"/>
                    </a:lnTo>
                    <a:lnTo>
                      <a:pt x="1781" y="3034"/>
                    </a:lnTo>
                    <a:lnTo>
                      <a:pt x="1669" y="3029"/>
                    </a:lnTo>
                    <a:lnTo>
                      <a:pt x="1557" y="3017"/>
                    </a:lnTo>
                    <a:lnTo>
                      <a:pt x="1443" y="2999"/>
                    </a:lnTo>
                    <a:lnTo>
                      <a:pt x="1431" y="3061"/>
                    </a:lnTo>
                    <a:lnTo>
                      <a:pt x="1422" y="3122"/>
                    </a:lnTo>
                    <a:lnTo>
                      <a:pt x="1415" y="3163"/>
                    </a:lnTo>
                    <a:lnTo>
                      <a:pt x="1408" y="3198"/>
                    </a:lnTo>
                    <a:lnTo>
                      <a:pt x="1396" y="3227"/>
                    </a:lnTo>
                    <a:lnTo>
                      <a:pt x="1382" y="3251"/>
                    </a:lnTo>
                    <a:lnTo>
                      <a:pt x="1365" y="3270"/>
                    </a:lnTo>
                    <a:lnTo>
                      <a:pt x="1344" y="3284"/>
                    </a:lnTo>
                    <a:lnTo>
                      <a:pt x="1318" y="3293"/>
                    </a:lnTo>
                    <a:lnTo>
                      <a:pt x="1290" y="3299"/>
                    </a:lnTo>
                    <a:lnTo>
                      <a:pt x="1256" y="3302"/>
                    </a:lnTo>
                    <a:lnTo>
                      <a:pt x="1217" y="3301"/>
                    </a:lnTo>
                    <a:lnTo>
                      <a:pt x="1145" y="3299"/>
                    </a:lnTo>
                    <a:lnTo>
                      <a:pt x="1071" y="3301"/>
                    </a:lnTo>
                    <a:lnTo>
                      <a:pt x="998" y="3301"/>
                    </a:lnTo>
                    <a:lnTo>
                      <a:pt x="966" y="3297"/>
                    </a:lnTo>
                    <a:lnTo>
                      <a:pt x="938" y="3289"/>
                    </a:lnTo>
                    <a:lnTo>
                      <a:pt x="913" y="3276"/>
                    </a:lnTo>
                    <a:lnTo>
                      <a:pt x="892" y="3259"/>
                    </a:lnTo>
                    <a:lnTo>
                      <a:pt x="877" y="3236"/>
                    </a:lnTo>
                    <a:lnTo>
                      <a:pt x="865" y="3209"/>
                    </a:lnTo>
                    <a:lnTo>
                      <a:pt x="857" y="3178"/>
                    </a:lnTo>
                    <a:lnTo>
                      <a:pt x="822" y="2964"/>
                    </a:lnTo>
                    <a:lnTo>
                      <a:pt x="786" y="2752"/>
                    </a:lnTo>
                    <a:lnTo>
                      <a:pt x="778" y="2730"/>
                    </a:lnTo>
                    <a:lnTo>
                      <a:pt x="767" y="2708"/>
                    </a:lnTo>
                    <a:lnTo>
                      <a:pt x="750" y="2691"/>
                    </a:lnTo>
                    <a:lnTo>
                      <a:pt x="681" y="2635"/>
                    </a:lnTo>
                    <a:lnTo>
                      <a:pt x="616" y="2576"/>
                    </a:lnTo>
                    <a:lnTo>
                      <a:pt x="556" y="2513"/>
                    </a:lnTo>
                    <a:lnTo>
                      <a:pt x="499" y="2447"/>
                    </a:lnTo>
                    <a:lnTo>
                      <a:pt x="445" y="2379"/>
                    </a:lnTo>
                    <a:lnTo>
                      <a:pt x="398" y="2306"/>
                    </a:lnTo>
                    <a:lnTo>
                      <a:pt x="354" y="2230"/>
                    </a:lnTo>
                    <a:lnTo>
                      <a:pt x="313" y="2150"/>
                    </a:lnTo>
                    <a:lnTo>
                      <a:pt x="306" y="2135"/>
                    </a:lnTo>
                    <a:lnTo>
                      <a:pt x="295" y="2125"/>
                    </a:lnTo>
                    <a:lnTo>
                      <a:pt x="282" y="2118"/>
                    </a:lnTo>
                    <a:lnTo>
                      <a:pt x="267" y="2115"/>
                    </a:lnTo>
                    <a:lnTo>
                      <a:pt x="176" y="2099"/>
                    </a:lnTo>
                    <a:lnTo>
                      <a:pt x="140" y="2090"/>
                    </a:lnTo>
                    <a:lnTo>
                      <a:pt x="107" y="2077"/>
                    </a:lnTo>
                    <a:lnTo>
                      <a:pt x="78" y="2059"/>
                    </a:lnTo>
                    <a:lnTo>
                      <a:pt x="52" y="2036"/>
                    </a:lnTo>
                    <a:lnTo>
                      <a:pt x="31" y="2008"/>
                    </a:lnTo>
                    <a:lnTo>
                      <a:pt x="16" y="1977"/>
                    </a:lnTo>
                    <a:lnTo>
                      <a:pt x="5" y="1944"/>
                    </a:lnTo>
                    <a:lnTo>
                      <a:pt x="3" y="1907"/>
                    </a:lnTo>
                    <a:lnTo>
                      <a:pt x="0" y="1634"/>
                    </a:lnTo>
                    <a:lnTo>
                      <a:pt x="1" y="1361"/>
                    </a:lnTo>
                    <a:lnTo>
                      <a:pt x="5" y="1323"/>
                    </a:lnTo>
                    <a:lnTo>
                      <a:pt x="14" y="1290"/>
                    </a:lnTo>
                    <a:lnTo>
                      <a:pt x="30" y="1257"/>
                    </a:lnTo>
                    <a:lnTo>
                      <a:pt x="51" y="1230"/>
                    </a:lnTo>
                    <a:lnTo>
                      <a:pt x="75" y="1207"/>
                    </a:lnTo>
                    <a:lnTo>
                      <a:pt x="105" y="1187"/>
                    </a:lnTo>
                    <a:lnTo>
                      <a:pt x="137" y="1176"/>
                    </a:lnTo>
                    <a:lnTo>
                      <a:pt x="174" y="1169"/>
                    </a:lnTo>
                    <a:lnTo>
                      <a:pt x="210" y="1164"/>
                    </a:lnTo>
                    <a:lnTo>
                      <a:pt x="241" y="1155"/>
                    </a:lnTo>
                    <a:lnTo>
                      <a:pt x="269" y="1142"/>
                    </a:lnTo>
                    <a:lnTo>
                      <a:pt x="294" y="1125"/>
                    </a:lnTo>
                    <a:lnTo>
                      <a:pt x="316" y="1103"/>
                    </a:lnTo>
                    <a:lnTo>
                      <a:pt x="335" y="1075"/>
                    </a:lnTo>
                    <a:lnTo>
                      <a:pt x="354" y="1042"/>
                    </a:lnTo>
                    <a:lnTo>
                      <a:pt x="387" y="975"/>
                    </a:lnTo>
                    <a:lnTo>
                      <a:pt x="427" y="910"/>
                    </a:lnTo>
                    <a:lnTo>
                      <a:pt x="471" y="849"/>
                    </a:lnTo>
                    <a:lnTo>
                      <a:pt x="519" y="791"/>
                    </a:lnTo>
                    <a:lnTo>
                      <a:pt x="572" y="737"/>
                    </a:lnTo>
                    <a:lnTo>
                      <a:pt x="629" y="685"/>
                    </a:lnTo>
                    <a:lnTo>
                      <a:pt x="640" y="673"/>
                    </a:lnTo>
                    <a:lnTo>
                      <a:pt x="647" y="660"/>
                    </a:lnTo>
                    <a:lnTo>
                      <a:pt x="649" y="646"/>
                    </a:lnTo>
                    <a:lnTo>
                      <a:pt x="646" y="629"/>
                    </a:lnTo>
                    <a:lnTo>
                      <a:pt x="609" y="515"/>
                    </a:lnTo>
                    <a:lnTo>
                      <a:pt x="571" y="400"/>
                    </a:lnTo>
                    <a:lnTo>
                      <a:pt x="482" y="133"/>
                    </a:lnTo>
                    <a:lnTo>
                      <a:pt x="478" y="119"/>
                    </a:lnTo>
                    <a:lnTo>
                      <a:pt x="473" y="106"/>
                    </a:lnTo>
                    <a:lnTo>
                      <a:pt x="466" y="87"/>
                    </a:lnTo>
                    <a:lnTo>
                      <a:pt x="464" y="67"/>
                    </a:lnTo>
                    <a:lnTo>
                      <a:pt x="465" y="49"/>
                    </a:lnTo>
                    <a:lnTo>
                      <a:pt x="473" y="32"/>
                    </a:lnTo>
                    <a:lnTo>
                      <a:pt x="486" y="15"/>
                    </a:lnTo>
                    <a:lnTo>
                      <a:pt x="502" y="5"/>
                    </a:lnTo>
                    <a:lnTo>
                      <a:pt x="519" y="0"/>
                    </a:lnTo>
                    <a:close/>
                  </a:path>
                </a:pathLst>
              </a:custGeom>
              <a:grpFill/>
              <a:ln w="0">
                <a:solidFill>
                  <a:srgbClr val="0078D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1271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Freeform 9"/>
              <p:cNvSpPr>
                <a:spLocks/>
              </p:cNvSpPr>
              <p:nvPr/>
            </p:nvSpPr>
            <p:spPr bwMode="auto">
              <a:xfrm>
                <a:off x="5673271" y="6821663"/>
                <a:ext cx="119270" cy="26553"/>
              </a:xfrm>
              <a:custGeom>
                <a:avLst/>
                <a:gdLst>
                  <a:gd name="T0" fmla="*/ 424 w 823"/>
                  <a:gd name="T1" fmla="*/ 0 h 181"/>
                  <a:gd name="T2" fmla="*/ 749 w 823"/>
                  <a:gd name="T3" fmla="*/ 44 h 181"/>
                  <a:gd name="T4" fmla="*/ 757 w 823"/>
                  <a:gd name="T5" fmla="*/ 46 h 181"/>
                  <a:gd name="T6" fmla="*/ 764 w 823"/>
                  <a:gd name="T7" fmla="*/ 49 h 181"/>
                  <a:gd name="T8" fmla="*/ 788 w 823"/>
                  <a:gd name="T9" fmla="*/ 58 h 181"/>
                  <a:gd name="T10" fmla="*/ 806 w 823"/>
                  <a:gd name="T11" fmla="*/ 72 h 181"/>
                  <a:gd name="T12" fmla="*/ 818 w 823"/>
                  <a:gd name="T13" fmla="*/ 88 h 181"/>
                  <a:gd name="T14" fmla="*/ 823 w 823"/>
                  <a:gd name="T15" fmla="*/ 107 h 181"/>
                  <a:gd name="T16" fmla="*/ 821 w 823"/>
                  <a:gd name="T17" fmla="*/ 128 h 181"/>
                  <a:gd name="T18" fmla="*/ 814 w 823"/>
                  <a:gd name="T19" fmla="*/ 147 h 181"/>
                  <a:gd name="T20" fmla="*/ 801 w 823"/>
                  <a:gd name="T21" fmla="*/ 162 h 181"/>
                  <a:gd name="T22" fmla="*/ 783 w 823"/>
                  <a:gd name="T23" fmla="*/ 172 h 181"/>
                  <a:gd name="T24" fmla="*/ 761 w 823"/>
                  <a:gd name="T25" fmla="*/ 176 h 181"/>
                  <a:gd name="T26" fmla="*/ 736 w 823"/>
                  <a:gd name="T27" fmla="*/ 175 h 181"/>
                  <a:gd name="T28" fmla="*/ 683 w 823"/>
                  <a:gd name="T29" fmla="*/ 164 h 181"/>
                  <a:gd name="T30" fmla="*/ 628 w 823"/>
                  <a:gd name="T31" fmla="*/ 155 h 181"/>
                  <a:gd name="T32" fmla="*/ 535 w 823"/>
                  <a:gd name="T33" fmla="*/ 143 h 181"/>
                  <a:gd name="T34" fmla="*/ 441 w 823"/>
                  <a:gd name="T35" fmla="*/ 140 h 181"/>
                  <a:gd name="T36" fmla="*/ 346 w 823"/>
                  <a:gd name="T37" fmla="*/ 142 h 181"/>
                  <a:gd name="T38" fmla="*/ 253 w 823"/>
                  <a:gd name="T39" fmla="*/ 150 h 181"/>
                  <a:gd name="T40" fmla="*/ 160 w 823"/>
                  <a:gd name="T41" fmla="*/ 160 h 181"/>
                  <a:gd name="T42" fmla="*/ 139 w 823"/>
                  <a:gd name="T43" fmla="*/ 164 h 181"/>
                  <a:gd name="T44" fmla="*/ 118 w 823"/>
                  <a:gd name="T45" fmla="*/ 171 h 181"/>
                  <a:gd name="T46" fmla="*/ 99 w 823"/>
                  <a:gd name="T47" fmla="*/ 177 h 181"/>
                  <a:gd name="T48" fmla="*/ 76 w 823"/>
                  <a:gd name="T49" fmla="*/ 181 h 181"/>
                  <a:gd name="T50" fmla="*/ 53 w 823"/>
                  <a:gd name="T51" fmla="*/ 180 h 181"/>
                  <a:gd name="T52" fmla="*/ 35 w 823"/>
                  <a:gd name="T53" fmla="*/ 175 h 181"/>
                  <a:gd name="T54" fmla="*/ 20 w 823"/>
                  <a:gd name="T55" fmla="*/ 164 h 181"/>
                  <a:gd name="T56" fmla="*/ 9 w 823"/>
                  <a:gd name="T57" fmla="*/ 150 h 181"/>
                  <a:gd name="T58" fmla="*/ 2 w 823"/>
                  <a:gd name="T59" fmla="*/ 132 h 181"/>
                  <a:gd name="T60" fmla="*/ 0 w 823"/>
                  <a:gd name="T61" fmla="*/ 114 h 181"/>
                  <a:gd name="T62" fmla="*/ 3 w 823"/>
                  <a:gd name="T63" fmla="*/ 97 h 181"/>
                  <a:gd name="T64" fmla="*/ 12 w 823"/>
                  <a:gd name="T65" fmla="*/ 83 h 181"/>
                  <a:gd name="T66" fmla="*/ 25 w 823"/>
                  <a:gd name="T67" fmla="*/ 70 h 181"/>
                  <a:gd name="T68" fmla="*/ 43 w 823"/>
                  <a:gd name="T69" fmla="*/ 61 h 181"/>
                  <a:gd name="T70" fmla="*/ 65 w 823"/>
                  <a:gd name="T71" fmla="*/ 53 h 181"/>
                  <a:gd name="T72" fmla="*/ 153 w 823"/>
                  <a:gd name="T73" fmla="*/ 33 h 181"/>
                  <a:gd name="T74" fmla="*/ 243 w 823"/>
                  <a:gd name="T75" fmla="*/ 19 h 181"/>
                  <a:gd name="T76" fmla="*/ 333 w 823"/>
                  <a:gd name="T77" fmla="*/ 7 h 181"/>
                  <a:gd name="T78" fmla="*/ 424 w 823"/>
                  <a:gd name="T79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23" h="181">
                    <a:moveTo>
                      <a:pt x="424" y="0"/>
                    </a:moveTo>
                    <a:lnTo>
                      <a:pt x="749" y="44"/>
                    </a:lnTo>
                    <a:lnTo>
                      <a:pt x="757" y="46"/>
                    </a:lnTo>
                    <a:lnTo>
                      <a:pt x="764" y="49"/>
                    </a:lnTo>
                    <a:lnTo>
                      <a:pt x="788" y="58"/>
                    </a:lnTo>
                    <a:lnTo>
                      <a:pt x="806" y="72"/>
                    </a:lnTo>
                    <a:lnTo>
                      <a:pt x="818" y="88"/>
                    </a:lnTo>
                    <a:lnTo>
                      <a:pt x="823" y="107"/>
                    </a:lnTo>
                    <a:lnTo>
                      <a:pt x="821" y="128"/>
                    </a:lnTo>
                    <a:lnTo>
                      <a:pt x="814" y="147"/>
                    </a:lnTo>
                    <a:lnTo>
                      <a:pt x="801" y="162"/>
                    </a:lnTo>
                    <a:lnTo>
                      <a:pt x="783" y="172"/>
                    </a:lnTo>
                    <a:lnTo>
                      <a:pt x="761" y="176"/>
                    </a:lnTo>
                    <a:lnTo>
                      <a:pt x="736" y="175"/>
                    </a:lnTo>
                    <a:lnTo>
                      <a:pt x="683" y="164"/>
                    </a:lnTo>
                    <a:lnTo>
                      <a:pt x="628" y="155"/>
                    </a:lnTo>
                    <a:lnTo>
                      <a:pt x="535" y="143"/>
                    </a:lnTo>
                    <a:lnTo>
                      <a:pt x="441" y="140"/>
                    </a:lnTo>
                    <a:lnTo>
                      <a:pt x="346" y="142"/>
                    </a:lnTo>
                    <a:lnTo>
                      <a:pt x="253" y="150"/>
                    </a:lnTo>
                    <a:lnTo>
                      <a:pt x="160" y="160"/>
                    </a:lnTo>
                    <a:lnTo>
                      <a:pt x="139" y="164"/>
                    </a:lnTo>
                    <a:lnTo>
                      <a:pt x="118" y="171"/>
                    </a:lnTo>
                    <a:lnTo>
                      <a:pt x="99" y="177"/>
                    </a:lnTo>
                    <a:lnTo>
                      <a:pt x="76" y="181"/>
                    </a:lnTo>
                    <a:lnTo>
                      <a:pt x="53" y="180"/>
                    </a:lnTo>
                    <a:lnTo>
                      <a:pt x="35" y="175"/>
                    </a:lnTo>
                    <a:lnTo>
                      <a:pt x="20" y="164"/>
                    </a:lnTo>
                    <a:lnTo>
                      <a:pt x="9" y="150"/>
                    </a:lnTo>
                    <a:lnTo>
                      <a:pt x="2" y="132"/>
                    </a:lnTo>
                    <a:lnTo>
                      <a:pt x="0" y="114"/>
                    </a:lnTo>
                    <a:lnTo>
                      <a:pt x="3" y="97"/>
                    </a:lnTo>
                    <a:lnTo>
                      <a:pt x="12" y="83"/>
                    </a:lnTo>
                    <a:lnTo>
                      <a:pt x="25" y="70"/>
                    </a:lnTo>
                    <a:lnTo>
                      <a:pt x="43" y="61"/>
                    </a:lnTo>
                    <a:lnTo>
                      <a:pt x="65" y="53"/>
                    </a:lnTo>
                    <a:lnTo>
                      <a:pt x="153" y="33"/>
                    </a:lnTo>
                    <a:lnTo>
                      <a:pt x="243" y="19"/>
                    </a:lnTo>
                    <a:lnTo>
                      <a:pt x="333" y="7"/>
                    </a:lnTo>
                    <a:lnTo>
                      <a:pt x="424" y="0"/>
                    </a:lnTo>
                    <a:close/>
                  </a:path>
                </a:pathLst>
              </a:custGeom>
              <a:grpFill/>
              <a:ln w="0">
                <a:solidFill>
                  <a:srgbClr val="0078D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1271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5" name="Freeform 10"/>
              <p:cNvSpPr>
                <a:spLocks/>
              </p:cNvSpPr>
              <p:nvPr/>
            </p:nvSpPr>
            <p:spPr bwMode="auto">
              <a:xfrm>
                <a:off x="5570978" y="6905674"/>
                <a:ext cx="36564" cy="37871"/>
              </a:xfrm>
              <a:custGeom>
                <a:avLst/>
                <a:gdLst>
                  <a:gd name="T0" fmla="*/ 124 w 252"/>
                  <a:gd name="T1" fmla="*/ 0 h 261"/>
                  <a:gd name="T2" fmla="*/ 153 w 252"/>
                  <a:gd name="T3" fmla="*/ 3 h 261"/>
                  <a:gd name="T4" fmla="*/ 180 w 252"/>
                  <a:gd name="T5" fmla="*/ 13 h 261"/>
                  <a:gd name="T6" fmla="*/ 203 w 252"/>
                  <a:gd name="T7" fmla="*/ 27 h 261"/>
                  <a:gd name="T8" fmla="*/ 224 w 252"/>
                  <a:gd name="T9" fmla="*/ 44 h 261"/>
                  <a:gd name="T10" fmla="*/ 240 w 252"/>
                  <a:gd name="T11" fmla="*/ 66 h 261"/>
                  <a:gd name="T12" fmla="*/ 250 w 252"/>
                  <a:gd name="T13" fmla="*/ 89 h 261"/>
                  <a:gd name="T14" fmla="*/ 252 w 252"/>
                  <a:gd name="T15" fmla="*/ 114 h 261"/>
                  <a:gd name="T16" fmla="*/ 249 w 252"/>
                  <a:gd name="T17" fmla="*/ 147 h 261"/>
                  <a:gd name="T18" fmla="*/ 238 w 252"/>
                  <a:gd name="T19" fmla="*/ 178 h 261"/>
                  <a:gd name="T20" fmla="*/ 225 w 252"/>
                  <a:gd name="T21" fmla="*/ 204 h 261"/>
                  <a:gd name="T22" fmla="*/ 207 w 252"/>
                  <a:gd name="T23" fmla="*/ 225 h 261"/>
                  <a:gd name="T24" fmla="*/ 188 w 252"/>
                  <a:gd name="T25" fmla="*/ 242 h 261"/>
                  <a:gd name="T26" fmla="*/ 167 w 252"/>
                  <a:gd name="T27" fmla="*/ 253 h 261"/>
                  <a:gd name="T28" fmla="*/ 145 w 252"/>
                  <a:gd name="T29" fmla="*/ 260 h 261"/>
                  <a:gd name="T30" fmla="*/ 123 w 252"/>
                  <a:gd name="T31" fmla="*/ 261 h 261"/>
                  <a:gd name="T32" fmla="*/ 100 w 252"/>
                  <a:gd name="T33" fmla="*/ 259 h 261"/>
                  <a:gd name="T34" fmla="*/ 76 w 252"/>
                  <a:gd name="T35" fmla="*/ 249 h 261"/>
                  <a:gd name="T36" fmla="*/ 56 w 252"/>
                  <a:gd name="T37" fmla="*/ 235 h 261"/>
                  <a:gd name="T38" fmla="*/ 36 w 252"/>
                  <a:gd name="T39" fmla="*/ 216 h 261"/>
                  <a:gd name="T40" fmla="*/ 21 w 252"/>
                  <a:gd name="T41" fmla="*/ 194 h 261"/>
                  <a:gd name="T42" fmla="*/ 9 w 252"/>
                  <a:gd name="T43" fmla="*/ 170 h 261"/>
                  <a:gd name="T44" fmla="*/ 1 w 252"/>
                  <a:gd name="T45" fmla="*/ 148 h 261"/>
                  <a:gd name="T46" fmla="*/ 0 w 252"/>
                  <a:gd name="T47" fmla="*/ 126 h 261"/>
                  <a:gd name="T48" fmla="*/ 5 w 252"/>
                  <a:gd name="T49" fmla="*/ 99 h 261"/>
                  <a:gd name="T50" fmla="*/ 15 w 252"/>
                  <a:gd name="T51" fmla="*/ 73 h 261"/>
                  <a:gd name="T52" fmla="*/ 31 w 252"/>
                  <a:gd name="T53" fmla="*/ 50 h 261"/>
                  <a:gd name="T54" fmla="*/ 50 w 252"/>
                  <a:gd name="T55" fmla="*/ 29 h 261"/>
                  <a:gd name="T56" fmla="*/ 72 w 252"/>
                  <a:gd name="T57" fmla="*/ 14 h 261"/>
                  <a:gd name="T58" fmla="*/ 98 w 252"/>
                  <a:gd name="T59" fmla="*/ 3 h 261"/>
                  <a:gd name="T60" fmla="*/ 124 w 252"/>
                  <a:gd name="T61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52" h="261">
                    <a:moveTo>
                      <a:pt x="124" y="0"/>
                    </a:moveTo>
                    <a:lnTo>
                      <a:pt x="153" y="3"/>
                    </a:lnTo>
                    <a:lnTo>
                      <a:pt x="180" y="13"/>
                    </a:lnTo>
                    <a:lnTo>
                      <a:pt x="203" y="27"/>
                    </a:lnTo>
                    <a:lnTo>
                      <a:pt x="224" y="44"/>
                    </a:lnTo>
                    <a:lnTo>
                      <a:pt x="240" y="66"/>
                    </a:lnTo>
                    <a:lnTo>
                      <a:pt x="250" y="89"/>
                    </a:lnTo>
                    <a:lnTo>
                      <a:pt x="252" y="114"/>
                    </a:lnTo>
                    <a:lnTo>
                      <a:pt x="249" y="147"/>
                    </a:lnTo>
                    <a:lnTo>
                      <a:pt x="238" y="178"/>
                    </a:lnTo>
                    <a:lnTo>
                      <a:pt x="225" y="204"/>
                    </a:lnTo>
                    <a:lnTo>
                      <a:pt x="207" y="225"/>
                    </a:lnTo>
                    <a:lnTo>
                      <a:pt x="188" y="242"/>
                    </a:lnTo>
                    <a:lnTo>
                      <a:pt x="167" y="253"/>
                    </a:lnTo>
                    <a:lnTo>
                      <a:pt x="145" y="260"/>
                    </a:lnTo>
                    <a:lnTo>
                      <a:pt x="123" y="261"/>
                    </a:lnTo>
                    <a:lnTo>
                      <a:pt x="100" y="259"/>
                    </a:lnTo>
                    <a:lnTo>
                      <a:pt x="76" y="249"/>
                    </a:lnTo>
                    <a:lnTo>
                      <a:pt x="56" y="235"/>
                    </a:lnTo>
                    <a:lnTo>
                      <a:pt x="36" y="216"/>
                    </a:lnTo>
                    <a:lnTo>
                      <a:pt x="21" y="194"/>
                    </a:lnTo>
                    <a:lnTo>
                      <a:pt x="9" y="170"/>
                    </a:lnTo>
                    <a:lnTo>
                      <a:pt x="1" y="148"/>
                    </a:lnTo>
                    <a:lnTo>
                      <a:pt x="0" y="126"/>
                    </a:lnTo>
                    <a:lnTo>
                      <a:pt x="5" y="99"/>
                    </a:lnTo>
                    <a:lnTo>
                      <a:pt x="15" y="73"/>
                    </a:lnTo>
                    <a:lnTo>
                      <a:pt x="31" y="50"/>
                    </a:lnTo>
                    <a:lnTo>
                      <a:pt x="50" y="29"/>
                    </a:lnTo>
                    <a:lnTo>
                      <a:pt x="72" y="14"/>
                    </a:lnTo>
                    <a:lnTo>
                      <a:pt x="98" y="3"/>
                    </a:lnTo>
                    <a:lnTo>
                      <a:pt x="124" y="0"/>
                    </a:lnTo>
                    <a:close/>
                  </a:path>
                </a:pathLst>
              </a:custGeom>
              <a:grpFill/>
              <a:ln w="0">
                <a:solidFill>
                  <a:srgbClr val="0078D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1271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16" name="Rectangle 215"/>
          <p:cNvSpPr/>
          <p:nvPr/>
        </p:nvSpPr>
        <p:spPr bwMode="auto">
          <a:xfrm>
            <a:off x="5594415" y="7462493"/>
            <a:ext cx="2001544" cy="642605"/>
          </a:xfrm>
          <a:prstGeom prst="rect">
            <a:avLst/>
          </a:prstGeom>
          <a:solidFill>
            <a:srgbClr val="0078D7"/>
          </a:solidFill>
          <a:ln w="762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03" tIns="182880" rIns="182803" bIns="18288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3944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74000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cs typeface="Segoe UI" panose="020B0502040204020203" pitchFamily="34" charset="0"/>
              </a:rPr>
              <a:t>Companies accessing,</a:t>
            </a:r>
            <a:r>
              <a:rPr kumimoji="0" lang="en-US" sz="1050" b="1" i="0" u="none" strike="noStrike" kern="0" cap="none" spc="0" normalizeH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74000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cs typeface="Segoe UI" panose="020B0502040204020203" pitchFamily="34" charset="0"/>
              </a:rPr>
              <a:t> processing or storing highly-sensitive data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Segoe UI" panose="020B0502040204020203" pitchFamily="34" charset="0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5594415" y="8172381"/>
            <a:ext cx="2004525" cy="642605"/>
          </a:xfrm>
          <a:prstGeom prst="rect">
            <a:avLst/>
          </a:prstGeom>
          <a:solidFill>
            <a:srgbClr val="0078D7"/>
          </a:solidFill>
          <a:ln w="762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03" tIns="182880" rIns="182803" bIns="182880" numCol="1" rtlCol="0" anchor="ctr" anchorCtr="0" compatLnSpc="1">
            <a:prstTxWarp prst="textNoShape">
              <a:avLst/>
            </a:prstTxWarp>
          </a:bodyPr>
          <a:lstStyle/>
          <a:p>
            <a:pPr algn="ctr" defTabSz="913944">
              <a:lnSpc>
                <a:spcPct val="90000"/>
              </a:lnSpc>
              <a:spcBef>
                <a:spcPts val="600"/>
              </a:spcBef>
            </a:pPr>
            <a:r>
              <a:rPr lang="en-US" sz="1050" b="1" kern="0" dirty="0">
                <a:gradFill>
                  <a:gsLst>
                    <a:gs pos="0">
                      <a:srgbClr val="FFFFFF"/>
                    </a:gs>
                    <a:gs pos="74000">
                      <a:srgbClr val="FFFFFF"/>
                    </a:gs>
                  </a:gsLst>
                  <a:lin ang="5400000" scaled="1"/>
                </a:gradFill>
                <a:cs typeface="Segoe UI" panose="020B0502040204020203" pitchFamily="34" charset="0"/>
              </a:rPr>
              <a:t>Companies operating in regulated industries or are publicly listed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5594415" y="8889151"/>
            <a:ext cx="2004532" cy="642605"/>
          </a:xfrm>
          <a:prstGeom prst="rect">
            <a:avLst/>
          </a:prstGeom>
          <a:solidFill>
            <a:srgbClr val="0078D7"/>
          </a:solidFill>
          <a:ln w="762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03" tIns="182880" rIns="182803" bIns="182880" numCol="1" rtlCol="0" anchor="ctr" anchorCtr="0" compatLnSpc="1">
            <a:prstTxWarp prst="textNoShape">
              <a:avLst/>
            </a:prstTxWarp>
          </a:bodyPr>
          <a:lstStyle/>
          <a:p>
            <a:pPr algn="ctr" defTabSz="913944">
              <a:lnSpc>
                <a:spcPct val="90000"/>
              </a:lnSpc>
              <a:spcBef>
                <a:spcPts val="600"/>
              </a:spcBef>
            </a:pPr>
            <a:r>
              <a:rPr lang="en-US" sz="1050" b="1" kern="0" dirty="0">
                <a:gradFill>
                  <a:gsLst>
                    <a:gs pos="0">
                      <a:srgbClr val="FFFFFF"/>
                    </a:gs>
                    <a:gs pos="74000">
                      <a:srgbClr val="FFFFFF"/>
                    </a:gs>
                  </a:gsLst>
                  <a:lin ang="5400000" scaled="1"/>
                </a:gradFill>
                <a:cs typeface="Segoe UI" panose="020B0502040204020203" pitchFamily="34" charset="0"/>
              </a:rPr>
              <a:t>Companies creating and monetizing intellectual property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5594415" y="7194168"/>
            <a:ext cx="2045925" cy="2590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8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Customer targets</a:t>
            </a:r>
          </a:p>
        </p:txBody>
      </p:sp>
      <p:sp>
        <p:nvSpPr>
          <p:cNvPr id="220" name="Rectangle 219"/>
          <p:cNvSpPr/>
          <p:nvPr/>
        </p:nvSpPr>
        <p:spPr bwMode="auto">
          <a:xfrm>
            <a:off x="142874" y="1321494"/>
            <a:ext cx="7486649" cy="773603"/>
          </a:xfrm>
          <a:prstGeom prst="rect">
            <a:avLst/>
          </a:prstGeom>
          <a:solidFill>
            <a:srgbClr val="0078D7">
              <a:alpha val="9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6521" tIns="149217" rIns="186521" bIns="1492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5102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Windows 10 Enterprise Subscriptions in CSP</a:t>
            </a:r>
          </a:p>
        </p:txBody>
      </p:sp>
      <p:pic>
        <p:nvPicPr>
          <p:cNvPr id="221" name="Picture 2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952" y="1528756"/>
            <a:ext cx="398643" cy="398643"/>
          </a:xfrm>
          <a:prstGeom prst="rect">
            <a:avLst/>
          </a:prstGeom>
        </p:spPr>
      </p:pic>
      <p:sp>
        <p:nvSpPr>
          <p:cNvPr id="222" name="Rectangle 221"/>
          <p:cNvSpPr/>
          <p:nvPr/>
        </p:nvSpPr>
        <p:spPr>
          <a:xfrm>
            <a:off x="414940" y="9595873"/>
            <a:ext cx="650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2472" fontAlgn="base">
              <a:spcAft>
                <a:spcPts val="600"/>
              </a:spcAft>
            </a:pPr>
            <a:r>
              <a:rPr lang="en-US" sz="1400" dirty="0">
                <a:solidFill>
                  <a:srgbClr val="505050"/>
                </a:solidFill>
                <a:ea typeface="Segoe UI" pitchFamily="34" charset="0"/>
              </a:rPr>
              <a:t>Learn more about Windows 10 Enterprise in CSP: </a:t>
            </a:r>
            <a:r>
              <a:rPr lang="en-US" sz="1400" b="1" dirty="0">
                <a:solidFill>
                  <a:srgbClr val="505050"/>
                </a:solidFill>
                <a:ea typeface="Segoe UI" pitchFamily="34" charset="0"/>
              </a:rPr>
              <a:t>aka.ms/winCSP</a:t>
            </a:r>
          </a:p>
        </p:txBody>
      </p:sp>
      <p:grpSp>
        <p:nvGrpSpPr>
          <p:cNvPr id="223" name="Group 222"/>
          <p:cNvGrpSpPr/>
          <p:nvPr/>
        </p:nvGrpSpPr>
        <p:grpSpPr>
          <a:xfrm>
            <a:off x="134354" y="9605996"/>
            <a:ext cx="287530" cy="287530"/>
            <a:chOff x="-1504950" y="3665538"/>
            <a:chExt cx="630238" cy="630238"/>
          </a:xfrm>
          <a:solidFill>
            <a:srgbClr val="0078D7"/>
          </a:solidFill>
        </p:grpSpPr>
        <p:sp>
          <p:nvSpPr>
            <p:cNvPr id="224" name="Freeform 7"/>
            <p:cNvSpPr>
              <a:spLocks noEditPoints="1"/>
            </p:cNvSpPr>
            <p:nvPr/>
          </p:nvSpPr>
          <p:spPr bwMode="auto">
            <a:xfrm>
              <a:off x="-1504950" y="3665538"/>
              <a:ext cx="630238" cy="630238"/>
            </a:xfrm>
            <a:custGeom>
              <a:avLst/>
              <a:gdLst>
                <a:gd name="T0" fmla="*/ 1484 w 3571"/>
                <a:gd name="T1" fmla="*/ 256 h 3571"/>
                <a:gd name="T2" fmla="*/ 1113 w 3571"/>
                <a:gd name="T3" fmla="*/ 379 h 3571"/>
                <a:gd name="T4" fmla="*/ 790 w 3571"/>
                <a:gd name="T5" fmla="*/ 586 h 3571"/>
                <a:gd name="T6" fmla="*/ 527 w 3571"/>
                <a:gd name="T7" fmla="*/ 866 h 3571"/>
                <a:gd name="T8" fmla="*/ 339 w 3571"/>
                <a:gd name="T9" fmla="*/ 1202 h 3571"/>
                <a:gd name="T10" fmla="*/ 239 w 3571"/>
                <a:gd name="T11" fmla="*/ 1582 h 3571"/>
                <a:gd name="T12" fmla="*/ 239 w 3571"/>
                <a:gd name="T13" fmla="*/ 1989 h 3571"/>
                <a:gd name="T14" fmla="*/ 339 w 3571"/>
                <a:gd name="T15" fmla="*/ 2370 h 3571"/>
                <a:gd name="T16" fmla="*/ 527 w 3571"/>
                <a:gd name="T17" fmla="*/ 2706 h 3571"/>
                <a:gd name="T18" fmla="*/ 790 w 3571"/>
                <a:gd name="T19" fmla="*/ 2985 h 3571"/>
                <a:gd name="T20" fmla="*/ 1113 w 3571"/>
                <a:gd name="T21" fmla="*/ 3192 h 3571"/>
                <a:gd name="T22" fmla="*/ 1484 w 3571"/>
                <a:gd name="T23" fmla="*/ 3316 h 3571"/>
                <a:gd name="T24" fmla="*/ 1887 w 3571"/>
                <a:gd name="T25" fmla="*/ 3342 h 3571"/>
                <a:gd name="T26" fmla="*/ 2278 w 3571"/>
                <a:gd name="T27" fmla="*/ 3266 h 3571"/>
                <a:gd name="T28" fmla="*/ 2627 w 3571"/>
                <a:gd name="T29" fmla="*/ 3099 h 3571"/>
                <a:gd name="T30" fmla="*/ 2921 w 3571"/>
                <a:gd name="T31" fmla="*/ 2853 h 3571"/>
                <a:gd name="T32" fmla="*/ 3148 w 3571"/>
                <a:gd name="T33" fmla="*/ 2544 h 3571"/>
                <a:gd name="T34" fmla="*/ 3293 w 3571"/>
                <a:gd name="T35" fmla="*/ 2183 h 3571"/>
                <a:gd name="T36" fmla="*/ 3345 w 3571"/>
                <a:gd name="T37" fmla="*/ 1785 h 3571"/>
                <a:gd name="T38" fmla="*/ 3293 w 3571"/>
                <a:gd name="T39" fmla="*/ 1387 h 3571"/>
                <a:gd name="T40" fmla="*/ 3148 w 3571"/>
                <a:gd name="T41" fmla="*/ 1027 h 3571"/>
                <a:gd name="T42" fmla="*/ 2921 w 3571"/>
                <a:gd name="T43" fmla="*/ 718 h 3571"/>
                <a:gd name="T44" fmla="*/ 2627 w 3571"/>
                <a:gd name="T45" fmla="*/ 473 h 3571"/>
                <a:gd name="T46" fmla="*/ 2278 w 3571"/>
                <a:gd name="T47" fmla="*/ 306 h 3571"/>
                <a:gd name="T48" fmla="*/ 1887 w 3571"/>
                <a:gd name="T49" fmla="*/ 230 h 3571"/>
                <a:gd name="T50" fmla="*/ 2001 w 3571"/>
                <a:gd name="T51" fmla="*/ 14 h 3571"/>
                <a:gd name="T52" fmla="*/ 2409 w 3571"/>
                <a:gd name="T53" fmla="*/ 112 h 3571"/>
                <a:gd name="T54" fmla="*/ 2773 w 3571"/>
                <a:gd name="T55" fmla="*/ 298 h 3571"/>
                <a:gd name="T56" fmla="*/ 3084 w 3571"/>
                <a:gd name="T57" fmla="*/ 560 h 3571"/>
                <a:gd name="T58" fmla="*/ 3327 w 3571"/>
                <a:gd name="T59" fmla="*/ 884 h 3571"/>
                <a:gd name="T60" fmla="*/ 3493 w 3571"/>
                <a:gd name="T61" fmla="*/ 1260 h 3571"/>
                <a:gd name="T62" fmla="*/ 3567 w 3571"/>
                <a:gd name="T63" fmla="*/ 1677 h 3571"/>
                <a:gd name="T64" fmla="*/ 3542 w 3571"/>
                <a:gd name="T65" fmla="*/ 2107 h 3571"/>
                <a:gd name="T66" fmla="*/ 3421 w 3571"/>
                <a:gd name="T67" fmla="*/ 2504 h 3571"/>
                <a:gd name="T68" fmla="*/ 3215 w 3571"/>
                <a:gd name="T69" fmla="*/ 2856 h 3571"/>
                <a:gd name="T70" fmla="*/ 2936 w 3571"/>
                <a:gd name="T71" fmla="*/ 3151 h 3571"/>
                <a:gd name="T72" fmla="*/ 2597 w 3571"/>
                <a:gd name="T73" fmla="*/ 3377 h 3571"/>
                <a:gd name="T74" fmla="*/ 2209 w 3571"/>
                <a:gd name="T75" fmla="*/ 3521 h 3571"/>
                <a:gd name="T76" fmla="*/ 1786 w 3571"/>
                <a:gd name="T77" fmla="*/ 3571 h 3571"/>
                <a:gd name="T78" fmla="*/ 1361 w 3571"/>
                <a:gd name="T79" fmla="*/ 3521 h 3571"/>
                <a:gd name="T80" fmla="*/ 974 w 3571"/>
                <a:gd name="T81" fmla="*/ 3377 h 3571"/>
                <a:gd name="T82" fmla="*/ 635 w 3571"/>
                <a:gd name="T83" fmla="*/ 3151 h 3571"/>
                <a:gd name="T84" fmla="*/ 357 w 3571"/>
                <a:gd name="T85" fmla="*/ 2856 h 3571"/>
                <a:gd name="T86" fmla="*/ 151 w 3571"/>
                <a:gd name="T87" fmla="*/ 2504 h 3571"/>
                <a:gd name="T88" fmla="*/ 28 w 3571"/>
                <a:gd name="T89" fmla="*/ 2107 h 3571"/>
                <a:gd name="T90" fmla="*/ 3 w 3571"/>
                <a:gd name="T91" fmla="*/ 1677 h 3571"/>
                <a:gd name="T92" fmla="*/ 79 w 3571"/>
                <a:gd name="T93" fmla="*/ 1260 h 3571"/>
                <a:gd name="T94" fmla="*/ 243 w 3571"/>
                <a:gd name="T95" fmla="*/ 884 h 3571"/>
                <a:gd name="T96" fmla="*/ 488 w 3571"/>
                <a:gd name="T97" fmla="*/ 560 h 3571"/>
                <a:gd name="T98" fmla="*/ 797 w 3571"/>
                <a:gd name="T99" fmla="*/ 298 h 3571"/>
                <a:gd name="T100" fmla="*/ 1163 w 3571"/>
                <a:gd name="T101" fmla="*/ 112 h 3571"/>
                <a:gd name="T102" fmla="*/ 1570 w 3571"/>
                <a:gd name="T103" fmla="*/ 14 h 3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1" h="3571">
                  <a:moveTo>
                    <a:pt x="1786" y="226"/>
                  </a:moveTo>
                  <a:lnTo>
                    <a:pt x="1683" y="230"/>
                  </a:lnTo>
                  <a:lnTo>
                    <a:pt x="1582" y="239"/>
                  </a:lnTo>
                  <a:lnTo>
                    <a:pt x="1484" y="256"/>
                  </a:lnTo>
                  <a:lnTo>
                    <a:pt x="1388" y="278"/>
                  </a:lnTo>
                  <a:lnTo>
                    <a:pt x="1293" y="306"/>
                  </a:lnTo>
                  <a:lnTo>
                    <a:pt x="1201" y="340"/>
                  </a:lnTo>
                  <a:lnTo>
                    <a:pt x="1113" y="379"/>
                  </a:lnTo>
                  <a:lnTo>
                    <a:pt x="1027" y="424"/>
                  </a:lnTo>
                  <a:lnTo>
                    <a:pt x="944" y="473"/>
                  </a:lnTo>
                  <a:lnTo>
                    <a:pt x="865" y="527"/>
                  </a:lnTo>
                  <a:lnTo>
                    <a:pt x="790" y="586"/>
                  </a:lnTo>
                  <a:lnTo>
                    <a:pt x="718" y="650"/>
                  </a:lnTo>
                  <a:lnTo>
                    <a:pt x="650" y="718"/>
                  </a:lnTo>
                  <a:lnTo>
                    <a:pt x="586" y="789"/>
                  </a:lnTo>
                  <a:lnTo>
                    <a:pt x="527" y="866"/>
                  </a:lnTo>
                  <a:lnTo>
                    <a:pt x="472" y="944"/>
                  </a:lnTo>
                  <a:lnTo>
                    <a:pt x="423" y="1027"/>
                  </a:lnTo>
                  <a:lnTo>
                    <a:pt x="379" y="1113"/>
                  </a:lnTo>
                  <a:lnTo>
                    <a:pt x="339" y="1202"/>
                  </a:lnTo>
                  <a:lnTo>
                    <a:pt x="305" y="1293"/>
                  </a:lnTo>
                  <a:lnTo>
                    <a:pt x="277" y="1387"/>
                  </a:lnTo>
                  <a:lnTo>
                    <a:pt x="255" y="1484"/>
                  </a:lnTo>
                  <a:lnTo>
                    <a:pt x="239" y="1582"/>
                  </a:lnTo>
                  <a:lnTo>
                    <a:pt x="229" y="1684"/>
                  </a:lnTo>
                  <a:lnTo>
                    <a:pt x="226" y="1785"/>
                  </a:lnTo>
                  <a:lnTo>
                    <a:pt x="229" y="1888"/>
                  </a:lnTo>
                  <a:lnTo>
                    <a:pt x="239" y="1989"/>
                  </a:lnTo>
                  <a:lnTo>
                    <a:pt x="255" y="2087"/>
                  </a:lnTo>
                  <a:lnTo>
                    <a:pt x="277" y="2183"/>
                  </a:lnTo>
                  <a:lnTo>
                    <a:pt x="305" y="2278"/>
                  </a:lnTo>
                  <a:lnTo>
                    <a:pt x="339" y="2370"/>
                  </a:lnTo>
                  <a:lnTo>
                    <a:pt x="379" y="2458"/>
                  </a:lnTo>
                  <a:lnTo>
                    <a:pt x="423" y="2544"/>
                  </a:lnTo>
                  <a:lnTo>
                    <a:pt x="472" y="2627"/>
                  </a:lnTo>
                  <a:lnTo>
                    <a:pt x="527" y="2706"/>
                  </a:lnTo>
                  <a:lnTo>
                    <a:pt x="586" y="2781"/>
                  </a:lnTo>
                  <a:lnTo>
                    <a:pt x="650" y="2853"/>
                  </a:lnTo>
                  <a:lnTo>
                    <a:pt x="718" y="2921"/>
                  </a:lnTo>
                  <a:lnTo>
                    <a:pt x="790" y="2985"/>
                  </a:lnTo>
                  <a:lnTo>
                    <a:pt x="865" y="3044"/>
                  </a:lnTo>
                  <a:lnTo>
                    <a:pt x="944" y="3099"/>
                  </a:lnTo>
                  <a:lnTo>
                    <a:pt x="1027" y="3148"/>
                  </a:lnTo>
                  <a:lnTo>
                    <a:pt x="1113" y="3192"/>
                  </a:lnTo>
                  <a:lnTo>
                    <a:pt x="1201" y="3232"/>
                  </a:lnTo>
                  <a:lnTo>
                    <a:pt x="1293" y="3266"/>
                  </a:lnTo>
                  <a:lnTo>
                    <a:pt x="1388" y="3294"/>
                  </a:lnTo>
                  <a:lnTo>
                    <a:pt x="1484" y="3316"/>
                  </a:lnTo>
                  <a:lnTo>
                    <a:pt x="1582" y="3332"/>
                  </a:lnTo>
                  <a:lnTo>
                    <a:pt x="1683" y="3342"/>
                  </a:lnTo>
                  <a:lnTo>
                    <a:pt x="1786" y="3345"/>
                  </a:lnTo>
                  <a:lnTo>
                    <a:pt x="1887" y="3342"/>
                  </a:lnTo>
                  <a:lnTo>
                    <a:pt x="1989" y="3332"/>
                  </a:lnTo>
                  <a:lnTo>
                    <a:pt x="2087" y="3316"/>
                  </a:lnTo>
                  <a:lnTo>
                    <a:pt x="2184" y="3294"/>
                  </a:lnTo>
                  <a:lnTo>
                    <a:pt x="2278" y="3266"/>
                  </a:lnTo>
                  <a:lnTo>
                    <a:pt x="2369" y="3232"/>
                  </a:lnTo>
                  <a:lnTo>
                    <a:pt x="2458" y="3192"/>
                  </a:lnTo>
                  <a:lnTo>
                    <a:pt x="2544" y="3148"/>
                  </a:lnTo>
                  <a:lnTo>
                    <a:pt x="2627" y="3099"/>
                  </a:lnTo>
                  <a:lnTo>
                    <a:pt x="2707" y="3044"/>
                  </a:lnTo>
                  <a:lnTo>
                    <a:pt x="2782" y="2985"/>
                  </a:lnTo>
                  <a:lnTo>
                    <a:pt x="2854" y="2921"/>
                  </a:lnTo>
                  <a:lnTo>
                    <a:pt x="2921" y="2853"/>
                  </a:lnTo>
                  <a:lnTo>
                    <a:pt x="2985" y="2781"/>
                  </a:lnTo>
                  <a:lnTo>
                    <a:pt x="3044" y="2706"/>
                  </a:lnTo>
                  <a:lnTo>
                    <a:pt x="3098" y="2627"/>
                  </a:lnTo>
                  <a:lnTo>
                    <a:pt x="3148" y="2544"/>
                  </a:lnTo>
                  <a:lnTo>
                    <a:pt x="3192" y="2458"/>
                  </a:lnTo>
                  <a:lnTo>
                    <a:pt x="3231" y="2370"/>
                  </a:lnTo>
                  <a:lnTo>
                    <a:pt x="3265" y="2278"/>
                  </a:lnTo>
                  <a:lnTo>
                    <a:pt x="3293" y="2183"/>
                  </a:lnTo>
                  <a:lnTo>
                    <a:pt x="3316" y="2087"/>
                  </a:lnTo>
                  <a:lnTo>
                    <a:pt x="3332" y="1989"/>
                  </a:lnTo>
                  <a:lnTo>
                    <a:pt x="3341" y="1888"/>
                  </a:lnTo>
                  <a:lnTo>
                    <a:pt x="3345" y="1785"/>
                  </a:lnTo>
                  <a:lnTo>
                    <a:pt x="3341" y="1684"/>
                  </a:lnTo>
                  <a:lnTo>
                    <a:pt x="3332" y="1582"/>
                  </a:lnTo>
                  <a:lnTo>
                    <a:pt x="3316" y="1484"/>
                  </a:lnTo>
                  <a:lnTo>
                    <a:pt x="3293" y="1387"/>
                  </a:lnTo>
                  <a:lnTo>
                    <a:pt x="3265" y="1293"/>
                  </a:lnTo>
                  <a:lnTo>
                    <a:pt x="3231" y="1202"/>
                  </a:lnTo>
                  <a:lnTo>
                    <a:pt x="3192" y="1113"/>
                  </a:lnTo>
                  <a:lnTo>
                    <a:pt x="3148" y="1027"/>
                  </a:lnTo>
                  <a:lnTo>
                    <a:pt x="3098" y="944"/>
                  </a:lnTo>
                  <a:lnTo>
                    <a:pt x="3044" y="866"/>
                  </a:lnTo>
                  <a:lnTo>
                    <a:pt x="2985" y="789"/>
                  </a:lnTo>
                  <a:lnTo>
                    <a:pt x="2921" y="718"/>
                  </a:lnTo>
                  <a:lnTo>
                    <a:pt x="2854" y="650"/>
                  </a:lnTo>
                  <a:lnTo>
                    <a:pt x="2782" y="586"/>
                  </a:lnTo>
                  <a:lnTo>
                    <a:pt x="2707" y="527"/>
                  </a:lnTo>
                  <a:lnTo>
                    <a:pt x="2627" y="473"/>
                  </a:lnTo>
                  <a:lnTo>
                    <a:pt x="2544" y="424"/>
                  </a:lnTo>
                  <a:lnTo>
                    <a:pt x="2458" y="379"/>
                  </a:lnTo>
                  <a:lnTo>
                    <a:pt x="2369" y="340"/>
                  </a:lnTo>
                  <a:lnTo>
                    <a:pt x="2278" y="306"/>
                  </a:lnTo>
                  <a:lnTo>
                    <a:pt x="2184" y="278"/>
                  </a:lnTo>
                  <a:lnTo>
                    <a:pt x="2087" y="256"/>
                  </a:lnTo>
                  <a:lnTo>
                    <a:pt x="1989" y="239"/>
                  </a:lnTo>
                  <a:lnTo>
                    <a:pt x="1887" y="230"/>
                  </a:lnTo>
                  <a:lnTo>
                    <a:pt x="1786" y="226"/>
                  </a:lnTo>
                  <a:close/>
                  <a:moveTo>
                    <a:pt x="1786" y="0"/>
                  </a:moveTo>
                  <a:lnTo>
                    <a:pt x="1894" y="4"/>
                  </a:lnTo>
                  <a:lnTo>
                    <a:pt x="2001" y="14"/>
                  </a:lnTo>
                  <a:lnTo>
                    <a:pt x="2107" y="29"/>
                  </a:lnTo>
                  <a:lnTo>
                    <a:pt x="2209" y="51"/>
                  </a:lnTo>
                  <a:lnTo>
                    <a:pt x="2311" y="79"/>
                  </a:lnTo>
                  <a:lnTo>
                    <a:pt x="2409" y="112"/>
                  </a:lnTo>
                  <a:lnTo>
                    <a:pt x="2504" y="151"/>
                  </a:lnTo>
                  <a:lnTo>
                    <a:pt x="2597" y="195"/>
                  </a:lnTo>
                  <a:lnTo>
                    <a:pt x="2687" y="244"/>
                  </a:lnTo>
                  <a:lnTo>
                    <a:pt x="2773" y="298"/>
                  </a:lnTo>
                  <a:lnTo>
                    <a:pt x="2856" y="357"/>
                  </a:lnTo>
                  <a:lnTo>
                    <a:pt x="2936" y="420"/>
                  </a:lnTo>
                  <a:lnTo>
                    <a:pt x="3012" y="488"/>
                  </a:lnTo>
                  <a:lnTo>
                    <a:pt x="3084" y="560"/>
                  </a:lnTo>
                  <a:lnTo>
                    <a:pt x="3152" y="635"/>
                  </a:lnTo>
                  <a:lnTo>
                    <a:pt x="3215" y="715"/>
                  </a:lnTo>
                  <a:lnTo>
                    <a:pt x="3273" y="798"/>
                  </a:lnTo>
                  <a:lnTo>
                    <a:pt x="3327" y="884"/>
                  </a:lnTo>
                  <a:lnTo>
                    <a:pt x="3376" y="975"/>
                  </a:lnTo>
                  <a:lnTo>
                    <a:pt x="3421" y="1067"/>
                  </a:lnTo>
                  <a:lnTo>
                    <a:pt x="3459" y="1162"/>
                  </a:lnTo>
                  <a:lnTo>
                    <a:pt x="3493" y="1260"/>
                  </a:lnTo>
                  <a:lnTo>
                    <a:pt x="3520" y="1362"/>
                  </a:lnTo>
                  <a:lnTo>
                    <a:pt x="3542" y="1464"/>
                  </a:lnTo>
                  <a:lnTo>
                    <a:pt x="3559" y="1570"/>
                  </a:lnTo>
                  <a:lnTo>
                    <a:pt x="3567" y="1677"/>
                  </a:lnTo>
                  <a:lnTo>
                    <a:pt x="3571" y="1785"/>
                  </a:lnTo>
                  <a:lnTo>
                    <a:pt x="3567" y="1894"/>
                  </a:lnTo>
                  <a:lnTo>
                    <a:pt x="3559" y="2001"/>
                  </a:lnTo>
                  <a:lnTo>
                    <a:pt x="3542" y="2107"/>
                  </a:lnTo>
                  <a:lnTo>
                    <a:pt x="3520" y="2210"/>
                  </a:lnTo>
                  <a:lnTo>
                    <a:pt x="3493" y="2310"/>
                  </a:lnTo>
                  <a:lnTo>
                    <a:pt x="3459" y="2408"/>
                  </a:lnTo>
                  <a:lnTo>
                    <a:pt x="3421" y="2504"/>
                  </a:lnTo>
                  <a:lnTo>
                    <a:pt x="3376" y="2597"/>
                  </a:lnTo>
                  <a:lnTo>
                    <a:pt x="3327" y="2686"/>
                  </a:lnTo>
                  <a:lnTo>
                    <a:pt x="3273" y="2774"/>
                  </a:lnTo>
                  <a:lnTo>
                    <a:pt x="3215" y="2856"/>
                  </a:lnTo>
                  <a:lnTo>
                    <a:pt x="3152" y="2936"/>
                  </a:lnTo>
                  <a:lnTo>
                    <a:pt x="3084" y="3011"/>
                  </a:lnTo>
                  <a:lnTo>
                    <a:pt x="3012" y="3083"/>
                  </a:lnTo>
                  <a:lnTo>
                    <a:pt x="2936" y="3151"/>
                  </a:lnTo>
                  <a:lnTo>
                    <a:pt x="2856" y="3214"/>
                  </a:lnTo>
                  <a:lnTo>
                    <a:pt x="2773" y="3273"/>
                  </a:lnTo>
                  <a:lnTo>
                    <a:pt x="2687" y="3328"/>
                  </a:lnTo>
                  <a:lnTo>
                    <a:pt x="2597" y="3377"/>
                  </a:lnTo>
                  <a:lnTo>
                    <a:pt x="2504" y="3420"/>
                  </a:lnTo>
                  <a:lnTo>
                    <a:pt x="2409" y="3460"/>
                  </a:lnTo>
                  <a:lnTo>
                    <a:pt x="2311" y="3492"/>
                  </a:lnTo>
                  <a:lnTo>
                    <a:pt x="2209" y="3521"/>
                  </a:lnTo>
                  <a:lnTo>
                    <a:pt x="2107" y="3543"/>
                  </a:lnTo>
                  <a:lnTo>
                    <a:pt x="2001" y="3558"/>
                  </a:lnTo>
                  <a:lnTo>
                    <a:pt x="1894" y="3568"/>
                  </a:lnTo>
                  <a:lnTo>
                    <a:pt x="1786" y="3571"/>
                  </a:lnTo>
                  <a:lnTo>
                    <a:pt x="1677" y="3568"/>
                  </a:lnTo>
                  <a:lnTo>
                    <a:pt x="1570" y="3558"/>
                  </a:lnTo>
                  <a:lnTo>
                    <a:pt x="1464" y="3543"/>
                  </a:lnTo>
                  <a:lnTo>
                    <a:pt x="1361" y="3521"/>
                  </a:lnTo>
                  <a:lnTo>
                    <a:pt x="1261" y="3492"/>
                  </a:lnTo>
                  <a:lnTo>
                    <a:pt x="1163" y="3460"/>
                  </a:lnTo>
                  <a:lnTo>
                    <a:pt x="1067" y="3420"/>
                  </a:lnTo>
                  <a:lnTo>
                    <a:pt x="974" y="3377"/>
                  </a:lnTo>
                  <a:lnTo>
                    <a:pt x="885" y="3328"/>
                  </a:lnTo>
                  <a:lnTo>
                    <a:pt x="797" y="3273"/>
                  </a:lnTo>
                  <a:lnTo>
                    <a:pt x="715" y="3214"/>
                  </a:lnTo>
                  <a:lnTo>
                    <a:pt x="635" y="3151"/>
                  </a:lnTo>
                  <a:lnTo>
                    <a:pt x="560" y="3083"/>
                  </a:lnTo>
                  <a:lnTo>
                    <a:pt x="488" y="3011"/>
                  </a:lnTo>
                  <a:lnTo>
                    <a:pt x="420" y="2936"/>
                  </a:lnTo>
                  <a:lnTo>
                    <a:pt x="357" y="2856"/>
                  </a:lnTo>
                  <a:lnTo>
                    <a:pt x="298" y="2774"/>
                  </a:lnTo>
                  <a:lnTo>
                    <a:pt x="243" y="2686"/>
                  </a:lnTo>
                  <a:lnTo>
                    <a:pt x="194" y="2597"/>
                  </a:lnTo>
                  <a:lnTo>
                    <a:pt x="151" y="2504"/>
                  </a:lnTo>
                  <a:lnTo>
                    <a:pt x="111" y="2408"/>
                  </a:lnTo>
                  <a:lnTo>
                    <a:pt x="79" y="2310"/>
                  </a:lnTo>
                  <a:lnTo>
                    <a:pt x="50" y="2210"/>
                  </a:lnTo>
                  <a:lnTo>
                    <a:pt x="28" y="2107"/>
                  </a:lnTo>
                  <a:lnTo>
                    <a:pt x="13" y="2001"/>
                  </a:lnTo>
                  <a:lnTo>
                    <a:pt x="3" y="1894"/>
                  </a:lnTo>
                  <a:lnTo>
                    <a:pt x="0" y="1785"/>
                  </a:lnTo>
                  <a:lnTo>
                    <a:pt x="3" y="1677"/>
                  </a:lnTo>
                  <a:lnTo>
                    <a:pt x="13" y="1570"/>
                  </a:lnTo>
                  <a:lnTo>
                    <a:pt x="28" y="1464"/>
                  </a:lnTo>
                  <a:lnTo>
                    <a:pt x="50" y="1362"/>
                  </a:lnTo>
                  <a:lnTo>
                    <a:pt x="79" y="1260"/>
                  </a:lnTo>
                  <a:lnTo>
                    <a:pt x="111" y="1162"/>
                  </a:lnTo>
                  <a:lnTo>
                    <a:pt x="151" y="1067"/>
                  </a:lnTo>
                  <a:lnTo>
                    <a:pt x="194" y="975"/>
                  </a:lnTo>
                  <a:lnTo>
                    <a:pt x="243" y="884"/>
                  </a:lnTo>
                  <a:lnTo>
                    <a:pt x="298" y="798"/>
                  </a:lnTo>
                  <a:lnTo>
                    <a:pt x="357" y="715"/>
                  </a:lnTo>
                  <a:lnTo>
                    <a:pt x="420" y="635"/>
                  </a:lnTo>
                  <a:lnTo>
                    <a:pt x="488" y="560"/>
                  </a:lnTo>
                  <a:lnTo>
                    <a:pt x="560" y="488"/>
                  </a:lnTo>
                  <a:lnTo>
                    <a:pt x="635" y="420"/>
                  </a:lnTo>
                  <a:lnTo>
                    <a:pt x="715" y="357"/>
                  </a:lnTo>
                  <a:lnTo>
                    <a:pt x="797" y="298"/>
                  </a:lnTo>
                  <a:lnTo>
                    <a:pt x="885" y="244"/>
                  </a:lnTo>
                  <a:lnTo>
                    <a:pt x="974" y="195"/>
                  </a:lnTo>
                  <a:lnTo>
                    <a:pt x="1067" y="151"/>
                  </a:lnTo>
                  <a:lnTo>
                    <a:pt x="1163" y="112"/>
                  </a:lnTo>
                  <a:lnTo>
                    <a:pt x="1261" y="79"/>
                  </a:lnTo>
                  <a:lnTo>
                    <a:pt x="1361" y="51"/>
                  </a:lnTo>
                  <a:lnTo>
                    <a:pt x="1464" y="29"/>
                  </a:lnTo>
                  <a:lnTo>
                    <a:pt x="1570" y="14"/>
                  </a:lnTo>
                  <a:lnTo>
                    <a:pt x="1677" y="4"/>
                  </a:lnTo>
                  <a:lnTo>
                    <a:pt x="1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36" b="0" i="0" u="none" strike="noStrike" kern="0" cap="none" spc="0" normalizeH="0" baseline="0" noProof="0">
                <a:ln>
                  <a:noFill/>
                </a:ln>
                <a:solidFill>
                  <a:srgbClr val="2C292A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Freeform 8"/>
            <p:cNvSpPr>
              <a:spLocks/>
            </p:cNvSpPr>
            <p:nvPr/>
          </p:nvSpPr>
          <p:spPr bwMode="auto">
            <a:xfrm>
              <a:off x="-1352550" y="3851275"/>
              <a:ext cx="330200" cy="252413"/>
            </a:xfrm>
            <a:custGeom>
              <a:avLst/>
              <a:gdLst>
                <a:gd name="T0" fmla="*/ 685 w 1867"/>
                <a:gd name="T1" fmla="*/ 0 h 1435"/>
                <a:gd name="T2" fmla="*/ 1153 w 1867"/>
                <a:gd name="T3" fmla="*/ 0 h 1435"/>
                <a:gd name="T4" fmla="*/ 1633 w 1867"/>
                <a:gd name="T5" fmla="*/ 480 h 1435"/>
                <a:gd name="T6" fmla="*/ 1867 w 1867"/>
                <a:gd name="T7" fmla="*/ 714 h 1435"/>
                <a:gd name="T8" fmla="*/ 1867 w 1867"/>
                <a:gd name="T9" fmla="*/ 714 h 1435"/>
                <a:gd name="T10" fmla="*/ 1867 w 1867"/>
                <a:gd name="T11" fmla="*/ 715 h 1435"/>
                <a:gd name="T12" fmla="*/ 1633 w 1867"/>
                <a:gd name="T13" fmla="*/ 949 h 1435"/>
                <a:gd name="T14" fmla="*/ 1633 w 1867"/>
                <a:gd name="T15" fmla="*/ 949 h 1435"/>
                <a:gd name="T16" fmla="*/ 1147 w 1867"/>
                <a:gd name="T17" fmla="*/ 1435 h 1435"/>
                <a:gd name="T18" fmla="*/ 679 w 1867"/>
                <a:gd name="T19" fmla="*/ 1435 h 1435"/>
                <a:gd name="T20" fmla="*/ 1209 w 1867"/>
                <a:gd name="T21" fmla="*/ 904 h 1435"/>
                <a:gd name="T22" fmla="*/ 0 w 1867"/>
                <a:gd name="T23" fmla="*/ 904 h 1435"/>
                <a:gd name="T24" fmla="*/ 0 w 1867"/>
                <a:gd name="T25" fmla="*/ 559 h 1435"/>
                <a:gd name="T26" fmla="*/ 1244 w 1867"/>
                <a:gd name="T27" fmla="*/ 559 h 1435"/>
                <a:gd name="T28" fmla="*/ 685 w 1867"/>
                <a:gd name="T29" fmla="*/ 0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7" h="1435">
                  <a:moveTo>
                    <a:pt x="685" y="0"/>
                  </a:moveTo>
                  <a:lnTo>
                    <a:pt x="1153" y="0"/>
                  </a:lnTo>
                  <a:lnTo>
                    <a:pt x="1633" y="480"/>
                  </a:lnTo>
                  <a:lnTo>
                    <a:pt x="1867" y="714"/>
                  </a:lnTo>
                  <a:lnTo>
                    <a:pt x="1867" y="714"/>
                  </a:lnTo>
                  <a:lnTo>
                    <a:pt x="1867" y="715"/>
                  </a:lnTo>
                  <a:lnTo>
                    <a:pt x="1633" y="949"/>
                  </a:lnTo>
                  <a:lnTo>
                    <a:pt x="1633" y="949"/>
                  </a:lnTo>
                  <a:lnTo>
                    <a:pt x="1147" y="1435"/>
                  </a:lnTo>
                  <a:lnTo>
                    <a:pt x="679" y="1435"/>
                  </a:lnTo>
                  <a:lnTo>
                    <a:pt x="1209" y="904"/>
                  </a:lnTo>
                  <a:lnTo>
                    <a:pt x="0" y="904"/>
                  </a:lnTo>
                  <a:lnTo>
                    <a:pt x="0" y="559"/>
                  </a:lnTo>
                  <a:lnTo>
                    <a:pt x="1244" y="559"/>
                  </a:lnTo>
                  <a:lnTo>
                    <a:pt x="6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36" b="0" i="0" u="none" strike="noStrike" kern="0" cap="none" spc="0" normalizeH="0" baseline="0" noProof="0">
                <a:ln>
                  <a:noFill/>
                </a:ln>
                <a:solidFill>
                  <a:srgbClr val="2C292A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8" name="Rectangle 77"/>
          <p:cNvSpPr/>
          <p:nvPr/>
        </p:nvSpPr>
        <p:spPr>
          <a:xfrm>
            <a:off x="125566" y="4651037"/>
            <a:ext cx="4031197" cy="2638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6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What it means for your customers</a:t>
            </a:r>
          </a:p>
        </p:txBody>
      </p:sp>
    </p:spTree>
    <p:extLst>
      <p:ext uri="{BB962C8B-B14F-4D97-AF65-F5344CB8AC3E}">
        <p14:creationId xmlns:p14="http://schemas.microsoft.com/office/powerpoint/2010/main" val="31988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think-cell Slide" r:id="rId5" imgW="377" imgH="377" progId="TCLayout.ActiveDocument.1">
                  <p:embed/>
                </p:oleObj>
              </mc:Choice>
              <mc:Fallback>
                <p:oleObj name="think-cell Slide" r:id="rId5" imgW="377" imgH="377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498" y="9522941"/>
            <a:ext cx="1325987" cy="4877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14940" y="9609521"/>
            <a:ext cx="650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2472" fontAlgn="base">
              <a:spcAft>
                <a:spcPts val="600"/>
              </a:spcAft>
            </a:pPr>
            <a:r>
              <a:rPr lang="en-US" sz="1400" dirty="0">
                <a:solidFill>
                  <a:srgbClr val="505050"/>
                </a:solidFill>
                <a:ea typeface="Segoe UI" pitchFamily="34" charset="0"/>
              </a:rPr>
              <a:t>Learn more about Windows 10 Enterprise in CSP: </a:t>
            </a:r>
            <a:r>
              <a:rPr lang="en-US" sz="1400" b="1" dirty="0">
                <a:solidFill>
                  <a:srgbClr val="505050"/>
                </a:solidFill>
                <a:ea typeface="Segoe UI" pitchFamily="34" charset="0"/>
              </a:rPr>
              <a:t>aka.ms/winCSP</a:t>
            </a:r>
          </a:p>
        </p:txBody>
      </p:sp>
      <p:sp>
        <p:nvSpPr>
          <p:cNvPr id="236" name="Freeform 12"/>
          <p:cNvSpPr/>
          <p:nvPr/>
        </p:nvSpPr>
        <p:spPr>
          <a:xfrm>
            <a:off x="2487756" y="8779660"/>
            <a:ext cx="2763759" cy="718499"/>
          </a:xfrm>
          <a:prstGeom prst="chevron">
            <a:avLst/>
          </a:prstGeom>
          <a:solidFill>
            <a:srgbClr val="092D91"/>
          </a:solidFill>
          <a:ln w="10795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266" tIns="32004" rIns="260261" bIns="32004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rgbClr val="FFFFFF"/>
                </a:solidFill>
              </a:rPr>
              <a:t>Simplified per-user licensing model, aligned with Office 365 and Azure</a:t>
            </a:r>
          </a:p>
        </p:txBody>
      </p:sp>
      <p:sp>
        <p:nvSpPr>
          <p:cNvPr id="239" name="Freeform 12"/>
          <p:cNvSpPr/>
          <p:nvPr/>
        </p:nvSpPr>
        <p:spPr>
          <a:xfrm>
            <a:off x="4841156" y="8779660"/>
            <a:ext cx="2763759" cy="718499"/>
          </a:xfrm>
          <a:prstGeom prst="chevron">
            <a:avLst/>
          </a:prstGeom>
          <a:solidFill>
            <a:srgbClr val="002050"/>
          </a:solidFill>
          <a:ln w="10795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266" tIns="32004" rIns="260261" bIns="32004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rgbClr val="FFFFFF"/>
                </a:solidFill>
              </a:rPr>
              <a:t>Designed for partner managed IT solutions delivered through the CSP program</a:t>
            </a:r>
          </a:p>
        </p:txBody>
      </p:sp>
      <p:sp>
        <p:nvSpPr>
          <p:cNvPr id="240" name="Freeform 12"/>
          <p:cNvSpPr/>
          <p:nvPr/>
        </p:nvSpPr>
        <p:spPr>
          <a:xfrm>
            <a:off x="134355" y="8779660"/>
            <a:ext cx="2763759" cy="718499"/>
          </a:xfrm>
          <a:prstGeom prst="homePlate">
            <a:avLst/>
          </a:prstGeom>
          <a:solidFill>
            <a:srgbClr val="0078D7">
              <a:hueOff val="0"/>
              <a:satOff val="0"/>
              <a:lumOff val="0"/>
              <a:alphaOff val="0"/>
            </a:srgbClr>
          </a:solidFill>
          <a:ln w="10795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266" tIns="32004" rIns="260261" bIns="32004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rgbClr val="FFFFFF"/>
                </a:solidFill>
              </a:rPr>
              <a:t>Seamless step-up from Windows 10 Pro Anniversary Update with AAD sign-in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3571" y="8385871"/>
            <a:ext cx="7555099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78D7"/>
                </a:solidFill>
              </a:rPr>
              <a:t>Access the latest security, control and management features in Windows 10! 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134354" y="141444"/>
            <a:ext cx="7492131" cy="3663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1200" dirty="0" err="1"/>
          </a:p>
        </p:txBody>
      </p:sp>
      <p:grpSp>
        <p:nvGrpSpPr>
          <p:cNvPr id="242" name="Group 241"/>
          <p:cNvGrpSpPr/>
          <p:nvPr/>
        </p:nvGrpSpPr>
        <p:grpSpPr>
          <a:xfrm>
            <a:off x="367947" y="4177781"/>
            <a:ext cx="5601896" cy="256893"/>
            <a:chOff x="1030845" y="2163717"/>
            <a:chExt cx="8293239" cy="253196"/>
          </a:xfrm>
        </p:grpSpPr>
        <p:sp>
          <p:nvSpPr>
            <p:cNvPr id="243" name="TextBox 242"/>
            <p:cNvSpPr txBox="1"/>
            <p:nvPr/>
          </p:nvSpPr>
          <p:spPr>
            <a:xfrm>
              <a:off x="1030845" y="2163717"/>
              <a:ext cx="8293239" cy="253196"/>
            </a:xfrm>
            <a:prstGeom prst="rect">
              <a:avLst/>
            </a:prstGeom>
          </p:spPr>
          <p:txBody>
            <a:bodyPr vert="horz" wrap="none" lIns="91388" tIns="91388" rIns="91388" bIns="91388" rtlCol="0" anchor="ctr">
              <a:noAutofit/>
            </a:bodyPr>
            <a:lstStyle/>
            <a:p>
              <a:pPr marL="0" marR="0" lvl="0" indent="0" algn="ctr" defTabSz="931754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PRE-BREACH</a:t>
              </a:r>
            </a:p>
          </p:txBody>
        </p:sp>
        <p:cxnSp>
          <p:nvCxnSpPr>
            <p:cNvPr id="244" name="Straight Arrow Connector 243"/>
            <p:cNvCxnSpPr/>
            <p:nvPr/>
          </p:nvCxnSpPr>
          <p:spPr>
            <a:xfrm>
              <a:off x="1031449" y="2388446"/>
              <a:ext cx="8292635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737373"/>
              </a:solidFill>
              <a:prstDash val="solid"/>
              <a:headEnd type="none"/>
              <a:tailEnd type="triangle"/>
            </a:ln>
            <a:effectLst/>
          </p:spPr>
        </p:cxnSp>
      </p:grpSp>
      <p:sp>
        <p:nvSpPr>
          <p:cNvPr id="248" name="Rectangle 247"/>
          <p:cNvSpPr/>
          <p:nvPr/>
        </p:nvSpPr>
        <p:spPr bwMode="auto">
          <a:xfrm>
            <a:off x="6060731" y="2866701"/>
            <a:ext cx="1335024" cy="1282109"/>
          </a:xfrm>
          <a:prstGeom prst="rect">
            <a:avLst/>
          </a:prstGeom>
          <a:solidFill>
            <a:srgbClr val="D7D7D7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079875" y="3668718"/>
            <a:ext cx="1299285" cy="415597"/>
          </a:xfrm>
          <a:prstGeom prst="rect">
            <a:avLst/>
          </a:prstGeom>
        </p:spPr>
        <p:txBody>
          <a:bodyPr vert="horz" wrap="square" lIns="91388" tIns="91388" rIns="91388" bIns="91388" rtlCol="0" anchor="ctr">
            <a:noAutofit/>
          </a:bodyPr>
          <a:lstStyle/>
          <a:p>
            <a:pPr algn="ctr" defTabSz="931754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000" kern="0" dirty="0">
                <a:solidFill>
                  <a:srgbClr val="505050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Breach detection investigation &amp; response</a:t>
            </a:r>
          </a:p>
        </p:txBody>
      </p:sp>
      <p:grpSp>
        <p:nvGrpSpPr>
          <p:cNvPr id="250" name="Group 249"/>
          <p:cNvGrpSpPr/>
          <p:nvPr/>
        </p:nvGrpSpPr>
        <p:grpSpPr>
          <a:xfrm>
            <a:off x="6453845" y="2999454"/>
            <a:ext cx="552032" cy="552031"/>
            <a:chOff x="9921787" y="3594950"/>
            <a:chExt cx="701271" cy="701270"/>
          </a:xfrm>
        </p:grpSpPr>
        <p:sp>
          <p:nvSpPr>
            <p:cNvPr id="251" name="Oval 250"/>
            <p:cNvSpPr/>
            <p:nvPr/>
          </p:nvSpPr>
          <p:spPr bwMode="auto">
            <a:xfrm>
              <a:off x="9921787" y="3594950"/>
              <a:ext cx="701271" cy="701270"/>
            </a:xfrm>
            <a:prstGeom prst="ellipse">
              <a:avLst/>
            </a:prstGeom>
            <a:solidFill>
              <a:srgbClr val="0078D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3576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53" b="0" i="0" u="none" strike="noStrike" kern="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52" name="Freeform 177"/>
            <p:cNvSpPr>
              <a:spLocks/>
            </p:cNvSpPr>
            <p:nvPr/>
          </p:nvSpPr>
          <p:spPr bwMode="auto">
            <a:xfrm>
              <a:off x="10153060" y="3753005"/>
              <a:ext cx="238711" cy="385166"/>
            </a:xfrm>
            <a:custGeom>
              <a:avLst/>
              <a:gdLst>
                <a:gd name="T0" fmla="*/ 36 w 102"/>
                <a:gd name="T1" fmla="*/ 0 h 180"/>
                <a:gd name="T2" fmla="*/ 0 w 102"/>
                <a:gd name="T3" fmla="*/ 95 h 180"/>
                <a:gd name="T4" fmla="*/ 43 w 102"/>
                <a:gd name="T5" fmla="*/ 95 h 180"/>
                <a:gd name="T6" fmla="*/ 0 w 102"/>
                <a:gd name="T7" fmla="*/ 180 h 180"/>
                <a:gd name="T8" fmla="*/ 102 w 102"/>
                <a:gd name="T9" fmla="*/ 57 h 180"/>
                <a:gd name="T10" fmla="*/ 45 w 102"/>
                <a:gd name="T11" fmla="*/ 57 h 180"/>
                <a:gd name="T12" fmla="*/ 81 w 102"/>
                <a:gd name="T13" fmla="*/ 0 h 180"/>
                <a:gd name="T14" fmla="*/ 36 w 102"/>
                <a:gd name="T1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80">
                  <a:moveTo>
                    <a:pt x="36" y="0"/>
                  </a:moveTo>
                  <a:lnTo>
                    <a:pt x="0" y="95"/>
                  </a:lnTo>
                  <a:lnTo>
                    <a:pt x="43" y="95"/>
                  </a:lnTo>
                  <a:lnTo>
                    <a:pt x="0" y="180"/>
                  </a:lnTo>
                  <a:lnTo>
                    <a:pt x="102" y="57"/>
                  </a:lnTo>
                  <a:lnTo>
                    <a:pt x="45" y="57"/>
                  </a:lnTo>
                  <a:lnTo>
                    <a:pt x="81" y="0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04" tIns="44802" rIns="89604" bIns="448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96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65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5" name="Rectangle 254"/>
          <p:cNvSpPr/>
          <p:nvPr/>
        </p:nvSpPr>
        <p:spPr bwMode="auto">
          <a:xfrm>
            <a:off x="367947" y="2866701"/>
            <a:ext cx="1335024" cy="1299131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472409" y="3602215"/>
            <a:ext cx="1126628" cy="266799"/>
          </a:xfrm>
          <a:prstGeom prst="rect">
            <a:avLst/>
          </a:prstGeom>
        </p:spPr>
        <p:txBody>
          <a:bodyPr vert="horz" wrap="square" lIns="91388" tIns="91388" rIns="91388" bIns="91388" rtlCol="0" anchor="t">
            <a:noAutofit/>
          </a:bodyPr>
          <a:lstStyle/>
          <a:p>
            <a:pPr marL="0" marR="0" lvl="0" indent="0" algn="ctr" defTabSz="931754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Device protection</a:t>
            </a:r>
          </a:p>
        </p:txBody>
      </p:sp>
      <p:sp>
        <p:nvSpPr>
          <p:cNvPr id="257" name="Oval 256"/>
          <p:cNvSpPr/>
          <p:nvPr/>
        </p:nvSpPr>
        <p:spPr bwMode="auto">
          <a:xfrm>
            <a:off x="769732" y="3004764"/>
            <a:ext cx="549025" cy="559361"/>
          </a:xfrm>
          <a:prstGeom prst="ellipse">
            <a:avLst/>
          </a:prstGeom>
          <a:solidFill>
            <a:srgbClr val="0078D7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9" name="Freeform 112"/>
          <p:cNvSpPr>
            <a:spLocks/>
          </p:cNvSpPr>
          <p:nvPr/>
        </p:nvSpPr>
        <p:spPr bwMode="auto">
          <a:xfrm>
            <a:off x="967495" y="3110354"/>
            <a:ext cx="155822" cy="136855"/>
          </a:xfrm>
          <a:custGeom>
            <a:avLst/>
            <a:gdLst>
              <a:gd name="T0" fmla="*/ 36 w 36"/>
              <a:gd name="T1" fmla="*/ 30 h 30"/>
              <a:gd name="T2" fmla="*/ 36 w 36"/>
              <a:gd name="T3" fmla="*/ 17 h 30"/>
              <a:gd name="T4" fmla="*/ 36 w 36"/>
              <a:gd name="T5" fmla="*/ 17 h 30"/>
              <a:gd name="T6" fmla="*/ 18 w 36"/>
              <a:gd name="T7" fmla="*/ 0 h 30"/>
              <a:gd name="T8" fmla="*/ 0 w 36"/>
              <a:gd name="T9" fmla="*/ 17 h 30"/>
              <a:gd name="T10" fmla="*/ 0 w 36"/>
              <a:gd name="T11" fmla="*/ 20 h 30"/>
              <a:gd name="T12" fmla="*/ 0 w 36"/>
              <a:gd name="T13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30">
                <a:moveTo>
                  <a:pt x="36" y="30"/>
                </a:moveTo>
                <a:cubicBezTo>
                  <a:pt x="36" y="17"/>
                  <a:pt x="36" y="17"/>
                  <a:pt x="36" y="17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7"/>
                  <a:pt x="28" y="0"/>
                  <a:pt x="18" y="0"/>
                </a:cubicBezTo>
                <a:cubicBezTo>
                  <a:pt x="8" y="0"/>
                  <a:pt x="0" y="7"/>
                  <a:pt x="0" y="17"/>
                </a:cubicBezTo>
                <a:cubicBezTo>
                  <a:pt x="0" y="17"/>
                  <a:pt x="0" y="20"/>
                  <a:pt x="0" y="20"/>
                </a:cubicBezTo>
                <a:cubicBezTo>
                  <a:pt x="0" y="30"/>
                  <a:pt x="0" y="30"/>
                  <a:pt x="0" y="30"/>
                </a:cubicBezTo>
              </a:path>
            </a:pathLst>
          </a:custGeom>
          <a:noFill/>
          <a:ln w="11113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75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0" name="Freeform 113"/>
          <p:cNvSpPr>
            <a:spLocks noEditPoints="1"/>
          </p:cNvSpPr>
          <p:nvPr/>
        </p:nvSpPr>
        <p:spPr bwMode="auto">
          <a:xfrm>
            <a:off x="949162" y="3274193"/>
            <a:ext cx="192486" cy="146492"/>
          </a:xfrm>
          <a:custGeom>
            <a:avLst/>
            <a:gdLst>
              <a:gd name="T0" fmla="*/ 42 w 44"/>
              <a:gd name="T1" fmla="*/ 0 h 32"/>
              <a:gd name="T2" fmla="*/ 2 w 44"/>
              <a:gd name="T3" fmla="*/ 0 h 32"/>
              <a:gd name="T4" fmla="*/ 0 w 44"/>
              <a:gd name="T5" fmla="*/ 2 h 32"/>
              <a:gd name="T6" fmla="*/ 0 w 44"/>
              <a:gd name="T7" fmla="*/ 30 h 32"/>
              <a:gd name="T8" fmla="*/ 2 w 44"/>
              <a:gd name="T9" fmla="*/ 32 h 32"/>
              <a:gd name="T10" fmla="*/ 42 w 44"/>
              <a:gd name="T11" fmla="*/ 32 h 32"/>
              <a:gd name="T12" fmla="*/ 44 w 44"/>
              <a:gd name="T13" fmla="*/ 30 h 32"/>
              <a:gd name="T14" fmla="*/ 44 w 44"/>
              <a:gd name="T15" fmla="*/ 2 h 32"/>
              <a:gd name="T16" fmla="*/ 42 w 44"/>
              <a:gd name="T17" fmla="*/ 0 h 32"/>
              <a:gd name="T18" fmla="*/ 23 w 44"/>
              <a:gd name="T19" fmla="*/ 15 h 32"/>
              <a:gd name="T20" fmla="*/ 24 w 44"/>
              <a:gd name="T21" fmla="*/ 20 h 32"/>
              <a:gd name="T22" fmla="*/ 24 w 44"/>
              <a:gd name="T23" fmla="*/ 21 h 32"/>
              <a:gd name="T24" fmla="*/ 23 w 44"/>
              <a:gd name="T25" fmla="*/ 21 h 32"/>
              <a:gd name="T26" fmla="*/ 21 w 44"/>
              <a:gd name="T27" fmla="*/ 21 h 32"/>
              <a:gd name="T28" fmla="*/ 20 w 44"/>
              <a:gd name="T29" fmla="*/ 21 h 32"/>
              <a:gd name="T30" fmla="*/ 20 w 44"/>
              <a:gd name="T31" fmla="*/ 20 h 32"/>
              <a:gd name="T32" fmla="*/ 21 w 44"/>
              <a:gd name="T33" fmla="*/ 15 h 32"/>
              <a:gd name="T34" fmla="*/ 18 w 44"/>
              <a:gd name="T35" fmla="*/ 12 h 32"/>
              <a:gd name="T36" fmla="*/ 22 w 44"/>
              <a:gd name="T37" fmla="*/ 8 h 32"/>
              <a:gd name="T38" fmla="*/ 26 w 44"/>
              <a:gd name="T39" fmla="*/ 12 h 32"/>
              <a:gd name="T40" fmla="*/ 23 w 44"/>
              <a:gd name="T41" fmla="*/ 1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" h="32">
                <a:moveTo>
                  <a:pt x="4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1" y="32"/>
                  <a:pt x="2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43" y="32"/>
                  <a:pt x="44" y="31"/>
                  <a:pt x="44" y="30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1"/>
                  <a:pt x="43" y="0"/>
                  <a:pt x="42" y="0"/>
                </a:cubicBezTo>
                <a:close/>
                <a:moveTo>
                  <a:pt x="23" y="15"/>
                </a:moveTo>
                <a:cubicBezTo>
                  <a:pt x="24" y="20"/>
                  <a:pt x="24" y="20"/>
                  <a:pt x="24" y="20"/>
                </a:cubicBezTo>
                <a:cubicBezTo>
                  <a:pt x="24" y="20"/>
                  <a:pt x="24" y="21"/>
                  <a:pt x="24" y="21"/>
                </a:cubicBezTo>
                <a:cubicBezTo>
                  <a:pt x="24" y="21"/>
                  <a:pt x="24" y="21"/>
                  <a:pt x="23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1"/>
                  <a:pt x="20" y="20"/>
                  <a:pt x="20" y="20"/>
                </a:cubicBezTo>
                <a:cubicBezTo>
                  <a:pt x="21" y="15"/>
                  <a:pt x="21" y="15"/>
                  <a:pt x="21" y="15"/>
                </a:cubicBezTo>
                <a:cubicBezTo>
                  <a:pt x="19" y="14"/>
                  <a:pt x="18" y="13"/>
                  <a:pt x="18" y="12"/>
                </a:cubicBezTo>
                <a:cubicBezTo>
                  <a:pt x="18" y="10"/>
                  <a:pt x="20" y="8"/>
                  <a:pt x="22" y="8"/>
                </a:cubicBezTo>
                <a:cubicBezTo>
                  <a:pt x="24" y="8"/>
                  <a:pt x="26" y="10"/>
                  <a:pt x="26" y="12"/>
                </a:cubicBezTo>
                <a:cubicBezTo>
                  <a:pt x="26" y="13"/>
                  <a:pt x="25" y="14"/>
                  <a:pt x="23" y="15"/>
                </a:cubicBezTo>
                <a:close/>
              </a:path>
            </a:pathLst>
          </a:custGeom>
          <a:noFill/>
          <a:ln w="11113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75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3214339" y="2866701"/>
            <a:ext cx="1335024" cy="1299133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3318282" y="3598046"/>
            <a:ext cx="1112318" cy="266798"/>
          </a:xfrm>
          <a:prstGeom prst="rect">
            <a:avLst/>
          </a:prstGeom>
        </p:spPr>
        <p:txBody>
          <a:bodyPr vert="horz" wrap="square" lIns="91388" tIns="91388" rIns="91388" bIns="91388" rtlCol="0" anchor="t">
            <a:noAutofit/>
          </a:bodyPr>
          <a:lstStyle/>
          <a:p>
            <a:pPr lvl="0" algn="ctr" defTabSz="931754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000" kern="0" dirty="0">
                <a:solidFill>
                  <a:srgbClr val="505050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Identity protection</a:t>
            </a:r>
          </a:p>
        </p:txBody>
      </p:sp>
      <p:grpSp>
        <p:nvGrpSpPr>
          <p:cNvPr id="266" name="Group 265"/>
          <p:cNvGrpSpPr/>
          <p:nvPr/>
        </p:nvGrpSpPr>
        <p:grpSpPr>
          <a:xfrm>
            <a:off x="3582313" y="3001215"/>
            <a:ext cx="583278" cy="559361"/>
            <a:chOff x="5727066" y="3594953"/>
            <a:chExt cx="764988" cy="701271"/>
          </a:xfrm>
        </p:grpSpPr>
        <p:sp>
          <p:nvSpPr>
            <p:cNvPr id="267" name="Oval 266"/>
            <p:cNvSpPr/>
            <p:nvPr/>
          </p:nvSpPr>
          <p:spPr bwMode="auto">
            <a:xfrm>
              <a:off x="5727066" y="3594953"/>
              <a:ext cx="764988" cy="701271"/>
            </a:xfrm>
            <a:prstGeom prst="ellipse">
              <a:avLst/>
            </a:prstGeom>
            <a:solidFill>
              <a:srgbClr val="0078D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3576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53" b="0" i="0" u="none" strike="noStrike" kern="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5899065" y="3785902"/>
              <a:ext cx="432238" cy="319374"/>
              <a:chOff x="666745" y="4421536"/>
              <a:chExt cx="1101643" cy="813989"/>
            </a:xfrm>
          </p:grpSpPr>
          <p:sp>
            <p:nvSpPr>
              <p:cNvPr id="269" name="Freeform 152"/>
              <p:cNvSpPr>
                <a:spLocks/>
              </p:cNvSpPr>
              <p:nvPr/>
            </p:nvSpPr>
            <p:spPr bwMode="auto">
              <a:xfrm>
                <a:off x="666745" y="4482761"/>
                <a:ext cx="507980" cy="575299"/>
              </a:xfrm>
              <a:custGeom>
                <a:avLst/>
                <a:gdLst>
                  <a:gd name="T0" fmla="*/ 35 w 35"/>
                  <a:gd name="T1" fmla="*/ 29 h 40"/>
                  <a:gd name="T2" fmla="*/ 26 w 35"/>
                  <a:gd name="T3" fmla="*/ 26 h 40"/>
                  <a:gd name="T4" fmla="*/ 25 w 35"/>
                  <a:gd name="T5" fmla="*/ 21 h 40"/>
                  <a:gd name="T6" fmla="*/ 29 w 35"/>
                  <a:gd name="T7" fmla="*/ 10 h 40"/>
                  <a:gd name="T8" fmla="*/ 20 w 35"/>
                  <a:gd name="T9" fmla="*/ 0 h 40"/>
                  <a:gd name="T10" fmla="*/ 11 w 35"/>
                  <a:gd name="T11" fmla="*/ 10 h 40"/>
                  <a:gd name="T12" fmla="*/ 15 w 35"/>
                  <a:gd name="T13" fmla="*/ 21 h 40"/>
                  <a:gd name="T14" fmla="*/ 15 w 35"/>
                  <a:gd name="T15" fmla="*/ 21 h 40"/>
                  <a:gd name="T16" fmla="*/ 14 w 35"/>
                  <a:gd name="T17" fmla="*/ 26 h 40"/>
                  <a:gd name="T18" fmla="*/ 0 w 35"/>
                  <a:gd name="T19" fmla="*/ 35 h 40"/>
                  <a:gd name="T20" fmla="*/ 17 w 35"/>
                  <a:gd name="T2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40">
                    <a:moveTo>
                      <a:pt x="35" y="29"/>
                    </a:moveTo>
                    <a:cubicBezTo>
                      <a:pt x="32" y="28"/>
                      <a:pt x="29" y="27"/>
                      <a:pt x="26" y="26"/>
                    </a:cubicBezTo>
                    <a:cubicBezTo>
                      <a:pt x="24" y="25"/>
                      <a:pt x="23" y="23"/>
                      <a:pt x="25" y="21"/>
                    </a:cubicBezTo>
                    <a:cubicBezTo>
                      <a:pt x="27" y="18"/>
                      <a:pt x="29" y="14"/>
                      <a:pt x="29" y="10"/>
                    </a:cubicBezTo>
                    <a:cubicBezTo>
                      <a:pt x="29" y="4"/>
                      <a:pt x="25" y="0"/>
                      <a:pt x="20" y="0"/>
                    </a:cubicBezTo>
                    <a:cubicBezTo>
                      <a:pt x="15" y="0"/>
                      <a:pt x="11" y="4"/>
                      <a:pt x="11" y="10"/>
                    </a:cubicBezTo>
                    <a:cubicBezTo>
                      <a:pt x="11" y="14"/>
                      <a:pt x="13" y="18"/>
                      <a:pt x="15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7" y="23"/>
                      <a:pt x="16" y="25"/>
                      <a:pt x="14" y="26"/>
                    </a:cubicBezTo>
                    <a:cubicBezTo>
                      <a:pt x="6" y="27"/>
                      <a:pt x="0" y="32"/>
                      <a:pt x="0" y="35"/>
                    </a:cubicBezTo>
                    <a:cubicBezTo>
                      <a:pt x="0" y="39"/>
                      <a:pt x="7" y="40"/>
                      <a:pt x="17" y="40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9604" tIns="44802" rIns="89604" bIns="4480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9604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53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Freeform 153"/>
              <p:cNvSpPr>
                <a:spLocks/>
              </p:cNvSpPr>
              <p:nvPr/>
            </p:nvSpPr>
            <p:spPr bwMode="auto">
              <a:xfrm>
                <a:off x="960521" y="4421536"/>
                <a:ext cx="807867" cy="813989"/>
              </a:xfrm>
              <a:custGeom>
                <a:avLst/>
                <a:gdLst>
                  <a:gd name="T0" fmla="*/ 36 w 56"/>
                  <a:gd name="T1" fmla="*/ 36 h 56"/>
                  <a:gd name="T2" fmla="*/ 35 w 56"/>
                  <a:gd name="T3" fmla="*/ 29 h 56"/>
                  <a:gd name="T4" fmla="*/ 40 w 56"/>
                  <a:gd name="T5" fmla="*/ 14 h 56"/>
                  <a:gd name="T6" fmla="*/ 28 w 56"/>
                  <a:gd name="T7" fmla="*/ 0 h 56"/>
                  <a:gd name="T8" fmla="*/ 16 w 56"/>
                  <a:gd name="T9" fmla="*/ 14 h 56"/>
                  <a:gd name="T10" fmla="*/ 21 w 56"/>
                  <a:gd name="T11" fmla="*/ 29 h 56"/>
                  <a:gd name="T12" fmla="*/ 21 w 56"/>
                  <a:gd name="T13" fmla="*/ 29 h 56"/>
                  <a:gd name="T14" fmla="*/ 20 w 56"/>
                  <a:gd name="T15" fmla="*/ 36 h 56"/>
                  <a:gd name="T16" fmla="*/ 0 w 56"/>
                  <a:gd name="T17" fmla="*/ 49 h 56"/>
                  <a:gd name="T18" fmla="*/ 28 w 56"/>
                  <a:gd name="T19" fmla="*/ 56 h 56"/>
                  <a:gd name="T20" fmla="*/ 56 w 56"/>
                  <a:gd name="T21" fmla="*/ 49 h 56"/>
                  <a:gd name="T22" fmla="*/ 36 w 56"/>
                  <a:gd name="T23" fmla="*/ 3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56">
                    <a:moveTo>
                      <a:pt x="36" y="36"/>
                    </a:moveTo>
                    <a:cubicBezTo>
                      <a:pt x="33" y="35"/>
                      <a:pt x="32" y="31"/>
                      <a:pt x="35" y="29"/>
                    </a:cubicBezTo>
                    <a:cubicBezTo>
                      <a:pt x="38" y="25"/>
                      <a:pt x="40" y="20"/>
                      <a:pt x="40" y="14"/>
                    </a:cubicBezTo>
                    <a:cubicBezTo>
                      <a:pt x="40" y="5"/>
                      <a:pt x="35" y="0"/>
                      <a:pt x="28" y="0"/>
                    </a:cubicBezTo>
                    <a:cubicBezTo>
                      <a:pt x="21" y="0"/>
                      <a:pt x="16" y="5"/>
                      <a:pt x="16" y="14"/>
                    </a:cubicBezTo>
                    <a:cubicBezTo>
                      <a:pt x="16" y="20"/>
                      <a:pt x="18" y="25"/>
                      <a:pt x="21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4" y="31"/>
                      <a:pt x="23" y="35"/>
                      <a:pt x="20" y="36"/>
                    </a:cubicBezTo>
                    <a:cubicBezTo>
                      <a:pt x="8" y="38"/>
                      <a:pt x="0" y="44"/>
                      <a:pt x="0" y="49"/>
                    </a:cubicBezTo>
                    <a:cubicBezTo>
                      <a:pt x="0" y="55"/>
                      <a:pt x="13" y="56"/>
                      <a:pt x="28" y="56"/>
                    </a:cubicBezTo>
                    <a:cubicBezTo>
                      <a:pt x="43" y="56"/>
                      <a:pt x="56" y="55"/>
                      <a:pt x="56" y="49"/>
                    </a:cubicBezTo>
                    <a:cubicBezTo>
                      <a:pt x="56" y="44"/>
                      <a:pt x="48" y="38"/>
                      <a:pt x="36" y="36"/>
                    </a:cubicBez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9604" tIns="44802" rIns="89604" bIns="4480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89604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53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72" name="Rectangle 271"/>
          <p:cNvSpPr/>
          <p:nvPr/>
        </p:nvSpPr>
        <p:spPr bwMode="auto">
          <a:xfrm>
            <a:off x="4637535" y="2866701"/>
            <a:ext cx="1335024" cy="1282109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4760475" y="3595971"/>
            <a:ext cx="1100517" cy="263303"/>
          </a:xfrm>
          <a:prstGeom prst="rect">
            <a:avLst/>
          </a:prstGeom>
        </p:spPr>
        <p:txBody>
          <a:bodyPr vert="horz" wrap="square" lIns="91388" tIns="91388" rIns="91388" bIns="91388" rtlCol="0" anchor="t">
            <a:noAutofit/>
          </a:bodyPr>
          <a:lstStyle/>
          <a:p>
            <a:pPr lvl="0" algn="ctr" defTabSz="931754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000" kern="0" dirty="0">
                <a:solidFill>
                  <a:srgbClr val="505050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Information protection</a:t>
            </a:r>
          </a:p>
          <a:p>
            <a:pPr marL="0" marR="0" lvl="0" indent="0" algn="ctr" defTabSz="931754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Segoe UI Semibold" panose="020B0702040204020203" pitchFamily="34" charset="0"/>
              <a:ea typeface="Segoe UI" pitchFamily="34" charset="0"/>
              <a:cs typeface="Segoe UI Semibold" panose="020B0702040204020203" pitchFamily="34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>
            <a:off x="5015781" y="2999452"/>
            <a:ext cx="578605" cy="552031"/>
          </a:xfrm>
          <a:prstGeom prst="ellipse">
            <a:avLst/>
          </a:prstGeom>
          <a:solidFill>
            <a:srgbClr val="0078D7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6" name="Oval 275"/>
          <p:cNvSpPr>
            <a:spLocks noChangeArrowheads="1"/>
          </p:cNvSpPr>
          <p:nvPr/>
        </p:nvSpPr>
        <p:spPr bwMode="auto">
          <a:xfrm>
            <a:off x="5274092" y="3215086"/>
            <a:ext cx="61993" cy="57020"/>
          </a:xfrm>
          <a:prstGeom prst="ellipse">
            <a:avLst/>
          </a:pr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7" name="Oval 276"/>
          <p:cNvSpPr>
            <a:spLocks noChangeArrowheads="1"/>
          </p:cNvSpPr>
          <p:nvPr/>
        </p:nvSpPr>
        <p:spPr bwMode="auto">
          <a:xfrm>
            <a:off x="5344243" y="3319879"/>
            <a:ext cx="17946" cy="18493"/>
          </a:xfrm>
          <a:prstGeom prst="ellipse">
            <a:avLst/>
          </a:pr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8" name="Line 342"/>
          <p:cNvSpPr>
            <a:spLocks noChangeShapeType="1"/>
          </p:cNvSpPr>
          <p:nvPr/>
        </p:nvSpPr>
        <p:spPr bwMode="auto">
          <a:xfrm>
            <a:off x="5336085" y="3228955"/>
            <a:ext cx="76676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9" name="Line 343"/>
          <p:cNvSpPr>
            <a:spLocks noChangeShapeType="1"/>
          </p:cNvSpPr>
          <p:nvPr/>
        </p:nvSpPr>
        <p:spPr bwMode="auto">
          <a:xfrm>
            <a:off x="5336085" y="3258236"/>
            <a:ext cx="76676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0" name="Freeform 512"/>
          <p:cNvSpPr>
            <a:spLocks/>
          </p:cNvSpPr>
          <p:nvPr/>
        </p:nvSpPr>
        <p:spPr bwMode="auto">
          <a:xfrm>
            <a:off x="5166416" y="3127245"/>
            <a:ext cx="277338" cy="277393"/>
          </a:xfrm>
          <a:custGeom>
            <a:avLst/>
            <a:gdLst>
              <a:gd name="T0" fmla="*/ 70 w 72"/>
              <a:gd name="T1" fmla="*/ 0 h 76"/>
              <a:gd name="T2" fmla="*/ 7 w 72"/>
              <a:gd name="T3" fmla="*/ 0 h 76"/>
              <a:gd name="T4" fmla="*/ 5 w 72"/>
              <a:gd name="T5" fmla="*/ 2 h 76"/>
              <a:gd name="T6" fmla="*/ 2 w 72"/>
              <a:gd name="T7" fmla="*/ 5 h 76"/>
              <a:gd name="T8" fmla="*/ 0 w 72"/>
              <a:gd name="T9" fmla="*/ 7 h 76"/>
              <a:gd name="T10" fmla="*/ 0 w 72"/>
              <a:gd name="T11" fmla="*/ 17 h 76"/>
              <a:gd name="T12" fmla="*/ 2 w 72"/>
              <a:gd name="T13" fmla="*/ 19 h 76"/>
              <a:gd name="T14" fmla="*/ 5 w 72"/>
              <a:gd name="T15" fmla="*/ 21 h 76"/>
              <a:gd name="T16" fmla="*/ 5 w 72"/>
              <a:gd name="T17" fmla="*/ 55 h 76"/>
              <a:gd name="T18" fmla="*/ 2 w 72"/>
              <a:gd name="T19" fmla="*/ 57 h 76"/>
              <a:gd name="T20" fmla="*/ 0 w 72"/>
              <a:gd name="T21" fmla="*/ 59 h 76"/>
              <a:gd name="T22" fmla="*/ 0 w 72"/>
              <a:gd name="T23" fmla="*/ 69 h 76"/>
              <a:gd name="T24" fmla="*/ 2 w 72"/>
              <a:gd name="T25" fmla="*/ 71 h 76"/>
              <a:gd name="T26" fmla="*/ 5 w 72"/>
              <a:gd name="T27" fmla="*/ 74 h 76"/>
              <a:gd name="T28" fmla="*/ 7 w 72"/>
              <a:gd name="T29" fmla="*/ 76 h 76"/>
              <a:gd name="T30" fmla="*/ 70 w 72"/>
              <a:gd name="T31" fmla="*/ 76 h 76"/>
              <a:gd name="T32" fmla="*/ 72 w 72"/>
              <a:gd name="T33" fmla="*/ 74 h 76"/>
              <a:gd name="T34" fmla="*/ 72 w 72"/>
              <a:gd name="T35" fmla="*/ 2 h 76"/>
              <a:gd name="T36" fmla="*/ 70 w 72"/>
              <a:gd name="T3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2" h="76">
                <a:moveTo>
                  <a:pt x="70" y="0"/>
                </a:moveTo>
                <a:cubicBezTo>
                  <a:pt x="7" y="0"/>
                  <a:pt x="7" y="0"/>
                  <a:pt x="7" y="0"/>
                </a:cubicBezTo>
                <a:cubicBezTo>
                  <a:pt x="6" y="0"/>
                  <a:pt x="5" y="1"/>
                  <a:pt x="5" y="2"/>
                </a:cubicBezTo>
                <a:cubicBezTo>
                  <a:pt x="5" y="4"/>
                  <a:pt x="4" y="5"/>
                  <a:pt x="2" y="5"/>
                </a:cubicBezTo>
                <a:cubicBezTo>
                  <a:pt x="1" y="5"/>
                  <a:pt x="0" y="6"/>
                  <a:pt x="0" y="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8"/>
                  <a:pt x="1" y="19"/>
                  <a:pt x="2" y="19"/>
                </a:cubicBezTo>
                <a:cubicBezTo>
                  <a:pt x="4" y="19"/>
                  <a:pt x="5" y="20"/>
                  <a:pt x="5" y="21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6"/>
                  <a:pt x="4" y="57"/>
                  <a:pt x="2" y="57"/>
                </a:cubicBezTo>
                <a:cubicBezTo>
                  <a:pt x="1" y="57"/>
                  <a:pt x="0" y="58"/>
                  <a:pt x="0" y="5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70"/>
                  <a:pt x="1" y="71"/>
                  <a:pt x="2" y="71"/>
                </a:cubicBezTo>
                <a:cubicBezTo>
                  <a:pt x="4" y="71"/>
                  <a:pt x="5" y="72"/>
                  <a:pt x="5" y="74"/>
                </a:cubicBezTo>
                <a:cubicBezTo>
                  <a:pt x="5" y="75"/>
                  <a:pt x="6" y="76"/>
                  <a:pt x="7" y="76"/>
                </a:cubicBezTo>
                <a:cubicBezTo>
                  <a:pt x="70" y="76"/>
                  <a:pt x="70" y="76"/>
                  <a:pt x="70" y="76"/>
                </a:cubicBezTo>
                <a:cubicBezTo>
                  <a:pt x="71" y="76"/>
                  <a:pt x="72" y="75"/>
                  <a:pt x="72" y="74"/>
                </a:cubicBezTo>
                <a:cubicBezTo>
                  <a:pt x="72" y="2"/>
                  <a:pt x="72" y="2"/>
                  <a:pt x="72" y="2"/>
                </a:cubicBezTo>
                <a:cubicBezTo>
                  <a:pt x="72" y="1"/>
                  <a:pt x="71" y="0"/>
                  <a:pt x="70" y="0"/>
                </a:cubicBez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1" name="Freeform 513"/>
          <p:cNvSpPr>
            <a:spLocks/>
          </p:cNvSpPr>
          <p:nvPr/>
        </p:nvSpPr>
        <p:spPr bwMode="auto">
          <a:xfrm>
            <a:off x="5212090" y="3156524"/>
            <a:ext cx="200663" cy="218832"/>
          </a:xfrm>
          <a:custGeom>
            <a:avLst/>
            <a:gdLst>
              <a:gd name="T0" fmla="*/ 52 w 52"/>
              <a:gd name="T1" fmla="*/ 58 h 60"/>
              <a:gd name="T2" fmla="*/ 50 w 52"/>
              <a:gd name="T3" fmla="*/ 60 h 60"/>
              <a:gd name="T4" fmla="*/ 2 w 52"/>
              <a:gd name="T5" fmla="*/ 60 h 60"/>
              <a:gd name="T6" fmla="*/ 0 w 52"/>
              <a:gd name="T7" fmla="*/ 58 h 60"/>
              <a:gd name="T8" fmla="*/ 0 w 52"/>
              <a:gd name="T9" fmla="*/ 2 h 60"/>
              <a:gd name="T10" fmla="*/ 2 w 52"/>
              <a:gd name="T11" fmla="*/ 0 h 60"/>
              <a:gd name="T12" fmla="*/ 50 w 52"/>
              <a:gd name="T13" fmla="*/ 0 h 60"/>
              <a:gd name="T14" fmla="*/ 52 w 52"/>
              <a:gd name="T15" fmla="*/ 2 h 60"/>
              <a:gd name="T16" fmla="*/ 52 w 52"/>
              <a:gd name="T17" fmla="*/ 5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60">
                <a:moveTo>
                  <a:pt x="52" y="58"/>
                </a:moveTo>
                <a:cubicBezTo>
                  <a:pt x="52" y="59"/>
                  <a:pt x="51" y="60"/>
                  <a:pt x="50" y="60"/>
                </a:cubicBezTo>
                <a:cubicBezTo>
                  <a:pt x="2" y="60"/>
                  <a:pt x="2" y="60"/>
                  <a:pt x="2" y="60"/>
                </a:cubicBezTo>
                <a:cubicBezTo>
                  <a:pt x="1" y="60"/>
                  <a:pt x="0" y="59"/>
                  <a:pt x="0" y="5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2" y="1"/>
                  <a:pt x="52" y="2"/>
                </a:cubicBezTo>
                <a:lnTo>
                  <a:pt x="52" y="58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1791143" y="2866701"/>
            <a:ext cx="1335024" cy="1299133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1861590" y="3594223"/>
            <a:ext cx="1107345" cy="266799"/>
          </a:xfrm>
          <a:prstGeom prst="rect">
            <a:avLst/>
          </a:prstGeom>
        </p:spPr>
        <p:txBody>
          <a:bodyPr vert="horz" wrap="square" lIns="91388" tIns="91388" rIns="91388" bIns="91388" rtlCol="0" anchor="t">
            <a:noAutofit/>
          </a:bodyPr>
          <a:lstStyle>
            <a:defPPr>
              <a:defRPr lang="en-US"/>
            </a:defPPr>
            <a:lvl1pPr marR="0" lvl="0" indent="0" algn="ctr" defTabSz="931754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defRPr>
            </a:lvl1pPr>
          </a:lstStyle>
          <a:p>
            <a:pPr>
              <a:defRPr/>
            </a:pPr>
            <a:r>
              <a:rPr lang="en-US" sz="1000" dirty="0"/>
              <a:t>Threat resistance</a:t>
            </a:r>
          </a:p>
        </p:txBody>
      </p:sp>
      <p:sp>
        <p:nvSpPr>
          <p:cNvPr id="290" name="Oval 289"/>
          <p:cNvSpPr/>
          <p:nvPr/>
        </p:nvSpPr>
        <p:spPr bwMode="auto">
          <a:xfrm>
            <a:off x="2181002" y="3004762"/>
            <a:ext cx="545817" cy="559361"/>
          </a:xfrm>
          <a:prstGeom prst="ellipse">
            <a:avLst/>
          </a:prstGeom>
          <a:solidFill>
            <a:srgbClr val="0078D7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08" tIns="143366" rIns="179208" bIns="14336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3576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92" name="Freeform 79"/>
          <p:cNvSpPr>
            <a:spLocks/>
          </p:cNvSpPr>
          <p:nvPr/>
        </p:nvSpPr>
        <p:spPr bwMode="auto">
          <a:xfrm>
            <a:off x="2336912" y="3150393"/>
            <a:ext cx="239538" cy="296426"/>
          </a:xfrm>
          <a:custGeom>
            <a:avLst/>
            <a:gdLst>
              <a:gd name="T0" fmla="*/ 63 w 64"/>
              <a:gd name="T1" fmla="*/ 4 h 76"/>
              <a:gd name="T2" fmla="*/ 64 w 64"/>
              <a:gd name="T3" fmla="*/ 6 h 76"/>
              <a:gd name="T4" fmla="*/ 64 w 64"/>
              <a:gd name="T5" fmla="*/ 38 h 76"/>
              <a:gd name="T6" fmla="*/ 33 w 64"/>
              <a:gd name="T7" fmla="*/ 76 h 76"/>
              <a:gd name="T8" fmla="*/ 31 w 64"/>
              <a:gd name="T9" fmla="*/ 76 h 76"/>
              <a:gd name="T10" fmla="*/ 0 w 64"/>
              <a:gd name="T11" fmla="*/ 38 h 76"/>
              <a:gd name="T12" fmla="*/ 0 w 64"/>
              <a:gd name="T13" fmla="*/ 6 h 76"/>
              <a:gd name="T14" fmla="*/ 1 w 64"/>
              <a:gd name="T15" fmla="*/ 4 h 76"/>
              <a:gd name="T16" fmla="*/ 32 w 64"/>
              <a:gd name="T17" fmla="*/ 0 h 76"/>
              <a:gd name="T18" fmla="*/ 63 w 64"/>
              <a:gd name="T19" fmla="*/ 4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76">
                <a:moveTo>
                  <a:pt x="63" y="4"/>
                </a:moveTo>
                <a:cubicBezTo>
                  <a:pt x="64" y="4"/>
                  <a:pt x="64" y="5"/>
                  <a:pt x="64" y="6"/>
                </a:cubicBezTo>
                <a:cubicBezTo>
                  <a:pt x="64" y="6"/>
                  <a:pt x="64" y="29"/>
                  <a:pt x="64" y="38"/>
                </a:cubicBezTo>
                <a:cubicBezTo>
                  <a:pt x="64" y="57"/>
                  <a:pt x="33" y="76"/>
                  <a:pt x="33" y="76"/>
                </a:cubicBezTo>
                <a:cubicBezTo>
                  <a:pt x="32" y="76"/>
                  <a:pt x="32" y="76"/>
                  <a:pt x="31" y="76"/>
                </a:cubicBezTo>
                <a:cubicBezTo>
                  <a:pt x="31" y="76"/>
                  <a:pt x="0" y="57"/>
                  <a:pt x="0" y="38"/>
                </a:cubicBezTo>
                <a:cubicBezTo>
                  <a:pt x="0" y="29"/>
                  <a:pt x="0" y="6"/>
                  <a:pt x="0" y="6"/>
                </a:cubicBezTo>
                <a:cubicBezTo>
                  <a:pt x="0" y="5"/>
                  <a:pt x="0" y="4"/>
                  <a:pt x="1" y="4"/>
                </a:cubicBezTo>
                <a:cubicBezTo>
                  <a:pt x="1" y="4"/>
                  <a:pt x="6" y="0"/>
                  <a:pt x="32" y="0"/>
                </a:cubicBezTo>
                <a:cubicBezTo>
                  <a:pt x="58" y="0"/>
                  <a:pt x="63" y="4"/>
                  <a:pt x="63" y="4"/>
                </a:cubicBezTo>
                <a:close/>
              </a:path>
            </a:pathLst>
          </a:custGeom>
          <a:noFill/>
          <a:ln w="11113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</a:endParaRPr>
          </a:p>
        </p:txBody>
      </p:sp>
      <p:sp>
        <p:nvSpPr>
          <p:cNvPr id="293" name="Freeform 80"/>
          <p:cNvSpPr>
            <a:spLocks/>
          </p:cNvSpPr>
          <p:nvPr/>
        </p:nvSpPr>
        <p:spPr bwMode="auto">
          <a:xfrm>
            <a:off x="2366855" y="3180204"/>
            <a:ext cx="152864" cy="154009"/>
          </a:xfrm>
          <a:custGeom>
            <a:avLst/>
            <a:gdLst>
              <a:gd name="T0" fmla="*/ 41 w 41"/>
              <a:gd name="T1" fmla="*/ 1 h 39"/>
              <a:gd name="T2" fmla="*/ 24 w 41"/>
              <a:gd name="T3" fmla="*/ 0 h 39"/>
              <a:gd name="T4" fmla="*/ 0 w 41"/>
              <a:gd name="T5" fmla="*/ 4 h 39"/>
              <a:gd name="T6" fmla="*/ 0 w 41"/>
              <a:gd name="T7" fmla="*/ 29 h 39"/>
              <a:gd name="T8" fmla="*/ 4 w 41"/>
              <a:gd name="T9" fmla="*/ 39 h 39"/>
              <a:gd name="T10" fmla="*/ 23 w 41"/>
              <a:gd name="T11" fmla="*/ 22 h 39"/>
              <a:gd name="T12" fmla="*/ 41 w 41"/>
              <a:gd name="T13" fmla="*/ 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" h="39">
                <a:moveTo>
                  <a:pt x="41" y="1"/>
                </a:moveTo>
                <a:cubicBezTo>
                  <a:pt x="37" y="1"/>
                  <a:pt x="32" y="0"/>
                  <a:pt x="24" y="0"/>
                </a:cubicBezTo>
                <a:cubicBezTo>
                  <a:pt x="5" y="0"/>
                  <a:pt x="0" y="4"/>
                  <a:pt x="0" y="4"/>
                </a:cubicBezTo>
                <a:cubicBezTo>
                  <a:pt x="0" y="4"/>
                  <a:pt x="0" y="21"/>
                  <a:pt x="0" y="29"/>
                </a:cubicBezTo>
                <a:cubicBezTo>
                  <a:pt x="0" y="32"/>
                  <a:pt x="1" y="36"/>
                  <a:pt x="4" y="39"/>
                </a:cubicBezTo>
                <a:cubicBezTo>
                  <a:pt x="4" y="39"/>
                  <a:pt x="6" y="39"/>
                  <a:pt x="23" y="22"/>
                </a:cubicBezTo>
                <a:cubicBezTo>
                  <a:pt x="40" y="5"/>
                  <a:pt x="41" y="1"/>
                  <a:pt x="41" y="1"/>
                </a:cubicBezTo>
                <a:close/>
              </a:path>
            </a:pathLst>
          </a:custGeom>
          <a:noFill/>
          <a:ln w="11113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</a:endParaRPr>
          </a:p>
        </p:txBody>
      </p:sp>
      <p:sp>
        <p:nvSpPr>
          <p:cNvPr id="294" name="Freeform 81"/>
          <p:cNvSpPr>
            <a:spLocks/>
          </p:cNvSpPr>
          <p:nvPr/>
        </p:nvSpPr>
        <p:spPr bwMode="auto">
          <a:xfrm>
            <a:off x="2404675" y="3211669"/>
            <a:ext cx="141832" cy="192097"/>
          </a:xfrm>
          <a:custGeom>
            <a:avLst/>
            <a:gdLst>
              <a:gd name="T0" fmla="*/ 0 w 38"/>
              <a:gd name="T1" fmla="*/ 38 h 49"/>
              <a:gd name="T2" fmla="*/ 14 w 38"/>
              <a:gd name="T3" fmla="*/ 49 h 49"/>
              <a:gd name="T4" fmla="*/ 38 w 38"/>
              <a:gd name="T5" fmla="*/ 21 h 49"/>
              <a:gd name="T6" fmla="*/ 38 w 38"/>
              <a:gd name="T7" fmla="*/ 0 h 49"/>
              <a:gd name="T8" fmla="*/ 19 w 38"/>
              <a:gd name="T9" fmla="*/ 21 h 49"/>
              <a:gd name="T10" fmla="*/ 0 w 38"/>
              <a:gd name="T11" fmla="*/ 3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" h="49">
                <a:moveTo>
                  <a:pt x="0" y="38"/>
                </a:moveTo>
                <a:cubicBezTo>
                  <a:pt x="6" y="45"/>
                  <a:pt x="14" y="49"/>
                  <a:pt x="14" y="49"/>
                </a:cubicBezTo>
                <a:cubicBezTo>
                  <a:pt x="14" y="49"/>
                  <a:pt x="38" y="35"/>
                  <a:pt x="38" y="21"/>
                </a:cubicBezTo>
                <a:cubicBezTo>
                  <a:pt x="38" y="16"/>
                  <a:pt x="38" y="6"/>
                  <a:pt x="38" y="0"/>
                </a:cubicBezTo>
                <a:cubicBezTo>
                  <a:pt x="38" y="0"/>
                  <a:pt x="36" y="5"/>
                  <a:pt x="19" y="21"/>
                </a:cubicBezTo>
                <a:cubicBezTo>
                  <a:pt x="3" y="37"/>
                  <a:pt x="0" y="38"/>
                  <a:pt x="0" y="38"/>
                </a:cubicBezTo>
                <a:close/>
              </a:path>
            </a:pathLst>
          </a:custGeom>
          <a:noFill/>
          <a:ln w="11113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04" tIns="44802" rIns="89604" bIns="4480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89604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3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91683" y="145045"/>
            <a:ext cx="3837650" cy="2638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6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Windows 10 security features</a:t>
            </a:r>
          </a:p>
        </p:txBody>
      </p:sp>
      <p:grpSp>
        <p:nvGrpSpPr>
          <p:cNvPr id="296" name="Group 295"/>
          <p:cNvGrpSpPr/>
          <p:nvPr/>
        </p:nvGrpSpPr>
        <p:grpSpPr>
          <a:xfrm>
            <a:off x="6053055" y="4169381"/>
            <a:ext cx="1370599" cy="256893"/>
            <a:chOff x="1030845" y="2163717"/>
            <a:chExt cx="8458144" cy="253196"/>
          </a:xfrm>
        </p:grpSpPr>
        <p:sp>
          <p:nvSpPr>
            <p:cNvPr id="297" name="TextBox 296"/>
            <p:cNvSpPr txBox="1"/>
            <p:nvPr/>
          </p:nvSpPr>
          <p:spPr>
            <a:xfrm>
              <a:off x="1030845" y="2163717"/>
              <a:ext cx="8293239" cy="253196"/>
            </a:xfrm>
            <a:prstGeom prst="rect">
              <a:avLst/>
            </a:prstGeom>
          </p:spPr>
          <p:txBody>
            <a:bodyPr vert="horz" wrap="none" lIns="91388" tIns="91388" rIns="91388" bIns="91388" rtlCol="0" anchor="ctr">
              <a:noAutofit/>
            </a:bodyPr>
            <a:lstStyle/>
            <a:p>
              <a:pPr marL="0" marR="0" lvl="0" indent="0" algn="ctr" defTabSz="931754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POST-BREACH</a:t>
              </a:r>
            </a:p>
          </p:txBody>
        </p:sp>
        <p:cxnSp>
          <p:nvCxnSpPr>
            <p:cNvPr id="298" name="Straight Arrow Connector 297"/>
            <p:cNvCxnSpPr/>
            <p:nvPr/>
          </p:nvCxnSpPr>
          <p:spPr>
            <a:xfrm>
              <a:off x="1196355" y="2404460"/>
              <a:ext cx="8292634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737373"/>
              </a:solidFill>
              <a:prstDash val="solid"/>
              <a:headEnd type="none"/>
              <a:tailEnd type="triangle"/>
            </a:ln>
            <a:effectLst/>
          </p:spPr>
        </p:cxnSp>
      </p:grpSp>
      <p:grpSp>
        <p:nvGrpSpPr>
          <p:cNvPr id="299" name="Group 298"/>
          <p:cNvGrpSpPr/>
          <p:nvPr/>
        </p:nvGrpSpPr>
        <p:grpSpPr>
          <a:xfrm>
            <a:off x="159923" y="9619644"/>
            <a:ext cx="287530" cy="287530"/>
            <a:chOff x="-1504950" y="3665538"/>
            <a:chExt cx="630238" cy="630238"/>
          </a:xfrm>
          <a:solidFill>
            <a:srgbClr val="0078D7"/>
          </a:solidFill>
        </p:grpSpPr>
        <p:sp>
          <p:nvSpPr>
            <p:cNvPr id="300" name="Freeform 7"/>
            <p:cNvSpPr>
              <a:spLocks noEditPoints="1"/>
            </p:cNvSpPr>
            <p:nvPr/>
          </p:nvSpPr>
          <p:spPr bwMode="auto">
            <a:xfrm>
              <a:off x="-1504950" y="3665538"/>
              <a:ext cx="630238" cy="630238"/>
            </a:xfrm>
            <a:custGeom>
              <a:avLst/>
              <a:gdLst>
                <a:gd name="T0" fmla="*/ 1484 w 3571"/>
                <a:gd name="T1" fmla="*/ 256 h 3571"/>
                <a:gd name="T2" fmla="*/ 1113 w 3571"/>
                <a:gd name="T3" fmla="*/ 379 h 3571"/>
                <a:gd name="T4" fmla="*/ 790 w 3571"/>
                <a:gd name="T5" fmla="*/ 586 h 3571"/>
                <a:gd name="T6" fmla="*/ 527 w 3571"/>
                <a:gd name="T7" fmla="*/ 866 h 3571"/>
                <a:gd name="T8" fmla="*/ 339 w 3571"/>
                <a:gd name="T9" fmla="*/ 1202 h 3571"/>
                <a:gd name="T10" fmla="*/ 239 w 3571"/>
                <a:gd name="T11" fmla="*/ 1582 h 3571"/>
                <a:gd name="T12" fmla="*/ 239 w 3571"/>
                <a:gd name="T13" fmla="*/ 1989 h 3571"/>
                <a:gd name="T14" fmla="*/ 339 w 3571"/>
                <a:gd name="T15" fmla="*/ 2370 h 3571"/>
                <a:gd name="T16" fmla="*/ 527 w 3571"/>
                <a:gd name="T17" fmla="*/ 2706 h 3571"/>
                <a:gd name="T18" fmla="*/ 790 w 3571"/>
                <a:gd name="T19" fmla="*/ 2985 h 3571"/>
                <a:gd name="T20" fmla="*/ 1113 w 3571"/>
                <a:gd name="T21" fmla="*/ 3192 h 3571"/>
                <a:gd name="T22" fmla="*/ 1484 w 3571"/>
                <a:gd name="T23" fmla="*/ 3316 h 3571"/>
                <a:gd name="T24" fmla="*/ 1887 w 3571"/>
                <a:gd name="T25" fmla="*/ 3342 h 3571"/>
                <a:gd name="T26" fmla="*/ 2278 w 3571"/>
                <a:gd name="T27" fmla="*/ 3266 h 3571"/>
                <a:gd name="T28" fmla="*/ 2627 w 3571"/>
                <a:gd name="T29" fmla="*/ 3099 h 3571"/>
                <a:gd name="T30" fmla="*/ 2921 w 3571"/>
                <a:gd name="T31" fmla="*/ 2853 h 3571"/>
                <a:gd name="T32" fmla="*/ 3148 w 3571"/>
                <a:gd name="T33" fmla="*/ 2544 h 3571"/>
                <a:gd name="T34" fmla="*/ 3293 w 3571"/>
                <a:gd name="T35" fmla="*/ 2183 h 3571"/>
                <a:gd name="T36" fmla="*/ 3345 w 3571"/>
                <a:gd name="T37" fmla="*/ 1785 h 3571"/>
                <a:gd name="T38" fmla="*/ 3293 w 3571"/>
                <a:gd name="T39" fmla="*/ 1387 h 3571"/>
                <a:gd name="T40" fmla="*/ 3148 w 3571"/>
                <a:gd name="T41" fmla="*/ 1027 h 3571"/>
                <a:gd name="T42" fmla="*/ 2921 w 3571"/>
                <a:gd name="T43" fmla="*/ 718 h 3571"/>
                <a:gd name="T44" fmla="*/ 2627 w 3571"/>
                <a:gd name="T45" fmla="*/ 473 h 3571"/>
                <a:gd name="T46" fmla="*/ 2278 w 3571"/>
                <a:gd name="T47" fmla="*/ 306 h 3571"/>
                <a:gd name="T48" fmla="*/ 1887 w 3571"/>
                <a:gd name="T49" fmla="*/ 230 h 3571"/>
                <a:gd name="T50" fmla="*/ 2001 w 3571"/>
                <a:gd name="T51" fmla="*/ 14 h 3571"/>
                <a:gd name="T52" fmla="*/ 2409 w 3571"/>
                <a:gd name="T53" fmla="*/ 112 h 3571"/>
                <a:gd name="T54" fmla="*/ 2773 w 3571"/>
                <a:gd name="T55" fmla="*/ 298 h 3571"/>
                <a:gd name="T56" fmla="*/ 3084 w 3571"/>
                <a:gd name="T57" fmla="*/ 560 h 3571"/>
                <a:gd name="T58" fmla="*/ 3327 w 3571"/>
                <a:gd name="T59" fmla="*/ 884 h 3571"/>
                <a:gd name="T60" fmla="*/ 3493 w 3571"/>
                <a:gd name="T61" fmla="*/ 1260 h 3571"/>
                <a:gd name="T62" fmla="*/ 3567 w 3571"/>
                <a:gd name="T63" fmla="*/ 1677 h 3571"/>
                <a:gd name="T64" fmla="*/ 3542 w 3571"/>
                <a:gd name="T65" fmla="*/ 2107 h 3571"/>
                <a:gd name="T66" fmla="*/ 3421 w 3571"/>
                <a:gd name="T67" fmla="*/ 2504 h 3571"/>
                <a:gd name="T68" fmla="*/ 3215 w 3571"/>
                <a:gd name="T69" fmla="*/ 2856 h 3571"/>
                <a:gd name="T70" fmla="*/ 2936 w 3571"/>
                <a:gd name="T71" fmla="*/ 3151 h 3571"/>
                <a:gd name="T72" fmla="*/ 2597 w 3571"/>
                <a:gd name="T73" fmla="*/ 3377 h 3571"/>
                <a:gd name="T74" fmla="*/ 2209 w 3571"/>
                <a:gd name="T75" fmla="*/ 3521 h 3571"/>
                <a:gd name="T76" fmla="*/ 1786 w 3571"/>
                <a:gd name="T77" fmla="*/ 3571 h 3571"/>
                <a:gd name="T78" fmla="*/ 1361 w 3571"/>
                <a:gd name="T79" fmla="*/ 3521 h 3571"/>
                <a:gd name="T80" fmla="*/ 974 w 3571"/>
                <a:gd name="T81" fmla="*/ 3377 h 3571"/>
                <a:gd name="T82" fmla="*/ 635 w 3571"/>
                <a:gd name="T83" fmla="*/ 3151 h 3571"/>
                <a:gd name="T84" fmla="*/ 357 w 3571"/>
                <a:gd name="T85" fmla="*/ 2856 h 3571"/>
                <a:gd name="T86" fmla="*/ 151 w 3571"/>
                <a:gd name="T87" fmla="*/ 2504 h 3571"/>
                <a:gd name="T88" fmla="*/ 28 w 3571"/>
                <a:gd name="T89" fmla="*/ 2107 h 3571"/>
                <a:gd name="T90" fmla="*/ 3 w 3571"/>
                <a:gd name="T91" fmla="*/ 1677 h 3571"/>
                <a:gd name="T92" fmla="*/ 79 w 3571"/>
                <a:gd name="T93" fmla="*/ 1260 h 3571"/>
                <a:gd name="T94" fmla="*/ 243 w 3571"/>
                <a:gd name="T95" fmla="*/ 884 h 3571"/>
                <a:gd name="T96" fmla="*/ 488 w 3571"/>
                <a:gd name="T97" fmla="*/ 560 h 3571"/>
                <a:gd name="T98" fmla="*/ 797 w 3571"/>
                <a:gd name="T99" fmla="*/ 298 h 3571"/>
                <a:gd name="T100" fmla="*/ 1163 w 3571"/>
                <a:gd name="T101" fmla="*/ 112 h 3571"/>
                <a:gd name="T102" fmla="*/ 1570 w 3571"/>
                <a:gd name="T103" fmla="*/ 14 h 3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1" h="3571">
                  <a:moveTo>
                    <a:pt x="1786" y="226"/>
                  </a:moveTo>
                  <a:lnTo>
                    <a:pt x="1683" y="230"/>
                  </a:lnTo>
                  <a:lnTo>
                    <a:pt x="1582" y="239"/>
                  </a:lnTo>
                  <a:lnTo>
                    <a:pt x="1484" y="256"/>
                  </a:lnTo>
                  <a:lnTo>
                    <a:pt x="1388" y="278"/>
                  </a:lnTo>
                  <a:lnTo>
                    <a:pt x="1293" y="306"/>
                  </a:lnTo>
                  <a:lnTo>
                    <a:pt x="1201" y="340"/>
                  </a:lnTo>
                  <a:lnTo>
                    <a:pt x="1113" y="379"/>
                  </a:lnTo>
                  <a:lnTo>
                    <a:pt x="1027" y="424"/>
                  </a:lnTo>
                  <a:lnTo>
                    <a:pt x="944" y="473"/>
                  </a:lnTo>
                  <a:lnTo>
                    <a:pt x="865" y="527"/>
                  </a:lnTo>
                  <a:lnTo>
                    <a:pt x="790" y="586"/>
                  </a:lnTo>
                  <a:lnTo>
                    <a:pt x="718" y="650"/>
                  </a:lnTo>
                  <a:lnTo>
                    <a:pt x="650" y="718"/>
                  </a:lnTo>
                  <a:lnTo>
                    <a:pt x="586" y="789"/>
                  </a:lnTo>
                  <a:lnTo>
                    <a:pt x="527" y="866"/>
                  </a:lnTo>
                  <a:lnTo>
                    <a:pt x="472" y="944"/>
                  </a:lnTo>
                  <a:lnTo>
                    <a:pt x="423" y="1027"/>
                  </a:lnTo>
                  <a:lnTo>
                    <a:pt x="379" y="1113"/>
                  </a:lnTo>
                  <a:lnTo>
                    <a:pt x="339" y="1202"/>
                  </a:lnTo>
                  <a:lnTo>
                    <a:pt x="305" y="1293"/>
                  </a:lnTo>
                  <a:lnTo>
                    <a:pt x="277" y="1387"/>
                  </a:lnTo>
                  <a:lnTo>
                    <a:pt x="255" y="1484"/>
                  </a:lnTo>
                  <a:lnTo>
                    <a:pt x="239" y="1582"/>
                  </a:lnTo>
                  <a:lnTo>
                    <a:pt x="229" y="1684"/>
                  </a:lnTo>
                  <a:lnTo>
                    <a:pt x="226" y="1785"/>
                  </a:lnTo>
                  <a:lnTo>
                    <a:pt x="229" y="1888"/>
                  </a:lnTo>
                  <a:lnTo>
                    <a:pt x="239" y="1989"/>
                  </a:lnTo>
                  <a:lnTo>
                    <a:pt x="255" y="2087"/>
                  </a:lnTo>
                  <a:lnTo>
                    <a:pt x="277" y="2183"/>
                  </a:lnTo>
                  <a:lnTo>
                    <a:pt x="305" y="2278"/>
                  </a:lnTo>
                  <a:lnTo>
                    <a:pt x="339" y="2370"/>
                  </a:lnTo>
                  <a:lnTo>
                    <a:pt x="379" y="2458"/>
                  </a:lnTo>
                  <a:lnTo>
                    <a:pt x="423" y="2544"/>
                  </a:lnTo>
                  <a:lnTo>
                    <a:pt x="472" y="2627"/>
                  </a:lnTo>
                  <a:lnTo>
                    <a:pt x="527" y="2706"/>
                  </a:lnTo>
                  <a:lnTo>
                    <a:pt x="586" y="2781"/>
                  </a:lnTo>
                  <a:lnTo>
                    <a:pt x="650" y="2853"/>
                  </a:lnTo>
                  <a:lnTo>
                    <a:pt x="718" y="2921"/>
                  </a:lnTo>
                  <a:lnTo>
                    <a:pt x="790" y="2985"/>
                  </a:lnTo>
                  <a:lnTo>
                    <a:pt x="865" y="3044"/>
                  </a:lnTo>
                  <a:lnTo>
                    <a:pt x="944" y="3099"/>
                  </a:lnTo>
                  <a:lnTo>
                    <a:pt x="1027" y="3148"/>
                  </a:lnTo>
                  <a:lnTo>
                    <a:pt x="1113" y="3192"/>
                  </a:lnTo>
                  <a:lnTo>
                    <a:pt x="1201" y="3232"/>
                  </a:lnTo>
                  <a:lnTo>
                    <a:pt x="1293" y="3266"/>
                  </a:lnTo>
                  <a:lnTo>
                    <a:pt x="1388" y="3294"/>
                  </a:lnTo>
                  <a:lnTo>
                    <a:pt x="1484" y="3316"/>
                  </a:lnTo>
                  <a:lnTo>
                    <a:pt x="1582" y="3332"/>
                  </a:lnTo>
                  <a:lnTo>
                    <a:pt x="1683" y="3342"/>
                  </a:lnTo>
                  <a:lnTo>
                    <a:pt x="1786" y="3345"/>
                  </a:lnTo>
                  <a:lnTo>
                    <a:pt x="1887" y="3342"/>
                  </a:lnTo>
                  <a:lnTo>
                    <a:pt x="1989" y="3332"/>
                  </a:lnTo>
                  <a:lnTo>
                    <a:pt x="2087" y="3316"/>
                  </a:lnTo>
                  <a:lnTo>
                    <a:pt x="2184" y="3294"/>
                  </a:lnTo>
                  <a:lnTo>
                    <a:pt x="2278" y="3266"/>
                  </a:lnTo>
                  <a:lnTo>
                    <a:pt x="2369" y="3232"/>
                  </a:lnTo>
                  <a:lnTo>
                    <a:pt x="2458" y="3192"/>
                  </a:lnTo>
                  <a:lnTo>
                    <a:pt x="2544" y="3148"/>
                  </a:lnTo>
                  <a:lnTo>
                    <a:pt x="2627" y="3099"/>
                  </a:lnTo>
                  <a:lnTo>
                    <a:pt x="2707" y="3044"/>
                  </a:lnTo>
                  <a:lnTo>
                    <a:pt x="2782" y="2985"/>
                  </a:lnTo>
                  <a:lnTo>
                    <a:pt x="2854" y="2921"/>
                  </a:lnTo>
                  <a:lnTo>
                    <a:pt x="2921" y="2853"/>
                  </a:lnTo>
                  <a:lnTo>
                    <a:pt x="2985" y="2781"/>
                  </a:lnTo>
                  <a:lnTo>
                    <a:pt x="3044" y="2706"/>
                  </a:lnTo>
                  <a:lnTo>
                    <a:pt x="3098" y="2627"/>
                  </a:lnTo>
                  <a:lnTo>
                    <a:pt x="3148" y="2544"/>
                  </a:lnTo>
                  <a:lnTo>
                    <a:pt x="3192" y="2458"/>
                  </a:lnTo>
                  <a:lnTo>
                    <a:pt x="3231" y="2370"/>
                  </a:lnTo>
                  <a:lnTo>
                    <a:pt x="3265" y="2278"/>
                  </a:lnTo>
                  <a:lnTo>
                    <a:pt x="3293" y="2183"/>
                  </a:lnTo>
                  <a:lnTo>
                    <a:pt x="3316" y="2087"/>
                  </a:lnTo>
                  <a:lnTo>
                    <a:pt x="3332" y="1989"/>
                  </a:lnTo>
                  <a:lnTo>
                    <a:pt x="3341" y="1888"/>
                  </a:lnTo>
                  <a:lnTo>
                    <a:pt x="3345" y="1785"/>
                  </a:lnTo>
                  <a:lnTo>
                    <a:pt x="3341" y="1684"/>
                  </a:lnTo>
                  <a:lnTo>
                    <a:pt x="3332" y="1582"/>
                  </a:lnTo>
                  <a:lnTo>
                    <a:pt x="3316" y="1484"/>
                  </a:lnTo>
                  <a:lnTo>
                    <a:pt x="3293" y="1387"/>
                  </a:lnTo>
                  <a:lnTo>
                    <a:pt x="3265" y="1293"/>
                  </a:lnTo>
                  <a:lnTo>
                    <a:pt x="3231" y="1202"/>
                  </a:lnTo>
                  <a:lnTo>
                    <a:pt x="3192" y="1113"/>
                  </a:lnTo>
                  <a:lnTo>
                    <a:pt x="3148" y="1027"/>
                  </a:lnTo>
                  <a:lnTo>
                    <a:pt x="3098" y="944"/>
                  </a:lnTo>
                  <a:lnTo>
                    <a:pt x="3044" y="866"/>
                  </a:lnTo>
                  <a:lnTo>
                    <a:pt x="2985" y="789"/>
                  </a:lnTo>
                  <a:lnTo>
                    <a:pt x="2921" y="718"/>
                  </a:lnTo>
                  <a:lnTo>
                    <a:pt x="2854" y="650"/>
                  </a:lnTo>
                  <a:lnTo>
                    <a:pt x="2782" y="586"/>
                  </a:lnTo>
                  <a:lnTo>
                    <a:pt x="2707" y="527"/>
                  </a:lnTo>
                  <a:lnTo>
                    <a:pt x="2627" y="473"/>
                  </a:lnTo>
                  <a:lnTo>
                    <a:pt x="2544" y="424"/>
                  </a:lnTo>
                  <a:lnTo>
                    <a:pt x="2458" y="379"/>
                  </a:lnTo>
                  <a:lnTo>
                    <a:pt x="2369" y="340"/>
                  </a:lnTo>
                  <a:lnTo>
                    <a:pt x="2278" y="306"/>
                  </a:lnTo>
                  <a:lnTo>
                    <a:pt x="2184" y="278"/>
                  </a:lnTo>
                  <a:lnTo>
                    <a:pt x="2087" y="256"/>
                  </a:lnTo>
                  <a:lnTo>
                    <a:pt x="1989" y="239"/>
                  </a:lnTo>
                  <a:lnTo>
                    <a:pt x="1887" y="230"/>
                  </a:lnTo>
                  <a:lnTo>
                    <a:pt x="1786" y="226"/>
                  </a:lnTo>
                  <a:close/>
                  <a:moveTo>
                    <a:pt x="1786" y="0"/>
                  </a:moveTo>
                  <a:lnTo>
                    <a:pt x="1894" y="4"/>
                  </a:lnTo>
                  <a:lnTo>
                    <a:pt x="2001" y="14"/>
                  </a:lnTo>
                  <a:lnTo>
                    <a:pt x="2107" y="29"/>
                  </a:lnTo>
                  <a:lnTo>
                    <a:pt x="2209" y="51"/>
                  </a:lnTo>
                  <a:lnTo>
                    <a:pt x="2311" y="79"/>
                  </a:lnTo>
                  <a:lnTo>
                    <a:pt x="2409" y="112"/>
                  </a:lnTo>
                  <a:lnTo>
                    <a:pt x="2504" y="151"/>
                  </a:lnTo>
                  <a:lnTo>
                    <a:pt x="2597" y="195"/>
                  </a:lnTo>
                  <a:lnTo>
                    <a:pt x="2687" y="244"/>
                  </a:lnTo>
                  <a:lnTo>
                    <a:pt x="2773" y="298"/>
                  </a:lnTo>
                  <a:lnTo>
                    <a:pt x="2856" y="357"/>
                  </a:lnTo>
                  <a:lnTo>
                    <a:pt x="2936" y="420"/>
                  </a:lnTo>
                  <a:lnTo>
                    <a:pt x="3012" y="488"/>
                  </a:lnTo>
                  <a:lnTo>
                    <a:pt x="3084" y="560"/>
                  </a:lnTo>
                  <a:lnTo>
                    <a:pt x="3152" y="635"/>
                  </a:lnTo>
                  <a:lnTo>
                    <a:pt x="3215" y="715"/>
                  </a:lnTo>
                  <a:lnTo>
                    <a:pt x="3273" y="798"/>
                  </a:lnTo>
                  <a:lnTo>
                    <a:pt x="3327" y="884"/>
                  </a:lnTo>
                  <a:lnTo>
                    <a:pt x="3376" y="975"/>
                  </a:lnTo>
                  <a:lnTo>
                    <a:pt x="3421" y="1067"/>
                  </a:lnTo>
                  <a:lnTo>
                    <a:pt x="3459" y="1162"/>
                  </a:lnTo>
                  <a:lnTo>
                    <a:pt x="3493" y="1260"/>
                  </a:lnTo>
                  <a:lnTo>
                    <a:pt x="3520" y="1362"/>
                  </a:lnTo>
                  <a:lnTo>
                    <a:pt x="3542" y="1464"/>
                  </a:lnTo>
                  <a:lnTo>
                    <a:pt x="3559" y="1570"/>
                  </a:lnTo>
                  <a:lnTo>
                    <a:pt x="3567" y="1677"/>
                  </a:lnTo>
                  <a:lnTo>
                    <a:pt x="3571" y="1785"/>
                  </a:lnTo>
                  <a:lnTo>
                    <a:pt x="3567" y="1894"/>
                  </a:lnTo>
                  <a:lnTo>
                    <a:pt x="3559" y="2001"/>
                  </a:lnTo>
                  <a:lnTo>
                    <a:pt x="3542" y="2107"/>
                  </a:lnTo>
                  <a:lnTo>
                    <a:pt x="3520" y="2210"/>
                  </a:lnTo>
                  <a:lnTo>
                    <a:pt x="3493" y="2310"/>
                  </a:lnTo>
                  <a:lnTo>
                    <a:pt x="3459" y="2408"/>
                  </a:lnTo>
                  <a:lnTo>
                    <a:pt x="3421" y="2504"/>
                  </a:lnTo>
                  <a:lnTo>
                    <a:pt x="3376" y="2597"/>
                  </a:lnTo>
                  <a:lnTo>
                    <a:pt x="3327" y="2686"/>
                  </a:lnTo>
                  <a:lnTo>
                    <a:pt x="3273" y="2774"/>
                  </a:lnTo>
                  <a:lnTo>
                    <a:pt x="3215" y="2856"/>
                  </a:lnTo>
                  <a:lnTo>
                    <a:pt x="3152" y="2936"/>
                  </a:lnTo>
                  <a:lnTo>
                    <a:pt x="3084" y="3011"/>
                  </a:lnTo>
                  <a:lnTo>
                    <a:pt x="3012" y="3083"/>
                  </a:lnTo>
                  <a:lnTo>
                    <a:pt x="2936" y="3151"/>
                  </a:lnTo>
                  <a:lnTo>
                    <a:pt x="2856" y="3214"/>
                  </a:lnTo>
                  <a:lnTo>
                    <a:pt x="2773" y="3273"/>
                  </a:lnTo>
                  <a:lnTo>
                    <a:pt x="2687" y="3328"/>
                  </a:lnTo>
                  <a:lnTo>
                    <a:pt x="2597" y="3377"/>
                  </a:lnTo>
                  <a:lnTo>
                    <a:pt x="2504" y="3420"/>
                  </a:lnTo>
                  <a:lnTo>
                    <a:pt x="2409" y="3460"/>
                  </a:lnTo>
                  <a:lnTo>
                    <a:pt x="2311" y="3492"/>
                  </a:lnTo>
                  <a:lnTo>
                    <a:pt x="2209" y="3521"/>
                  </a:lnTo>
                  <a:lnTo>
                    <a:pt x="2107" y="3543"/>
                  </a:lnTo>
                  <a:lnTo>
                    <a:pt x="2001" y="3558"/>
                  </a:lnTo>
                  <a:lnTo>
                    <a:pt x="1894" y="3568"/>
                  </a:lnTo>
                  <a:lnTo>
                    <a:pt x="1786" y="3571"/>
                  </a:lnTo>
                  <a:lnTo>
                    <a:pt x="1677" y="3568"/>
                  </a:lnTo>
                  <a:lnTo>
                    <a:pt x="1570" y="3558"/>
                  </a:lnTo>
                  <a:lnTo>
                    <a:pt x="1464" y="3543"/>
                  </a:lnTo>
                  <a:lnTo>
                    <a:pt x="1361" y="3521"/>
                  </a:lnTo>
                  <a:lnTo>
                    <a:pt x="1261" y="3492"/>
                  </a:lnTo>
                  <a:lnTo>
                    <a:pt x="1163" y="3460"/>
                  </a:lnTo>
                  <a:lnTo>
                    <a:pt x="1067" y="3420"/>
                  </a:lnTo>
                  <a:lnTo>
                    <a:pt x="974" y="3377"/>
                  </a:lnTo>
                  <a:lnTo>
                    <a:pt x="885" y="3328"/>
                  </a:lnTo>
                  <a:lnTo>
                    <a:pt x="797" y="3273"/>
                  </a:lnTo>
                  <a:lnTo>
                    <a:pt x="715" y="3214"/>
                  </a:lnTo>
                  <a:lnTo>
                    <a:pt x="635" y="3151"/>
                  </a:lnTo>
                  <a:lnTo>
                    <a:pt x="560" y="3083"/>
                  </a:lnTo>
                  <a:lnTo>
                    <a:pt x="488" y="3011"/>
                  </a:lnTo>
                  <a:lnTo>
                    <a:pt x="420" y="2936"/>
                  </a:lnTo>
                  <a:lnTo>
                    <a:pt x="357" y="2856"/>
                  </a:lnTo>
                  <a:lnTo>
                    <a:pt x="298" y="2774"/>
                  </a:lnTo>
                  <a:lnTo>
                    <a:pt x="243" y="2686"/>
                  </a:lnTo>
                  <a:lnTo>
                    <a:pt x="194" y="2597"/>
                  </a:lnTo>
                  <a:lnTo>
                    <a:pt x="151" y="2504"/>
                  </a:lnTo>
                  <a:lnTo>
                    <a:pt x="111" y="2408"/>
                  </a:lnTo>
                  <a:lnTo>
                    <a:pt x="79" y="2310"/>
                  </a:lnTo>
                  <a:lnTo>
                    <a:pt x="50" y="2210"/>
                  </a:lnTo>
                  <a:lnTo>
                    <a:pt x="28" y="2107"/>
                  </a:lnTo>
                  <a:lnTo>
                    <a:pt x="13" y="2001"/>
                  </a:lnTo>
                  <a:lnTo>
                    <a:pt x="3" y="1894"/>
                  </a:lnTo>
                  <a:lnTo>
                    <a:pt x="0" y="1785"/>
                  </a:lnTo>
                  <a:lnTo>
                    <a:pt x="3" y="1677"/>
                  </a:lnTo>
                  <a:lnTo>
                    <a:pt x="13" y="1570"/>
                  </a:lnTo>
                  <a:lnTo>
                    <a:pt x="28" y="1464"/>
                  </a:lnTo>
                  <a:lnTo>
                    <a:pt x="50" y="1362"/>
                  </a:lnTo>
                  <a:lnTo>
                    <a:pt x="79" y="1260"/>
                  </a:lnTo>
                  <a:lnTo>
                    <a:pt x="111" y="1162"/>
                  </a:lnTo>
                  <a:lnTo>
                    <a:pt x="151" y="1067"/>
                  </a:lnTo>
                  <a:lnTo>
                    <a:pt x="194" y="975"/>
                  </a:lnTo>
                  <a:lnTo>
                    <a:pt x="243" y="884"/>
                  </a:lnTo>
                  <a:lnTo>
                    <a:pt x="298" y="798"/>
                  </a:lnTo>
                  <a:lnTo>
                    <a:pt x="357" y="715"/>
                  </a:lnTo>
                  <a:lnTo>
                    <a:pt x="420" y="635"/>
                  </a:lnTo>
                  <a:lnTo>
                    <a:pt x="488" y="560"/>
                  </a:lnTo>
                  <a:lnTo>
                    <a:pt x="560" y="488"/>
                  </a:lnTo>
                  <a:lnTo>
                    <a:pt x="635" y="420"/>
                  </a:lnTo>
                  <a:lnTo>
                    <a:pt x="715" y="357"/>
                  </a:lnTo>
                  <a:lnTo>
                    <a:pt x="797" y="298"/>
                  </a:lnTo>
                  <a:lnTo>
                    <a:pt x="885" y="244"/>
                  </a:lnTo>
                  <a:lnTo>
                    <a:pt x="974" y="195"/>
                  </a:lnTo>
                  <a:lnTo>
                    <a:pt x="1067" y="151"/>
                  </a:lnTo>
                  <a:lnTo>
                    <a:pt x="1163" y="112"/>
                  </a:lnTo>
                  <a:lnTo>
                    <a:pt x="1261" y="79"/>
                  </a:lnTo>
                  <a:lnTo>
                    <a:pt x="1361" y="51"/>
                  </a:lnTo>
                  <a:lnTo>
                    <a:pt x="1464" y="29"/>
                  </a:lnTo>
                  <a:lnTo>
                    <a:pt x="1570" y="14"/>
                  </a:lnTo>
                  <a:lnTo>
                    <a:pt x="1677" y="4"/>
                  </a:lnTo>
                  <a:lnTo>
                    <a:pt x="1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36" b="0" i="0" u="none" strike="noStrike" kern="0" cap="none" spc="0" normalizeH="0" baseline="0" noProof="0">
                <a:ln>
                  <a:noFill/>
                </a:ln>
                <a:solidFill>
                  <a:srgbClr val="2C292A"/>
                </a:solidFill>
                <a:effectLst/>
                <a:uLnTx/>
                <a:uFillTx/>
              </a:endParaRPr>
            </a:p>
          </p:txBody>
        </p:sp>
        <p:sp>
          <p:nvSpPr>
            <p:cNvPr id="301" name="Freeform 8"/>
            <p:cNvSpPr>
              <a:spLocks/>
            </p:cNvSpPr>
            <p:nvPr/>
          </p:nvSpPr>
          <p:spPr bwMode="auto">
            <a:xfrm>
              <a:off x="-1352550" y="3851275"/>
              <a:ext cx="330200" cy="252413"/>
            </a:xfrm>
            <a:custGeom>
              <a:avLst/>
              <a:gdLst>
                <a:gd name="T0" fmla="*/ 685 w 1867"/>
                <a:gd name="T1" fmla="*/ 0 h 1435"/>
                <a:gd name="T2" fmla="*/ 1153 w 1867"/>
                <a:gd name="T3" fmla="*/ 0 h 1435"/>
                <a:gd name="T4" fmla="*/ 1633 w 1867"/>
                <a:gd name="T5" fmla="*/ 480 h 1435"/>
                <a:gd name="T6" fmla="*/ 1867 w 1867"/>
                <a:gd name="T7" fmla="*/ 714 h 1435"/>
                <a:gd name="T8" fmla="*/ 1867 w 1867"/>
                <a:gd name="T9" fmla="*/ 714 h 1435"/>
                <a:gd name="T10" fmla="*/ 1867 w 1867"/>
                <a:gd name="T11" fmla="*/ 715 h 1435"/>
                <a:gd name="T12" fmla="*/ 1633 w 1867"/>
                <a:gd name="T13" fmla="*/ 949 h 1435"/>
                <a:gd name="T14" fmla="*/ 1633 w 1867"/>
                <a:gd name="T15" fmla="*/ 949 h 1435"/>
                <a:gd name="T16" fmla="*/ 1147 w 1867"/>
                <a:gd name="T17" fmla="*/ 1435 h 1435"/>
                <a:gd name="T18" fmla="*/ 679 w 1867"/>
                <a:gd name="T19" fmla="*/ 1435 h 1435"/>
                <a:gd name="T20" fmla="*/ 1209 w 1867"/>
                <a:gd name="T21" fmla="*/ 904 h 1435"/>
                <a:gd name="T22" fmla="*/ 0 w 1867"/>
                <a:gd name="T23" fmla="*/ 904 h 1435"/>
                <a:gd name="T24" fmla="*/ 0 w 1867"/>
                <a:gd name="T25" fmla="*/ 559 h 1435"/>
                <a:gd name="T26" fmla="*/ 1244 w 1867"/>
                <a:gd name="T27" fmla="*/ 559 h 1435"/>
                <a:gd name="T28" fmla="*/ 685 w 1867"/>
                <a:gd name="T29" fmla="*/ 0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7" h="1435">
                  <a:moveTo>
                    <a:pt x="685" y="0"/>
                  </a:moveTo>
                  <a:lnTo>
                    <a:pt x="1153" y="0"/>
                  </a:lnTo>
                  <a:lnTo>
                    <a:pt x="1633" y="480"/>
                  </a:lnTo>
                  <a:lnTo>
                    <a:pt x="1867" y="714"/>
                  </a:lnTo>
                  <a:lnTo>
                    <a:pt x="1867" y="714"/>
                  </a:lnTo>
                  <a:lnTo>
                    <a:pt x="1867" y="715"/>
                  </a:lnTo>
                  <a:lnTo>
                    <a:pt x="1633" y="949"/>
                  </a:lnTo>
                  <a:lnTo>
                    <a:pt x="1633" y="949"/>
                  </a:lnTo>
                  <a:lnTo>
                    <a:pt x="1147" y="1435"/>
                  </a:lnTo>
                  <a:lnTo>
                    <a:pt x="679" y="1435"/>
                  </a:lnTo>
                  <a:lnTo>
                    <a:pt x="1209" y="904"/>
                  </a:lnTo>
                  <a:lnTo>
                    <a:pt x="0" y="904"/>
                  </a:lnTo>
                  <a:lnTo>
                    <a:pt x="0" y="559"/>
                  </a:lnTo>
                  <a:lnTo>
                    <a:pt x="1244" y="559"/>
                  </a:lnTo>
                  <a:lnTo>
                    <a:pt x="6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36" b="0" i="0" u="none" strike="noStrike" kern="0" cap="none" spc="0" normalizeH="0" baseline="0" noProof="0">
                <a:ln>
                  <a:noFill/>
                </a:ln>
                <a:solidFill>
                  <a:srgbClr val="2C292A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5" name="Rectangle 214"/>
          <p:cNvSpPr/>
          <p:nvPr/>
        </p:nvSpPr>
        <p:spPr bwMode="auto">
          <a:xfrm>
            <a:off x="6060731" y="2111883"/>
            <a:ext cx="1335024" cy="754898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3407" rIns="91440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Defender Advanced Threat Protection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788454" y="55521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Device Guard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3216284" y="2500913"/>
            <a:ext cx="1335024" cy="365760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Hello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4635961" y="2500913"/>
            <a:ext cx="1335024" cy="365760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BitLocker to Go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1788454" y="2500913"/>
            <a:ext cx="1335024" cy="365760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SmartScreen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68286" y="2500913"/>
            <a:ext cx="1335024" cy="365760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Trusted Platform Module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4635961" y="1333495"/>
            <a:ext cx="1335024" cy="365760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3407" rIns="91440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Information Protection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1788454" y="1333495"/>
            <a:ext cx="1335024" cy="365760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Microsoft Edge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368286" y="133349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Virtualization Based Security</a:t>
            </a:r>
          </a:p>
        </p:txBody>
      </p:sp>
      <p:sp>
        <p:nvSpPr>
          <p:cNvPr id="220" name="Rectangle 219"/>
          <p:cNvSpPr/>
          <p:nvPr/>
        </p:nvSpPr>
        <p:spPr bwMode="auto">
          <a:xfrm>
            <a:off x="1788454" y="2111775"/>
            <a:ext cx="1335024" cy="365760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Firewall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4635961" y="2111775"/>
            <a:ext cx="1335024" cy="365760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BitLocker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68286" y="2111775"/>
            <a:ext cx="1335024" cy="365760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Trusted</a:t>
            </a:r>
            <a:b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</a:b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Boot</a:t>
            </a:r>
          </a:p>
        </p:txBody>
      </p:sp>
      <p:sp>
        <p:nvSpPr>
          <p:cNvPr id="231" name="Rectangle 230"/>
          <p:cNvSpPr/>
          <p:nvPr/>
        </p:nvSpPr>
        <p:spPr bwMode="auto">
          <a:xfrm>
            <a:off x="3216284" y="2111775"/>
            <a:ext cx="1335024" cy="365760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3407" rIns="91440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Hello Companion Devices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368286" y="172263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UEFI Secure Boot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3216284" y="172263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Credential Guard</a:t>
            </a:r>
          </a:p>
        </p:txBody>
      </p:sp>
      <p:sp>
        <p:nvSpPr>
          <p:cNvPr id="219" name="Rectangle 218"/>
          <p:cNvSpPr/>
          <p:nvPr/>
        </p:nvSpPr>
        <p:spPr bwMode="auto">
          <a:xfrm>
            <a:off x="1788454" y="1722635"/>
            <a:ext cx="1335024" cy="365760"/>
          </a:xfrm>
          <a:prstGeom prst="rect">
            <a:avLst/>
          </a:prstGeom>
          <a:solidFill>
            <a:srgbClr val="002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Defender</a:t>
            </a:r>
          </a:p>
        </p:txBody>
      </p:sp>
      <p:sp>
        <p:nvSpPr>
          <p:cNvPr id="232" name="Rectangle 231"/>
          <p:cNvSpPr/>
          <p:nvPr/>
        </p:nvSpPr>
        <p:spPr bwMode="auto">
          <a:xfrm>
            <a:off x="4635961" y="1722635"/>
            <a:ext cx="1335024" cy="365760"/>
          </a:xfrm>
          <a:prstGeom prst="rect">
            <a:avLst/>
          </a:prstGeom>
          <a:solidFill>
            <a:srgbClr val="505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BitLocker Admin and Monitoring</a:t>
            </a:r>
          </a:p>
        </p:txBody>
      </p:sp>
      <p:sp>
        <p:nvSpPr>
          <p:cNvPr id="233" name="Rectangle 232"/>
          <p:cNvSpPr/>
          <p:nvPr/>
        </p:nvSpPr>
        <p:spPr bwMode="auto">
          <a:xfrm>
            <a:off x="6060731" y="172263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Conditional Access</a:t>
            </a:r>
          </a:p>
        </p:txBody>
      </p:sp>
      <p:sp>
        <p:nvSpPr>
          <p:cNvPr id="230" name="Rectangle 229"/>
          <p:cNvSpPr/>
          <p:nvPr/>
        </p:nvSpPr>
        <p:spPr bwMode="auto">
          <a:xfrm>
            <a:off x="1788454" y="94435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3407" rIns="91440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Windows Defender Application Guard</a:t>
            </a:r>
          </a:p>
        </p:txBody>
      </p:sp>
      <p:sp>
        <p:nvSpPr>
          <p:cNvPr id="234" name="Rectangle 233"/>
          <p:cNvSpPr/>
          <p:nvPr/>
        </p:nvSpPr>
        <p:spPr bwMode="auto">
          <a:xfrm>
            <a:off x="4635961" y="944355"/>
            <a:ext cx="1335024" cy="365760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392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Device Encryption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831663" y="264545"/>
            <a:ext cx="3008844" cy="580327"/>
            <a:chOff x="3326951" y="267174"/>
            <a:chExt cx="3008844" cy="580327"/>
          </a:xfrm>
        </p:grpSpPr>
        <p:sp>
          <p:nvSpPr>
            <p:cNvPr id="88" name="Rectangle: Rounded Corners 87"/>
            <p:cNvSpPr/>
            <p:nvPr/>
          </p:nvSpPr>
          <p:spPr bwMode="auto">
            <a:xfrm>
              <a:off x="3365109" y="316752"/>
              <a:ext cx="946023" cy="479897"/>
            </a:xfrm>
            <a:prstGeom prst="roundRect">
              <a:avLst>
                <a:gd name="adj" fmla="val 32168"/>
              </a:avLst>
            </a:prstGeom>
            <a:solidFill>
              <a:srgbClr val="505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43407" rIns="0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Windows 7 </a:t>
              </a:r>
              <a:br>
                <a:rPr lang="en-US" sz="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</a:br>
              <a:r>
                <a:rPr lang="en-US" sz="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security </a:t>
              </a:r>
            </a:p>
            <a:p>
              <a:pPr algn="ctr" defTabSz="913927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features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3326951" y="267174"/>
              <a:ext cx="3008844" cy="580327"/>
            </a:xfrm>
            <a:prstGeom prst="rect">
              <a:avLst/>
            </a:prstGeom>
            <a:noFill/>
            <a:ln w="12700">
              <a:solidFill>
                <a:srgbClr val="D7D7D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1200" dirty="0" err="1"/>
            </a:p>
          </p:txBody>
        </p:sp>
        <p:sp>
          <p:nvSpPr>
            <p:cNvPr id="302" name="Rectangle: Rounded Corners 301"/>
            <p:cNvSpPr/>
            <p:nvPr/>
          </p:nvSpPr>
          <p:spPr bwMode="auto">
            <a:xfrm>
              <a:off x="4354676" y="316752"/>
              <a:ext cx="946023" cy="479897"/>
            </a:xfrm>
            <a:prstGeom prst="roundRect">
              <a:avLst>
                <a:gd name="adj" fmla="val 32168"/>
              </a:avLst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43407" rIns="0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Windows 10 security on Windows 7 hardware </a:t>
              </a:r>
            </a:p>
          </p:txBody>
        </p:sp>
        <p:sp>
          <p:nvSpPr>
            <p:cNvPr id="303" name="Rectangle: Rounded Corners 302"/>
            <p:cNvSpPr/>
            <p:nvPr/>
          </p:nvSpPr>
          <p:spPr bwMode="auto">
            <a:xfrm>
              <a:off x="5344243" y="316752"/>
              <a:ext cx="946023" cy="479897"/>
            </a:xfrm>
            <a:prstGeom prst="roundRect">
              <a:avLst>
                <a:gd name="adj" fmla="val 32168"/>
              </a:avLst>
            </a:prstGeom>
            <a:solidFill>
              <a:srgbClr val="0078D7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43407" rIns="0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Windows 10 security on Windows 10 hardware </a:t>
              </a:r>
            </a:p>
          </p:txBody>
        </p:sp>
      </p:grpSp>
      <p:sp>
        <p:nvSpPr>
          <p:cNvPr id="304" name="Oval 303"/>
          <p:cNvSpPr/>
          <p:nvPr/>
        </p:nvSpPr>
        <p:spPr bwMode="auto">
          <a:xfrm>
            <a:off x="1474681" y="1180752"/>
            <a:ext cx="386909" cy="386909"/>
          </a:xfrm>
          <a:prstGeom prst="ellipse">
            <a:avLst/>
          </a:prstGeom>
          <a:solidFill>
            <a:srgbClr val="0078D7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dirty="0">
                <a:solidFill>
                  <a:schemeClr val="bg1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E3</a:t>
            </a:r>
          </a:p>
        </p:txBody>
      </p:sp>
      <p:sp>
        <p:nvSpPr>
          <p:cNvPr id="305" name="Oval 304"/>
          <p:cNvSpPr/>
          <p:nvPr/>
        </p:nvSpPr>
        <p:spPr bwMode="auto">
          <a:xfrm>
            <a:off x="2907146" y="404774"/>
            <a:ext cx="386909" cy="386909"/>
          </a:xfrm>
          <a:prstGeom prst="ellipse">
            <a:avLst/>
          </a:prstGeom>
          <a:solidFill>
            <a:srgbClr val="0078D7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dirty="0">
                <a:solidFill>
                  <a:schemeClr val="bg1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E3</a:t>
            </a:r>
          </a:p>
        </p:txBody>
      </p:sp>
      <p:sp>
        <p:nvSpPr>
          <p:cNvPr id="306" name="Oval 305"/>
          <p:cNvSpPr/>
          <p:nvPr/>
        </p:nvSpPr>
        <p:spPr bwMode="auto">
          <a:xfrm>
            <a:off x="4341087" y="1569899"/>
            <a:ext cx="386909" cy="386909"/>
          </a:xfrm>
          <a:prstGeom prst="ellipse">
            <a:avLst/>
          </a:prstGeom>
          <a:solidFill>
            <a:srgbClr val="0078D7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dirty="0">
                <a:solidFill>
                  <a:schemeClr val="bg1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E3</a:t>
            </a:r>
          </a:p>
        </p:txBody>
      </p:sp>
      <p:sp>
        <p:nvSpPr>
          <p:cNvPr id="307" name="Oval 306"/>
          <p:cNvSpPr/>
          <p:nvPr/>
        </p:nvSpPr>
        <p:spPr bwMode="auto">
          <a:xfrm>
            <a:off x="7193634" y="1557104"/>
            <a:ext cx="386909" cy="386909"/>
          </a:xfrm>
          <a:prstGeom prst="ellipse">
            <a:avLst/>
          </a:prstGeom>
          <a:solidFill>
            <a:srgbClr val="0078D7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dirty="0">
                <a:solidFill>
                  <a:schemeClr val="bg1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E3</a:t>
            </a:r>
          </a:p>
        </p:txBody>
      </p:sp>
      <p:sp>
        <p:nvSpPr>
          <p:cNvPr id="308" name="Oval 307"/>
          <p:cNvSpPr/>
          <p:nvPr/>
        </p:nvSpPr>
        <p:spPr bwMode="auto">
          <a:xfrm>
            <a:off x="7181156" y="2406196"/>
            <a:ext cx="386909" cy="386909"/>
          </a:xfrm>
          <a:prstGeom prst="ellipse">
            <a:avLst/>
          </a:prstGeom>
          <a:solidFill>
            <a:srgbClr val="002050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dirty="0">
                <a:solidFill>
                  <a:schemeClr val="bg1"/>
                </a:soli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rPr>
              <a:t>E5</a:t>
            </a:r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02548"/>
              </p:ext>
            </p:extLst>
          </p:nvPr>
        </p:nvGraphicFramePr>
        <p:xfrm>
          <a:off x="134354" y="4707198"/>
          <a:ext cx="7462199" cy="3634840"/>
        </p:xfrm>
        <a:graphic>
          <a:graphicData uri="http://schemas.openxmlformats.org/drawingml/2006/table">
            <a:tbl>
              <a:tblPr firstRow="1" bandRow="1"/>
              <a:tblGrid>
                <a:gridCol w="5897245">
                  <a:extLst>
                    <a:ext uri="{9D8B030D-6E8A-4147-A177-3AD203B41FA5}">
                      <a16:colId xmlns:a16="http://schemas.microsoft.com/office/drawing/2014/main" val="1928808200"/>
                    </a:ext>
                  </a:extLst>
                </a:gridCol>
                <a:gridCol w="782477">
                  <a:extLst>
                    <a:ext uri="{9D8B030D-6E8A-4147-A177-3AD203B41FA5}">
                      <a16:colId xmlns:a16="http://schemas.microsoft.com/office/drawing/2014/main" val="2876740067"/>
                    </a:ext>
                  </a:extLst>
                </a:gridCol>
                <a:gridCol w="782477">
                  <a:extLst>
                    <a:ext uri="{9D8B030D-6E8A-4147-A177-3AD203B41FA5}">
                      <a16:colId xmlns:a16="http://schemas.microsoft.com/office/drawing/2014/main" val="1534660245"/>
                    </a:ext>
                  </a:extLst>
                </a:gridCol>
              </a:tblGrid>
              <a:tr h="276484"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E3</a:t>
                      </a:r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5050"/>
                    </a:solidFill>
                  </a:tcPr>
                </a:tc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E5</a:t>
                      </a:r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8D7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93741"/>
                  </a:ext>
                </a:extLst>
              </a:tr>
              <a:tr h="1679178">
                <a:tc>
                  <a:txBody>
                    <a:bodyPr/>
                    <a:lstStyle/>
                    <a:p>
                      <a:pPr marL="0" marR="0" lvl="0" indent="0" algn="l" defTabSz="9325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Windows 10 Enterprise E3: </a:t>
                      </a:r>
                      <a:r>
                        <a:rPr lang="en-US" sz="1100" b="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includes all of the features of </a:t>
                      </a:r>
                      <a:r>
                        <a:rPr lang="en-US" sz="1100" b="1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Windows 10 Pro </a:t>
                      </a:r>
                      <a:r>
                        <a:rPr lang="en-US" sz="1100" b="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  <a: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 Credential Guard, Device Guard, App Locker, App-V, UE-V, Managed User Experience, Conditional Access, and more</a:t>
                      </a:r>
                      <a:b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Office 365 E3: </a:t>
                      </a:r>
                      <a: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Word, Excel, PowerPoint, OneNote, Outlook, Exchange, Yammer, OneDrive for Business, SharePoint, Skype for Business</a:t>
                      </a:r>
                      <a:b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Enterprise Mobility + Security E3: </a:t>
                      </a:r>
                      <a:r>
                        <a:rPr lang="en-US" sz="1100" b="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Intune, </a:t>
                      </a:r>
                      <a:r>
                        <a:rPr lang="en-US" sz="1100" kern="1200" baseline="0" dirty="0">
                          <a:solidFill>
                            <a:srgbClr val="505050"/>
                          </a:solidFill>
                          <a:latin typeface="+mn-lt"/>
                          <a:ea typeface="+mn-ea"/>
                          <a:cs typeface="+mn-cs"/>
                        </a:rPr>
                        <a:t>Advanced Threat Analytics, Azure Information Protection P1, Azure Active Directory Premium P1</a:t>
                      </a:r>
                    </a:p>
                  </a:txBody>
                  <a:tcPr marL="201168" marR="100584" marT="10058" marB="1005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●</a:t>
                      </a:r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5050"/>
                    </a:solidFill>
                  </a:tcPr>
                </a:tc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9pPr>
                    </a:lstStyle>
                    <a:p>
                      <a:pPr marL="0" marR="0" lvl="0" indent="0" algn="ctr" defTabSz="6938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●</a:t>
                      </a:r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86948"/>
                  </a:ext>
                </a:extLst>
              </a:tr>
              <a:tr h="1679178">
                <a:tc>
                  <a:txBody>
                    <a:bodyPr/>
                    <a:lstStyle/>
                    <a:p>
                      <a:pPr marL="0" marR="0" lvl="0" indent="0" algn="l" defTabSz="9325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505050"/>
                          </a:solidFill>
                        </a:rPr>
                        <a:t>Windows 10 Enterprise</a:t>
                      </a:r>
                      <a:r>
                        <a:rPr lang="en-US" sz="1100" b="1" baseline="0" dirty="0">
                          <a:solidFill>
                            <a:srgbClr val="505050"/>
                          </a:solidFill>
                        </a:rPr>
                        <a:t> E5: </a:t>
                      </a:r>
                      <a:r>
                        <a:rPr lang="en-US" sz="1100" b="0" baseline="0" dirty="0">
                          <a:solidFill>
                            <a:srgbClr val="505050"/>
                          </a:solidFill>
                        </a:rPr>
                        <a:t>includes Windows 10 Enterprise E3 plus Windows Defender Advanced Threat Protection</a:t>
                      </a:r>
                      <a:br>
                        <a:rPr lang="en-US" sz="1100" baseline="0" dirty="0">
                          <a:solidFill>
                            <a:srgbClr val="505050"/>
                          </a:solidFill>
                        </a:rPr>
                      </a:br>
                      <a:br>
                        <a:rPr lang="en-US" sz="1100" baseline="0" dirty="0">
                          <a:solidFill>
                            <a:srgbClr val="505050"/>
                          </a:solidFill>
                        </a:rPr>
                      </a:br>
                      <a:r>
                        <a:rPr lang="en-US" sz="1100" b="1" baseline="0" dirty="0">
                          <a:solidFill>
                            <a:srgbClr val="505050"/>
                          </a:solidFill>
                        </a:rPr>
                        <a:t>Office 365 E5: </a:t>
                      </a:r>
                      <a:r>
                        <a:rPr lang="en-US" sz="1100" b="0" baseline="0" dirty="0">
                          <a:solidFill>
                            <a:srgbClr val="505050"/>
                          </a:solidFill>
                        </a:rPr>
                        <a:t>includes Office 365 E3 plus</a:t>
                      </a:r>
                      <a:r>
                        <a:rPr lang="en-US" sz="1100" b="1" baseline="0" dirty="0">
                          <a:solidFill>
                            <a:srgbClr val="505050"/>
                          </a:solidFill>
                        </a:rPr>
                        <a:t> </a:t>
                      </a:r>
                      <a:r>
                        <a:rPr lang="en-US" sz="1100" baseline="0" dirty="0">
                          <a:solidFill>
                            <a:srgbClr val="505050"/>
                          </a:solidFill>
                        </a:rPr>
                        <a:t>Advanced Threat Protection, Advanced Security Management, Customer Lockbox, Advanced eDiscovery</a:t>
                      </a:r>
                      <a:br>
                        <a:rPr lang="en-US" sz="1100" baseline="0" dirty="0">
                          <a:solidFill>
                            <a:srgbClr val="505050"/>
                          </a:solidFill>
                        </a:rPr>
                      </a:br>
                      <a:br>
                        <a:rPr lang="en-US" sz="1100" baseline="0" dirty="0">
                          <a:solidFill>
                            <a:srgbClr val="505050"/>
                          </a:solidFill>
                        </a:rPr>
                      </a:br>
                      <a:r>
                        <a:rPr lang="en-US" sz="1100" b="1" baseline="0" dirty="0">
                          <a:solidFill>
                            <a:srgbClr val="505050"/>
                          </a:solidFill>
                        </a:rPr>
                        <a:t>Enterprise Mobility + Security E5: </a:t>
                      </a:r>
                      <a:r>
                        <a:rPr lang="en-US" sz="1100" b="0" baseline="0" dirty="0">
                          <a:solidFill>
                            <a:srgbClr val="505050"/>
                          </a:solidFill>
                        </a:rPr>
                        <a:t>includes all of EMS E3 plus Microsoft Cloud App Security, Azure Active Directory Premium P2, and Azure Information Protection P2</a:t>
                      </a:r>
                      <a:endParaRPr lang="en-US" sz="1100" b="0" dirty="0">
                        <a:solidFill>
                          <a:srgbClr val="505050"/>
                        </a:solidFill>
                      </a:endParaRPr>
                    </a:p>
                  </a:txBody>
                  <a:tcPr marL="201168" marR="100584" marT="10058" marB="1005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b="1" dirty="0"/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5050"/>
                    </a:solidFill>
                  </a:tcPr>
                </a:tc>
                <a:tc>
                  <a:txBody>
                    <a:bodyPr/>
                    <a:lstStyle>
                      <a:lvl1pPr marL="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1pPr>
                      <a:lvl2pPr marL="346943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2pPr>
                      <a:lvl3pPr marL="693885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3pPr>
                      <a:lvl4pPr marL="1040828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4pPr>
                      <a:lvl5pPr marL="138777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5pPr>
                      <a:lvl6pPr marL="1734712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6pPr>
                      <a:lvl7pPr marL="2081654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7pPr>
                      <a:lvl8pPr marL="2428597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8pPr>
                      <a:lvl9pPr marL="2775540" algn="l" defTabSz="693885" rtl="0" eaLnBrk="1" latinLnBrk="0" hangingPunct="1">
                        <a:defRPr sz="1403" kern="1200">
                          <a:solidFill>
                            <a:schemeClr val="dk1"/>
                          </a:solidFill>
                          <a:latin typeface="Segoe UI"/>
                        </a:defRPr>
                      </a:lvl9pPr>
                    </a:lstStyle>
                    <a:p>
                      <a:pPr marL="0" marR="0" lvl="0" indent="0" algn="ctr" defTabSz="10878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●</a:t>
                      </a:r>
                    </a:p>
                  </a:txBody>
                  <a:tcPr marL="98606" marR="9860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361970"/>
                  </a:ext>
                </a:extLst>
              </a:tr>
            </a:tbl>
          </a:graphicData>
        </a:graphic>
      </p:graphicFrame>
      <p:sp>
        <p:nvSpPr>
          <p:cNvPr id="165" name="Rectangle 164"/>
          <p:cNvSpPr/>
          <p:nvPr/>
        </p:nvSpPr>
        <p:spPr>
          <a:xfrm>
            <a:off x="91683" y="4648954"/>
            <a:ext cx="5397408" cy="2696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defTabSz="812719">
              <a:lnSpc>
                <a:spcPts val="1300"/>
              </a:lnSpc>
            </a:pPr>
            <a:r>
              <a:rPr lang="en-US" sz="1600" b="1" kern="0" dirty="0">
                <a:solidFill>
                  <a:srgbClr val="0078D7"/>
                </a:solidFill>
                <a:cs typeface="Segoe UI Semilight" panose="020B0402040204020203" pitchFamily="34" charset="0"/>
              </a:rPr>
              <a:t> Secure Productive Enterprise – what’s included</a:t>
            </a:r>
          </a:p>
        </p:txBody>
      </p:sp>
    </p:spTree>
    <p:extLst>
      <p:ext uri="{BB962C8B-B14F-4D97-AF65-F5344CB8AC3E}">
        <p14:creationId xmlns:p14="http://schemas.microsoft.com/office/powerpoint/2010/main" val="4507319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Y15 Enterprise identity theme">
  <a:themeElements>
    <a:clrScheme name="Custom 11">
      <a:dk1>
        <a:srgbClr val="000000"/>
      </a:dk1>
      <a:lt1>
        <a:srgbClr val="FFFFFF"/>
      </a:lt1>
      <a:dk2>
        <a:srgbClr val="DC3C00"/>
      </a:dk2>
      <a:lt2>
        <a:srgbClr val="797A7D"/>
      </a:lt2>
      <a:accent1>
        <a:srgbClr val="DC3C00"/>
      </a:accent1>
      <a:accent2>
        <a:srgbClr val="FF8C00"/>
      </a:accent2>
      <a:accent3>
        <a:srgbClr val="FFB900"/>
      </a:accent3>
      <a:accent4>
        <a:srgbClr val="007233"/>
      </a:accent4>
      <a:accent5>
        <a:srgbClr val="00188F"/>
      </a:accent5>
      <a:accent6>
        <a:srgbClr val="68217A"/>
      </a:accent6>
      <a:hlink>
        <a:srgbClr val="00188F"/>
      </a:hlink>
      <a:folHlink>
        <a:srgbClr val="FFB900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91440" rIns="91440" bIns="91440" numCol="1" spcCol="0" rtlCol="0" fromWordArt="0" anchor="b" anchorCtr="0" forceAA="0" compatLnSpc="1">
        <a:prstTxWarp prst="textNoShape">
          <a:avLst/>
        </a:prstTxWarp>
        <a:noAutofit/>
      </a:bodyPr>
      <a:lstStyle>
        <a:defPPr algn="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none" lIns="91440" tIns="91440" rIns="91440" bIns="91440" rtlCol="0" anchor="t">
        <a:noAutofit/>
      </a:bodyPr>
      <a:lstStyle>
        <a:defPPr marL="171450" indent="-171450">
          <a:buFont typeface="Wingdings" pitchFamily="2" charset="2"/>
          <a:buChar char="§"/>
          <a:defRPr sz="1600" dirty="0" err="1" smtClean="0">
            <a:latin typeface="Segoe UI" pitchFamily="34" charset="0"/>
            <a:ea typeface="Segoe UI" pitchFamily="34" charset="0"/>
            <a:cs typeface="Segoe U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Y15 EPG Presentation Template_External_16x9_Light" id="{02C1EF95-F625-4D1A-A9C0-7B9640DFA217}" vid="{66D4A03C-A44C-46AD-A0EB-45C928C94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8594AFA004643BCFB8BC60ECDA9BC" ma:contentTypeVersion="0" ma:contentTypeDescription="Create a new document." ma:contentTypeScope="" ma:versionID="7ebc80e6671ed775e66267255bf49b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33365d1a47fbd5fea513602e613659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CC8CBE-3BAD-432A-9110-3A0032A78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5AAEB4-01E4-4650-9435-A2FD9B228F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061418D-DE9B-4ABA-96B8-C2D398DFCB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FY15 EPG Presentation Template_External_16x9_Light</Template>
  <TotalTime>0</TotalTime>
  <Words>510</Words>
  <Application>Microsoft Office PowerPoint</Application>
  <PresentationFormat>Custom</PresentationFormat>
  <Paragraphs>84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Segoe UI Semilight</vt:lpstr>
      <vt:lpstr>Times New Roman</vt:lpstr>
      <vt:lpstr>Wingdings</vt:lpstr>
      <vt:lpstr>FY15 Enterprise identity theme</vt:lpstr>
      <vt:lpstr>think-cell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Reinventing Productivity for Local Government</dc:title>
  <dc:creator/>
  <cp:lastModifiedBy/>
  <cp:revision>1</cp:revision>
  <dcterms:created xsi:type="dcterms:W3CDTF">2016-11-28T17:52:58Z</dcterms:created>
  <dcterms:modified xsi:type="dcterms:W3CDTF">2017-01-23T18:45:20Z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0x0101000138594AFA004643BCFB8BC60ECDA9BC</vt:lpwstr>
  </property>
  <property fmtid="{D5CDD505-2E9C-101B-9397-08002B2CF9AE}" pid="3" name="_dlc_DocIdItemGuid">
    <vt:lpwstr>68092724-18b2-47aa-b80a-13c53106074a</vt:lpwstr>
  </property>
</Properties>
</file>