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
  </p:notesMasterIdLst>
  <p:sldIdLst>
    <p:sldId id="296" r:id="rId5"/>
    <p:sldId id="295" r:id="rId6"/>
  </p:sldIdLst>
  <p:sldSz cx="6858000" cy="9144000" type="letter"/>
  <p:notesSz cx="6858000" cy="9144000"/>
  <p:defaultTextStyle>
    <a:defPPr>
      <a:defRPr lang="en-US"/>
    </a:defPPr>
    <a:lvl1pPr marL="0" algn="l" defTabSz="812719" rtl="0" eaLnBrk="1" latinLnBrk="0" hangingPunct="1">
      <a:defRPr sz="1600" kern="1200">
        <a:solidFill>
          <a:schemeClr val="tx1"/>
        </a:solidFill>
        <a:latin typeface="+mn-lt"/>
        <a:ea typeface="+mn-ea"/>
        <a:cs typeface="+mn-cs"/>
      </a:defRPr>
    </a:lvl1pPr>
    <a:lvl2pPr marL="406359" algn="l" defTabSz="812719" rtl="0" eaLnBrk="1" latinLnBrk="0" hangingPunct="1">
      <a:defRPr sz="1600" kern="1200">
        <a:solidFill>
          <a:schemeClr val="tx1"/>
        </a:solidFill>
        <a:latin typeface="+mn-lt"/>
        <a:ea typeface="+mn-ea"/>
        <a:cs typeface="+mn-cs"/>
      </a:defRPr>
    </a:lvl2pPr>
    <a:lvl3pPr marL="812719" algn="l" defTabSz="812719" rtl="0" eaLnBrk="1" latinLnBrk="0" hangingPunct="1">
      <a:defRPr sz="1600" kern="1200">
        <a:solidFill>
          <a:schemeClr val="tx1"/>
        </a:solidFill>
        <a:latin typeface="+mn-lt"/>
        <a:ea typeface="+mn-ea"/>
        <a:cs typeface="+mn-cs"/>
      </a:defRPr>
    </a:lvl3pPr>
    <a:lvl4pPr marL="1219078" algn="l" defTabSz="812719" rtl="0" eaLnBrk="1" latinLnBrk="0" hangingPunct="1">
      <a:defRPr sz="1600" kern="1200">
        <a:solidFill>
          <a:schemeClr val="tx1"/>
        </a:solidFill>
        <a:latin typeface="+mn-lt"/>
        <a:ea typeface="+mn-ea"/>
        <a:cs typeface="+mn-cs"/>
      </a:defRPr>
    </a:lvl4pPr>
    <a:lvl5pPr marL="1625437" algn="l" defTabSz="812719" rtl="0" eaLnBrk="1" latinLnBrk="0" hangingPunct="1">
      <a:defRPr sz="1600" kern="1200">
        <a:solidFill>
          <a:schemeClr val="tx1"/>
        </a:solidFill>
        <a:latin typeface="+mn-lt"/>
        <a:ea typeface="+mn-ea"/>
        <a:cs typeface="+mn-cs"/>
      </a:defRPr>
    </a:lvl5pPr>
    <a:lvl6pPr marL="2031797" algn="l" defTabSz="812719" rtl="0" eaLnBrk="1" latinLnBrk="0" hangingPunct="1">
      <a:defRPr sz="1600" kern="1200">
        <a:solidFill>
          <a:schemeClr val="tx1"/>
        </a:solidFill>
        <a:latin typeface="+mn-lt"/>
        <a:ea typeface="+mn-ea"/>
        <a:cs typeface="+mn-cs"/>
      </a:defRPr>
    </a:lvl6pPr>
    <a:lvl7pPr marL="2438156" algn="l" defTabSz="812719" rtl="0" eaLnBrk="1" latinLnBrk="0" hangingPunct="1">
      <a:defRPr sz="1600" kern="1200">
        <a:solidFill>
          <a:schemeClr val="tx1"/>
        </a:solidFill>
        <a:latin typeface="+mn-lt"/>
        <a:ea typeface="+mn-ea"/>
        <a:cs typeface="+mn-cs"/>
      </a:defRPr>
    </a:lvl7pPr>
    <a:lvl8pPr marL="2844516" algn="l" defTabSz="812719" rtl="0" eaLnBrk="1" latinLnBrk="0" hangingPunct="1">
      <a:defRPr sz="1600" kern="1200">
        <a:solidFill>
          <a:schemeClr val="tx1"/>
        </a:solidFill>
        <a:latin typeface="+mn-lt"/>
        <a:ea typeface="+mn-ea"/>
        <a:cs typeface="+mn-cs"/>
      </a:defRPr>
    </a:lvl8pPr>
    <a:lvl9pPr marL="3250875" algn="l" defTabSz="812719"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2160">
          <p15:clr>
            <a:srgbClr val="A4A3A4"/>
          </p15:clr>
        </p15:guide>
        <p15:guide id="3" orient="horz" pos="2448">
          <p15:clr>
            <a:srgbClr val="A4A3A4"/>
          </p15:clr>
        </p15:guide>
        <p15:guide id="4" orient="horz" pos="1300">
          <p15:clr>
            <a:srgbClr val="A4A3A4"/>
          </p15:clr>
        </p15:guide>
        <p15:guide id="5" orient="horz" pos="1876">
          <p15:clr>
            <a:srgbClr val="A4A3A4"/>
          </p15:clr>
        </p15:guide>
        <p15:guide id="6" orient="horz" pos="3024">
          <p15:clr>
            <a:srgbClr val="A4A3A4"/>
          </p15:clr>
        </p15:guide>
        <p15:guide id="7" orient="horz" pos="3600">
          <p15:clr>
            <a:srgbClr val="A4A3A4"/>
          </p15:clr>
        </p15:guide>
        <p15:guide id="8" orient="horz" pos="4176">
          <p15:clr>
            <a:srgbClr val="A4A3A4"/>
          </p15:clr>
        </p15:guide>
        <p15:guide id="9" orient="horz" pos="724">
          <p15:clr>
            <a:srgbClr val="A4A3A4"/>
          </p15:clr>
        </p15:guide>
        <p15:guide id="10" pos="2020">
          <p15:clr>
            <a:srgbClr val="A4A3A4"/>
          </p15:clr>
        </p15:guide>
        <p15:guide id="11" pos="292">
          <p15:clr>
            <a:srgbClr val="A4A3A4"/>
          </p15:clr>
        </p15:guide>
        <p15:guide id="12" pos="588">
          <p15:clr>
            <a:srgbClr val="A4A3A4"/>
          </p15:clr>
        </p15:guide>
        <p15:guide id="13" pos="872">
          <p15:clr>
            <a:srgbClr val="A4A3A4"/>
          </p15:clr>
        </p15:guide>
        <p15:guide id="14" pos="1156">
          <p15:clr>
            <a:srgbClr val="A4A3A4"/>
          </p15:clr>
        </p15:guide>
        <p15:guide id="15" pos="1444">
          <p15:clr>
            <a:srgbClr val="A4A3A4"/>
          </p15:clr>
        </p15:guide>
        <p15:guide id="16" pos="1732">
          <p15:clr>
            <a:srgbClr val="A4A3A4"/>
          </p15:clr>
        </p15:guide>
        <p15:guide id="17" pos="2312">
          <p15:clr>
            <a:srgbClr val="A4A3A4"/>
          </p15:clr>
        </p15:guide>
        <p15:guide id="18" pos="2600">
          <p15:clr>
            <a:srgbClr val="A4A3A4"/>
          </p15:clr>
        </p15:guide>
        <p15:guide id="19" pos="2168">
          <p15:clr>
            <a:srgbClr val="A4A3A4"/>
          </p15:clr>
        </p15:guide>
        <p15:guide id="20" pos="2884">
          <p15:clr>
            <a:srgbClr val="A4A3A4"/>
          </p15:clr>
        </p15:guide>
        <p15:guide id="21" pos="3172">
          <p15:clr>
            <a:srgbClr val="A4A3A4"/>
          </p15:clr>
        </p15:guide>
        <p15:guide id="22" pos="3456">
          <p15:clr>
            <a:srgbClr val="A4A3A4"/>
          </p15:clr>
        </p15:guide>
        <p15:guide id="23" pos="3744">
          <p15:clr>
            <a:srgbClr val="A4A3A4"/>
          </p15:clr>
        </p15:guide>
        <p15:guide id="24" pos="4032">
          <p15:clr>
            <a:srgbClr val="A4A3A4"/>
          </p15:clr>
        </p15:guide>
        <p15:guide id="25" orient="horz" pos="4812">
          <p15:clr>
            <a:srgbClr val="A4A3A4"/>
          </p15:clr>
        </p15:guide>
        <p15:guide id="26" orient="horz" pos="2880">
          <p15:clr>
            <a:srgbClr val="A4A3A4"/>
          </p15:clr>
        </p15:guide>
        <p15:guide id="27" orient="horz" pos="5588">
          <p15:clr>
            <a:srgbClr val="A4A3A4"/>
          </p15:clr>
        </p15:guide>
        <p15:guide id="28" orient="horz" pos="150">
          <p15:clr>
            <a:srgbClr val="A4A3A4"/>
          </p15:clr>
        </p15:guide>
        <p15:guide id="29" pos="144">
          <p15:clr>
            <a:srgbClr val="A4A3A4"/>
          </p15:clr>
        </p15:guide>
        <p15:guide id="30" pos="2161">
          <p15:clr>
            <a:srgbClr val="A4A3A4"/>
          </p15:clr>
        </p15:guide>
        <p15:guide id="31" pos="4174">
          <p15:clr>
            <a:srgbClr val="A4A3A4"/>
          </p15:clr>
        </p15:guide>
        <p15:guide id="32" orient="horz" pos="56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B6B6B"/>
    <a:srgbClr val="EAEAEA"/>
    <a:srgbClr val="DDDDDD"/>
    <a:srgbClr val="5C2D91"/>
    <a:srgbClr val="D83B01"/>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0" autoAdjust="0"/>
    <p:restoredTop sz="96659" autoAdjust="0"/>
  </p:normalViewPr>
  <p:slideViewPr>
    <p:cSldViewPr snapToGrid="0">
      <p:cViewPr varScale="1">
        <p:scale>
          <a:sx n="79" d="100"/>
          <a:sy n="79" d="100"/>
        </p:scale>
        <p:origin x="2418" y="114"/>
      </p:cViewPr>
      <p:guideLst>
        <p:guide orient="horz" pos="2736"/>
        <p:guide pos="2160"/>
        <p:guide orient="horz" pos="2448"/>
        <p:guide orient="horz" pos="1300"/>
        <p:guide orient="horz" pos="1876"/>
        <p:guide orient="horz" pos="3024"/>
        <p:guide orient="horz" pos="3600"/>
        <p:guide orient="horz" pos="4176"/>
        <p:guide orient="horz" pos="724"/>
        <p:guide pos="2020"/>
        <p:guide pos="292"/>
        <p:guide pos="588"/>
        <p:guide pos="872"/>
        <p:guide pos="1156"/>
        <p:guide pos="1444"/>
        <p:guide pos="1732"/>
        <p:guide pos="2312"/>
        <p:guide pos="2600"/>
        <p:guide pos="2168"/>
        <p:guide pos="2884"/>
        <p:guide pos="3172"/>
        <p:guide pos="3456"/>
        <p:guide pos="3744"/>
        <p:guide pos="4032"/>
        <p:guide orient="horz" pos="4812"/>
        <p:guide orient="horz" pos="2880"/>
        <p:guide orient="horz" pos="5588"/>
        <p:guide orient="horz" pos="150"/>
        <p:guide pos="144"/>
        <p:guide pos="2161"/>
        <p:guide pos="4174"/>
        <p:guide orient="horz" pos="5618"/>
      </p:guideLst>
    </p:cSldViewPr>
  </p:slideViewPr>
  <p:notesTextViewPr>
    <p:cViewPr>
      <p:scale>
        <a:sx n="1" d="1"/>
        <a:sy n="1" d="1"/>
      </p:scale>
      <p:origin x="0" y="0"/>
    </p:cViewPr>
  </p:notesTextViewPr>
  <p:sorterViewPr>
    <p:cViewPr>
      <p:scale>
        <a:sx n="150" d="100"/>
        <a:sy n="15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AA8B47B-ED0B-4CD4-AEAC-BDB25FD291F8}" type="datetimeFigureOut">
              <a:rPr lang="en-US" smtClean="0"/>
              <a:t>1/25/2017</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602A6-F98D-4852-A8AE-B98A87749435}" type="slidenum">
              <a:rPr lang="en-US" smtClean="0"/>
              <a:t>‹#›</a:t>
            </a:fld>
            <a:endParaRPr lang="en-US" dirty="0"/>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812719" rtl="0" eaLnBrk="1" latinLnBrk="0" hangingPunct="1">
      <a:defRPr sz="1200" kern="1200">
        <a:solidFill>
          <a:schemeClr val="tx1"/>
        </a:solidFill>
        <a:latin typeface="+mn-lt"/>
        <a:ea typeface="+mn-ea"/>
        <a:cs typeface="+mn-cs"/>
      </a:defRPr>
    </a:lvl1pPr>
    <a:lvl2pPr marL="406359" algn="l" defTabSz="812719" rtl="0" eaLnBrk="1" latinLnBrk="0" hangingPunct="1">
      <a:defRPr sz="1200" kern="1200">
        <a:solidFill>
          <a:schemeClr val="tx1"/>
        </a:solidFill>
        <a:latin typeface="+mn-lt"/>
        <a:ea typeface="+mn-ea"/>
        <a:cs typeface="+mn-cs"/>
      </a:defRPr>
    </a:lvl2pPr>
    <a:lvl3pPr marL="812719" algn="l" defTabSz="812719" rtl="0" eaLnBrk="1" latinLnBrk="0" hangingPunct="1">
      <a:defRPr sz="1200" kern="1200">
        <a:solidFill>
          <a:schemeClr val="tx1"/>
        </a:solidFill>
        <a:latin typeface="+mn-lt"/>
        <a:ea typeface="+mn-ea"/>
        <a:cs typeface="+mn-cs"/>
      </a:defRPr>
    </a:lvl3pPr>
    <a:lvl4pPr marL="1219078" algn="l" defTabSz="812719" rtl="0" eaLnBrk="1" latinLnBrk="0" hangingPunct="1">
      <a:defRPr sz="1200" kern="1200">
        <a:solidFill>
          <a:schemeClr val="tx1"/>
        </a:solidFill>
        <a:latin typeface="+mn-lt"/>
        <a:ea typeface="+mn-ea"/>
        <a:cs typeface="+mn-cs"/>
      </a:defRPr>
    </a:lvl4pPr>
    <a:lvl5pPr marL="1625437" algn="l" defTabSz="812719" rtl="0" eaLnBrk="1" latinLnBrk="0" hangingPunct="1">
      <a:defRPr sz="1200" kern="1200">
        <a:solidFill>
          <a:schemeClr val="tx1"/>
        </a:solidFill>
        <a:latin typeface="+mn-lt"/>
        <a:ea typeface="+mn-ea"/>
        <a:cs typeface="+mn-cs"/>
      </a:defRPr>
    </a:lvl5pPr>
    <a:lvl6pPr marL="2031797" algn="l" defTabSz="812719" rtl="0" eaLnBrk="1" latinLnBrk="0" hangingPunct="1">
      <a:defRPr sz="1200" kern="1200">
        <a:solidFill>
          <a:schemeClr val="tx1"/>
        </a:solidFill>
        <a:latin typeface="+mn-lt"/>
        <a:ea typeface="+mn-ea"/>
        <a:cs typeface="+mn-cs"/>
      </a:defRPr>
    </a:lvl6pPr>
    <a:lvl7pPr marL="2438156" algn="l" defTabSz="812719" rtl="0" eaLnBrk="1" latinLnBrk="0" hangingPunct="1">
      <a:defRPr sz="1200" kern="1200">
        <a:solidFill>
          <a:schemeClr val="tx1"/>
        </a:solidFill>
        <a:latin typeface="+mn-lt"/>
        <a:ea typeface="+mn-ea"/>
        <a:cs typeface="+mn-cs"/>
      </a:defRPr>
    </a:lvl7pPr>
    <a:lvl8pPr marL="2844516" algn="l" defTabSz="812719" rtl="0" eaLnBrk="1" latinLnBrk="0" hangingPunct="1">
      <a:defRPr sz="1200" kern="1200">
        <a:solidFill>
          <a:schemeClr val="tx1"/>
        </a:solidFill>
        <a:latin typeface="+mn-lt"/>
        <a:ea typeface="+mn-ea"/>
        <a:cs typeface="+mn-cs"/>
      </a:defRPr>
    </a:lvl8pPr>
    <a:lvl9pPr marL="3250875" algn="l" defTabSz="8127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1</a:t>
            </a:fld>
            <a:endParaRPr lang="en-US" dirty="0"/>
          </a:p>
        </p:txBody>
      </p:sp>
    </p:spTree>
    <p:extLst>
      <p:ext uri="{BB962C8B-B14F-4D97-AF65-F5344CB8AC3E}">
        <p14:creationId xmlns:p14="http://schemas.microsoft.com/office/powerpoint/2010/main" val="196446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dirty="0"/>
          </a:p>
        </p:txBody>
      </p:sp>
    </p:spTree>
    <p:extLst>
      <p:ext uri="{BB962C8B-B14F-4D97-AF65-F5344CB8AC3E}">
        <p14:creationId xmlns:p14="http://schemas.microsoft.com/office/powerpoint/2010/main" val="56066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21897"/>
            <a:ext cx="5943600" cy="636063"/>
          </a:xfrm>
          <a:prstGeom prst="rect">
            <a:avLst/>
          </a:prstGeom>
        </p:spPr>
        <p:txBody>
          <a:bodyPr vert="horz" wrap="square" lIns="0" tIns="0" rIns="130035" bIns="81272" rtlCol="0" anchor="t">
            <a:spAutoFit/>
          </a:bodyPr>
          <a:lstStyle/>
          <a:p>
            <a:r>
              <a:rPr lang="en-US" dirty="0"/>
              <a:t>Click to edit Master title style</a:t>
            </a:r>
          </a:p>
        </p:txBody>
      </p:sp>
      <p:sp>
        <p:nvSpPr>
          <p:cNvPr id="4" name="Text Placeholder 3"/>
          <p:cNvSpPr>
            <a:spLocks noGrp="1"/>
          </p:cNvSpPr>
          <p:nvPr>
            <p:ph type="body" idx="1"/>
          </p:nvPr>
        </p:nvSpPr>
        <p:spPr>
          <a:xfrm>
            <a:off x="685800" y="1684422"/>
            <a:ext cx="5943600" cy="1383961"/>
          </a:xfrm>
          <a:prstGeom prst="rect">
            <a:avLst/>
          </a:prstGeom>
        </p:spPr>
        <p:txBody>
          <a:bodyPr vert="horz" wrap="square" lIns="0" tIns="0" rIns="130035" bIns="81272"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5" r:id="rId1"/>
    <p:sldLayoutId id="2147483684" r:id="rId2"/>
  </p:sldLayoutIdLst>
  <p:transition>
    <p:fade/>
  </p:transition>
  <p:txStyles>
    <p:titleStyle>
      <a:lvl1pPr algn="l" defTabSz="812690" rtl="0" eaLnBrk="1" latinLnBrk="0" hangingPunct="1">
        <a:lnSpc>
          <a:spcPct val="90000"/>
        </a:lnSpc>
        <a:spcBef>
          <a:spcPct val="0"/>
        </a:spcBef>
        <a:buNone/>
        <a:defRPr lang="en-US" sz="4000" b="0" kern="1200" cap="none" spc="-89"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298766" marR="0" indent="-298766" algn="l" defTabSz="812690"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j-lt"/>
          <a:ea typeface="+mn-ea"/>
          <a:cs typeface="+mn-cs"/>
        </a:defRPr>
      </a:lvl1pPr>
      <a:lvl2pPr marL="509008" marR="0" indent="-210242" algn="l" defTabSz="812690"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2pPr>
      <a:lvl3pPr marL="697120"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3pPr>
      <a:lvl4pPr marL="896297"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200" kern="1200" spc="0" baseline="0">
          <a:gradFill>
            <a:gsLst>
              <a:gs pos="1250">
                <a:schemeClr val="tx1"/>
              </a:gs>
              <a:gs pos="100000">
                <a:schemeClr val="tx1"/>
              </a:gs>
            </a:gsLst>
            <a:lin ang="5400000" scaled="0"/>
          </a:gradFill>
          <a:latin typeface="+mn-lt"/>
          <a:ea typeface="+mn-ea"/>
          <a:cs typeface="+mn-cs"/>
        </a:defRPr>
      </a:lvl4pPr>
      <a:lvl5pPr marL="1095474"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200" kern="1200" spc="0" baseline="0">
          <a:gradFill>
            <a:gsLst>
              <a:gs pos="1250">
                <a:schemeClr val="tx1"/>
              </a:gs>
              <a:gs pos="100000">
                <a:schemeClr val="tx1"/>
              </a:gs>
            </a:gsLst>
            <a:lin ang="5400000" scaled="0"/>
          </a:gradFill>
          <a:latin typeface="+mn-lt"/>
          <a:ea typeface="+mn-ea"/>
          <a:cs typeface="+mn-cs"/>
        </a:defRPr>
      </a:lvl5pPr>
      <a:lvl6pPr marL="2234896"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1241"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7587"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3931"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2690" rtl="0" eaLnBrk="1" latinLnBrk="0" hangingPunct="1">
        <a:defRPr sz="1600" kern="1200">
          <a:solidFill>
            <a:schemeClr val="tx1"/>
          </a:solidFill>
          <a:latin typeface="+mn-lt"/>
          <a:ea typeface="+mn-ea"/>
          <a:cs typeface="+mn-cs"/>
        </a:defRPr>
      </a:lvl1pPr>
      <a:lvl2pPr marL="406344" algn="l" defTabSz="812690" rtl="0" eaLnBrk="1" latinLnBrk="0" hangingPunct="1">
        <a:defRPr sz="1600" kern="1200">
          <a:solidFill>
            <a:schemeClr val="tx1"/>
          </a:solidFill>
          <a:latin typeface="+mn-lt"/>
          <a:ea typeface="+mn-ea"/>
          <a:cs typeface="+mn-cs"/>
        </a:defRPr>
      </a:lvl2pPr>
      <a:lvl3pPr marL="812690" algn="l" defTabSz="812690" rtl="0" eaLnBrk="1" latinLnBrk="0" hangingPunct="1">
        <a:defRPr sz="1600" kern="1200">
          <a:solidFill>
            <a:schemeClr val="tx1"/>
          </a:solidFill>
          <a:latin typeface="+mn-lt"/>
          <a:ea typeface="+mn-ea"/>
          <a:cs typeface="+mn-cs"/>
        </a:defRPr>
      </a:lvl3pPr>
      <a:lvl4pPr marL="1219034" algn="l" defTabSz="812690" rtl="0" eaLnBrk="1" latinLnBrk="0" hangingPunct="1">
        <a:defRPr sz="1600" kern="1200">
          <a:solidFill>
            <a:schemeClr val="tx1"/>
          </a:solidFill>
          <a:latin typeface="+mn-lt"/>
          <a:ea typeface="+mn-ea"/>
          <a:cs typeface="+mn-cs"/>
        </a:defRPr>
      </a:lvl4pPr>
      <a:lvl5pPr marL="1625379" algn="l" defTabSz="812690" rtl="0" eaLnBrk="1" latinLnBrk="0" hangingPunct="1">
        <a:defRPr sz="1600" kern="1200">
          <a:solidFill>
            <a:schemeClr val="tx1"/>
          </a:solidFill>
          <a:latin typeface="+mn-lt"/>
          <a:ea typeface="+mn-ea"/>
          <a:cs typeface="+mn-cs"/>
        </a:defRPr>
      </a:lvl5pPr>
      <a:lvl6pPr marL="2031724" algn="l" defTabSz="812690" rtl="0" eaLnBrk="1" latinLnBrk="0" hangingPunct="1">
        <a:defRPr sz="1600" kern="1200">
          <a:solidFill>
            <a:schemeClr val="tx1"/>
          </a:solidFill>
          <a:latin typeface="+mn-lt"/>
          <a:ea typeface="+mn-ea"/>
          <a:cs typeface="+mn-cs"/>
        </a:defRPr>
      </a:lvl6pPr>
      <a:lvl7pPr marL="2438068" algn="l" defTabSz="812690" rtl="0" eaLnBrk="1" latinLnBrk="0" hangingPunct="1">
        <a:defRPr sz="1600" kern="1200">
          <a:solidFill>
            <a:schemeClr val="tx1"/>
          </a:solidFill>
          <a:latin typeface="+mn-lt"/>
          <a:ea typeface="+mn-ea"/>
          <a:cs typeface="+mn-cs"/>
        </a:defRPr>
      </a:lvl7pPr>
      <a:lvl8pPr marL="2844412" algn="l" defTabSz="812690" rtl="0" eaLnBrk="1" latinLnBrk="0" hangingPunct="1">
        <a:defRPr sz="1600" kern="1200">
          <a:solidFill>
            <a:schemeClr val="tx1"/>
          </a:solidFill>
          <a:latin typeface="+mn-lt"/>
          <a:ea typeface="+mn-ea"/>
          <a:cs typeface="+mn-cs"/>
        </a:defRPr>
      </a:lvl8pPr>
      <a:lvl9pPr marL="3250758" algn="l" defTabSz="81269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ld pix"/>
          <p:cNvPicPr>
            <a:picLocks noChangeAspect="1"/>
          </p:cNvPicPr>
          <p:nvPr/>
        </p:nvPicPr>
        <p:blipFill rotWithShape="1">
          <a:blip r:embed="rId3"/>
          <a:srcRect t="38905" b="16721"/>
          <a:stretch/>
        </p:blipFill>
        <p:spPr>
          <a:xfrm>
            <a:off x="105618" y="110450"/>
            <a:ext cx="6646763" cy="1965802"/>
          </a:xfrm>
          <a:prstGeom prst="rect">
            <a:avLst/>
          </a:prstGeom>
        </p:spPr>
      </p:pic>
      <p:pic>
        <p:nvPicPr>
          <p:cNvPr id="4" name="Women"/>
          <p:cNvPicPr>
            <a:picLocks noChangeAspect="1"/>
          </p:cNvPicPr>
          <p:nvPr/>
        </p:nvPicPr>
        <p:blipFill rotWithShape="1">
          <a:blip r:embed="rId4" cstate="print">
            <a:extLst>
              <a:ext uri="{28A0092B-C50C-407E-A947-70E740481C1C}">
                <a14:useLocalDpi xmlns:a14="http://schemas.microsoft.com/office/drawing/2010/main"/>
              </a:ext>
            </a:extLst>
          </a:blip>
          <a:srcRect l="575" t="25976" r="567" b="29853"/>
          <a:stretch/>
        </p:blipFill>
        <p:spPr>
          <a:xfrm>
            <a:off x="105618" y="110449"/>
            <a:ext cx="6646763" cy="1980931"/>
          </a:xfrm>
          <a:prstGeom prst="rect">
            <a:avLst/>
          </a:prstGeom>
        </p:spPr>
      </p:pic>
      <p:sp>
        <p:nvSpPr>
          <p:cNvPr id="88" name="Rectangle 87"/>
          <p:cNvSpPr/>
          <p:nvPr/>
        </p:nvSpPr>
        <p:spPr>
          <a:xfrm>
            <a:off x="105618" y="2216884"/>
            <a:ext cx="6646764" cy="185522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105618" y="4204514"/>
            <a:ext cx="6646763" cy="3875459"/>
          </a:xfrm>
          <a:prstGeom prst="rect">
            <a:avLst/>
          </a:prstGeom>
          <a:solidFill>
            <a:schemeClr val="bg1">
              <a:lumMod val="95000"/>
            </a:schemeClr>
          </a:solidFill>
          <a:ln cap="sq">
            <a:solidFill>
              <a:schemeClr val="bg1">
                <a:lumMod val="8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208722" y="2935870"/>
            <a:ext cx="6440557" cy="851784"/>
            <a:chOff x="208722" y="2888978"/>
            <a:chExt cx="6440557" cy="851784"/>
          </a:xfrm>
        </p:grpSpPr>
        <p:sp>
          <p:nvSpPr>
            <p:cNvPr id="33" name="Rectangle 32"/>
            <p:cNvSpPr/>
            <p:nvPr/>
          </p:nvSpPr>
          <p:spPr bwMode="auto">
            <a:xfrm>
              <a:off x="208722" y="2888978"/>
              <a:ext cx="2120793" cy="851784"/>
            </a:xfrm>
            <a:prstGeom prst="rect">
              <a:avLst/>
            </a:prstGeom>
            <a:solidFill>
              <a:schemeClr val="bg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368330" y="2888978"/>
              <a:ext cx="2120793" cy="851784"/>
            </a:xfrm>
            <a:prstGeom prst="rect">
              <a:avLst/>
            </a:prstGeom>
            <a:solidFill>
              <a:schemeClr val="bg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4528486" y="2888978"/>
              <a:ext cx="2120793" cy="851784"/>
            </a:xfrm>
            <a:prstGeom prst="rect">
              <a:avLst/>
            </a:prstGeom>
            <a:solidFill>
              <a:schemeClr val="bg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8" name="Title 1"/>
          <p:cNvSpPr>
            <a:spLocks noGrp="1"/>
          </p:cNvSpPr>
          <p:nvPr>
            <p:ph type="title"/>
          </p:nvPr>
        </p:nvSpPr>
        <p:spPr>
          <a:xfrm>
            <a:off x="348270" y="2446497"/>
            <a:ext cx="6161461" cy="553998"/>
          </a:xfrm>
          <a:noFill/>
        </p:spPr>
        <p:txBody>
          <a:bodyPr lIns="0" tIns="0" rIns="0" bIns="0" anchor="t" anchorCtr="0"/>
          <a:lstStyle/>
          <a:p>
            <a:pPr algn="ctr" defTabSz="812719">
              <a:spcAft>
                <a:spcPts val="600"/>
              </a:spcAft>
            </a:pPr>
            <a:r>
              <a:rPr lang="en-US" sz="2000" spc="-30" dirty="0">
                <a:solidFill>
                  <a:schemeClr val="bg1"/>
                </a:solidFill>
                <a:latin typeface="Segoe UI Semilight" panose="020B0402040204020203" pitchFamily="34" charset="0"/>
                <a:cs typeface="Segoe UI Semilight" panose="020B0402040204020203" pitchFamily="34" charset="0"/>
              </a:rPr>
              <a:t>Windows 10 Enterprise E3 for Small and Medium Business</a:t>
            </a:r>
          </a:p>
        </p:txBody>
      </p:sp>
      <p:sp>
        <p:nvSpPr>
          <p:cNvPr id="42" name="blue haze"/>
          <p:cNvSpPr/>
          <p:nvPr/>
        </p:nvSpPr>
        <p:spPr bwMode="auto">
          <a:xfrm>
            <a:off x="105618" y="110450"/>
            <a:ext cx="3017272" cy="1983821"/>
          </a:xfrm>
          <a:prstGeom prst="rect">
            <a:avLst/>
          </a:prstGeom>
          <a:gradFill flip="none" rotWithShape="1">
            <a:gsLst>
              <a:gs pos="40000">
                <a:schemeClr val="tx2">
                  <a:lumMod val="75000"/>
                  <a:alpha val="78000"/>
                </a:schemeClr>
              </a:gs>
              <a:gs pos="100000">
                <a:schemeClr val="accent1">
                  <a:tint val="23500"/>
                  <a:satMod val="160000"/>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sp>
        <p:nvSpPr>
          <p:cNvPr id="5" name="HAze"/>
          <p:cNvSpPr/>
          <p:nvPr/>
        </p:nvSpPr>
        <p:spPr>
          <a:xfrm>
            <a:off x="105618" y="815194"/>
            <a:ext cx="6646764" cy="1295465"/>
          </a:xfrm>
          <a:prstGeom prst="rect">
            <a:avLst/>
          </a:prstGeom>
          <a:gradFill flip="none" rotWithShape="1">
            <a:gsLst>
              <a:gs pos="40000">
                <a:schemeClr val="tx1">
                  <a:lumMod val="50000"/>
                  <a:alpha val="69000"/>
                </a:schemeClr>
              </a:gs>
              <a:gs pos="100000">
                <a:schemeClr val="accent1">
                  <a:tint val="23500"/>
                  <a:satMod val="160000"/>
                  <a:alpha val="0"/>
                </a:schemeClr>
              </a:gs>
            </a:gsLst>
            <a:lin ang="16200000" scaled="1"/>
            <a:tileRect/>
          </a:gradFill>
        </p:spPr>
        <p:txBody>
          <a:bodyPr wrap="square" lIns="274320" bIns="91440" anchor="b" anchorCtr="0">
            <a:noAutofit/>
          </a:bodyPr>
          <a:lstStyle/>
          <a:p>
            <a:endParaRPr lang="en-US" sz="2100" spc="-70" dirty="0">
              <a:solidFill>
                <a:schemeClr val="bg1"/>
              </a:solidFill>
            </a:endParaRPr>
          </a:p>
        </p:txBody>
      </p:sp>
      <p:sp>
        <p:nvSpPr>
          <p:cNvPr id="2" name="Title"/>
          <p:cNvSpPr/>
          <p:nvPr/>
        </p:nvSpPr>
        <p:spPr>
          <a:xfrm>
            <a:off x="324535" y="1570324"/>
            <a:ext cx="5589377" cy="333425"/>
          </a:xfrm>
          <a:prstGeom prst="rect">
            <a:avLst/>
          </a:prstGeom>
        </p:spPr>
        <p:txBody>
          <a:bodyPr wrap="square" lIns="0" tIns="0" rIns="0" bIns="0" anchor="b" anchorCtr="0">
            <a:spAutoFit/>
          </a:bodyPr>
          <a:lstStyle/>
          <a:p>
            <a:pPr lvl="0">
              <a:lnSpc>
                <a:spcPts val="2600"/>
              </a:lnSpc>
            </a:pPr>
            <a:r>
              <a:rPr lang="en-US" sz="2800" kern="0" spc="-70" dirty="0">
                <a:ln w="3175">
                  <a:noFill/>
                </a:ln>
                <a:solidFill>
                  <a:srgbClr val="FFFFFF"/>
                </a:solidFill>
                <a:latin typeface="+mj-lt"/>
                <a:cs typeface="Segoe UI Semilight" panose="020B0402040204020203" pitchFamily="34" charset="0"/>
              </a:rPr>
              <a:t>Big security. Small price. </a:t>
            </a:r>
            <a:endParaRPr lang="en-US" sz="2800" spc="-70" dirty="0">
              <a:solidFill>
                <a:srgbClr val="FFFFFF"/>
              </a:solidFill>
              <a:latin typeface="+mj-lt"/>
              <a:cs typeface="Segoe UI Semilight" panose="020B0402040204020203" pitchFamily="34" charset="0"/>
            </a:endParaRPr>
          </a:p>
        </p:txBody>
      </p:sp>
      <p:grpSp>
        <p:nvGrpSpPr>
          <p:cNvPr id="7" name="Group 6"/>
          <p:cNvGrpSpPr/>
          <p:nvPr/>
        </p:nvGrpSpPr>
        <p:grpSpPr>
          <a:xfrm>
            <a:off x="495469" y="3120771"/>
            <a:ext cx="6184760" cy="484166"/>
            <a:chOff x="495469" y="3059204"/>
            <a:chExt cx="6184760" cy="484166"/>
          </a:xfrm>
        </p:grpSpPr>
        <p:sp>
          <p:nvSpPr>
            <p:cNvPr id="47" name="Rectangle 46"/>
            <p:cNvSpPr/>
            <p:nvPr/>
          </p:nvSpPr>
          <p:spPr>
            <a:xfrm>
              <a:off x="5462647" y="3084752"/>
              <a:ext cx="1217582" cy="430887"/>
            </a:xfrm>
            <a:prstGeom prst="rect">
              <a:avLst/>
            </a:prstGeom>
          </p:spPr>
          <p:txBody>
            <a:bodyPr wrap="square" lIns="0" tIns="0" rIns="0" bIns="0" anchor="ctr">
              <a:spAutoFit/>
            </a:bodyPr>
            <a:lstStyle/>
            <a:p>
              <a:pPr marL="0" lvl="1">
                <a:spcAft>
                  <a:spcPts val="200"/>
                </a:spcAft>
              </a:pPr>
              <a:r>
                <a:rPr lang="en-US" sz="1400" dirty="0">
                  <a:solidFill>
                    <a:schemeClr val="bg1"/>
                  </a:solidFill>
                  <a:latin typeface="Segoe UI" panose="020B0502040204020203" pitchFamily="34" charset="0"/>
                  <a:cs typeface="Segoe UI" panose="020B0502040204020203" pitchFamily="34" charset="0"/>
                </a:rPr>
                <a:t>Scale up or down</a:t>
              </a:r>
            </a:p>
          </p:txBody>
        </p:sp>
        <p:sp>
          <p:nvSpPr>
            <p:cNvPr id="35" name="Rectangle 34"/>
            <p:cNvSpPr/>
            <p:nvPr/>
          </p:nvSpPr>
          <p:spPr>
            <a:xfrm>
              <a:off x="3328404" y="3084752"/>
              <a:ext cx="1196096" cy="430887"/>
            </a:xfrm>
            <a:prstGeom prst="rect">
              <a:avLst/>
            </a:prstGeom>
          </p:spPr>
          <p:txBody>
            <a:bodyPr wrap="square" lIns="0" tIns="0" rIns="0" bIns="0" anchor="ctr">
              <a:spAutoFit/>
            </a:bodyPr>
            <a:lstStyle/>
            <a:p>
              <a:pPr marL="0" lvl="1">
                <a:spcAft>
                  <a:spcPts val="200"/>
                </a:spcAft>
              </a:pPr>
              <a:r>
                <a:rPr lang="en-US" sz="1400" dirty="0">
                  <a:solidFill>
                    <a:schemeClr val="bg1"/>
                  </a:solidFill>
                  <a:latin typeface="Segoe UI" panose="020B0502040204020203" pitchFamily="34" charset="0"/>
                  <a:cs typeface="Segoe UI" panose="020B0502040204020203" pitchFamily="34" charset="0"/>
                </a:rPr>
                <a:t>No IT?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No worries</a:t>
              </a:r>
              <a:endParaRPr lang="en-US" sz="1100" dirty="0">
                <a:solidFill>
                  <a:schemeClr val="bg1"/>
                </a:solidFill>
                <a:latin typeface="Segoe UI" panose="020B0502040204020203" pitchFamily="34" charset="0"/>
                <a:cs typeface="Segoe UI" panose="020B0502040204020203" pitchFamily="34" charset="0"/>
              </a:endParaRPr>
            </a:p>
          </p:txBody>
        </p:sp>
        <p:sp>
          <p:nvSpPr>
            <p:cNvPr id="36" name="Rectangle 35"/>
            <p:cNvSpPr/>
            <p:nvPr/>
          </p:nvSpPr>
          <p:spPr>
            <a:xfrm>
              <a:off x="1137853" y="3084752"/>
              <a:ext cx="1099850" cy="430887"/>
            </a:xfrm>
            <a:prstGeom prst="rect">
              <a:avLst/>
            </a:prstGeom>
          </p:spPr>
          <p:txBody>
            <a:bodyPr wrap="square" lIns="0" tIns="0" rIns="0" bIns="0" anchor="ctr">
              <a:spAutoFit/>
            </a:bodyPr>
            <a:lstStyle/>
            <a:p>
              <a:pPr marL="0" lvl="1">
                <a:spcAft>
                  <a:spcPts val="200"/>
                </a:spcAft>
              </a:pPr>
              <a:r>
                <a:rPr lang="en-US" sz="1400" dirty="0">
                  <a:solidFill>
                    <a:schemeClr val="bg1"/>
                  </a:solidFill>
                  <a:latin typeface="Segoe UI" panose="020B0502040204020203" pitchFamily="34" charset="0"/>
                  <a:cs typeface="Segoe UI" panose="020B0502040204020203" pitchFamily="34" charset="0"/>
                </a:rPr>
                <a:t>Secure your business</a:t>
              </a:r>
            </a:p>
          </p:txBody>
        </p:sp>
        <p:sp>
          <p:nvSpPr>
            <p:cNvPr id="8" name="Freeform 7"/>
            <p:cNvSpPr>
              <a:spLocks noEditPoints="1"/>
            </p:cNvSpPr>
            <p:nvPr/>
          </p:nvSpPr>
          <p:spPr bwMode="auto">
            <a:xfrm>
              <a:off x="495469" y="3059204"/>
              <a:ext cx="454279" cy="484166"/>
            </a:xfrm>
            <a:custGeom>
              <a:avLst/>
              <a:gdLst>
                <a:gd name="T0" fmla="*/ 128 w 304"/>
                <a:gd name="T1" fmla="*/ 23 h 324"/>
                <a:gd name="T2" fmla="*/ 106 w 304"/>
                <a:gd name="T3" fmla="*/ 33 h 324"/>
                <a:gd name="T4" fmla="*/ 64 w 304"/>
                <a:gd name="T5" fmla="*/ 53 h 324"/>
                <a:gd name="T6" fmla="*/ 20 w 304"/>
                <a:gd name="T7" fmla="*/ 60 h 324"/>
                <a:gd name="T8" fmla="*/ 21 w 304"/>
                <a:gd name="T9" fmla="*/ 141 h 324"/>
                <a:gd name="T10" fmla="*/ 40 w 304"/>
                <a:gd name="T11" fmla="*/ 196 h 324"/>
                <a:gd name="T12" fmla="*/ 89 w 304"/>
                <a:gd name="T13" fmla="*/ 255 h 324"/>
                <a:gd name="T14" fmla="*/ 151 w 304"/>
                <a:gd name="T15" fmla="*/ 299 h 324"/>
                <a:gd name="T16" fmla="*/ 214 w 304"/>
                <a:gd name="T17" fmla="*/ 255 h 324"/>
                <a:gd name="T18" fmla="*/ 263 w 304"/>
                <a:gd name="T19" fmla="*/ 196 h 324"/>
                <a:gd name="T20" fmla="*/ 282 w 304"/>
                <a:gd name="T21" fmla="*/ 141 h 324"/>
                <a:gd name="T22" fmla="*/ 283 w 304"/>
                <a:gd name="T23" fmla="*/ 60 h 324"/>
                <a:gd name="T24" fmla="*/ 237 w 304"/>
                <a:gd name="T25" fmla="*/ 53 h 324"/>
                <a:gd name="T26" fmla="*/ 196 w 304"/>
                <a:gd name="T27" fmla="*/ 33 h 324"/>
                <a:gd name="T28" fmla="*/ 175 w 304"/>
                <a:gd name="T29" fmla="*/ 23 h 324"/>
                <a:gd name="T30" fmla="*/ 151 w 304"/>
                <a:gd name="T31" fmla="*/ 0 h 324"/>
                <a:gd name="T32" fmla="*/ 167 w 304"/>
                <a:gd name="T33" fmla="*/ 1 h 324"/>
                <a:gd name="T34" fmla="*/ 181 w 304"/>
                <a:gd name="T35" fmla="*/ 4 h 324"/>
                <a:gd name="T36" fmla="*/ 207 w 304"/>
                <a:gd name="T37" fmla="*/ 17 h 324"/>
                <a:gd name="T38" fmla="*/ 230 w 304"/>
                <a:gd name="T39" fmla="*/ 29 h 324"/>
                <a:gd name="T40" fmla="*/ 278 w 304"/>
                <a:gd name="T41" fmla="*/ 40 h 324"/>
                <a:gd name="T42" fmla="*/ 304 w 304"/>
                <a:gd name="T43" fmla="*/ 121 h 324"/>
                <a:gd name="T44" fmla="*/ 298 w 304"/>
                <a:gd name="T45" fmla="*/ 165 h 324"/>
                <a:gd name="T46" fmla="*/ 282 w 304"/>
                <a:gd name="T47" fmla="*/ 204 h 324"/>
                <a:gd name="T48" fmla="*/ 257 w 304"/>
                <a:gd name="T49" fmla="*/ 240 h 324"/>
                <a:gd name="T50" fmla="*/ 193 w 304"/>
                <a:gd name="T51" fmla="*/ 298 h 324"/>
                <a:gd name="T52" fmla="*/ 151 w 304"/>
                <a:gd name="T53" fmla="*/ 324 h 324"/>
                <a:gd name="T54" fmla="*/ 111 w 304"/>
                <a:gd name="T55" fmla="*/ 298 h 324"/>
                <a:gd name="T56" fmla="*/ 46 w 304"/>
                <a:gd name="T57" fmla="*/ 240 h 324"/>
                <a:gd name="T58" fmla="*/ 21 w 304"/>
                <a:gd name="T59" fmla="*/ 204 h 324"/>
                <a:gd name="T60" fmla="*/ 5 w 304"/>
                <a:gd name="T61" fmla="*/ 165 h 324"/>
                <a:gd name="T62" fmla="*/ 0 w 304"/>
                <a:gd name="T63" fmla="*/ 121 h 324"/>
                <a:gd name="T64" fmla="*/ 24 w 304"/>
                <a:gd name="T65" fmla="*/ 40 h 324"/>
                <a:gd name="T66" fmla="*/ 72 w 304"/>
                <a:gd name="T67" fmla="*/ 29 h 324"/>
                <a:gd name="T68" fmla="*/ 95 w 304"/>
                <a:gd name="T69" fmla="*/ 17 h 324"/>
                <a:gd name="T70" fmla="*/ 136 w 304"/>
                <a:gd name="T71" fmla="*/ 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324">
                  <a:moveTo>
                    <a:pt x="151" y="20"/>
                  </a:moveTo>
                  <a:lnTo>
                    <a:pt x="128" y="23"/>
                  </a:lnTo>
                  <a:lnTo>
                    <a:pt x="118" y="27"/>
                  </a:lnTo>
                  <a:lnTo>
                    <a:pt x="106" y="33"/>
                  </a:lnTo>
                  <a:lnTo>
                    <a:pt x="86" y="44"/>
                  </a:lnTo>
                  <a:lnTo>
                    <a:pt x="64" y="53"/>
                  </a:lnTo>
                  <a:lnTo>
                    <a:pt x="43" y="57"/>
                  </a:lnTo>
                  <a:lnTo>
                    <a:pt x="20" y="60"/>
                  </a:lnTo>
                  <a:lnTo>
                    <a:pt x="20" y="121"/>
                  </a:lnTo>
                  <a:lnTo>
                    <a:pt x="21" y="141"/>
                  </a:lnTo>
                  <a:lnTo>
                    <a:pt x="26" y="160"/>
                  </a:lnTo>
                  <a:lnTo>
                    <a:pt x="40" y="196"/>
                  </a:lnTo>
                  <a:lnTo>
                    <a:pt x="62" y="227"/>
                  </a:lnTo>
                  <a:lnTo>
                    <a:pt x="89" y="255"/>
                  </a:lnTo>
                  <a:lnTo>
                    <a:pt x="119" y="279"/>
                  </a:lnTo>
                  <a:lnTo>
                    <a:pt x="151" y="299"/>
                  </a:lnTo>
                  <a:lnTo>
                    <a:pt x="184" y="279"/>
                  </a:lnTo>
                  <a:lnTo>
                    <a:pt x="214" y="255"/>
                  </a:lnTo>
                  <a:lnTo>
                    <a:pt x="242" y="227"/>
                  </a:lnTo>
                  <a:lnTo>
                    <a:pt x="263" y="196"/>
                  </a:lnTo>
                  <a:lnTo>
                    <a:pt x="278" y="160"/>
                  </a:lnTo>
                  <a:lnTo>
                    <a:pt x="282" y="141"/>
                  </a:lnTo>
                  <a:lnTo>
                    <a:pt x="283" y="121"/>
                  </a:lnTo>
                  <a:lnTo>
                    <a:pt x="283" y="60"/>
                  </a:lnTo>
                  <a:lnTo>
                    <a:pt x="260" y="57"/>
                  </a:lnTo>
                  <a:lnTo>
                    <a:pt x="237" y="53"/>
                  </a:lnTo>
                  <a:lnTo>
                    <a:pt x="217" y="44"/>
                  </a:lnTo>
                  <a:lnTo>
                    <a:pt x="196" y="33"/>
                  </a:lnTo>
                  <a:lnTo>
                    <a:pt x="185" y="27"/>
                  </a:lnTo>
                  <a:lnTo>
                    <a:pt x="175" y="23"/>
                  </a:lnTo>
                  <a:lnTo>
                    <a:pt x="151" y="20"/>
                  </a:lnTo>
                  <a:close/>
                  <a:moveTo>
                    <a:pt x="151" y="0"/>
                  </a:moveTo>
                  <a:lnTo>
                    <a:pt x="160" y="0"/>
                  </a:lnTo>
                  <a:lnTo>
                    <a:pt x="167" y="1"/>
                  </a:lnTo>
                  <a:lnTo>
                    <a:pt x="174" y="3"/>
                  </a:lnTo>
                  <a:lnTo>
                    <a:pt x="181" y="4"/>
                  </a:lnTo>
                  <a:lnTo>
                    <a:pt x="194" y="10"/>
                  </a:lnTo>
                  <a:lnTo>
                    <a:pt x="207" y="17"/>
                  </a:lnTo>
                  <a:lnTo>
                    <a:pt x="219" y="24"/>
                  </a:lnTo>
                  <a:lnTo>
                    <a:pt x="230" y="29"/>
                  </a:lnTo>
                  <a:lnTo>
                    <a:pt x="253" y="36"/>
                  </a:lnTo>
                  <a:lnTo>
                    <a:pt x="278" y="40"/>
                  </a:lnTo>
                  <a:lnTo>
                    <a:pt x="304" y="40"/>
                  </a:lnTo>
                  <a:lnTo>
                    <a:pt x="304" y="121"/>
                  </a:lnTo>
                  <a:lnTo>
                    <a:pt x="302" y="144"/>
                  </a:lnTo>
                  <a:lnTo>
                    <a:pt x="298" y="165"/>
                  </a:lnTo>
                  <a:lnTo>
                    <a:pt x="291" y="186"/>
                  </a:lnTo>
                  <a:lnTo>
                    <a:pt x="282" y="204"/>
                  </a:lnTo>
                  <a:lnTo>
                    <a:pt x="270" y="223"/>
                  </a:lnTo>
                  <a:lnTo>
                    <a:pt x="257" y="240"/>
                  </a:lnTo>
                  <a:lnTo>
                    <a:pt x="227" y="271"/>
                  </a:lnTo>
                  <a:lnTo>
                    <a:pt x="193" y="298"/>
                  </a:lnTo>
                  <a:lnTo>
                    <a:pt x="157" y="321"/>
                  </a:lnTo>
                  <a:lnTo>
                    <a:pt x="151" y="324"/>
                  </a:lnTo>
                  <a:lnTo>
                    <a:pt x="147" y="321"/>
                  </a:lnTo>
                  <a:lnTo>
                    <a:pt x="111" y="298"/>
                  </a:lnTo>
                  <a:lnTo>
                    <a:pt x="76" y="271"/>
                  </a:lnTo>
                  <a:lnTo>
                    <a:pt x="46" y="240"/>
                  </a:lnTo>
                  <a:lnTo>
                    <a:pt x="33" y="223"/>
                  </a:lnTo>
                  <a:lnTo>
                    <a:pt x="21" y="204"/>
                  </a:lnTo>
                  <a:lnTo>
                    <a:pt x="13" y="186"/>
                  </a:lnTo>
                  <a:lnTo>
                    <a:pt x="5" y="165"/>
                  </a:lnTo>
                  <a:lnTo>
                    <a:pt x="1" y="144"/>
                  </a:lnTo>
                  <a:lnTo>
                    <a:pt x="0" y="121"/>
                  </a:lnTo>
                  <a:lnTo>
                    <a:pt x="0" y="40"/>
                  </a:lnTo>
                  <a:lnTo>
                    <a:pt x="24" y="40"/>
                  </a:lnTo>
                  <a:lnTo>
                    <a:pt x="49" y="36"/>
                  </a:lnTo>
                  <a:lnTo>
                    <a:pt x="72" y="29"/>
                  </a:lnTo>
                  <a:lnTo>
                    <a:pt x="83" y="24"/>
                  </a:lnTo>
                  <a:lnTo>
                    <a:pt x="95" y="17"/>
                  </a:lnTo>
                  <a:lnTo>
                    <a:pt x="122" y="4"/>
                  </a:lnTo>
                  <a:lnTo>
                    <a:pt x="136" y="1"/>
                  </a:lnTo>
                  <a:lnTo>
                    <a:pt x="151" y="0"/>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p>
              <a:endParaRPr lang="en-US"/>
            </a:p>
          </p:txBody>
        </p:sp>
        <p:sp>
          <p:nvSpPr>
            <p:cNvPr id="39" name="Freeform 27"/>
            <p:cNvSpPr>
              <a:spLocks noEditPoints="1"/>
            </p:cNvSpPr>
            <p:nvPr/>
          </p:nvSpPr>
          <p:spPr bwMode="auto">
            <a:xfrm>
              <a:off x="2615773" y="3078587"/>
              <a:ext cx="514350" cy="447675"/>
            </a:xfrm>
            <a:custGeom>
              <a:avLst/>
              <a:gdLst>
                <a:gd name="T0" fmla="*/ 142 w 324"/>
                <a:gd name="T1" fmla="*/ 222 h 282"/>
                <a:gd name="T2" fmla="*/ 142 w 324"/>
                <a:gd name="T3" fmla="*/ 262 h 282"/>
                <a:gd name="T4" fmla="*/ 304 w 324"/>
                <a:gd name="T5" fmla="*/ 262 h 282"/>
                <a:gd name="T6" fmla="*/ 304 w 324"/>
                <a:gd name="T7" fmla="*/ 222 h 282"/>
                <a:gd name="T8" fmla="*/ 284 w 324"/>
                <a:gd name="T9" fmla="*/ 222 h 282"/>
                <a:gd name="T10" fmla="*/ 284 w 324"/>
                <a:gd name="T11" fmla="*/ 242 h 282"/>
                <a:gd name="T12" fmla="*/ 263 w 324"/>
                <a:gd name="T13" fmla="*/ 242 h 282"/>
                <a:gd name="T14" fmla="*/ 263 w 324"/>
                <a:gd name="T15" fmla="*/ 222 h 282"/>
                <a:gd name="T16" fmla="*/ 183 w 324"/>
                <a:gd name="T17" fmla="*/ 222 h 282"/>
                <a:gd name="T18" fmla="*/ 183 w 324"/>
                <a:gd name="T19" fmla="*/ 242 h 282"/>
                <a:gd name="T20" fmla="*/ 163 w 324"/>
                <a:gd name="T21" fmla="*/ 242 h 282"/>
                <a:gd name="T22" fmla="*/ 163 w 324"/>
                <a:gd name="T23" fmla="*/ 222 h 282"/>
                <a:gd name="T24" fmla="*/ 142 w 324"/>
                <a:gd name="T25" fmla="*/ 222 h 282"/>
                <a:gd name="T26" fmla="*/ 142 w 324"/>
                <a:gd name="T27" fmla="*/ 161 h 282"/>
                <a:gd name="T28" fmla="*/ 142 w 324"/>
                <a:gd name="T29" fmla="*/ 202 h 282"/>
                <a:gd name="T30" fmla="*/ 163 w 324"/>
                <a:gd name="T31" fmla="*/ 202 h 282"/>
                <a:gd name="T32" fmla="*/ 163 w 324"/>
                <a:gd name="T33" fmla="*/ 181 h 282"/>
                <a:gd name="T34" fmla="*/ 183 w 324"/>
                <a:gd name="T35" fmla="*/ 181 h 282"/>
                <a:gd name="T36" fmla="*/ 183 w 324"/>
                <a:gd name="T37" fmla="*/ 202 h 282"/>
                <a:gd name="T38" fmla="*/ 263 w 324"/>
                <a:gd name="T39" fmla="*/ 202 h 282"/>
                <a:gd name="T40" fmla="*/ 263 w 324"/>
                <a:gd name="T41" fmla="*/ 181 h 282"/>
                <a:gd name="T42" fmla="*/ 284 w 324"/>
                <a:gd name="T43" fmla="*/ 181 h 282"/>
                <a:gd name="T44" fmla="*/ 284 w 324"/>
                <a:gd name="T45" fmla="*/ 202 h 282"/>
                <a:gd name="T46" fmla="*/ 304 w 324"/>
                <a:gd name="T47" fmla="*/ 202 h 282"/>
                <a:gd name="T48" fmla="*/ 304 w 324"/>
                <a:gd name="T49" fmla="*/ 161 h 282"/>
                <a:gd name="T50" fmla="*/ 142 w 324"/>
                <a:gd name="T51" fmla="*/ 161 h 282"/>
                <a:gd name="T52" fmla="*/ 183 w 324"/>
                <a:gd name="T53" fmla="*/ 121 h 282"/>
                <a:gd name="T54" fmla="*/ 183 w 324"/>
                <a:gd name="T55" fmla="*/ 141 h 282"/>
                <a:gd name="T56" fmla="*/ 263 w 324"/>
                <a:gd name="T57" fmla="*/ 141 h 282"/>
                <a:gd name="T58" fmla="*/ 263 w 324"/>
                <a:gd name="T59" fmla="*/ 121 h 282"/>
                <a:gd name="T60" fmla="*/ 183 w 324"/>
                <a:gd name="T61" fmla="*/ 121 h 282"/>
                <a:gd name="T62" fmla="*/ 163 w 324"/>
                <a:gd name="T63" fmla="*/ 101 h 282"/>
                <a:gd name="T64" fmla="*/ 284 w 324"/>
                <a:gd name="T65" fmla="*/ 101 h 282"/>
                <a:gd name="T66" fmla="*/ 284 w 324"/>
                <a:gd name="T67" fmla="*/ 141 h 282"/>
                <a:gd name="T68" fmla="*/ 324 w 324"/>
                <a:gd name="T69" fmla="*/ 141 h 282"/>
                <a:gd name="T70" fmla="*/ 324 w 324"/>
                <a:gd name="T71" fmla="*/ 282 h 282"/>
                <a:gd name="T72" fmla="*/ 122 w 324"/>
                <a:gd name="T73" fmla="*/ 282 h 282"/>
                <a:gd name="T74" fmla="*/ 122 w 324"/>
                <a:gd name="T75" fmla="*/ 141 h 282"/>
                <a:gd name="T76" fmla="*/ 163 w 324"/>
                <a:gd name="T77" fmla="*/ 141 h 282"/>
                <a:gd name="T78" fmla="*/ 163 w 324"/>
                <a:gd name="T79" fmla="*/ 101 h 282"/>
                <a:gd name="T80" fmla="*/ 0 w 324"/>
                <a:gd name="T81" fmla="*/ 0 h 282"/>
                <a:gd name="T82" fmla="*/ 284 w 324"/>
                <a:gd name="T83" fmla="*/ 0 h 282"/>
                <a:gd name="T84" fmla="*/ 284 w 324"/>
                <a:gd name="T85" fmla="*/ 81 h 282"/>
                <a:gd name="T86" fmla="*/ 263 w 324"/>
                <a:gd name="T87" fmla="*/ 81 h 282"/>
                <a:gd name="T88" fmla="*/ 263 w 324"/>
                <a:gd name="T89" fmla="*/ 20 h 282"/>
                <a:gd name="T90" fmla="*/ 20 w 324"/>
                <a:gd name="T91" fmla="*/ 20 h 282"/>
                <a:gd name="T92" fmla="*/ 20 w 324"/>
                <a:gd name="T93" fmla="*/ 141 h 282"/>
                <a:gd name="T94" fmla="*/ 102 w 324"/>
                <a:gd name="T95" fmla="*/ 141 h 282"/>
                <a:gd name="T96" fmla="*/ 102 w 324"/>
                <a:gd name="T97" fmla="*/ 161 h 282"/>
                <a:gd name="T98" fmla="*/ 0 w 324"/>
                <a:gd name="T99" fmla="*/ 161 h 282"/>
                <a:gd name="T100" fmla="*/ 0 w 324"/>
                <a:gd name="T10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282">
                  <a:moveTo>
                    <a:pt x="142" y="222"/>
                  </a:moveTo>
                  <a:lnTo>
                    <a:pt x="142" y="262"/>
                  </a:lnTo>
                  <a:lnTo>
                    <a:pt x="304" y="262"/>
                  </a:lnTo>
                  <a:lnTo>
                    <a:pt x="304" y="222"/>
                  </a:lnTo>
                  <a:lnTo>
                    <a:pt x="284" y="222"/>
                  </a:lnTo>
                  <a:lnTo>
                    <a:pt x="284" y="242"/>
                  </a:lnTo>
                  <a:lnTo>
                    <a:pt x="263" y="242"/>
                  </a:lnTo>
                  <a:lnTo>
                    <a:pt x="263" y="222"/>
                  </a:lnTo>
                  <a:lnTo>
                    <a:pt x="183" y="222"/>
                  </a:lnTo>
                  <a:lnTo>
                    <a:pt x="183" y="242"/>
                  </a:lnTo>
                  <a:lnTo>
                    <a:pt x="163" y="242"/>
                  </a:lnTo>
                  <a:lnTo>
                    <a:pt x="163" y="222"/>
                  </a:lnTo>
                  <a:lnTo>
                    <a:pt x="142" y="222"/>
                  </a:lnTo>
                  <a:close/>
                  <a:moveTo>
                    <a:pt x="142" y="161"/>
                  </a:moveTo>
                  <a:lnTo>
                    <a:pt x="142" y="202"/>
                  </a:lnTo>
                  <a:lnTo>
                    <a:pt x="163" y="202"/>
                  </a:lnTo>
                  <a:lnTo>
                    <a:pt x="163" y="181"/>
                  </a:lnTo>
                  <a:lnTo>
                    <a:pt x="183" y="181"/>
                  </a:lnTo>
                  <a:lnTo>
                    <a:pt x="183" y="202"/>
                  </a:lnTo>
                  <a:lnTo>
                    <a:pt x="263" y="202"/>
                  </a:lnTo>
                  <a:lnTo>
                    <a:pt x="263" y="181"/>
                  </a:lnTo>
                  <a:lnTo>
                    <a:pt x="284" y="181"/>
                  </a:lnTo>
                  <a:lnTo>
                    <a:pt x="284" y="202"/>
                  </a:lnTo>
                  <a:lnTo>
                    <a:pt x="304" y="202"/>
                  </a:lnTo>
                  <a:lnTo>
                    <a:pt x="304" y="161"/>
                  </a:lnTo>
                  <a:lnTo>
                    <a:pt x="142" y="161"/>
                  </a:lnTo>
                  <a:close/>
                  <a:moveTo>
                    <a:pt x="183" y="121"/>
                  </a:moveTo>
                  <a:lnTo>
                    <a:pt x="183" y="141"/>
                  </a:lnTo>
                  <a:lnTo>
                    <a:pt x="263" y="141"/>
                  </a:lnTo>
                  <a:lnTo>
                    <a:pt x="263" y="121"/>
                  </a:lnTo>
                  <a:lnTo>
                    <a:pt x="183" y="121"/>
                  </a:lnTo>
                  <a:close/>
                  <a:moveTo>
                    <a:pt x="163" y="101"/>
                  </a:moveTo>
                  <a:lnTo>
                    <a:pt x="284" y="101"/>
                  </a:lnTo>
                  <a:lnTo>
                    <a:pt x="284" y="141"/>
                  </a:lnTo>
                  <a:lnTo>
                    <a:pt x="324" y="141"/>
                  </a:lnTo>
                  <a:lnTo>
                    <a:pt x="324" y="282"/>
                  </a:lnTo>
                  <a:lnTo>
                    <a:pt x="122" y="282"/>
                  </a:lnTo>
                  <a:lnTo>
                    <a:pt x="122" y="141"/>
                  </a:lnTo>
                  <a:lnTo>
                    <a:pt x="163" y="141"/>
                  </a:lnTo>
                  <a:lnTo>
                    <a:pt x="163" y="101"/>
                  </a:lnTo>
                  <a:close/>
                  <a:moveTo>
                    <a:pt x="0" y="0"/>
                  </a:moveTo>
                  <a:lnTo>
                    <a:pt x="284" y="0"/>
                  </a:lnTo>
                  <a:lnTo>
                    <a:pt x="284" y="81"/>
                  </a:lnTo>
                  <a:lnTo>
                    <a:pt x="263" y="81"/>
                  </a:lnTo>
                  <a:lnTo>
                    <a:pt x="263" y="20"/>
                  </a:lnTo>
                  <a:lnTo>
                    <a:pt x="20" y="20"/>
                  </a:lnTo>
                  <a:lnTo>
                    <a:pt x="20" y="141"/>
                  </a:lnTo>
                  <a:lnTo>
                    <a:pt x="102" y="141"/>
                  </a:lnTo>
                  <a:lnTo>
                    <a:pt x="102" y="161"/>
                  </a:lnTo>
                  <a:lnTo>
                    <a:pt x="0" y="161"/>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31" name="Picture 7" descr="C:\Users\Sarah\Documents\_SSD_Business\Client_collateral\MICROSOFT_logos_2016\Windows_10_Pro_blue.png"/>
          <p:cNvPicPr>
            <a:picLocks noChangeAspect="1" noChangeArrowheads="1"/>
          </p:cNvPicPr>
          <p:nvPr/>
        </p:nvPicPr>
        <p:blipFill rotWithShape="1">
          <a:blip r:embed="rId5" cstate="print">
            <a:biLevel thresh="25000"/>
            <a:extLst>
              <a:ext uri="{28A0092B-C50C-407E-A947-70E740481C1C}">
                <a14:useLocalDpi xmlns:a14="http://schemas.microsoft.com/office/drawing/2010/main"/>
              </a:ext>
            </a:extLst>
          </a:blip>
          <a:srcRect r="18319"/>
          <a:stretch/>
        </p:blipFill>
        <p:spPr bwMode="auto">
          <a:xfrm>
            <a:off x="378128" y="327948"/>
            <a:ext cx="1185925" cy="21678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05618" y="8207282"/>
            <a:ext cx="6646763" cy="810883"/>
            <a:chOff x="105618" y="7924160"/>
            <a:chExt cx="6646763" cy="810883"/>
          </a:xfrm>
        </p:grpSpPr>
        <p:sp>
          <p:nvSpPr>
            <p:cNvPr id="31" name="Rectangle 30"/>
            <p:cNvSpPr/>
            <p:nvPr/>
          </p:nvSpPr>
          <p:spPr>
            <a:xfrm>
              <a:off x="105618" y="7924160"/>
              <a:ext cx="6646763" cy="810883"/>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2"/>
            </a:p>
          </p:txBody>
        </p:sp>
        <p:sp>
          <p:nvSpPr>
            <p:cNvPr id="34" name="TextBox 33"/>
            <p:cNvSpPr txBox="1"/>
            <p:nvPr/>
          </p:nvSpPr>
          <p:spPr>
            <a:xfrm>
              <a:off x="222636" y="8128279"/>
              <a:ext cx="5599739" cy="466794"/>
            </a:xfrm>
            <a:prstGeom prst="rect">
              <a:avLst/>
            </a:prstGeom>
            <a:noFill/>
          </p:spPr>
          <p:txBody>
            <a:bodyPr wrap="square" rtlCol="0">
              <a:spAutoFit/>
            </a:bodyPr>
            <a:lstStyle/>
            <a:p>
              <a:pPr>
                <a:spcAft>
                  <a:spcPts val="400"/>
                </a:spcAft>
              </a:pPr>
              <a:r>
                <a:rPr lang="en-US" sz="1050" dirty="0">
                  <a:solidFill>
                    <a:schemeClr val="bg1"/>
                  </a:solidFill>
                  <a:latin typeface="Segoe UI" panose="020B0502040204020203" pitchFamily="34" charset="0"/>
                  <a:ea typeface="Segoe UI Light" charset="0"/>
                  <a:cs typeface="Segoe UI" panose="020B0502040204020203" pitchFamily="34" charset="0"/>
                </a:rPr>
                <a:t>www.partnerurl.com </a:t>
              </a:r>
            </a:p>
            <a:p>
              <a:pPr>
                <a:spcAft>
                  <a:spcPts val="400"/>
                </a:spcAft>
              </a:pPr>
              <a:r>
                <a:rPr lang="en-US" sz="1050" dirty="0">
                  <a:solidFill>
                    <a:schemeClr val="bg1"/>
                  </a:solidFill>
                  <a:latin typeface="Segoe UI" panose="020B0502040204020203" pitchFamily="34" charset="0"/>
                  <a:ea typeface="Segoe UI Light" charset="0"/>
                  <a:cs typeface="Segoe UI" panose="020B0502040204020203" pitchFamily="34" charset="0"/>
                </a:rPr>
                <a:t>1-800-888-8888</a:t>
              </a:r>
            </a:p>
          </p:txBody>
        </p:sp>
        <p:sp>
          <p:nvSpPr>
            <p:cNvPr id="37" name="Rectangle 36"/>
            <p:cNvSpPr/>
            <p:nvPr/>
          </p:nvSpPr>
          <p:spPr>
            <a:xfrm>
              <a:off x="5264366" y="8108999"/>
              <a:ext cx="1299091" cy="4816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latin typeface="Segoe UI Light" charset="0"/>
                  <a:ea typeface="Segoe UI Light" charset="0"/>
                  <a:cs typeface="Segoe UI Light" charset="0"/>
                </a:rPr>
                <a:t>Partner Logo</a:t>
              </a:r>
            </a:p>
          </p:txBody>
        </p:sp>
      </p:grpSp>
      <p:grpSp>
        <p:nvGrpSpPr>
          <p:cNvPr id="26" name="Group 25"/>
          <p:cNvGrpSpPr/>
          <p:nvPr/>
        </p:nvGrpSpPr>
        <p:grpSpPr>
          <a:xfrm>
            <a:off x="4865176" y="3184138"/>
            <a:ext cx="399190" cy="305730"/>
            <a:chOff x="4777482" y="2825394"/>
            <a:chExt cx="469521" cy="359595"/>
          </a:xfrm>
        </p:grpSpPr>
        <p:sp>
          <p:nvSpPr>
            <p:cNvPr id="27" name="Down Arrow 26"/>
            <p:cNvSpPr/>
            <p:nvPr/>
          </p:nvSpPr>
          <p:spPr bwMode="auto">
            <a:xfrm>
              <a:off x="5010697" y="2825394"/>
              <a:ext cx="236306" cy="359595"/>
            </a:xfrm>
            <a:prstGeom prst="downArrow">
              <a:avLst/>
            </a:prstGeom>
            <a:noFill/>
            <a:ln w="28575" cap="rnd">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Down Arrow 29"/>
            <p:cNvSpPr/>
            <p:nvPr/>
          </p:nvSpPr>
          <p:spPr bwMode="auto">
            <a:xfrm flipV="1">
              <a:off x="4777482" y="2825394"/>
              <a:ext cx="236306" cy="359595"/>
            </a:xfrm>
            <a:prstGeom prst="downArrow">
              <a:avLst/>
            </a:prstGeom>
            <a:noFill/>
            <a:ln w="28575" cap="rnd">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2" name="Rectangle 31"/>
          <p:cNvSpPr/>
          <p:nvPr/>
        </p:nvSpPr>
        <p:spPr>
          <a:xfrm>
            <a:off x="283611" y="4439998"/>
            <a:ext cx="6365667" cy="3323987"/>
          </a:xfrm>
          <a:prstGeom prst="rect">
            <a:avLst/>
          </a:prstGeom>
          <a:noFill/>
          <a:ln cap="sq">
            <a:noFill/>
            <a:miter lim="800000"/>
          </a:ln>
        </p:spPr>
        <p:txBody>
          <a:bodyPr wrap="square" lIns="0" tIns="0" rIns="0" bIns="0" anchor="t" anchorCtr="0">
            <a:spAutoFit/>
          </a:bodyPr>
          <a:lstStyle/>
          <a:p>
            <a:pPr lvl="0"/>
            <a:r>
              <a:rPr lang="en-US" dirty="0">
                <a:solidFill>
                  <a:schemeClr val="tx2"/>
                </a:solidFill>
              </a:rPr>
              <a:t>Get the most secure Windows ever</a:t>
            </a:r>
          </a:p>
          <a:p>
            <a:br>
              <a:rPr lang="en-US" sz="1200" b="1" dirty="0"/>
            </a:br>
            <a:r>
              <a:rPr lang="en-US" sz="1050" b="1" dirty="0"/>
              <a:t>Your data is your business. It’s your revenue stream - your livelihood.</a:t>
            </a:r>
            <a:r>
              <a:rPr lang="en-US" sz="1050" dirty="0"/>
              <a:t> Protect your sensitive data, your devices, your customer identities, and your intellectual property – with the same level of enterprise-grade protection and control trusted by many of the world’s largest organizations. We can work with you to determine how to implement these solutions in the way that best suits your business. </a:t>
            </a:r>
          </a:p>
          <a:p>
            <a:pPr lvl="0"/>
            <a:endParaRPr lang="en-US" sz="950" dirty="0"/>
          </a:p>
          <a:p>
            <a:r>
              <a:rPr lang="en-US" dirty="0">
                <a:solidFill>
                  <a:schemeClr val="tx2"/>
                </a:solidFill>
              </a:rPr>
              <a:t>Managed by a trusted partner </a:t>
            </a:r>
          </a:p>
          <a:p>
            <a:br>
              <a:rPr lang="en-US" sz="1050" dirty="0"/>
            </a:br>
            <a:r>
              <a:rPr lang="en-US" sz="1050" b="1" dirty="0"/>
              <a:t>No IT? No worries. </a:t>
            </a:r>
            <a:r>
              <a:rPr lang="en-US" sz="1050" dirty="0"/>
              <a:t>We’ll be your single point of contact so you can focus on strategic priorities. As your experienced trusted partner, we will work with you to customize a security strategy tailored to your business needs and handle all the day-to-day aspects of device configuration, implementation, and support. </a:t>
            </a:r>
          </a:p>
          <a:p>
            <a:endParaRPr lang="en-US" sz="950" dirty="0"/>
          </a:p>
          <a:p>
            <a:r>
              <a:rPr lang="en-US" dirty="0">
                <a:solidFill>
                  <a:schemeClr val="tx2"/>
                </a:solidFill>
              </a:rPr>
              <a:t>With small-business-friendly pricing</a:t>
            </a:r>
          </a:p>
          <a:p>
            <a:br>
              <a:rPr lang="en-US" sz="1100" b="1" dirty="0"/>
            </a:br>
            <a:r>
              <a:rPr lang="en-US" sz="1050" b="1" dirty="0"/>
              <a:t>Scale up or down – month-to-month.</a:t>
            </a:r>
            <a:r>
              <a:rPr lang="en-US" sz="1050" dirty="0"/>
              <a:t> Reduce up-front costs with a pay-as-you go subscription model, starting from $7 per-user, per-month, paying only for the users you need on a monthly basis – up or down. We can also easily reassign licenses, onboard new employees, or add and manage additional cloud services as necessary. Upgrade your Windows 7 and 8.1 Pro devices to Windows 10 Pro at no additional cost.</a:t>
            </a:r>
          </a:p>
        </p:txBody>
      </p:sp>
    </p:spTree>
    <p:extLst>
      <p:ext uri="{BB962C8B-B14F-4D97-AF65-F5344CB8AC3E}">
        <p14:creationId xmlns:p14="http://schemas.microsoft.com/office/powerpoint/2010/main" val="39204044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05618" y="109042"/>
            <a:ext cx="6646762" cy="641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Segoe UI Light" charset="0"/>
              <a:ea typeface="Segoe UI Light" charset="0"/>
              <a:cs typeface="Segoe UI Light" charset="0"/>
            </a:endParaRPr>
          </a:p>
        </p:txBody>
      </p:sp>
      <p:sp>
        <p:nvSpPr>
          <p:cNvPr id="44" name="Rectangle 43"/>
          <p:cNvSpPr/>
          <p:nvPr/>
        </p:nvSpPr>
        <p:spPr bwMode="auto">
          <a:xfrm>
            <a:off x="3060120" y="879969"/>
            <a:ext cx="3682532" cy="6576475"/>
          </a:xfrm>
          <a:prstGeom prst="rect">
            <a:avLst/>
          </a:prstGeom>
          <a:solidFill>
            <a:schemeClr val="bg1">
              <a:lumMod val="95000"/>
            </a:schemeClr>
          </a:solidFill>
          <a:ln cap="sq">
            <a:solidFill>
              <a:schemeClr val="bg1">
                <a:lumMod val="85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544" tIns="130035" rIns="162544" bIns="130035" numCol="1" spcCol="0" rtlCol="0" fromWordArt="0" anchor="t" anchorCtr="0" forceAA="0" compatLnSpc="1">
            <a:prstTxWarp prst="textNoShape">
              <a:avLst/>
            </a:prstTxWarp>
            <a:noAutofit/>
          </a:bodyPr>
          <a:lstStyle/>
          <a:p>
            <a:pPr algn="ctr" defTabSz="828782"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3122696" y="3637014"/>
            <a:ext cx="3390083" cy="1722291"/>
            <a:chOff x="3132424" y="3637703"/>
            <a:chExt cx="3390083" cy="1722291"/>
          </a:xfrm>
        </p:grpSpPr>
        <p:sp>
          <p:nvSpPr>
            <p:cNvPr id="20" name="TextBox 19"/>
            <p:cNvSpPr txBox="1"/>
            <p:nvPr/>
          </p:nvSpPr>
          <p:spPr>
            <a:xfrm>
              <a:off x="3173373" y="3637703"/>
              <a:ext cx="3290588" cy="338554"/>
            </a:xfrm>
            <a:prstGeom prst="rect">
              <a:avLst/>
            </a:prstGeom>
            <a:noFill/>
          </p:spPr>
          <p:txBody>
            <a:bodyPr wrap="square" rtlCol="0">
              <a:spAutoFit/>
            </a:bodyPr>
            <a:lstStyle/>
            <a:p>
              <a:r>
                <a:rPr lang="en-US" dirty="0">
                  <a:solidFill>
                    <a:schemeClr val="tx2"/>
                  </a:solidFill>
                  <a:ea typeface="Segoe UI Semilight" charset="0"/>
                  <a:cs typeface="Segoe UI Semilight" charset="0"/>
                </a:rPr>
                <a:t>Why work with a partner?</a:t>
              </a:r>
            </a:p>
          </p:txBody>
        </p:sp>
        <p:sp>
          <p:nvSpPr>
            <p:cNvPr id="21" name="TextBox 20"/>
            <p:cNvSpPr txBox="1"/>
            <p:nvPr/>
          </p:nvSpPr>
          <p:spPr>
            <a:xfrm>
              <a:off x="3132424" y="4021166"/>
              <a:ext cx="3390083" cy="1338828"/>
            </a:xfrm>
            <a:prstGeom prst="rect">
              <a:avLst/>
            </a:prstGeom>
            <a:noFill/>
          </p:spPr>
          <p:txBody>
            <a:bodyPr wrap="square" rtlCol="0">
              <a:spAutoFit/>
            </a:bodyPr>
            <a:lstStyle/>
            <a:p>
              <a:pPr defTabSz="822813" fontAlgn="base">
                <a:lnSpc>
                  <a:spcPct val="90000"/>
                </a:lnSpc>
                <a:spcBef>
                  <a:spcPct val="0"/>
                </a:spcBef>
                <a:spcAft>
                  <a:spcPct val="0"/>
                </a:spcAft>
              </a:pPr>
              <a:r>
                <a:rPr lang="en-US" sz="1000" dirty="0">
                  <a:latin typeface="Segoe UI" panose="020B0502040204020203" pitchFamily="34" charset="0"/>
                  <a:cs typeface="Segoe UI" panose="020B0502040204020203" pitchFamily="34" charset="0"/>
                </a:rPr>
                <a:t>Because your Windows 10 Enterprise subscription is actively managed by an </a:t>
              </a:r>
              <a:r>
                <a:rPr lang="en-US" sz="1000" b="1" dirty="0">
                  <a:latin typeface="Segoe UI" panose="020B0502040204020203" pitchFamily="34" charset="0"/>
                  <a:cs typeface="Segoe UI" panose="020B0502040204020203" pitchFamily="34" charset="0"/>
                </a:rPr>
                <a:t>expert partner</a:t>
              </a:r>
              <a:r>
                <a:rPr lang="en-US" sz="1000" dirty="0">
                  <a:latin typeface="Segoe UI" panose="020B0502040204020203" pitchFamily="34" charset="0"/>
                  <a:cs typeface="Segoe UI" panose="020B0502040204020203" pitchFamily="34" charset="0"/>
                </a:rPr>
                <a:t>, even companies with </a:t>
              </a:r>
              <a:r>
                <a:rPr lang="en-US" sz="1000" b="1" dirty="0">
                  <a:latin typeface="Segoe UI" panose="020B0502040204020203" pitchFamily="34" charset="0"/>
                  <a:cs typeface="Segoe UI" panose="020B0502040204020203" pitchFamily="34" charset="0"/>
                </a:rPr>
                <a:t>limited or no IT staff </a:t>
              </a:r>
              <a:r>
                <a:rPr lang="en-US" sz="1000" dirty="0">
                  <a:latin typeface="Segoe UI" panose="020B0502040204020203" pitchFamily="34" charset="0"/>
                  <a:cs typeface="Segoe UI" panose="020B0502040204020203" pitchFamily="34" charset="0"/>
                </a:rPr>
                <a:t>can trust that the work gets done to stay secured, compliant and in control.</a:t>
              </a:r>
            </a:p>
            <a:p>
              <a:pPr defTabSz="822813" fontAlgn="base">
                <a:lnSpc>
                  <a:spcPct val="90000"/>
                </a:lnSpc>
                <a:spcBef>
                  <a:spcPct val="0"/>
                </a:spcBef>
                <a:spcAft>
                  <a:spcPct val="0"/>
                </a:spcAft>
              </a:pPr>
              <a:endParaRPr lang="en-US" sz="1000" spc="18" dirty="0">
                <a:solidFill>
                  <a:srgbClr val="525252"/>
                </a:solidFill>
                <a:latin typeface="Segoe UI" panose="020B0502040204020203" pitchFamily="34" charset="0"/>
                <a:ea typeface="Segoe UI Light" charset="0"/>
                <a:cs typeface="Segoe UI" panose="020B0502040204020203" pitchFamily="34" charset="0"/>
              </a:endParaRPr>
            </a:p>
            <a:p>
              <a:pPr defTabSz="822813" fontAlgn="base">
                <a:lnSpc>
                  <a:spcPct val="90000"/>
                </a:lnSpc>
                <a:spcBef>
                  <a:spcPct val="0"/>
                </a:spcBef>
                <a:spcAft>
                  <a:spcPct val="0"/>
                </a:spcAft>
              </a:pPr>
              <a:r>
                <a:rPr lang="en-US" sz="1000" spc="18" dirty="0">
                  <a:solidFill>
                    <a:srgbClr val="525252"/>
                  </a:solidFill>
                  <a:latin typeface="Segoe UI" panose="020B0502040204020203" pitchFamily="34" charset="0"/>
                  <a:ea typeface="Segoe UI Light" charset="0"/>
                  <a:cs typeface="Segoe UI" panose="020B0502040204020203" pitchFamily="34" charset="0"/>
                </a:rPr>
                <a:t>The Cloud Solution Provider subscription model means you have a </a:t>
              </a:r>
              <a:r>
                <a:rPr lang="en-US" sz="1000" b="1" spc="18" dirty="0">
                  <a:solidFill>
                    <a:srgbClr val="525252"/>
                  </a:solidFill>
                  <a:latin typeface="Segoe UI" panose="020B0502040204020203" pitchFamily="34" charset="0"/>
                  <a:ea typeface="Segoe UI Light" charset="0"/>
                  <a:cs typeface="Segoe UI" panose="020B0502040204020203" pitchFamily="34" charset="0"/>
                </a:rPr>
                <a:t>single point of contact </a:t>
              </a:r>
              <a:r>
                <a:rPr lang="en-US" sz="1000" spc="18" dirty="0">
                  <a:solidFill>
                    <a:srgbClr val="525252"/>
                  </a:solidFill>
                  <a:latin typeface="Segoe UI" panose="020B0502040204020203" pitchFamily="34" charset="0"/>
                  <a:ea typeface="Segoe UI Light" charset="0"/>
                  <a:cs typeface="Segoe UI" panose="020B0502040204020203" pitchFamily="34" charset="0"/>
                </a:rPr>
                <a:t>that can deliver solutions as managed services that are more efficient and capable - all included within a single invoice.</a:t>
              </a:r>
            </a:p>
          </p:txBody>
        </p:sp>
      </p:grpSp>
      <p:grpSp>
        <p:nvGrpSpPr>
          <p:cNvPr id="3" name="Group 2"/>
          <p:cNvGrpSpPr/>
          <p:nvPr/>
        </p:nvGrpSpPr>
        <p:grpSpPr>
          <a:xfrm>
            <a:off x="3122696" y="5466495"/>
            <a:ext cx="3552638" cy="1557800"/>
            <a:chOff x="3132424" y="5408127"/>
            <a:chExt cx="3552638" cy="1557800"/>
          </a:xfrm>
        </p:grpSpPr>
        <p:sp>
          <p:nvSpPr>
            <p:cNvPr id="24" name="TextBox 23"/>
            <p:cNvSpPr txBox="1"/>
            <p:nvPr/>
          </p:nvSpPr>
          <p:spPr>
            <a:xfrm>
              <a:off x="3173373" y="5408127"/>
              <a:ext cx="3511689" cy="584775"/>
            </a:xfrm>
            <a:prstGeom prst="rect">
              <a:avLst/>
            </a:prstGeom>
            <a:noFill/>
          </p:spPr>
          <p:txBody>
            <a:bodyPr wrap="square" rtlCol="0">
              <a:spAutoFit/>
            </a:bodyPr>
            <a:lstStyle/>
            <a:p>
              <a:r>
                <a:rPr lang="en-US" dirty="0">
                  <a:solidFill>
                    <a:schemeClr val="tx2"/>
                  </a:solidFill>
                  <a:ea typeface="Segoe UI Semilight" charset="0"/>
                  <a:cs typeface="Segoe UI Semilight" charset="0"/>
                </a:rPr>
                <a:t>Licensing that works for small businesses</a:t>
              </a:r>
            </a:p>
          </p:txBody>
        </p:sp>
        <p:sp>
          <p:nvSpPr>
            <p:cNvPr id="25" name="TextBox 24"/>
            <p:cNvSpPr txBox="1"/>
            <p:nvPr/>
          </p:nvSpPr>
          <p:spPr>
            <a:xfrm>
              <a:off x="3132424" y="6042597"/>
              <a:ext cx="3431032" cy="923330"/>
            </a:xfrm>
            <a:prstGeom prst="rect">
              <a:avLst/>
            </a:prstGeom>
            <a:noFill/>
          </p:spPr>
          <p:txBody>
            <a:bodyPr wrap="square" rtlCol="0">
              <a:spAutoFit/>
            </a:bodyPr>
            <a:lstStyle/>
            <a:p>
              <a:pPr marL="151287" indent="-151287" defTabSz="822813" fontAlgn="base">
                <a:lnSpc>
                  <a:spcPct val="90000"/>
                </a:lnSpc>
                <a:spcBef>
                  <a:spcPct val="0"/>
                </a:spcBef>
                <a:spcAft>
                  <a:spcPct val="0"/>
                </a:spcAft>
                <a:buFont typeface="Arial"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Simple and consistent license management with easy </a:t>
              </a:r>
              <a:r>
                <a:rPr lang="en-US" sz="1000" b="1" spc="18" dirty="0">
                  <a:solidFill>
                    <a:srgbClr val="525252"/>
                  </a:solidFill>
                  <a:latin typeface="Segoe UI" panose="020B0502040204020203" pitchFamily="34" charset="0"/>
                  <a:ea typeface="Segoe UI Light" charset="0"/>
                  <a:cs typeface="Segoe UI" panose="020B0502040204020203" pitchFamily="34" charset="0"/>
                </a:rPr>
                <a:t>per-user, per-month </a:t>
              </a:r>
              <a:r>
                <a:rPr lang="en-US" sz="1000" spc="18" dirty="0">
                  <a:solidFill>
                    <a:srgbClr val="525252"/>
                  </a:solidFill>
                  <a:latin typeface="Segoe UI" panose="020B0502040204020203" pitchFamily="34" charset="0"/>
                  <a:ea typeface="Segoe UI Light" charset="0"/>
                  <a:cs typeface="Segoe UI" panose="020B0502040204020203" pitchFamily="34" charset="0"/>
                </a:rPr>
                <a:t>payment</a:t>
              </a:r>
            </a:p>
            <a:p>
              <a:pPr marL="151287" indent="-151287" defTabSz="822813" fontAlgn="base">
                <a:lnSpc>
                  <a:spcPct val="90000"/>
                </a:lnSpc>
                <a:spcBef>
                  <a:spcPct val="0"/>
                </a:spcBef>
                <a:spcAft>
                  <a:spcPct val="0"/>
                </a:spcAft>
                <a:buFont typeface="Arial"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Up to </a:t>
              </a:r>
              <a:r>
                <a:rPr lang="en-US" sz="1000" b="1" spc="18" dirty="0">
                  <a:solidFill>
                    <a:srgbClr val="525252"/>
                  </a:solidFill>
                  <a:latin typeface="Segoe UI" panose="020B0502040204020203" pitchFamily="34" charset="0"/>
                  <a:ea typeface="Segoe UI Light" charset="0"/>
                  <a:cs typeface="Segoe UI" panose="020B0502040204020203" pitchFamily="34" charset="0"/>
                </a:rPr>
                <a:t>5 device installs </a:t>
              </a:r>
              <a:r>
                <a:rPr lang="en-US" sz="1000" spc="18" dirty="0">
                  <a:solidFill>
                    <a:srgbClr val="525252"/>
                  </a:solidFill>
                  <a:latin typeface="Segoe UI" panose="020B0502040204020203" pitchFamily="34" charset="0"/>
                  <a:ea typeface="Segoe UI Light" charset="0"/>
                  <a:cs typeface="Segoe UI" panose="020B0502040204020203" pitchFamily="34" charset="0"/>
                </a:rPr>
                <a:t>per user</a:t>
              </a:r>
            </a:p>
            <a:p>
              <a:pPr marL="151287" indent="-151287" defTabSz="822813" fontAlgn="base">
                <a:lnSpc>
                  <a:spcPct val="90000"/>
                </a:lnSpc>
                <a:spcBef>
                  <a:spcPct val="0"/>
                </a:spcBef>
                <a:spcAft>
                  <a:spcPct val="0"/>
                </a:spcAft>
                <a:buFont typeface="Arial"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Re-assign licenses as needed, </a:t>
              </a:r>
              <a:r>
                <a:rPr lang="en-US" sz="1000" b="1" spc="18" dirty="0">
                  <a:solidFill>
                    <a:srgbClr val="525252"/>
                  </a:solidFill>
                  <a:latin typeface="Segoe UI" panose="020B0502040204020203" pitchFamily="34" charset="0"/>
                  <a:ea typeface="Segoe UI Light" charset="0"/>
                  <a:cs typeface="Segoe UI" panose="020B0502040204020203" pitchFamily="34" charset="0"/>
                </a:rPr>
                <a:t>up or down</a:t>
              </a:r>
            </a:p>
            <a:p>
              <a:pPr marL="151287" indent="-151287" defTabSz="822813" fontAlgn="base">
                <a:lnSpc>
                  <a:spcPct val="90000"/>
                </a:lnSpc>
                <a:spcBef>
                  <a:spcPct val="0"/>
                </a:spcBef>
                <a:spcAft>
                  <a:spcPct val="0"/>
                </a:spcAft>
                <a:buFont typeface="Arial"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Align the management of your user licenses with other </a:t>
              </a:r>
              <a:r>
                <a:rPr lang="en-US" sz="1000" b="1" spc="18" dirty="0">
                  <a:solidFill>
                    <a:srgbClr val="525252"/>
                  </a:solidFill>
                  <a:latin typeface="Segoe UI" panose="020B0502040204020203" pitchFamily="34" charset="0"/>
                  <a:ea typeface="Segoe UI Light" charset="0"/>
                  <a:cs typeface="Segoe UI" panose="020B0502040204020203" pitchFamily="34" charset="0"/>
                </a:rPr>
                <a:t>cloud-based services</a:t>
              </a:r>
              <a:r>
                <a:rPr lang="en-US" sz="1000" spc="18" dirty="0">
                  <a:solidFill>
                    <a:srgbClr val="525252"/>
                  </a:solidFill>
                  <a:latin typeface="Segoe UI" panose="020B0502040204020203" pitchFamily="34" charset="0"/>
                  <a:ea typeface="Segoe UI Light" charset="0"/>
                  <a:cs typeface="Segoe UI" panose="020B0502040204020203" pitchFamily="34" charset="0"/>
                </a:rPr>
                <a:t>, such as Office 365</a:t>
              </a:r>
            </a:p>
          </p:txBody>
        </p:sp>
      </p:grpSp>
      <p:grpSp>
        <p:nvGrpSpPr>
          <p:cNvPr id="5" name="Group 4"/>
          <p:cNvGrpSpPr/>
          <p:nvPr/>
        </p:nvGrpSpPr>
        <p:grpSpPr>
          <a:xfrm>
            <a:off x="3122696" y="966954"/>
            <a:ext cx="3520458" cy="2482739"/>
            <a:chOff x="3132424" y="966954"/>
            <a:chExt cx="3520458" cy="2482739"/>
          </a:xfrm>
        </p:grpSpPr>
        <p:sp>
          <p:nvSpPr>
            <p:cNvPr id="26" name="TextBox 25"/>
            <p:cNvSpPr txBox="1"/>
            <p:nvPr/>
          </p:nvSpPr>
          <p:spPr>
            <a:xfrm>
              <a:off x="3173373" y="966954"/>
              <a:ext cx="3479509" cy="338554"/>
            </a:xfrm>
            <a:prstGeom prst="rect">
              <a:avLst/>
            </a:prstGeom>
            <a:noFill/>
          </p:spPr>
          <p:txBody>
            <a:bodyPr wrap="square" rtlCol="0">
              <a:spAutoFit/>
            </a:bodyPr>
            <a:lstStyle/>
            <a:p>
              <a:r>
                <a:rPr lang="en-US" dirty="0">
                  <a:solidFill>
                    <a:schemeClr val="tx2"/>
                  </a:solidFill>
                  <a:ea typeface="Segoe UI Semilight" charset="0"/>
                  <a:cs typeface="Segoe UI Semilight" charset="0"/>
                </a:rPr>
                <a:t>Most comprehensive security</a:t>
              </a:r>
            </a:p>
          </p:txBody>
        </p:sp>
        <p:sp>
          <p:nvSpPr>
            <p:cNvPr id="27" name="TextBox 26"/>
            <p:cNvSpPr txBox="1"/>
            <p:nvPr/>
          </p:nvSpPr>
          <p:spPr>
            <a:xfrm>
              <a:off x="3132424" y="1351683"/>
              <a:ext cx="3479509" cy="2098010"/>
            </a:xfrm>
            <a:prstGeom prst="rect">
              <a:avLst/>
            </a:prstGeom>
            <a:noFill/>
          </p:spPr>
          <p:txBody>
            <a:bodyPr wrap="square" rtlCol="0">
              <a:spAutoFit/>
            </a:bodyPr>
            <a:lstStyle/>
            <a:p>
              <a:pPr defTabSz="822813" fontAlgn="base">
                <a:lnSpc>
                  <a:spcPct val="90000"/>
                </a:lnSpc>
                <a:spcBef>
                  <a:spcPct val="0"/>
                </a:spcBef>
                <a:spcAft>
                  <a:spcPts val="353"/>
                </a:spcAft>
              </a:pPr>
              <a:r>
                <a:rPr lang="en-US" sz="1000" spc="18" dirty="0">
                  <a:solidFill>
                    <a:srgbClr val="525252"/>
                  </a:solidFill>
                  <a:latin typeface="Segoe UI" panose="020B0502040204020203" pitchFamily="34" charset="0"/>
                  <a:ea typeface="Segoe UI Light" charset="0"/>
                  <a:cs typeface="Segoe UI" panose="020B0502040204020203" pitchFamily="34" charset="0"/>
                </a:rPr>
                <a:t>As the most secure Windows ever built, Windows 10 delivers comprehensive protection including </a:t>
              </a:r>
              <a:r>
                <a:rPr lang="en-US" sz="1000" b="1" spc="18" dirty="0">
                  <a:solidFill>
                    <a:srgbClr val="525252"/>
                  </a:solidFill>
                  <a:latin typeface="Segoe UI" panose="020B0502040204020203" pitchFamily="34" charset="0"/>
                  <a:ea typeface="Segoe UI Light" charset="0"/>
                  <a:cs typeface="Segoe UI" panose="020B0502040204020203" pitchFamily="34" charset="0"/>
                </a:rPr>
                <a:t>anti-virus, firewall, </a:t>
              </a:r>
              <a:r>
                <a:rPr lang="en-US" sz="1000" spc="18" dirty="0">
                  <a:solidFill>
                    <a:srgbClr val="525252"/>
                  </a:solidFill>
                  <a:latin typeface="Segoe UI" panose="020B0502040204020203" pitchFamily="34" charset="0"/>
                  <a:ea typeface="Segoe UI Light" charset="0"/>
                  <a:cs typeface="Segoe UI" panose="020B0502040204020203" pitchFamily="34" charset="0"/>
                </a:rPr>
                <a:t>and</a:t>
              </a:r>
              <a:r>
                <a:rPr lang="en-US" sz="1000" b="1" spc="18" dirty="0">
                  <a:solidFill>
                    <a:srgbClr val="525252"/>
                  </a:solidFill>
                  <a:latin typeface="Segoe UI" panose="020B0502040204020203" pitchFamily="34" charset="0"/>
                  <a:ea typeface="Segoe UI Light" charset="0"/>
                  <a:cs typeface="Segoe UI" panose="020B0502040204020203" pitchFamily="34" charset="0"/>
                </a:rPr>
                <a:t> anti-phishing </a:t>
              </a:r>
              <a:r>
                <a:rPr lang="en-US" sz="1000" spc="18" dirty="0">
                  <a:solidFill>
                    <a:srgbClr val="525252"/>
                  </a:solidFill>
                  <a:latin typeface="Segoe UI" panose="020B0502040204020203" pitchFamily="34" charset="0"/>
                  <a:ea typeface="Segoe UI Light" charset="0"/>
                  <a:cs typeface="Segoe UI" panose="020B0502040204020203" pitchFamily="34" charset="0"/>
                </a:rPr>
                <a:t>technologies. This means more security features and ongoing updates to help safeguard you against current and future threats.</a:t>
              </a:r>
            </a:p>
            <a:p>
              <a:pPr marL="171450" indent="-171450" defTabSz="822813" fontAlgn="base">
                <a:lnSpc>
                  <a:spcPct val="90000"/>
                </a:lnSpc>
                <a:spcBef>
                  <a:spcPct val="0"/>
                </a:spcBef>
                <a:spcAft>
                  <a:spcPts val="353"/>
                </a:spcAft>
                <a:buFont typeface="Arial" panose="020B0604020202020204" pitchFamily="34"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Keep your devices </a:t>
              </a:r>
              <a:r>
                <a:rPr lang="en-US" sz="1000" b="1" spc="18" dirty="0">
                  <a:solidFill>
                    <a:srgbClr val="525252"/>
                  </a:solidFill>
                  <a:latin typeface="Segoe UI" panose="020B0502040204020203" pitchFamily="34" charset="0"/>
                  <a:ea typeface="Segoe UI Light" charset="0"/>
                  <a:cs typeface="Segoe UI" panose="020B0502040204020203" pitchFamily="34" charset="0"/>
                </a:rPr>
                <a:t>safe from malware</a:t>
              </a:r>
              <a:r>
                <a:rPr lang="en-US" sz="1000" spc="18" dirty="0">
                  <a:solidFill>
                    <a:srgbClr val="525252"/>
                  </a:solidFill>
                  <a:latin typeface="Segoe UI" panose="020B0502040204020203" pitchFamily="34" charset="0"/>
                  <a:ea typeface="Segoe UI Light" charset="0"/>
                  <a:cs typeface="Segoe UI" panose="020B0502040204020203" pitchFamily="34" charset="0"/>
                </a:rPr>
                <a:t>, untrusted apps, and executables*</a:t>
              </a:r>
            </a:p>
            <a:p>
              <a:pPr marL="171450" indent="-171450" defTabSz="822813" fontAlgn="base">
                <a:lnSpc>
                  <a:spcPct val="90000"/>
                </a:lnSpc>
                <a:spcBef>
                  <a:spcPct val="0"/>
                </a:spcBef>
                <a:spcAft>
                  <a:spcPts val="353"/>
                </a:spcAft>
                <a:buFont typeface="Arial" panose="020B0604020202020204" pitchFamily="34"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Help prevent the execution of unwanted and </a:t>
              </a:r>
              <a:r>
                <a:rPr lang="en-US" sz="1000" b="1" spc="18" dirty="0">
                  <a:solidFill>
                    <a:srgbClr val="525252"/>
                  </a:solidFill>
                  <a:latin typeface="Segoe UI" panose="020B0502040204020203" pitchFamily="34" charset="0"/>
                  <a:ea typeface="Segoe UI Light" charset="0"/>
                  <a:cs typeface="Segoe UI" panose="020B0502040204020203" pitchFamily="34" charset="0"/>
                </a:rPr>
                <a:t>unknown applications</a:t>
              </a:r>
              <a:r>
                <a:rPr lang="en-US" sz="1000" spc="18" dirty="0">
                  <a:solidFill>
                    <a:srgbClr val="525252"/>
                  </a:solidFill>
                  <a:latin typeface="Segoe UI" panose="020B0502040204020203" pitchFamily="34" charset="0"/>
                  <a:ea typeface="Segoe UI Light" charset="0"/>
                  <a:cs typeface="Segoe UI" panose="020B0502040204020203" pitchFamily="34" charset="0"/>
                </a:rPr>
                <a:t> within your network</a:t>
              </a:r>
            </a:p>
            <a:p>
              <a:pPr marL="171450" indent="-171450" defTabSz="822813" fontAlgn="base">
                <a:lnSpc>
                  <a:spcPct val="90000"/>
                </a:lnSpc>
                <a:spcBef>
                  <a:spcPct val="0"/>
                </a:spcBef>
                <a:spcAft>
                  <a:spcPts val="353"/>
                </a:spcAft>
                <a:buFont typeface="Arial" panose="020B0604020202020204" pitchFamily="34"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Optimize security by </a:t>
              </a:r>
              <a:r>
                <a:rPr lang="en-US" sz="1000" b="1" spc="18" dirty="0">
                  <a:solidFill>
                    <a:srgbClr val="525252"/>
                  </a:solidFill>
                  <a:latin typeface="Segoe UI" panose="020B0502040204020203" pitchFamily="34" charset="0"/>
                  <a:ea typeface="Segoe UI Light" charset="0"/>
                  <a:cs typeface="Segoe UI" panose="020B0502040204020203" pitchFamily="34" charset="0"/>
                </a:rPr>
                <a:t>customizing </a:t>
              </a:r>
              <a:r>
                <a:rPr lang="en-US" sz="1000" spc="18" dirty="0">
                  <a:solidFill>
                    <a:srgbClr val="525252"/>
                  </a:solidFill>
                  <a:latin typeface="Segoe UI" panose="020B0502040204020203" pitchFamily="34" charset="0"/>
                  <a:ea typeface="Segoe UI Light" charset="0"/>
                  <a:cs typeface="Segoe UI" panose="020B0502040204020203" pitchFamily="34" charset="0"/>
                </a:rPr>
                <a:t>and</a:t>
              </a:r>
              <a:r>
                <a:rPr lang="en-US" sz="1000" b="1" spc="18" dirty="0">
                  <a:solidFill>
                    <a:srgbClr val="525252"/>
                  </a:solidFill>
                  <a:latin typeface="Segoe UI" panose="020B0502040204020203" pitchFamily="34" charset="0"/>
                  <a:ea typeface="Segoe UI Light" charset="0"/>
                  <a:cs typeface="Segoe UI" panose="020B0502040204020203" pitchFamily="34" charset="0"/>
                </a:rPr>
                <a:t> locking down </a:t>
              </a:r>
              <a:r>
                <a:rPr lang="en-US" sz="1000" spc="18" dirty="0">
                  <a:solidFill>
                    <a:srgbClr val="525252"/>
                  </a:solidFill>
                  <a:latin typeface="Segoe UI" panose="020B0502040204020203" pitchFamily="34" charset="0"/>
                  <a:ea typeface="Segoe UI Light" charset="0"/>
                  <a:cs typeface="Segoe UI" panose="020B0502040204020203" pitchFamily="34" charset="0"/>
                </a:rPr>
                <a:t>the user experience on specific devices</a:t>
              </a:r>
            </a:p>
            <a:p>
              <a:pPr marL="171450" indent="-171450" defTabSz="822813" fontAlgn="base">
                <a:lnSpc>
                  <a:spcPct val="90000"/>
                </a:lnSpc>
                <a:spcBef>
                  <a:spcPct val="0"/>
                </a:spcBef>
                <a:spcAft>
                  <a:spcPts val="353"/>
                </a:spcAft>
                <a:buFont typeface="Arial" panose="020B0604020202020204" pitchFamily="34" charset="0"/>
                <a:buChar char="•"/>
              </a:pPr>
              <a:r>
                <a:rPr lang="en-US" sz="1000" spc="18" dirty="0">
                  <a:solidFill>
                    <a:srgbClr val="525252"/>
                  </a:solidFill>
                  <a:latin typeface="Segoe UI" panose="020B0502040204020203" pitchFamily="34" charset="0"/>
                  <a:ea typeface="Segoe UI Light" charset="0"/>
                  <a:cs typeface="Segoe UI" panose="020B0502040204020203" pitchFamily="34" charset="0"/>
                </a:rPr>
                <a:t>Simplify application management and </a:t>
              </a:r>
              <a:r>
                <a:rPr lang="en-US" sz="1000" b="1" spc="18" dirty="0">
                  <a:solidFill>
                    <a:srgbClr val="525252"/>
                  </a:solidFill>
                  <a:latin typeface="Segoe UI" panose="020B0502040204020203" pitchFamily="34" charset="0"/>
                  <a:ea typeface="Segoe UI Light" charset="0"/>
                  <a:cs typeface="Segoe UI" panose="020B0502040204020203" pitchFamily="34" charset="0"/>
                </a:rPr>
                <a:t>keep your apps current</a:t>
              </a:r>
              <a:r>
                <a:rPr lang="en-US" sz="1000" spc="18" dirty="0">
                  <a:solidFill>
                    <a:srgbClr val="525252"/>
                  </a:solidFill>
                  <a:latin typeface="Segoe UI" panose="020B0502040204020203" pitchFamily="34" charset="0"/>
                  <a:ea typeface="Segoe UI Light" charset="0"/>
                  <a:cs typeface="Segoe UI" panose="020B0502040204020203" pitchFamily="34" charset="0"/>
                </a:rPr>
                <a:t> and protected</a:t>
              </a:r>
            </a:p>
          </p:txBody>
        </p:sp>
      </p:grpSp>
      <p:grpSp>
        <p:nvGrpSpPr>
          <p:cNvPr id="39" name="Group 38"/>
          <p:cNvGrpSpPr/>
          <p:nvPr/>
        </p:nvGrpSpPr>
        <p:grpSpPr>
          <a:xfrm>
            <a:off x="105618" y="7611380"/>
            <a:ext cx="6646763" cy="1418897"/>
            <a:chOff x="105618" y="8105390"/>
            <a:chExt cx="6646763" cy="629653"/>
          </a:xfrm>
        </p:grpSpPr>
        <p:sp>
          <p:nvSpPr>
            <p:cNvPr id="40" name="Rectangle 39"/>
            <p:cNvSpPr/>
            <p:nvPr/>
          </p:nvSpPr>
          <p:spPr>
            <a:xfrm>
              <a:off x="105618" y="8105390"/>
              <a:ext cx="6646763" cy="629653"/>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2"/>
            </a:p>
          </p:txBody>
        </p:sp>
        <p:sp>
          <p:nvSpPr>
            <p:cNvPr id="41" name="TextBox 40"/>
            <p:cNvSpPr txBox="1"/>
            <p:nvPr/>
          </p:nvSpPr>
          <p:spPr>
            <a:xfrm>
              <a:off x="222636" y="8142786"/>
              <a:ext cx="6079991" cy="309637"/>
            </a:xfrm>
            <a:prstGeom prst="rect">
              <a:avLst/>
            </a:prstGeom>
            <a:noFill/>
          </p:spPr>
          <p:txBody>
            <a:bodyPr wrap="square" rtlCol="0">
              <a:spAutoFit/>
            </a:bodyPr>
            <a:lstStyle/>
            <a:p>
              <a:r>
                <a:rPr lang="en-US" sz="1412" dirty="0">
                  <a:solidFill>
                    <a:schemeClr val="bg1"/>
                  </a:solidFill>
                  <a:latin typeface="Segoe UI" panose="020B0502040204020203" pitchFamily="34" charset="0"/>
                  <a:ea typeface="Segoe UI Light" charset="0"/>
                  <a:cs typeface="Segoe UI" panose="020B0502040204020203" pitchFamily="34" charset="0"/>
                </a:rPr>
                <a:t>Partner to insert details on additional managed service offerings.</a:t>
              </a:r>
            </a:p>
          </p:txBody>
        </p:sp>
        <p:sp>
          <p:nvSpPr>
            <p:cNvPr id="42" name="TextBox 41"/>
            <p:cNvSpPr txBox="1"/>
            <p:nvPr/>
          </p:nvSpPr>
          <p:spPr>
            <a:xfrm>
              <a:off x="222636" y="8583937"/>
              <a:ext cx="4539457" cy="112678"/>
            </a:xfrm>
            <a:prstGeom prst="rect">
              <a:avLst/>
            </a:prstGeom>
            <a:noFill/>
          </p:spPr>
          <p:txBody>
            <a:bodyPr wrap="square" rtlCol="0">
              <a:spAutoFit/>
            </a:bodyPr>
            <a:lstStyle/>
            <a:p>
              <a:r>
                <a:rPr lang="en-US" sz="1050" dirty="0">
                  <a:solidFill>
                    <a:schemeClr val="bg1"/>
                  </a:solidFill>
                  <a:latin typeface="Segoe UI" panose="020B0502040204020203" pitchFamily="34" charset="0"/>
                  <a:ea typeface="Segoe UI Light" charset="0"/>
                  <a:cs typeface="Segoe UI" panose="020B0502040204020203" pitchFamily="34" charset="0"/>
                </a:rPr>
                <a:t>Visit us online at www.partnerurl.com or give us a call at 1-800-888-8888</a:t>
              </a:r>
              <a:endParaRPr lang="en-US" sz="1400" dirty="0">
                <a:latin typeface="Segoe UI" panose="020B0502040204020203" pitchFamily="34" charset="0"/>
                <a:cs typeface="Segoe UI" panose="020B0502040204020203" pitchFamily="34" charset="0"/>
              </a:endParaRPr>
            </a:p>
          </p:txBody>
        </p:sp>
      </p:grpSp>
      <p:sp>
        <p:nvSpPr>
          <p:cNvPr id="46" name="TextBox 45"/>
          <p:cNvSpPr txBox="1"/>
          <p:nvPr/>
        </p:nvSpPr>
        <p:spPr>
          <a:xfrm>
            <a:off x="4527552" y="7084252"/>
            <a:ext cx="2320720" cy="420115"/>
          </a:xfrm>
          <a:prstGeom prst="rect">
            <a:avLst/>
          </a:prstGeom>
          <a:noFill/>
        </p:spPr>
        <p:txBody>
          <a:bodyPr wrap="square" lIns="182880" tIns="146304" rIns="182880" bIns="146304" rtlCol="0">
            <a:spAutoFit/>
          </a:bodyPr>
          <a:lstStyle/>
          <a:p>
            <a:pPr algn="r">
              <a:lnSpc>
                <a:spcPct val="90000"/>
              </a:lnSpc>
              <a:spcAft>
                <a:spcPts val="600"/>
              </a:spcAft>
            </a:pPr>
            <a:r>
              <a:rPr lang="en-US" sz="900" spc="18" dirty="0">
                <a:solidFill>
                  <a:schemeClr val="bg2">
                    <a:lumMod val="50000"/>
                  </a:schemeClr>
                </a:solidFill>
                <a:latin typeface="Segoe UI" panose="020B0502040204020203" pitchFamily="34" charset="0"/>
                <a:ea typeface="Segoe UI Light" charset="0"/>
                <a:cs typeface="Segoe UI" panose="020B0502040204020203" pitchFamily="34" charset="0"/>
              </a:rPr>
              <a:t>*May require specific hardware</a:t>
            </a:r>
          </a:p>
        </p:txBody>
      </p:sp>
      <p:sp>
        <p:nvSpPr>
          <p:cNvPr id="28" name="TextBox 27"/>
          <p:cNvSpPr txBox="1"/>
          <p:nvPr/>
        </p:nvSpPr>
        <p:spPr>
          <a:xfrm>
            <a:off x="222636" y="8394839"/>
            <a:ext cx="2708133" cy="309637"/>
          </a:xfrm>
          <a:prstGeom prst="rect">
            <a:avLst/>
          </a:prstGeom>
          <a:noFill/>
        </p:spPr>
        <p:txBody>
          <a:bodyPr wrap="square" rtlCol="0">
            <a:spAutoFit/>
          </a:bodyPr>
          <a:lstStyle/>
          <a:p>
            <a:r>
              <a:rPr lang="en-US" sz="1412" dirty="0">
                <a:solidFill>
                  <a:schemeClr val="bg1"/>
                </a:solidFill>
                <a:latin typeface="Segoe UI" panose="020B0502040204020203" pitchFamily="34" charset="0"/>
                <a:ea typeface="Segoe UI Light" charset="0"/>
                <a:cs typeface="Segoe UI" panose="020B0502040204020203" pitchFamily="34" charset="0"/>
              </a:rPr>
              <a:t>Want to learn more? Let’s talk.</a:t>
            </a:r>
          </a:p>
        </p:txBody>
      </p:sp>
      <p:sp>
        <p:nvSpPr>
          <p:cNvPr id="29" name="Rectangle 28"/>
          <p:cNvSpPr/>
          <p:nvPr/>
        </p:nvSpPr>
        <p:spPr>
          <a:xfrm>
            <a:off x="5264366" y="8380398"/>
            <a:ext cx="1299091" cy="4816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latin typeface="Segoe UI Light" charset="0"/>
                <a:ea typeface="Segoe UI Light" charset="0"/>
                <a:cs typeface="Segoe UI Light" charset="0"/>
              </a:rPr>
              <a:t>Partner Logo</a:t>
            </a:r>
          </a:p>
        </p:txBody>
      </p:sp>
      <p:pic>
        <p:nvPicPr>
          <p:cNvPr id="37" name="Picture 7" descr="C:\Users\Sarah\Documents\_SSD_Business\Client_collateral\MICROSOFT_logos_2016\Windows_10_Pro_blue.png"/>
          <p:cNvPicPr>
            <a:picLocks noChangeAspect="1" noChangeArrowheads="1"/>
          </p:cNvPicPr>
          <p:nvPr/>
        </p:nvPicPr>
        <p:blipFill rotWithShape="1">
          <a:blip r:embed="rId3" cstate="print">
            <a:biLevel thresh="25000"/>
            <a:extLst>
              <a:ext uri="{28A0092B-C50C-407E-A947-70E740481C1C}">
                <a14:useLocalDpi xmlns:a14="http://schemas.microsoft.com/office/drawing/2010/main"/>
              </a:ext>
            </a:extLst>
          </a:blip>
          <a:srcRect r="18319"/>
          <a:stretch/>
        </p:blipFill>
        <p:spPr bwMode="auto">
          <a:xfrm>
            <a:off x="378128" y="327948"/>
            <a:ext cx="1185925" cy="2167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l="17002" r="19131"/>
          <a:stretch/>
        </p:blipFill>
        <p:spPr>
          <a:xfrm>
            <a:off x="105618" y="879969"/>
            <a:ext cx="2801514" cy="6576475"/>
          </a:xfrm>
          <a:prstGeom prst="rect">
            <a:avLst/>
          </a:prstGeom>
        </p:spPr>
      </p:pic>
    </p:spTree>
    <p:extLst>
      <p:ext uri="{BB962C8B-B14F-4D97-AF65-F5344CB8AC3E}">
        <p14:creationId xmlns:p14="http://schemas.microsoft.com/office/powerpoint/2010/main" val="4021601462"/>
      </p:ext>
    </p:extLst>
  </p:cSld>
  <p:clrMapOvr>
    <a:masterClrMapping/>
  </p:clrMapOvr>
  <p:transition>
    <p:fade/>
  </p:transition>
</p:sld>
</file>

<file path=ppt/theme/theme1.xml><?xml version="1.0" encoding="utf-8"?>
<a:theme xmlns:a="http://schemas.openxmlformats.org/drawingml/2006/main" name="12_Windows 10 Brand Template 16x9">
  <a:themeElements>
    <a:clrScheme name="Windows 10">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38594AFA004643BCFB8BC60ECDA9BC" ma:contentTypeVersion="0" ma:contentTypeDescription="Create a new document." ma:contentTypeScope="" ma:versionID="7ebc80e6671ed775e66267255bf49b04">
  <xsd:schema xmlns:xsd="http://www.w3.org/2001/XMLSchema" xmlns:xs="http://www.w3.org/2001/XMLSchema" xmlns:p="http://schemas.microsoft.com/office/2006/metadata/properties" targetNamespace="http://schemas.microsoft.com/office/2006/metadata/properties" ma:root="true" ma:fieldsID="c33365d1a47fbd5fea513602e61365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4729D-F41A-4A7E-BEB3-6E6507A87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0D1F76A-34C8-4F47-9501-16F435BDEE0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C0494A3-2422-46B4-818E-9E7CC74BB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Letter Paper (8.5x11 in)</PresentationFormat>
  <Paragraphs>38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Segoe UI</vt:lpstr>
      <vt:lpstr>Segoe UI Light</vt:lpstr>
      <vt:lpstr>Segoe UI Semilight</vt:lpstr>
      <vt:lpstr>12_Windows 10 Brand Template 16x9</vt:lpstr>
      <vt:lpstr>Windows 10 Enterprise E3 for Small and Medium 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10 Enterprise E3 in CSP Customer-Ready Flyer </dc:title>
  <dc:creator/>
  <cp:keywords/>
  <cp:lastModifiedBy/>
  <cp:revision>1</cp:revision>
  <dcterms:created xsi:type="dcterms:W3CDTF">2016-07-08T00:20:32Z</dcterms:created>
  <dcterms:modified xsi:type="dcterms:W3CDTF">2017-01-25T18:18:20Z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0x0101000138594AFA004643BCFB8BC60ECDA9BC</vt:lpwstr>
  </property>
  <property fmtid="{D5CDD505-2E9C-101B-9397-08002B2CF9AE}" pid="3" name="_dlc_DocIdItemGuid">
    <vt:lpwstr>3536bf16-ed7c-4784-8512-31538772c8e7</vt:lpwstr>
  </property>
  <property fmtid="{D5CDD505-2E9C-101B-9397-08002B2CF9AE}" pid="4" name="TaxKeyword">
    <vt:lpwstr/>
  </property>
  <property fmtid="{D5CDD505-2E9C-101B-9397-08002B2CF9AE}" pid="5" name="Audiences">
    <vt:lpwstr>1021;#small and medium businesses|e51c11b8-7e3f-446f-bf9c-3067e1ee0a26</vt:lpwstr>
  </property>
  <property fmtid="{D5CDD505-2E9C-101B-9397-08002B2CF9AE}" pid="6" name="Region">
    <vt:lpwstr/>
  </property>
  <property fmtid="{D5CDD505-2E9C-101B-9397-08002B2CF9AE}" pid="7" name="Confidentiality">
    <vt:lpwstr>62;#partner ready|207d4327-6b5f-454c-8f06-5ab2802d5700</vt:lpwstr>
  </property>
  <property fmtid="{D5CDD505-2E9C-101B-9397-08002B2CF9AE}" pid="8" name="Topics">
    <vt:lpwstr>53;#hub subset|c6bfd112-b986-4a0a-aa8d-90e767bfdfa6</vt:lpwstr>
  </property>
  <property fmtid="{D5CDD505-2E9C-101B-9397-08002B2CF9AE}" pid="9" name="Groups">
    <vt:lpwstr>27;#SMSG Readiness|c6595b84-b463-470a-bb46-2a47364645be;#28;#Windows Business Group|0345b95b-a01a-476d-9ed3-4bc6428075b5</vt:lpwstr>
  </property>
  <property fmtid="{D5CDD505-2E9C-101B-9397-08002B2CF9AE}" pid="10" name="Industries">
    <vt:lpwstr/>
  </property>
  <property fmtid="{D5CDD505-2E9C-101B-9397-08002B2CF9AE}" pid="11" name="Roles">
    <vt:lpwstr/>
  </property>
  <property fmtid="{D5CDD505-2E9C-101B-9397-08002B2CF9AE}" pid="12" name="Competitors">
    <vt:lpwstr/>
  </property>
  <property fmtid="{D5CDD505-2E9C-101B-9397-08002B2CF9AE}" pid="13" name="SMSGDomain">
    <vt:lpwstr>22;#Windows Division|02060bcf-ed70-4849-aa5b-8abb20bff174;#21;#Windows Domain|394afea1-7a30-43aa-ba56-b48b78e065b4;#23;#Marketing and Operations|4e55053f-00bf-4a09-94d0-fbe9f56e7b2c</vt:lpwstr>
  </property>
  <property fmtid="{D5CDD505-2E9C-101B-9397-08002B2CF9AE}" pid="14" name="BusinessArchitecture">
    <vt:lpwstr/>
  </property>
  <property fmtid="{D5CDD505-2E9C-101B-9397-08002B2CF9AE}" pid="15" name="Products">
    <vt:lpwstr>24;#Windows|11182676-d3c8-405d-bf7b-bf8604ca2c9e;#25;#Windows 10|d367191d-72a3-43b9-a75c-4ec35baf2ce8</vt:lpwstr>
  </property>
  <property fmtid="{D5CDD505-2E9C-101B-9397-08002B2CF9AE}" pid="16" name="ActivitiesAndPrograms">
    <vt:lpwstr>29;#Microsoft product launch campaigns|e634bb7f-b77b-4305-b346-03da1c4c6f6e</vt:lpwstr>
  </property>
  <property fmtid="{D5CDD505-2E9C-101B-9397-08002B2CF9AE}" pid="17" name="Segments">
    <vt:lpwstr/>
  </property>
  <property fmtid="{D5CDD505-2E9C-101B-9397-08002B2CF9AE}" pid="18" name="Partners">
    <vt:lpwstr/>
  </property>
  <property fmtid="{D5CDD505-2E9C-101B-9397-08002B2CF9AE}" pid="19" name="_dlc_policyId">
    <vt:lpwstr/>
  </property>
  <property fmtid="{D5CDD505-2E9C-101B-9397-08002B2CF9AE}" pid="20" name="ItemRetentionFormula">
    <vt:lpwstr/>
  </property>
  <property fmtid="{D5CDD505-2E9C-101B-9397-08002B2CF9AE}" pid="21" name="of67e5d4b76f4a9db8769983fda9cec0">
    <vt:lpwstr/>
  </property>
  <property fmtid="{D5CDD505-2E9C-101B-9397-08002B2CF9AE}" pid="22" name="NewsType">
    <vt:lpwstr/>
  </property>
  <property fmtid="{D5CDD505-2E9C-101B-9397-08002B2CF9AE}" pid="23" name="ItemType">
    <vt:lpwstr>200;#feedback requests|00ce1828-98a3-430e-af54-eda270e1be04;#212;#fliers|178cb237-bc9c-41f4-a10b-ead8355705c6</vt:lpwstr>
  </property>
  <property fmtid="{D5CDD505-2E9C-101B-9397-08002B2CF9AE}" pid="24" name="ga0c0bf70a6644469c61b3efa7025301">
    <vt:lpwstr/>
  </property>
  <property fmtid="{D5CDD505-2E9C-101B-9397-08002B2CF9AE}" pid="25" name="MSProducts">
    <vt:lpwstr/>
  </property>
  <property fmtid="{D5CDD505-2E9C-101B-9397-08002B2CF9AE}" pid="26" name="ExperienceContentType">
    <vt:lpwstr/>
  </property>
  <property fmtid="{D5CDD505-2E9C-101B-9397-08002B2CF9AE}" pid="27" name="NewsSource">
    <vt:lpwstr/>
  </property>
  <property fmtid="{D5CDD505-2E9C-101B-9397-08002B2CF9AE}" pid="28" name="SMSGTags">
    <vt:lpwstr/>
  </property>
  <property fmtid="{D5CDD505-2E9C-101B-9397-08002B2CF9AE}" pid="29" name="MSPhysicalGeography">
    <vt:lpwstr/>
  </property>
  <property fmtid="{D5CDD505-2E9C-101B-9397-08002B2CF9AE}" pid="30" name="EnterpriseDomainTags">
    <vt:lpwstr/>
  </property>
  <property fmtid="{D5CDD505-2E9C-101B-9397-08002B2CF9AE}" pid="31" name="j3562c58ee414e028925bc902cfc01a1">
    <vt:lpwstr/>
  </property>
  <property fmtid="{D5CDD505-2E9C-101B-9397-08002B2CF9AE}" pid="32" name="l6f004f21209409da86a713c0f24627d">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Languages">
    <vt:lpwstr/>
  </property>
  <property fmtid="{D5CDD505-2E9C-101B-9397-08002B2CF9AE}" pid="36" name="e8080b0481964c759b2c36ae49591b31">
    <vt:lpwstr/>
  </property>
  <property fmtid="{D5CDD505-2E9C-101B-9397-08002B2CF9AE}" pid="37" name="TechnicalLevel">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_docset_NoMedatataSyncRequired">
    <vt:lpwstr>False</vt:lpwstr>
  </property>
</Properties>
</file>